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322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793" userDrawn="1">
          <p15:clr>
            <a:srgbClr val="A4A3A4"/>
          </p15:clr>
        </p15:guide>
        <p15:guide id="4" orient="horz" pos="5216" userDrawn="1">
          <p15:clr>
            <a:srgbClr val="A4A3A4"/>
          </p15:clr>
        </p15:guide>
        <p15:guide id="5" pos="2001" userDrawn="1">
          <p15:clr>
            <a:srgbClr val="A4A3A4"/>
          </p15:clr>
        </p15:guide>
        <p15:guide id="6" pos="2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E4D"/>
    <a:srgbClr val="C7AC65"/>
    <a:srgbClr val="F8931A"/>
    <a:srgbClr val="282827"/>
    <a:srgbClr val="666666"/>
    <a:srgbClr val="D9D9D9"/>
    <a:srgbClr val="0A3C5A"/>
    <a:srgbClr val="00B0E6"/>
    <a:srgbClr val="0084AD"/>
    <a:srgbClr val="36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52" autoAdjust="0"/>
    <p:restoredTop sz="94284" autoAdjust="0"/>
  </p:normalViewPr>
  <p:slideViewPr>
    <p:cSldViewPr snapToGrid="0">
      <p:cViewPr>
        <p:scale>
          <a:sx n="150" d="100"/>
          <a:sy n="150" d="100"/>
        </p:scale>
        <p:origin x="-528" y="108"/>
      </p:cViewPr>
      <p:guideLst>
        <p:guide pos="2160"/>
        <p:guide orient="horz" pos="793"/>
        <p:guide orient="horz" pos="5216"/>
        <p:guide pos="2001"/>
        <p:guide pos="23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20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9518-A6F0-41B7-BAA2-12C228E5F127}" type="datetimeFigureOut">
              <a:rPr lang="en-US" smtClean="0"/>
              <a:t>3/7/2021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8F627-D2E9-4B61-95B4-541160A89C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3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563071" cy="9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3187603" y="4001500"/>
            <a:ext cx="3582388" cy="683029"/>
          </a:xfrm>
          <a:noFill/>
        </p:spPr>
        <p:txBody>
          <a:bodyPr anchor="t"/>
          <a:lstStyle>
            <a:lvl1pPr>
              <a:lnSpc>
                <a:spcPts val="1913"/>
              </a:lnSpc>
              <a:tabLst>
                <a:tab pos="161628" algn="l"/>
              </a:tabLst>
              <a:defRPr sz="1800" b="1" i="0" cap="all" baseline="0">
                <a:solidFill>
                  <a:schemeClr val="accent2"/>
                </a:solidFill>
                <a:latin typeface="Gotham HTF Black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190639" y="4693524"/>
            <a:ext cx="3576314" cy="487680"/>
          </a:xfrm>
        </p:spPr>
        <p:txBody>
          <a:bodyPr>
            <a:noAutofit/>
          </a:bodyPr>
          <a:lstStyle>
            <a:lvl1pPr marL="0" indent="0">
              <a:buNone/>
              <a:defRPr sz="1013" b="0" i="0" cap="all" baseline="0">
                <a:solidFill>
                  <a:schemeClr val="bg1"/>
                </a:solidFill>
                <a:latin typeface="Gotham HTF Book" pitchFamily="2" charset="77"/>
              </a:defRPr>
            </a:lvl1pPr>
            <a:lvl2pPr marL="97334" indent="0">
              <a:buNone/>
              <a:defRPr sz="900" b="0">
                <a:latin typeface="+mn-lt"/>
              </a:defRPr>
            </a:lvl2pPr>
            <a:lvl3pPr marL="223242" indent="0">
              <a:buNone/>
              <a:defRPr sz="900" b="0">
                <a:latin typeface="+mn-lt"/>
              </a:defRPr>
            </a:lvl3pPr>
            <a:lvl4pPr marL="354509" indent="0">
              <a:buNone/>
              <a:defRPr sz="900" b="0">
                <a:latin typeface="+mn-lt"/>
              </a:defRPr>
            </a:lvl4pPr>
            <a:lvl5pPr marL="480417" indent="0">
              <a:buNone/>
              <a:defRPr sz="900" b="0">
                <a:latin typeface="+mn-lt"/>
              </a:defRPr>
            </a:lvl5pPr>
          </a:lstStyle>
          <a:p>
            <a:pPr lvl="0"/>
            <a:r>
              <a:rPr lang="en-US" dirty="0"/>
              <a:t>Subtitle / Date goes here</a:t>
            </a:r>
          </a:p>
        </p:txBody>
      </p:sp>
    </p:spTree>
    <p:extLst>
      <p:ext uri="{BB962C8B-B14F-4D97-AF65-F5344CB8AC3E}">
        <p14:creationId xmlns:p14="http://schemas.microsoft.com/office/powerpoint/2010/main" val="25367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8FCA-151F-C541-9AD2-E23FD704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A8EC8-0597-8D46-A3D6-14301C74E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C1BC0-C4E4-1248-9539-942F5F23DC8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9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_ withtitle_long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96863" y="1820864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>
            <a:lvl2pPr marL="97334" indent="-97334">
              <a:spcBef>
                <a:spcPts val="338"/>
              </a:spcBef>
              <a:defRPr/>
            </a:lvl2pPr>
            <a:lvl3pPr marL="227707" indent="-97334">
              <a:defRPr/>
            </a:lvl3pPr>
            <a:lvl4pPr marL="351830" indent="-91976">
              <a:defRPr/>
            </a:lvl4pPr>
            <a:lvl5pPr marL="482203" indent="-98227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4"/>
            <a:ext cx="6264276" cy="480432"/>
          </a:xfrm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361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6863" y="468313"/>
            <a:ext cx="6264276" cy="477463"/>
          </a:xfrm>
          <a:noFill/>
        </p:spPr>
        <p:txBody>
          <a:bodyPr vert="horz" lIns="72000" tIns="54000" rIns="72000" bIns="36000" rtlCol="0" anchor="b" anchorCtr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948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862" y="468313"/>
            <a:ext cx="6264277" cy="475615"/>
          </a:xfrm>
          <a:prstGeom prst="rect">
            <a:avLst/>
          </a:prstGeom>
          <a:noFill/>
        </p:spPr>
        <p:txBody>
          <a:bodyPr vert="horz" lIns="72000" tIns="54000" rIns="72000" bIns="36000" rtlCol="0" anchor="b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863" y="1820863"/>
            <a:ext cx="6264276" cy="6819900"/>
          </a:xfrm>
          <a:prstGeom prst="rect">
            <a:avLst/>
          </a:prstGeom>
        </p:spPr>
        <p:txBody>
          <a:bodyPr vert="horz" lIns="73152" tIns="0" rIns="73152" bIns="73152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909" y="877824"/>
            <a:ext cx="6428184" cy="7315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990FB-0950-7A4B-B2F5-4CF2AB113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2659" y="853156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bg1"/>
                </a:solidFill>
              </a:defRPr>
            </a:lvl1pPr>
          </a:lstStyle>
          <a:p>
            <a:fld id="{01EC1BC0-C4E4-1248-9539-942F5F23DC8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9" r:id="rId3"/>
    <p:sldLayoutId id="21474836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lang="en-US" sz="1800" b="1" i="0" kern="1200" cap="all" baseline="0" dirty="0">
          <a:solidFill>
            <a:schemeClr val="accent2"/>
          </a:solidFill>
          <a:latin typeface="Gotham HTF Black" pitchFamily="2" charset="77"/>
          <a:ea typeface="+mj-ea"/>
          <a:cs typeface="Arial" pitchFamily="34" charset="0"/>
        </a:defRPr>
      </a:lvl1pPr>
    </p:titleStyle>
    <p:bodyStyle>
      <a:lvl1pPr marL="0" indent="0" algn="l" defTabSz="514350" rtl="0" eaLnBrk="1" latinLnBrk="0" hangingPunct="1">
        <a:lnSpc>
          <a:spcPct val="100000"/>
        </a:lnSpc>
        <a:spcBef>
          <a:spcPts val="675"/>
        </a:spcBef>
        <a:spcAft>
          <a:spcPts val="169"/>
        </a:spcAft>
        <a:buClr>
          <a:schemeClr val="tx1"/>
        </a:buClr>
        <a:buSzPct val="100000"/>
        <a:buFont typeface="Arial" panose="020B0604020202020204" pitchFamily="34" charset="0"/>
        <a:buNone/>
        <a:defRPr sz="112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1pPr>
      <a:lvl2pPr marL="97334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1013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2pPr>
      <a:lvl3pPr marL="227707" indent="-97334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SzPct val="112000"/>
        <a:buFont typeface="Arial" panose="020B0604020202020204" pitchFamily="34" charset="0"/>
        <a:buChar char="◦"/>
        <a:defRPr sz="900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3pPr>
      <a:lvl4pPr marL="351830" indent="-91976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•"/>
        <a:defRPr sz="788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4pPr>
      <a:lvl5pPr marL="482203" indent="-98227" algn="l" defTabSz="514350" rtl="0" eaLnBrk="1" latinLnBrk="0" hangingPunct="1">
        <a:lnSpc>
          <a:spcPct val="100000"/>
        </a:lnSpc>
        <a:spcBef>
          <a:spcPts val="0"/>
        </a:spcBef>
        <a:spcAft>
          <a:spcPts val="169"/>
        </a:spcAft>
        <a:buClr>
          <a:schemeClr val="accent2"/>
        </a:buClr>
        <a:buFont typeface="Arial" pitchFamily="34" charset="0"/>
        <a:buChar char="-"/>
        <a:defRPr sz="675" b="0" i="0" kern="1200">
          <a:solidFill>
            <a:schemeClr val="bg1"/>
          </a:solidFill>
          <a:latin typeface="Gotham HTF Book" pitchFamily="2" charset="77"/>
          <a:ea typeface="+mn-ea"/>
          <a:cs typeface="Arial" pitchFamily="34" charset="0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3" pos="4320" userDrawn="1">
          <p15:clr>
            <a:srgbClr val="F26B43"/>
          </p15:clr>
        </p15:guide>
        <p15:guide id="4" pos="476" userDrawn="1">
          <p15:clr>
            <a:srgbClr val="F26B43"/>
          </p15:clr>
        </p15:guide>
        <p15:guide id="5" pos="961" userDrawn="1">
          <p15:clr>
            <a:srgbClr val="F26B43"/>
          </p15:clr>
        </p15:guide>
        <p15:guide id="6" pos="1446" userDrawn="1">
          <p15:clr>
            <a:srgbClr val="F26B43"/>
          </p15:clr>
        </p15:guide>
        <p15:guide id="7" pos="1918" userDrawn="1">
          <p15:clr>
            <a:srgbClr val="F26B43"/>
          </p15:clr>
        </p15:guide>
        <p15:guide id="8" pos="2415" userDrawn="1">
          <p15:clr>
            <a:srgbClr val="F26B43"/>
          </p15:clr>
        </p15:guide>
        <p15:guide id="9" pos="2874" userDrawn="1">
          <p15:clr>
            <a:srgbClr val="F26B43"/>
          </p15:clr>
        </p15:guide>
        <p15:guide id="10" pos="3359" userDrawn="1">
          <p15:clr>
            <a:srgbClr val="F26B43"/>
          </p15:clr>
        </p15:guide>
        <p15:guide id="11" pos="3844" userDrawn="1">
          <p15:clr>
            <a:srgbClr val="F26B43"/>
          </p15:clr>
        </p15:guide>
        <p15:guide id="12" orient="horz" pos="1147" userDrawn="1">
          <p15:clr>
            <a:srgbClr val="F26B43"/>
          </p15:clr>
        </p15:guide>
        <p15:guide id="13" orient="horz" pos="2305" userDrawn="1">
          <p15:clr>
            <a:srgbClr val="F26B43"/>
          </p15:clr>
        </p15:guide>
        <p15:guide id="14" orient="horz" pos="3455" userDrawn="1">
          <p15:clr>
            <a:srgbClr val="F26B43"/>
          </p15:clr>
        </p15:guide>
        <p15:guide id="15" orient="horz" pos="4604" userDrawn="1">
          <p15:clr>
            <a:srgbClr val="F26B43"/>
          </p15:clr>
        </p15:guide>
        <p15:guide id="16" orient="horz" pos="5760" userDrawn="1">
          <p15:clr>
            <a:srgbClr val="F26B43"/>
          </p15:clr>
        </p15:guide>
        <p15:guide id="17" orient="horz" userDrawn="1">
          <p15:clr>
            <a:srgbClr val="F26B43"/>
          </p15:clr>
        </p15:guide>
        <p15:guide id="18" orient="horz" pos="544" userDrawn="1">
          <p15:clr>
            <a:srgbClr val="F26B43"/>
          </p15:clr>
        </p15:guide>
        <p15:guide id="19" pos="187" userDrawn="1">
          <p15:clr>
            <a:srgbClr val="F26B43"/>
          </p15:clr>
        </p15:guide>
        <p15:guide id="20" pos="4133" userDrawn="1">
          <p15:clr>
            <a:srgbClr val="F26B43"/>
          </p15:clr>
        </p15:guide>
        <p15:guide id="21" orient="horz" pos="5443" userDrawn="1">
          <p15:clr>
            <a:srgbClr val="F26B43"/>
          </p15:clr>
        </p15:guide>
        <p15:guide id="22" orient="horz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A0220518-ED6D-4A41-82C5-8405223D9F4D}"/>
              </a:ext>
            </a:extLst>
          </p:cNvPr>
          <p:cNvSpPr/>
          <p:nvPr/>
        </p:nvSpPr>
        <p:spPr>
          <a:xfrm>
            <a:off x="296863" y="6008496"/>
            <a:ext cx="6264275" cy="1764462"/>
          </a:xfrm>
          <a:prstGeom prst="roundRect">
            <a:avLst>
              <a:gd name="adj" fmla="val 3501"/>
            </a:avLst>
          </a:prstGeom>
          <a:solidFill>
            <a:schemeClr val="bg1"/>
          </a:solidFill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794B1A-FEE8-3246-B8DF-3DDFE7C9007E}"/>
              </a:ext>
            </a:extLst>
          </p:cNvPr>
          <p:cNvSpPr/>
          <p:nvPr/>
        </p:nvSpPr>
        <p:spPr>
          <a:xfrm>
            <a:off x="296863" y="3204181"/>
            <a:ext cx="6264275" cy="25189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8C342D9-080A-2B4D-95B0-04D7F3B07A53}"/>
              </a:ext>
            </a:extLst>
          </p:cNvPr>
          <p:cNvSpPr/>
          <p:nvPr/>
        </p:nvSpPr>
        <p:spPr>
          <a:xfrm>
            <a:off x="552867" y="4998213"/>
            <a:ext cx="5700691" cy="505293"/>
          </a:xfrm>
          <a:prstGeom prst="roundRect">
            <a:avLst>
              <a:gd name="adj" fmla="val 10615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3A92744-8138-F047-95AA-1851E59943D9}"/>
              </a:ext>
            </a:extLst>
          </p:cNvPr>
          <p:cNvSpPr/>
          <p:nvPr/>
        </p:nvSpPr>
        <p:spPr>
          <a:xfrm>
            <a:off x="-9640" y="8981995"/>
            <a:ext cx="6867640" cy="172068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F869A-BF6E-B242-9BD9-26F1952DA973}"/>
              </a:ext>
            </a:extLst>
          </p:cNvPr>
          <p:cNvSpPr/>
          <p:nvPr/>
        </p:nvSpPr>
        <p:spPr>
          <a:xfrm>
            <a:off x="0" y="1316"/>
            <a:ext cx="6858000" cy="1236306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4810FD-D8CD-6943-9BD9-ED86C1C47EF4}"/>
              </a:ext>
            </a:extLst>
          </p:cNvPr>
          <p:cNvSpPr/>
          <p:nvPr/>
        </p:nvSpPr>
        <p:spPr>
          <a:xfrm>
            <a:off x="0" y="1135483"/>
            <a:ext cx="6858000" cy="5280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1689-D283-8D44-9214-5E8508179BDA}"/>
              </a:ext>
            </a:extLst>
          </p:cNvPr>
          <p:cNvSpPr/>
          <p:nvPr/>
        </p:nvSpPr>
        <p:spPr>
          <a:xfrm>
            <a:off x="398754" y="2143059"/>
            <a:ext cx="602937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1000" dirty="0" err="1">
                <a:latin typeface="Gotham HTF Book" pitchFamily="2" charset="77"/>
                <a:cs typeface="Arial" pitchFamily="34" charset="0"/>
              </a:rPr>
              <a:t>Epicenter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USD é um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stablecoin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algorítmica de várias cadeias projetado para unir ecossistemas </a:t>
            </a:r>
            <a:r>
              <a:rPr lang="pt-BR" sz="1000" dirty="0" err="1">
                <a:latin typeface="Gotham HTF Book" pitchFamily="2" charset="77"/>
                <a:cs typeface="Arial" pitchFamily="34" charset="0"/>
              </a:rPr>
              <a:t>DeFi</a:t>
            </a:r>
            <a:r>
              <a:rPr lang="pt-BR" sz="1000" dirty="0">
                <a:latin typeface="Gotham HTF Book" pitchFamily="2" charset="77"/>
                <a:cs typeface="Arial" pitchFamily="34" charset="0"/>
              </a:rPr>
              <a:t> díspares com uma unidade de conta comum. Operando de forma autônoma exclusivamente por meio de contratos inteligentes com fiat nada à vista, os detentores de tokens EUSD podem resgatar tokens no valor de 1 dólar em Epic Cash diretamente em sua carteira móvel a qualquer momento - sem taxas, sem espera, sem KYC. Ecossistemas sem ETH precisam de uma ponte confiável para ETH, que a EUSD fornece</a:t>
            </a:r>
            <a:endParaRPr lang="en-GB" sz="1000" dirty="0">
              <a:latin typeface="Gotham HTF Book" pitchFamily="2" charset="77"/>
              <a:cs typeface="Arial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174055-76E9-8B4A-88A7-30281C635755}"/>
              </a:ext>
            </a:extLst>
          </p:cNvPr>
          <p:cNvSpPr/>
          <p:nvPr/>
        </p:nvSpPr>
        <p:spPr>
          <a:xfrm>
            <a:off x="398754" y="1226543"/>
            <a:ext cx="5426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Gotham HTF Black" pitchFamily="2" charset="77"/>
                <a:cs typeface="Arial" pitchFamily="34" charset="0"/>
              </a:rPr>
              <a:t>EUSD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em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uma</a:t>
            </a:r>
            <a:r>
              <a:rPr lang="en-GB" b="1" dirty="0">
                <a:latin typeface="Gotham HTF Black" pitchFamily="2" charset="77"/>
                <a:cs typeface="Arial" pitchFamily="34" charset="0"/>
              </a:rPr>
              <a:t> </a:t>
            </a:r>
            <a:r>
              <a:rPr lang="en-GB" b="1" dirty="0" err="1">
                <a:latin typeface="Gotham HTF Black" pitchFamily="2" charset="77"/>
                <a:cs typeface="Arial" pitchFamily="34" charset="0"/>
              </a:rPr>
              <a:t>página</a:t>
            </a:r>
            <a:endParaRPr lang="en-US" b="1" dirty="0">
              <a:latin typeface="Gotham HTF Black" pitchFamily="2" charset="77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407C1EFD-6FC6-8740-A239-A565BA0CC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2492" y="271708"/>
            <a:ext cx="939940" cy="657958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D8EB37B-2FC7-DD48-BD59-AD7092FEB524}"/>
              </a:ext>
            </a:extLst>
          </p:cNvPr>
          <p:cNvSpPr/>
          <p:nvPr/>
        </p:nvSpPr>
        <p:spPr>
          <a:xfrm>
            <a:off x="404671" y="8148585"/>
            <a:ext cx="615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1000" dirty="0">
                <a:latin typeface="Gotham HTF Book" pitchFamily="2" charset="77"/>
                <a:cs typeface="Arial" pitchFamily="34" charset="0"/>
              </a:rPr>
              <a:t>When gas fees are high, traders can access markets on competitive chains using a familiar common unit of account with a guaranteed floor value.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E21A59-E7BD-714E-98AC-A825E17D9EE0}"/>
              </a:ext>
            </a:extLst>
          </p:cNvPr>
          <p:cNvSpPr txBox="1"/>
          <p:nvPr/>
        </p:nvSpPr>
        <p:spPr bwMode="auto">
          <a:xfrm>
            <a:off x="398754" y="1866358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O QUE É ISSO?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714D56-F5BF-104F-AD20-F08E8A8CA60D}"/>
              </a:ext>
            </a:extLst>
          </p:cNvPr>
          <p:cNvSpPr txBox="1"/>
          <p:nvPr/>
        </p:nvSpPr>
        <p:spPr bwMode="auto">
          <a:xfrm>
            <a:off x="398754" y="3336790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COMO FUNCIONA?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0CB2C6-49FC-DD42-B676-C9C2B9FE1FED}"/>
              </a:ext>
            </a:extLst>
          </p:cNvPr>
          <p:cNvSpPr/>
          <p:nvPr/>
        </p:nvSpPr>
        <p:spPr>
          <a:xfrm>
            <a:off x="398753" y="8958813"/>
            <a:ext cx="602937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EUSD One Pager v03 DRAFT. 18</a:t>
            </a:r>
            <a:r>
              <a:rPr lang="en-GB" sz="600" baseline="300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th</a:t>
            </a:r>
            <a:r>
              <a:rPr lang="en-GB" sz="600" dirty="0">
                <a:solidFill>
                  <a:schemeClr val="bg1"/>
                </a:solidFill>
                <a:latin typeface="Gotham HTF Book" pitchFamily="2" charset="77"/>
                <a:cs typeface="Arial" pitchFamily="34" charset="0"/>
              </a:rPr>
              <a:t> Feb 2021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07AE24-0F37-7140-A606-23B172BD5773}"/>
              </a:ext>
            </a:extLst>
          </p:cNvPr>
          <p:cNvGrpSpPr/>
          <p:nvPr/>
        </p:nvGrpSpPr>
        <p:grpSpPr>
          <a:xfrm>
            <a:off x="5294839" y="3645908"/>
            <a:ext cx="958719" cy="1136007"/>
            <a:chOff x="5294839" y="3459053"/>
            <a:chExt cx="958719" cy="113600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171C154E-FFCB-9F45-98D9-3BADC7C1ABEF}"/>
                </a:ext>
              </a:extLst>
            </p:cNvPr>
            <p:cNvSpPr/>
            <p:nvPr/>
          </p:nvSpPr>
          <p:spPr>
            <a:xfrm>
              <a:off x="5294839" y="3459053"/>
              <a:ext cx="958719" cy="1136007"/>
            </a:xfrm>
            <a:prstGeom prst="roundRect">
              <a:avLst>
                <a:gd name="adj" fmla="val 10615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9EE1A82-8A25-1544-934F-C9CAF0C5B318}"/>
                </a:ext>
              </a:extLst>
            </p:cNvPr>
            <p:cNvGrpSpPr/>
            <p:nvPr/>
          </p:nvGrpSpPr>
          <p:grpSpPr>
            <a:xfrm>
              <a:off x="5526480" y="3755508"/>
              <a:ext cx="479612" cy="533806"/>
              <a:chOff x="4758431" y="468313"/>
              <a:chExt cx="1221932" cy="1360004"/>
            </a:xfrm>
          </p:grpSpPr>
          <p:sp>
            <p:nvSpPr>
              <p:cNvPr id="45" name="Hexagon 44">
                <a:extLst>
                  <a:ext uri="{FF2B5EF4-FFF2-40B4-BE49-F238E27FC236}">
                    <a16:creationId xmlns:a16="http://schemas.microsoft.com/office/drawing/2014/main" id="{D05205DA-39F1-B948-918E-6180A1F037C9}"/>
                  </a:ext>
                </a:extLst>
              </p:cNvPr>
              <p:cNvSpPr/>
              <p:nvPr/>
            </p:nvSpPr>
            <p:spPr>
              <a:xfrm rot="5400000">
                <a:off x="4689395" y="537349"/>
                <a:ext cx="1360004" cy="1221932"/>
              </a:xfrm>
              <a:prstGeom prst="hexagon">
                <a:avLst>
                  <a:gd name="adj" fmla="val 31779"/>
                  <a:gd name="vf" fmla="val 115470"/>
                </a:avLst>
              </a:prstGeom>
              <a:solidFill>
                <a:srgbClr val="00B05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69"/>
                  </a:spcAft>
                </a:pPr>
                <a:endParaRPr 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Hexagon 45">
                <a:extLst>
                  <a:ext uri="{FF2B5EF4-FFF2-40B4-BE49-F238E27FC236}">
                    <a16:creationId xmlns:a16="http://schemas.microsoft.com/office/drawing/2014/main" id="{BD111856-EE69-3F4F-91C5-263F39003D6B}"/>
                  </a:ext>
                </a:extLst>
              </p:cNvPr>
              <p:cNvSpPr/>
              <p:nvPr/>
            </p:nvSpPr>
            <p:spPr>
              <a:xfrm rot="5400000">
                <a:off x="4859493" y="705050"/>
                <a:ext cx="1013054" cy="910207"/>
              </a:xfrm>
              <a:prstGeom prst="hexagon">
                <a:avLst>
                  <a:gd name="adj" fmla="val 31779"/>
                  <a:gd name="vf" fmla="val 11547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169"/>
                  </a:spcAft>
                </a:pPr>
                <a:endParaRPr 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C60C71-8281-2144-9BF1-4D07CB93EF64}"/>
              </a:ext>
            </a:extLst>
          </p:cNvPr>
          <p:cNvGrpSpPr/>
          <p:nvPr/>
        </p:nvGrpSpPr>
        <p:grpSpPr>
          <a:xfrm>
            <a:off x="693116" y="4084405"/>
            <a:ext cx="616476" cy="259031"/>
            <a:chOff x="693116" y="3897550"/>
            <a:chExt cx="616476" cy="2590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0F89E20-C235-2247-BF0E-0160DB9C8669}"/>
                </a:ext>
              </a:extLst>
            </p:cNvPr>
            <p:cNvSpPr/>
            <p:nvPr/>
          </p:nvSpPr>
          <p:spPr>
            <a:xfrm>
              <a:off x="712396" y="3897550"/>
              <a:ext cx="597196" cy="25903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DBB86F-7638-434E-924A-F269D13BD73C}"/>
                </a:ext>
              </a:extLst>
            </p:cNvPr>
            <p:cNvSpPr txBox="1"/>
            <p:nvPr/>
          </p:nvSpPr>
          <p:spPr bwMode="auto">
            <a:xfrm>
              <a:off x="693116" y="3899301"/>
              <a:ext cx="5634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n>
                    <a:solidFill>
                      <a:schemeClr val="bg1"/>
                    </a:solidFill>
                  </a:ln>
                  <a:solidFill>
                    <a:schemeClr val="accent2"/>
                  </a:solidFill>
                  <a:latin typeface="Gotham HTF Book" pitchFamily="2" charset="77"/>
                </a:rPr>
                <a:t>STAKE: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B8C70A-82FA-6D4B-B8DA-E3DCED53BCE0}"/>
              </a:ext>
            </a:extLst>
          </p:cNvPr>
          <p:cNvGrpSpPr/>
          <p:nvPr/>
        </p:nvGrpSpPr>
        <p:grpSpPr>
          <a:xfrm>
            <a:off x="1475348" y="3645908"/>
            <a:ext cx="958719" cy="1136007"/>
            <a:chOff x="1360843" y="3459053"/>
            <a:chExt cx="958719" cy="113600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59D0EA2-6319-6F4A-B7FE-C0CAA2CEDDFA}"/>
                </a:ext>
              </a:extLst>
            </p:cNvPr>
            <p:cNvSpPr/>
            <p:nvPr/>
          </p:nvSpPr>
          <p:spPr>
            <a:xfrm>
              <a:off x="1360843" y="3459053"/>
              <a:ext cx="958719" cy="1136007"/>
            </a:xfrm>
            <a:prstGeom prst="roundRect">
              <a:avLst>
                <a:gd name="adj" fmla="val 10615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FE20BA-5A53-524F-8D23-FBDF34470F59}"/>
                </a:ext>
              </a:extLst>
            </p:cNvPr>
            <p:cNvGrpSpPr/>
            <p:nvPr/>
          </p:nvGrpSpPr>
          <p:grpSpPr>
            <a:xfrm>
              <a:off x="1517504" y="4165354"/>
              <a:ext cx="301963" cy="336083"/>
              <a:chOff x="1511036" y="2651690"/>
              <a:chExt cx="879186" cy="97853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ADF7816-F23F-0748-8907-C041D1BF713F}"/>
                  </a:ext>
                </a:extLst>
              </p:cNvPr>
              <p:cNvGrpSpPr/>
              <p:nvPr/>
            </p:nvGrpSpPr>
            <p:grpSpPr>
              <a:xfrm>
                <a:off x="1511036" y="2651690"/>
                <a:ext cx="879186" cy="978530"/>
                <a:chOff x="960433" y="3817970"/>
                <a:chExt cx="975368" cy="1085580"/>
              </a:xfrm>
            </p:grpSpPr>
            <p:sp>
              <p:nvSpPr>
                <p:cNvPr id="51" name="Hexagon 50">
                  <a:extLst>
                    <a:ext uri="{FF2B5EF4-FFF2-40B4-BE49-F238E27FC236}">
                      <a16:creationId xmlns:a16="http://schemas.microsoft.com/office/drawing/2014/main" id="{FA5C9FF3-70C8-6C42-A255-83B04BE73C9D}"/>
                    </a:ext>
                  </a:extLst>
                </p:cNvPr>
                <p:cNvSpPr/>
                <p:nvPr/>
              </p:nvSpPr>
              <p:spPr>
                <a:xfrm rot="5400000">
                  <a:off x="905327" y="3873076"/>
                  <a:ext cx="1085580" cy="975368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accent5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Hexagon 51">
                  <a:extLst>
                    <a:ext uri="{FF2B5EF4-FFF2-40B4-BE49-F238E27FC236}">
                      <a16:creationId xmlns:a16="http://schemas.microsoft.com/office/drawing/2014/main" id="{455642D9-0F1A-A043-B2D5-58ACA12A5A4C}"/>
                    </a:ext>
                  </a:extLst>
                </p:cNvPr>
                <p:cNvSpPr/>
                <p:nvPr/>
              </p:nvSpPr>
              <p:spPr>
                <a:xfrm rot="5400000">
                  <a:off x="1041103" y="4006938"/>
                  <a:ext cx="808639" cy="726544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D62961A-6A1C-994B-BF91-06655703D4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30" r="65401"/>
              <a:stretch/>
            </p:blipFill>
            <p:spPr>
              <a:xfrm>
                <a:off x="1749603" y="2897137"/>
                <a:ext cx="412044" cy="465715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AC8603B-46FF-7D43-9771-1F8FC41CDF2F}"/>
                </a:ext>
              </a:extLst>
            </p:cNvPr>
            <p:cNvGrpSpPr/>
            <p:nvPr/>
          </p:nvGrpSpPr>
          <p:grpSpPr>
            <a:xfrm>
              <a:off x="1517504" y="3553577"/>
              <a:ext cx="301963" cy="336083"/>
              <a:chOff x="4724633" y="2651690"/>
              <a:chExt cx="879186" cy="97853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65EA34-AE23-234E-A6B2-29C3305E7BD8}"/>
                  </a:ext>
                </a:extLst>
              </p:cNvPr>
              <p:cNvGrpSpPr/>
              <p:nvPr/>
            </p:nvGrpSpPr>
            <p:grpSpPr>
              <a:xfrm>
                <a:off x="4724633" y="2651690"/>
                <a:ext cx="879186" cy="978530"/>
                <a:chOff x="3813182" y="4490121"/>
                <a:chExt cx="975368" cy="1085580"/>
              </a:xfrm>
            </p:grpSpPr>
            <p:sp>
              <p:nvSpPr>
                <p:cNvPr id="57" name="Hexagon 56">
                  <a:extLst>
                    <a:ext uri="{FF2B5EF4-FFF2-40B4-BE49-F238E27FC236}">
                      <a16:creationId xmlns:a16="http://schemas.microsoft.com/office/drawing/2014/main" id="{D10F1646-F1DD-9E4B-BA78-A65F0BC22187}"/>
                    </a:ext>
                  </a:extLst>
                </p:cNvPr>
                <p:cNvSpPr/>
                <p:nvPr/>
              </p:nvSpPr>
              <p:spPr>
                <a:xfrm rot="5400000">
                  <a:off x="3758076" y="4545227"/>
                  <a:ext cx="1085580" cy="975368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Hexagon 57">
                  <a:extLst>
                    <a:ext uri="{FF2B5EF4-FFF2-40B4-BE49-F238E27FC236}">
                      <a16:creationId xmlns:a16="http://schemas.microsoft.com/office/drawing/2014/main" id="{915043F0-D2BE-8043-BD3F-111CAE73D482}"/>
                    </a:ext>
                  </a:extLst>
                </p:cNvPr>
                <p:cNvSpPr/>
                <p:nvPr/>
              </p:nvSpPr>
              <p:spPr>
                <a:xfrm rot="5400000">
                  <a:off x="3896546" y="4684134"/>
                  <a:ext cx="808639" cy="726544"/>
                </a:xfrm>
                <a:prstGeom prst="hexagon">
                  <a:avLst>
                    <a:gd name="adj" fmla="val 31779"/>
                    <a:gd name="vf" fmla="val 115470"/>
                  </a:avLst>
                </a:prstGeom>
                <a:solidFill>
                  <a:schemeClr val="tx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spcAft>
                      <a:spcPts val="169"/>
                    </a:spcAft>
                  </a:pPr>
                  <a:endParaRPr lang="en-US" sz="600" dirty="0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61AE48A-2E91-A744-9227-C2DE76336C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4474"/>
              <a:stretch/>
            </p:blipFill>
            <p:spPr>
              <a:xfrm>
                <a:off x="4886576" y="3018381"/>
                <a:ext cx="566209" cy="259703"/>
              </a:xfrm>
              <a:prstGeom prst="rect">
                <a:avLst/>
              </a:prstGeom>
            </p:spPr>
          </p:pic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A300B0-BCBF-C448-A608-65EB36E77F9F}"/>
                </a:ext>
              </a:extLst>
            </p:cNvPr>
            <p:cNvSpPr txBox="1"/>
            <p:nvPr/>
          </p:nvSpPr>
          <p:spPr bwMode="auto">
            <a:xfrm>
              <a:off x="1730811" y="3595592"/>
              <a:ext cx="5651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ECR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AC125A-5A4E-A242-A3D8-C1CDC16C3A95}"/>
                </a:ext>
              </a:extLst>
            </p:cNvPr>
            <p:cNvSpPr txBox="1"/>
            <p:nvPr/>
          </p:nvSpPr>
          <p:spPr bwMode="auto">
            <a:xfrm>
              <a:off x="1743187" y="4210417"/>
              <a:ext cx="5651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EPIC</a:t>
              </a:r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32923D37-8D01-B047-A0A4-0C1A7686E644}"/>
                </a:ext>
              </a:extLst>
            </p:cNvPr>
            <p:cNvSpPr/>
            <p:nvPr/>
          </p:nvSpPr>
          <p:spPr>
            <a:xfrm>
              <a:off x="1719992" y="3919592"/>
              <a:ext cx="239640" cy="239640"/>
            </a:xfrm>
            <a:prstGeom prst="mathPlus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062FEB-400E-4A47-A29B-928C4EA54956}"/>
              </a:ext>
            </a:extLst>
          </p:cNvPr>
          <p:cNvGrpSpPr/>
          <p:nvPr/>
        </p:nvGrpSpPr>
        <p:grpSpPr>
          <a:xfrm>
            <a:off x="2348470" y="4004185"/>
            <a:ext cx="713757" cy="400110"/>
            <a:chOff x="2149301" y="3817330"/>
            <a:chExt cx="713757" cy="400110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06D2BE2-F0C5-2D4D-B42B-EFC1F8623819}"/>
                </a:ext>
              </a:extLst>
            </p:cNvPr>
            <p:cNvSpPr/>
            <p:nvPr/>
          </p:nvSpPr>
          <p:spPr>
            <a:xfrm>
              <a:off x="2151211" y="3897549"/>
              <a:ext cx="711847" cy="25903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8EB54F-57AF-814F-BC50-1DF52871E7AA}"/>
                </a:ext>
              </a:extLst>
            </p:cNvPr>
            <p:cNvSpPr txBox="1"/>
            <p:nvPr/>
          </p:nvSpPr>
          <p:spPr bwMode="auto">
            <a:xfrm>
              <a:off x="2149301" y="3817330"/>
              <a:ext cx="32383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n>
                    <a:solidFill>
                      <a:schemeClr val="bg1"/>
                    </a:solidFill>
                  </a:ln>
                  <a:solidFill>
                    <a:schemeClr val="accent2"/>
                  </a:solidFill>
                  <a:latin typeface="Gotham HTF Book" pitchFamily="2" charset="77"/>
                </a:rPr>
                <a:t>COMPRA: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0F8802-BB13-5E44-9108-7B972CE0A76E}"/>
              </a:ext>
            </a:extLst>
          </p:cNvPr>
          <p:cNvGrpSpPr/>
          <p:nvPr/>
        </p:nvGrpSpPr>
        <p:grpSpPr>
          <a:xfrm>
            <a:off x="4345507" y="4084404"/>
            <a:ext cx="661391" cy="259031"/>
            <a:chOff x="3934620" y="3897549"/>
            <a:chExt cx="783574" cy="259031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C3B762E9-7724-9142-B0D4-95C3B5EF00E5}"/>
                </a:ext>
              </a:extLst>
            </p:cNvPr>
            <p:cNvSpPr/>
            <p:nvPr/>
          </p:nvSpPr>
          <p:spPr>
            <a:xfrm>
              <a:off x="3934620" y="3897549"/>
              <a:ext cx="783574" cy="259031"/>
            </a:xfrm>
            <a:prstGeom prst="round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300"/>
                </a:spcAft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0ED1DE9-7EE9-7243-8082-DED7EC1B7234}"/>
                </a:ext>
              </a:extLst>
            </p:cNvPr>
            <p:cNvSpPr txBox="1"/>
            <p:nvPr/>
          </p:nvSpPr>
          <p:spPr bwMode="auto">
            <a:xfrm>
              <a:off x="3934753" y="3899302"/>
              <a:ext cx="671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n>
                    <a:solidFill>
                      <a:schemeClr val="bg1"/>
                    </a:solidFill>
                  </a:ln>
                  <a:solidFill>
                    <a:schemeClr val="accent2"/>
                  </a:solidFill>
                  <a:latin typeface="Gotham HTF Book" pitchFamily="2" charset="77"/>
                </a:rPr>
                <a:t>RECEBE:</a:t>
              </a:r>
            </a:p>
          </p:txBody>
        </p:sp>
      </p:grp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622326E-B52B-D441-A6B6-5FF69B8913D7}"/>
              </a:ext>
            </a:extLst>
          </p:cNvPr>
          <p:cNvSpPr/>
          <p:nvPr/>
        </p:nvSpPr>
        <p:spPr>
          <a:xfrm>
            <a:off x="3183381" y="3645908"/>
            <a:ext cx="958719" cy="1136007"/>
          </a:xfrm>
          <a:prstGeom prst="roundRect">
            <a:avLst>
              <a:gd name="adj" fmla="val 10615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Aft>
                <a:spcPts val="300"/>
              </a:spcAft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C1D63D-6713-6F41-A034-02EEB0525431}"/>
              </a:ext>
            </a:extLst>
          </p:cNvPr>
          <p:cNvSpPr/>
          <p:nvPr/>
        </p:nvSpPr>
        <p:spPr>
          <a:xfrm>
            <a:off x="1856965" y="5102668"/>
            <a:ext cx="3870736" cy="26470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dirty="0">
                <a:latin typeface="Gotham HTF Book" pitchFamily="2" charset="77"/>
                <a:cs typeface="Arial" pitchFamily="34" charset="0"/>
              </a:rPr>
              <a:t>sempre 1 dólar em Epic Cash, independentemente do preço</a:t>
            </a:r>
            <a:endParaRPr lang="en-GB" sz="1200" dirty="0">
              <a:latin typeface="Gotham HTF Book" pitchFamily="2" charset="77"/>
              <a:cs typeface="Arial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89CF77-875E-474E-8E36-107A1231A6BA}"/>
              </a:ext>
            </a:extLst>
          </p:cNvPr>
          <p:cNvGrpSpPr/>
          <p:nvPr/>
        </p:nvGrpSpPr>
        <p:grpSpPr>
          <a:xfrm>
            <a:off x="1260338" y="5050408"/>
            <a:ext cx="360200" cy="400901"/>
            <a:chOff x="4721447" y="468313"/>
            <a:chExt cx="1221932" cy="1360004"/>
          </a:xfrm>
        </p:grpSpPr>
        <p:sp>
          <p:nvSpPr>
            <p:cNvPr id="115" name="Hexagon 114">
              <a:extLst>
                <a:ext uri="{FF2B5EF4-FFF2-40B4-BE49-F238E27FC236}">
                  <a16:creationId xmlns:a16="http://schemas.microsoft.com/office/drawing/2014/main" id="{2D00259F-44B6-374D-A08F-63772A14F424}"/>
                </a:ext>
              </a:extLst>
            </p:cNvPr>
            <p:cNvSpPr/>
            <p:nvPr/>
          </p:nvSpPr>
          <p:spPr>
            <a:xfrm rot="5400000">
              <a:off x="4652411" y="537349"/>
              <a:ext cx="1360004" cy="1221932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rgbClr val="00B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DF30CCD1-AF96-7148-8CC8-C84681DBCFE9}"/>
                </a:ext>
              </a:extLst>
            </p:cNvPr>
            <p:cNvSpPr/>
            <p:nvPr/>
          </p:nvSpPr>
          <p:spPr>
            <a:xfrm rot="5400000">
              <a:off x="4822509" y="705050"/>
              <a:ext cx="1013055" cy="910207"/>
            </a:xfrm>
            <a:prstGeom prst="hexagon">
              <a:avLst>
                <a:gd name="adj" fmla="val 31779"/>
                <a:gd name="vf" fmla="val 115470"/>
              </a:avLst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51435" tIns="25718" rIns="51435" bIns="2571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169"/>
                </a:spcAft>
              </a:pPr>
              <a:endParaRPr lang="en-US" sz="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926A5C6-E03D-7D4C-9FD5-B7209B753FD4}"/>
              </a:ext>
            </a:extLst>
          </p:cNvPr>
          <p:cNvSpPr txBox="1"/>
          <p:nvPr/>
        </p:nvSpPr>
        <p:spPr bwMode="auto">
          <a:xfrm>
            <a:off x="876336" y="5101321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  <a:cs typeface="Arial" pitchFamily="34" charset="0"/>
              </a:rPr>
              <a:t>1 x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E33AD1-357B-4C4F-B67B-EEDC9E34FF20}"/>
              </a:ext>
            </a:extLst>
          </p:cNvPr>
          <p:cNvSpPr txBox="1"/>
          <p:nvPr/>
        </p:nvSpPr>
        <p:spPr bwMode="auto">
          <a:xfrm>
            <a:off x="1639537" y="5096970"/>
            <a:ext cx="37382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 anchor="t" anchorCtr="0">
            <a:spAutoFit/>
          </a:bodyPr>
          <a:lstStyle/>
          <a:p>
            <a:pPr fontAlgn="b">
              <a:spcAft>
                <a:spcPts val="300"/>
              </a:spcAft>
            </a:pPr>
            <a:r>
              <a:rPr lang="en-US" sz="1400" b="1" dirty="0">
                <a:latin typeface="Gotham HTF Black" pitchFamily="2" charset="77"/>
                <a:cs typeface="Arial" pitchFamily="34" charset="0"/>
              </a:rPr>
              <a:t>=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8ECB77-181C-CF44-B03D-FCEB0F712B20}"/>
              </a:ext>
            </a:extLst>
          </p:cNvPr>
          <p:cNvGrpSpPr/>
          <p:nvPr/>
        </p:nvGrpSpPr>
        <p:grpSpPr>
          <a:xfrm>
            <a:off x="3321653" y="3725464"/>
            <a:ext cx="807988" cy="1025594"/>
            <a:chOff x="3321653" y="3538609"/>
            <a:chExt cx="807988" cy="10255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5A3D0F-378C-2346-BA01-63B6FD8C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50759" y="3584152"/>
              <a:ext cx="171356" cy="17135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268D5B3-86EF-8344-9C82-5BE28981580B}"/>
                </a:ext>
              </a:extLst>
            </p:cNvPr>
            <p:cNvSpPr txBox="1"/>
            <p:nvPr/>
          </p:nvSpPr>
          <p:spPr bwMode="auto">
            <a:xfrm>
              <a:off x="3489129" y="3538609"/>
              <a:ext cx="640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TRON</a:t>
              </a:r>
            </a:p>
          </p:txBody>
        </p:sp>
        <p:pic>
          <p:nvPicPr>
            <p:cNvPr id="13" name="Picture 12" descr="Logo, company name&#10;&#10;Description automatically generated">
              <a:extLst>
                <a:ext uri="{FF2B5EF4-FFF2-40B4-BE49-F238E27FC236}">
                  <a16:creationId xmlns:a16="http://schemas.microsoft.com/office/drawing/2014/main" id="{064FC675-3359-164E-A335-B88BDF61B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9" t="12235" r="59751" b="68113"/>
            <a:stretch/>
          </p:blipFill>
          <p:spPr>
            <a:xfrm>
              <a:off x="3321653" y="3803715"/>
              <a:ext cx="240586" cy="21792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F10FD36-D779-A54F-B9A8-3A10C89D7AC7}"/>
                </a:ext>
              </a:extLst>
            </p:cNvPr>
            <p:cNvSpPr txBox="1"/>
            <p:nvPr/>
          </p:nvSpPr>
          <p:spPr bwMode="auto">
            <a:xfrm>
              <a:off x="3486829" y="3801476"/>
              <a:ext cx="640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BSC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ED82F4F-C3CA-5E4F-9519-D869AE1220A5}"/>
                </a:ext>
              </a:extLst>
            </p:cNvPr>
            <p:cNvSpPr txBox="1"/>
            <p:nvPr/>
          </p:nvSpPr>
          <p:spPr bwMode="auto">
            <a:xfrm>
              <a:off x="3486829" y="4064343"/>
              <a:ext cx="4635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000" dirty="0">
                  <a:latin typeface="Gotham HTF Book" pitchFamily="2" charset="77"/>
                </a:rPr>
                <a:t>HECO</a:t>
              </a:r>
            </a:p>
          </p:txBody>
        </p:sp>
        <p:pic>
          <p:nvPicPr>
            <p:cNvPr id="15" name="Picture 14" descr="Logo, company name&#10;&#10;Description automatically generated">
              <a:extLst>
                <a:ext uri="{FF2B5EF4-FFF2-40B4-BE49-F238E27FC236}">
                  <a16:creationId xmlns:a16="http://schemas.microsoft.com/office/drawing/2014/main" id="{8B1E7EF8-D201-A844-A054-C3219443C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4" r="73011"/>
            <a:stretch/>
          </p:blipFill>
          <p:spPr>
            <a:xfrm>
              <a:off x="3360740" y="4052187"/>
              <a:ext cx="166011" cy="275022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6F63779-A293-D144-B0AB-F82DFDAA2D70}"/>
                </a:ext>
              </a:extLst>
            </p:cNvPr>
            <p:cNvSpPr/>
            <p:nvPr/>
          </p:nvSpPr>
          <p:spPr>
            <a:xfrm>
              <a:off x="3489024" y="4327209"/>
              <a:ext cx="550966" cy="236994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050" dirty="0">
                  <a:latin typeface="Gotham HTF Book" pitchFamily="2" charset="77"/>
                  <a:cs typeface="Arial" pitchFamily="34" charset="0"/>
                </a:rPr>
                <a:t>….etc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5D11D51-B9CB-A94F-9927-3C997363E8AC}"/>
              </a:ext>
            </a:extLst>
          </p:cNvPr>
          <p:cNvSpPr txBox="1"/>
          <p:nvPr/>
        </p:nvSpPr>
        <p:spPr bwMode="auto">
          <a:xfrm>
            <a:off x="398754" y="7899797"/>
            <a:ext cx="1697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WHY USE EUSD?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pic>
        <p:nvPicPr>
          <p:cNvPr id="36" name="Picture 35" descr="A picture containing text&#10;&#10;Description automatically generated">
            <a:extLst>
              <a:ext uri="{FF2B5EF4-FFF2-40B4-BE49-F238E27FC236}">
                <a16:creationId xmlns:a16="http://schemas.microsoft.com/office/drawing/2014/main" id="{C6E5E01C-7934-0945-BECA-7356677C1AA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404" y="6579028"/>
            <a:ext cx="600125" cy="220046"/>
          </a:xfrm>
          <a:prstGeom prst="rect">
            <a:avLst/>
          </a:prstGeom>
        </p:spPr>
      </p:pic>
      <p:pic>
        <p:nvPicPr>
          <p:cNvPr id="38" name="Picture 37" descr="Icon&#10;&#10;Description automatically generated">
            <a:extLst>
              <a:ext uri="{FF2B5EF4-FFF2-40B4-BE49-F238E27FC236}">
                <a16:creationId xmlns:a16="http://schemas.microsoft.com/office/drawing/2014/main" id="{82613001-5BC2-CF48-BADF-3750D6A1A2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647" y="6611795"/>
            <a:ext cx="348245" cy="162515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CA0B062A-A5FA-804E-ABA1-9442F0C9E71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96" y="6558536"/>
            <a:ext cx="476463" cy="260149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79A6C5A5-58C0-1C4D-8CFF-C24270A17D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632" y="6600414"/>
            <a:ext cx="450685" cy="169930"/>
          </a:xfrm>
          <a:prstGeom prst="rect">
            <a:avLst/>
          </a:prstGeom>
        </p:spPr>
      </p:pic>
      <p:pic>
        <p:nvPicPr>
          <p:cNvPr id="42" name="Picture 41" descr="Logo&#10;&#10;Description automatically generated">
            <a:extLst>
              <a:ext uri="{FF2B5EF4-FFF2-40B4-BE49-F238E27FC236}">
                <a16:creationId xmlns:a16="http://schemas.microsoft.com/office/drawing/2014/main" id="{BF21DC0F-6861-404E-B5AB-C107F07B3B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156" y="6503188"/>
            <a:ext cx="391336" cy="391336"/>
          </a:xfrm>
          <a:prstGeom prst="rect">
            <a:avLst/>
          </a:prstGeom>
        </p:spPr>
      </p:pic>
      <p:pic>
        <p:nvPicPr>
          <p:cNvPr id="65" name="Picture 6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3239AF7-01FB-1542-B7BA-305C825F68F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81" y="6562626"/>
            <a:ext cx="473940" cy="286859"/>
          </a:xfrm>
          <a:prstGeom prst="rect">
            <a:avLst/>
          </a:prstGeom>
        </p:spPr>
      </p:pic>
      <p:pic>
        <p:nvPicPr>
          <p:cNvPr id="71" name="Picture 70" descr="Logo, company name&#10;&#10;Description automatically generated">
            <a:extLst>
              <a:ext uri="{FF2B5EF4-FFF2-40B4-BE49-F238E27FC236}">
                <a16:creationId xmlns:a16="http://schemas.microsoft.com/office/drawing/2014/main" id="{FDF11EEE-FDCD-EE42-BC6D-E20EF57EEAE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0" t="22909" r="15924" b="10590"/>
          <a:stretch/>
        </p:blipFill>
        <p:spPr>
          <a:xfrm>
            <a:off x="5927304" y="6546544"/>
            <a:ext cx="309253" cy="318824"/>
          </a:xfrm>
          <a:prstGeom prst="rect">
            <a:avLst/>
          </a:prstGeom>
        </p:spPr>
      </p:pic>
      <p:pic>
        <p:nvPicPr>
          <p:cNvPr id="75" name="Picture 7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92170B9-CF59-D949-B02A-6D0EA2ABE63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5" y="7061781"/>
            <a:ext cx="196408" cy="196408"/>
          </a:xfrm>
          <a:prstGeom prst="rect">
            <a:avLst/>
          </a:prstGeom>
        </p:spPr>
      </p:pic>
      <p:pic>
        <p:nvPicPr>
          <p:cNvPr id="77" name="Picture 76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EA0B4583-EFA4-AA48-AD18-CF209EFEEB8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27" y="7080049"/>
            <a:ext cx="440877" cy="151858"/>
          </a:xfrm>
          <a:prstGeom prst="rect">
            <a:avLst/>
          </a:prstGeom>
        </p:spPr>
      </p:pic>
      <p:pic>
        <p:nvPicPr>
          <p:cNvPr id="81" name="Picture 80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D3D9C152-018B-594B-B8D3-7365673F5DB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642" y="7001931"/>
            <a:ext cx="324095" cy="324095"/>
          </a:xfrm>
          <a:prstGeom prst="rect">
            <a:avLst/>
          </a:prstGeom>
        </p:spPr>
      </p:pic>
      <p:pic>
        <p:nvPicPr>
          <p:cNvPr id="157" name="Picture 156" descr="Logo&#10;&#10;Description automatically generated">
            <a:extLst>
              <a:ext uri="{FF2B5EF4-FFF2-40B4-BE49-F238E27FC236}">
                <a16:creationId xmlns:a16="http://schemas.microsoft.com/office/drawing/2014/main" id="{CD6A0C86-1734-564F-AF1B-3727D2BA459F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288" y="7108696"/>
            <a:ext cx="339357" cy="108768"/>
          </a:xfrm>
          <a:prstGeom prst="rect">
            <a:avLst/>
          </a:prstGeom>
        </p:spPr>
      </p:pic>
      <p:pic>
        <p:nvPicPr>
          <p:cNvPr id="159" name="Picture 158" descr="Logo&#10;&#10;Description automatically generated">
            <a:extLst>
              <a:ext uri="{FF2B5EF4-FFF2-40B4-BE49-F238E27FC236}">
                <a16:creationId xmlns:a16="http://schemas.microsoft.com/office/drawing/2014/main" id="{D6CC9018-D2A1-0F4B-96F4-CE1EC526C1F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16" y="7091400"/>
            <a:ext cx="458669" cy="159471"/>
          </a:xfrm>
          <a:prstGeom prst="rect">
            <a:avLst/>
          </a:prstGeom>
        </p:spPr>
      </p:pic>
      <p:pic>
        <p:nvPicPr>
          <p:cNvPr id="161" name="Picture 160" descr="Logo&#10;&#10;Description automatically generated with low confidence">
            <a:extLst>
              <a:ext uri="{FF2B5EF4-FFF2-40B4-BE49-F238E27FC236}">
                <a16:creationId xmlns:a16="http://schemas.microsoft.com/office/drawing/2014/main" id="{6B566CCD-747D-054B-AD5A-F66A277761B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t="22742" r="12877" b="28768"/>
          <a:stretch/>
        </p:blipFill>
        <p:spPr>
          <a:xfrm>
            <a:off x="5063742" y="7078392"/>
            <a:ext cx="465601" cy="162804"/>
          </a:xfrm>
          <a:prstGeom prst="rect">
            <a:avLst/>
          </a:prstGeom>
        </p:spPr>
      </p:pic>
      <p:pic>
        <p:nvPicPr>
          <p:cNvPr id="163" name="Picture 162" descr="A picture containing shape&#10;&#10;Description automatically generated">
            <a:extLst>
              <a:ext uri="{FF2B5EF4-FFF2-40B4-BE49-F238E27FC236}">
                <a16:creationId xmlns:a16="http://schemas.microsoft.com/office/drawing/2014/main" id="{206F54CC-73B6-6047-A18C-A77082489D27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62" y="7062194"/>
            <a:ext cx="324095" cy="22241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62AA463C-A4B5-6B4F-90AE-604DF0D370FE}"/>
              </a:ext>
            </a:extLst>
          </p:cNvPr>
          <p:cNvSpPr txBox="1"/>
          <p:nvPr/>
        </p:nvSpPr>
        <p:spPr bwMode="auto">
          <a:xfrm>
            <a:off x="398753" y="6173721"/>
            <a:ext cx="25262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REDES SUPORTADAS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5FB9B22-920F-9643-B253-1DB75B5F1CC7}"/>
              </a:ext>
            </a:extLst>
          </p:cNvPr>
          <p:cNvSpPr/>
          <p:nvPr/>
        </p:nvSpPr>
        <p:spPr>
          <a:xfrm>
            <a:off x="472739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1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23E778A7-3660-2D42-803F-C9A0EF74D4EC}"/>
              </a:ext>
            </a:extLst>
          </p:cNvPr>
          <p:cNvSpPr/>
          <p:nvPr/>
        </p:nvSpPr>
        <p:spPr>
          <a:xfrm>
            <a:off x="1332385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2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6DE4EE6-84C4-FE40-924F-278B27F80D1A}"/>
              </a:ext>
            </a:extLst>
          </p:cNvPr>
          <p:cNvSpPr/>
          <p:nvPr/>
        </p:nvSpPr>
        <p:spPr>
          <a:xfrm>
            <a:off x="2192031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3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19E72B9-6C32-EE4F-AC63-72E699CDD6EC}"/>
              </a:ext>
            </a:extLst>
          </p:cNvPr>
          <p:cNvSpPr/>
          <p:nvPr/>
        </p:nvSpPr>
        <p:spPr>
          <a:xfrm>
            <a:off x="3051677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4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3E72745F-0E8F-1744-A262-0CCCD39F0AC9}"/>
              </a:ext>
            </a:extLst>
          </p:cNvPr>
          <p:cNvSpPr/>
          <p:nvPr/>
        </p:nvSpPr>
        <p:spPr>
          <a:xfrm>
            <a:off x="3911323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5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39F8DDD-0E57-DB4D-B493-E698C11864C1}"/>
              </a:ext>
            </a:extLst>
          </p:cNvPr>
          <p:cNvSpPr/>
          <p:nvPr/>
        </p:nvSpPr>
        <p:spPr>
          <a:xfrm>
            <a:off x="4770969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6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E624429-4C8F-3949-B4F5-98E82A70BD4C}"/>
              </a:ext>
            </a:extLst>
          </p:cNvPr>
          <p:cNvSpPr/>
          <p:nvPr/>
        </p:nvSpPr>
        <p:spPr>
          <a:xfrm>
            <a:off x="5630615" y="6579028"/>
            <a:ext cx="239657" cy="239657"/>
          </a:xfrm>
          <a:prstGeom prst="ellips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"/>
              </a:spcAft>
            </a:pPr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 Black" pitchFamily="2" charset="77"/>
              </a:rPr>
              <a:t>7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60E01684-C152-D54C-BB4A-2BC038BD2D78}"/>
              </a:ext>
            </a:extLst>
          </p:cNvPr>
          <p:cNvGrpSpPr/>
          <p:nvPr/>
        </p:nvGrpSpPr>
        <p:grpSpPr>
          <a:xfrm>
            <a:off x="469011" y="7051308"/>
            <a:ext cx="5397533" cy="239657"/>
            <a:chOff x="625139" y="6527476"/>
            <a:chExt cx="5397533" cy="239657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D0E94D0-CAE3-9641-9D48-D3389F27FDC5}"/>
                </a:ext>
              </a:extLst>
            </p:cNvPr>
            <p:cNvSpPr/>
            <p:nvPr/>
          </p:nvSpPr>
          <p:spPr>
            <a:xfrm>
              <a:off x="625139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8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910BE850-C4CC-1943-9CC3-D56FDE5EB784}"/>
                </a:ext>
              </a:extLst>
            </p:cNvPr>
            <p:cNvSpPr/>
            <p:nvPr/>
          </p:nvSpPr>
          <p:spPr>
            <a:xfrm>
              <a:off x="1484785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9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95BB81F-804A-F542-A675-DA3D5887A881}"/>
                </a:ext>
              </a:extLst>
            </p:cNvPr>
            <p:cNvSpPr/>
            <p:nvPr/>
          </p:nvSpPr>
          <p:spPr>
            <a:xfrm>
              <a:off x="2344431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10</a:t>
              </a: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11ABF03C-D659-D640-B613-C2DC0C6F40CD}"/>
                </a:ext>
              </a:extLst>
            </p:cNvPr>
            <p:cNvSpPr/>
            <p:nvPr/>
          </p:nvSpPr>
          <p:spPr>
            <a:xfrm>
              <a:off x="3204077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11</a:t>
              </a: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475708E-98CF-F447-9EE6-58C14D8D8625}"/>
                </a:ext>
              </a:extLst>
            </p:cNvPr>
            <p:cNvSpPr/>
            <p:nvPr/>
          </p:nvSpPr>
          <p:spPr>
            <a:xfrm>
              <a:off x="4063723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12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C4ECAB0-495F-664A-8902-EC6E6251B1D0}"/>
                </a:ext>
              </a:extLst>
            </p:cNvPr>
            <p:cNvSpPr/>
            <p:nvPr/>
          </p:nvSpPr>
          <p:spPr>
            <a:xfrm>
              <a:off x="4923369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13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8796CA5-E05C-2A4B-97F2-BF398FDE1656}"/>
                </a:ext>
              </a:extLst>
            </p:cNvPr>
            <p:cNvSpPr/>
            <p:nvPr/>
          </p:nvSpPr>
          <p:spPr>
            <a:xfrm>
              <a:off x="5783015" y="6527476"/>
              <a:ext cx="239657" cy="239657"/>
            </a:xfrm>
            <a:prstGeom prst="ellipse">
              <a:avLst/>
            </a:prstGeom>
            <a:solidFill>
              <a:schemeClr val="bg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otham HTF Black" pitchFamily="2" charset="77"/>
                </a:rPr>
                <a:t>14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82214C3C-3887-3148-BCC0-2F6DCDAD0343}"/>
              </a:ext>
            </a:extLst>
          </p:cNvPr>
          <p:cNvSpPr txBox="1"/>
          <p:nvPr/>
        </p:nvSpPr>
        <p:spPr bwMode="auto">
          <a:xfrm>
            <a:off x="3876329" y="7420371"/>
            <a:ext cx="25262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1000" b="1" dirty="0">
                <a:solidFill>
                  <a:schemeClr val="accent2"/>
                </a:solidFill>
                <a:latin typeface="Gotham HTF Black" pitchFamily="2" charset="77"/>
              </a:rPr>
              <a:t>+ 22 PLANEJADAS</a:t>
            </a:r>
            <a:endParaRPr lang="en-US" sz="1000" b="1" dirty="0">
              <a:solidFill>
                <a:srgbClr val="FF0000"/>
              </a:solidFill>
              <a:latin typeface="Gotham HTF Black" pitchFamily="2" charset="77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90C5D7A-90EA-2A4A-8A0D-6F920601487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" y="341751"/>
            <a:ext cx="1406531" cy="531356"/>
          </a:xfrm>
          <a:prstGeom prst="rect">
            <a:avLst/>
          </a:prstGeom>
        </p:spPr>
      </p:pic>
      <p:pic>
        <p:nvPicPr>
          <p:cNvPr id="97" name="Picture 96" descr="Logo&#10;&#10;Description automatically generated">
            <a:extLst>
              <a:ext uri="{FF2B5EF4-FFF2-40B4-BE49-F238E27FC236}">
                <a16:creationId xmlns:a16="http://schemas.microsoft.com/office/drawing/2014/main" id="{35C2C0FE-0254-B44A-900A-C748F1D2D388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30" y="4144137"/>
            <a:ext cx="302319" cy="114209"/>
          </a:xfrm>
          <a:prstGeom prst="rect">
            <a:avLst/>
          </a:prstGeom>
        </p:spPr>
      </p:pic>
      <p:pic>
        <p:nvPicPr>
          <p:cNvPr id="98" name="Picture 97" descr="Logo&#10;&#10;Description automatically generated">
            <a:extLst>
              <a:ext uri="{FF2B5EF4-FFF2-40B4-BE49-F238E27FC236}">
                <a16:creationId xmlns:a16="http://schemas.microsoft.com/office/drawing/2014/main" id="{774F6F28-17DB-DB48-8781-38616B1C032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414" y="5204727"/>
            <a:ext cx="239495" cy="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dvent_Internal-Conference-Template_MASTER_V005 ts">
  <a:themeElements>
    <a:clrScheme name="Custom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48BE"/>
      </a:accent1>
      <a:accent2>
        <a:srgbClr val="D79E4D"/>
      </a:accent2>
      <a:accent3>
        <a:srgbClr val="9B7D28"/>
      </a:accent3>
      <a:accent4>
        <a:srgbClr val="282827"/>
      </a:accent4>
      <a:accent5>
        <a:srgbClr val="BBBBBB"/>
      </a:accent5>
      <a:accent6>
        <a:srgbClr val="E3E3E3"/>
      </a:accent6>
      <a:hlink>
        <a:srgbClr val="D79E4D"/>
      </a:hlink>
      <a:folHlink>
        <a:srgbClr val="D79E4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Aft>
            <a:spcPts val="3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rtlCol="0" anchor="t" anchorCtr="0">
        <a:spAutoFit/>
      </a:bodyPr>
      <a:lstStyle>
        <a:defPPr fontAlgn="b">
          <a:spcAft>
            <a:spcPts val="300"/>
          </a:spcAft>
          <a:defRPr sz="14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DownloadLink xmlns="e58fabb6-9446-4bf5-a05e-fa4e6ef88448">
      <Url xsi:nil="true"/>
      <Description xsi:nil="true"/>
    </ImageDownloadLink>
    <Meeting_x0020_Type xmlns="e58fabb6-9446-4bf5-a05e-fa4e6ef88448" xsi:nil="true"/>
    <Category xmlns="e58fabb6-9446-4bf5-a05e-fa4e6ef88448">Internal Templates</Category>
    <Surface_x0020_on_x0020_KC_x0020_Home xmlns="e58fabb6-9446-4bf5-a05e-fa4e6ef88448">false</Surface_x0020_on_x0020_KC_x0020_Home>
    <Display_x0020_Order xmlns="e58fabb6-9446-4bf5-a05e-fa4e6ef88448" xsi:nil="true"/>
    <Meeting_x0020_Category xmlns="e58fabb6-9446-4bf5-a05e-fa4e6ef88448" xsi:nil="true"/>
    <fullURL xmlns="e58fabb6-9446-4bf5-a05e-fa4e6ef88448" xsi:nil="true"/>
    <Show_x0020_as_x0020_Quick_x0020_Link xmlns="e58fabb6-9446-4bf5-a05e-fa4e6ef88448">false</Show_x0020_as_x0020_Quick_x0020_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576D6F8EB8245B708F7A17FD81F5F" ma:contentTypeVersion="21" ma:contentTypeDescription="Create a new document." ma:contentTypeScope="" ma:versionID="de168e4dcbc3f581b1ae023475bb759b">
  <xsd:schema xmlns:xsd="http://www.w3.org/2001/XMLSchema" xmlns:xs="http://www.w3.org/2001/XMLSchema" xmlns:p="http://schemas.microsoft.com/office/2006/metadata/properties" xmlns:ns2="e58fabb6-9446-4bf5-a05e-fa4e6ef88448" xmlns:ns3="9f684ec6-0857-4470-8cdd-d47a3c7eb6af" targetNamespace="http://schemas.microsoft.com/office/2006/metadata/properties" ma:root="true" ma:fieldsID="1378702afda969161111c22e1aadef58" ns2:_="" ns3:_="">
    <xsd:import namespace="e58fabb6-9446-4bf5-a05e-fa4e6ef88448"/>
    <xsd:import namespace="9f684ec6-0857-4470-8cdd-d47a3c7eb6af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Display_x0020_Order" minOccurs="0"/>
                <xsd:element ref="ns2:ImageDownloadLink" minOccurs="0"/>
                <xsd:element ref="ns2:fullURL" minOccurs="0"/>
                <xsd:element ref="ns2:Meeting_x0020_Type" minOccurs="0"/>
                <xsd:element ref="ns2:Surface_x0020_on_x0020_KC_x0020_Home" minOccurs="0"/>
                <xsd:element ref="ns2:Meeting_x0020_Category" minOccurs="0"/>
                <xsd:element ref="ns2:Show_x0020_as_x0020_Quick_x0020_Link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b6-9446-4bf5-a05e-fa4e6ef88448" elementFormDefault="qualified">
    <xsd:import namespace="http://schemas.microsoft.com/office/2006/documentManagement/types"/>
    <xsd:import namespace="http://schemas.microsoft.com/office/infopath/2007/PartnerControls"/>
    <xsd:element name="Category" ma:index="2" nillable="true" ma:displayName="Category" ma:format="Dropdown" ma:internalName="Category">
      <xsd:simpleType>
        <xsd:restriction base="dms:Choice">
          <xsd:enumeration value="Advent Fact Sheet"/>
          <xsd:enumeration value="Technology, Media and Telecom"/>
          <xsd:enumeration value="Business and Financial Services"/>
          <xsd:enumeration value="Healthcare"/>
          <xsd:enumeration value="Industrial"/>
          <xsd:enumeration value="Retail, Consumer and Leisure"/>
          <xsd:enumeration value="Advent Overview - NA"/>
          <xsd:enumeration value="Advent Overview - EU"/>
          <xsd:enumeration value="Case Studies - BFS"/>
          <xsd:enumeration value="Case Studies - HLC"/>
          <xsd:enumeration value="Case Studies - IND"/>
          <xsd:enumeration value="Case Studies - RCL"/>
          <xsd:enumeration value="Case Studies - TMT"/>
          <xsd:enumeration value="Placeholder1"/>
          <xsd:enumeration value="Placeholder2"/>
          <xsd:enumeration value="Inv. Prof.- Asia"/>
          <xsd:enumeration value="Inv. Prof. - EU"/>
          <xsd:enumeration value="Inv. Prof.- LatAm"/>
          <xsd:enumeration value="Inv. Prof. - NA"/>
          <xsd:enumeration value="OP - Asia"/>
          <xsd:enumeration value="Operating Partners - EU"/>
          <xsd:enumeration value="Operating Partners - LatAm"/>
          <xsd:enumeration value="Operating Partners - NA"/>
          <xsd:enumeration value="Sector Investment Lists"/>
          <xsd:enumeration value="Advent Logos"/>
          <xsd:enumeration value="Portfolio Company Logos"/>
          <xsd:enumeration value="European Deal Group - 2014"/>
          <xsd:enumeration value="European Deal Group - 2015"/>
          <xsd:enumeration value="European Deal Group - 2016"/>
          <xsd:enumeration value="European Deal Group - 2017"/>
          <xsd:enumeration value="European Deal Group - 2018"/>
          <xsd:enumeration value="Placeholder4"/>
          <xsd:enumeration value="Placeholder5"/>
          <xsd:enumeration value="Placeholder6"/>
          <xsd:enumeration value="Placeholder7"/>
          <xsd:enumeration value="NALACDGM"/>
          <xsd:enumeration value="Placeholder9"/>
          <xsd:enumeration value="Placeholder10"/>
          <xsd:enumeration value="CEO/OP Summits - 2014"/>
          <xsd:enumeration value="CEO/OP Summits - 2016"/>
          <xsd:enumeration value="CEO/OP Summits - 2017"/>
          <xsd:enumeration value="Placeholder14"/>
          <xsd:enumeration value="Placeholder15"/>
          <xsd:enumeration value="Placeholder16"/>
          <xsd:enumeration value="Placeholder17"/>
          <xsd:enumeration value="LPM - 2011"/>
          <xsd:enumeration value="LPM - 2012"/>
          <xsd:enumeration value="LPM - 2013"/>
          <xsd:enumeration value="LPM - 2014"/>
          <xsd:enumeration value="LPM - 2015"/>
          <xsd:enumeration value="LPM - 2016"/>
          <xsd:enumeration value="Placeholder24"/>
          <xsd:enumeration value="Placeholder25"/>
          <xsd:enumeration value="Placeholder26"/>
          <xsd:enumeration value="Placeholder27"/>
          <xsd:enumeration value="WWM - 2011"/>
          <xsd:enumeration value="WWM - 2012"/>
          <xsd:enumeration value="WWM - 2013"/>
          <xsd:enumeration value="WWM - 2014"/>
          <xsd:enumeration value="WWM - 2015"/>
          <xsd:enumeration value="WWM - 2016"/>
          <xsd:enumeration value="WWM - 2017"/>
          <xsd:enumeration value="WWM - 2018"/>
          <xsd:enumeration value="North America Offsites"/>
          <xsd:enumeration value="Latin America Offsites"/>
          <xsd:enumeration value="China Offsites"/>
          <xsd:enumeration value="Employee Color"/>
          <xsd:enumeration value="Employee B&amp;W"/>
          <xsd:enumeration value="Operating Partners"/>
          <xsd:enumeration value="ESG Case Studies"/>
          <xsd:enumeration value="Global Highlights Review"/>
          <xsd:enumeration value="Internal Templates"/>
          <xsd:enumeration value="Operating Partner Newsletters"/>
          <xsd:enumeration value="Press Releases"/>
          <xsd:enumeration value="Stationary"/>
        </xsd:restriction>
      </xsd:simpleType>
    </xsd:element>
    <xsd:element name="Display_x0020_Order" ma:index="3" nillable="true" ma:displayName="Display Order" ma:internalName="Display_x0020_Order">
      <xsd:simpleType>
        <xsd:restriction base="dms:Number"/>
      </xsd:simpleType>
    </xsd:element>
    <xsd:element name="ImageDownloadLink" ma:index="4" nillable="true" ma:displayName="ImageDownloadLink" ma:format="Hyperlink" ma:internalName="ImageDownload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fullURL" ma:index="6" nillable="true" ma:displayName="fullURL" ma:internalName="fullURL">
      <xsd:simpleType>
        <xsd:restriction base="dms:Text">
          <xsd:maxLength value="255"/>
        </xsd:restriction>
      </xsd:simpleType>
    </xsd:element>
    <xsd:element name="Meeting_x0020_Type" ma:index="8" nillable="true" ma:displayName="Meeting Type" ma:format="Dropdown" ma:internalName="Meeting_x0020_Type">
      <xsd:simpleType>
        <xsd:restriction base="dms:Choice">
          <xsd:enumeration value="Deal Group Meeting 2014"/>
          <xsd:enumeration value="Deal Group Meeting September 2015"/>
          <xsd:enumeration value="Deal Group Meeting September 2016"/>
          <xsd:enumeration value="European Strategy Offsite January 2015"/>
          <xsd:enumeration value="European Strategy Offsite January 2016"/>
          <xsd:enumeration value="European Strategy Offsite January 2017"/>
          <xsd:enumeration value="Industrial Away Day March 2016"/>
        </xsd:restriction>
      </xsd:simpleType>
    </xsd:element>
    <xsd:element name="Surface_x0020_on_x0020_KC_x0020_Home" ma:index="9" nillable="true" ma:displayName="Surface on KC Home" ma:default="0" ma:internalName="Surface_x0020_on_x0020_KC_x0020_Home">
      <xsd:simpleType>
        <xsd:restriction base="dms:Boolean"/>
      </xsd:simpleType>
    </xsd:element>
    <xsd:element name="Meeting_x0020_Category" ma:index="10" nillable="true" ma:displayName="Meeting Category" ma:format="Dropdown" ma:internalName="Meeting_x0020_Category">
      <xsd:simpleType>
        <xsd:restriction base="dms:Choice">
          <xsd:enumeration value="Administrative Sessions"/>
          <xsd:enumeration value="Main Sessions"/>
        </xsd:restriction>
      </xsd:simpleType>
    </xsd:element>
    <xsd:element name="Show_x0020_as_x0020_Quick_x0020_Link" ma:index="11" nillable="true" ma:displayName="Show as Quick Link" ma:default="0" ma:internalName="Show_x0020_as_x0020_Quick_x0020_Link">
      <xsd:simpleType>
        <xsd:restriction base="dms:Boolean"/>
      </xsd:simpleType>
    </xsd:element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684ec6-0857-4470-8cdd-d47a3c7eb6a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20744-49F6-48C5-870D-D28D297F5B5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58fabb6-9446-4bf5-a05e-fa4e6ef88448"/>
    <ds:schemaRef ds:uri="http://purl.org/dc/terms/"/>
    <ds:schemaRef ds:uri="9f684ec6-0857-4470-8cdd-d47a3c7eb6af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9B7BB3-0B5C-4AB0-BF58-BFF16BDDF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8fabb6-9446-4bf5-a05e-fa4e6ef88448"/>
    <ds:schemaRef ds:uri="9f684ec6-0857-4470-8cdd-d47a3c7eb6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660CEF-FDB7-4107-9D10-142604AF3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37613</TotalTime>
  <Words>183</Words>
  <Application>Microsoft Office PowerPoint</Application>
  <PresentationFormat>Papel 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Gotham HTF Black</vt:lpstr>
      <vt:lpstr>Gotham HTF Book</vt:lpstr>
      <vt:lpstr>Advent_Internal-Conference-Template_MASTER_V005 ts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 Slide Template Master</dc:title>
  <dc:creator>Harris, Andrew</dc:creator>
  <cp:lastModifiedBy>Rodrigo Guimarães</cp:lastModifiedBy>
  <cp:revision>541</cp:revision>
  <dcterms:created xsi:type="dcterms:W3CDTF">2018-04-12T15:48:13Z</dcterms:created>
  <dcterms:modified xsi:type="dcterms:W3CDTF">2021-03-07T09:28:58Z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0x0101007B7576D6F8EB8245B708F7A17FD81F5F</vt:lpwstr>
  </property>
</Properties>
</file>