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170"/>
  </p:normalViewPr>
  <p:slideViewPr>
    <p:cSldViewPr snapToGrid="0" snapToObjects="1" showGuides="1">
      <p:cViewPr>
        <p:scale>
          <a:sx n="140" d="100"/>
          <a:sy n="140" d="100"/>
        </p:scale>
        <p:origin x="144" y="23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450-6D6C-274A-95DB-474DD4720C8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0360-B404-C844-8651-31E0380F92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Gotham HTF Book" pitchFamily="2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Gotham HTF Book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4" userDrawn="1">
          <p15:clr>
            <a:srgbClr val="F26B43"/>
          </p15:clr>
        </p15:guide>
        <p15:guide id="2" pos="3906" userDrawn="1">
          <p15:clr>
            <a:srgbClr val="F26B43"/>
          </p15:clr>
        </p15:guide>
        <p15:guide id="3" orient="horz" pos="204" userDrawn="1">
          <p15:clr>
            <a:srgbClr val="F26B43"/>
          </p15:clr>
        </p15:guide>
        <p15:guide id="4" orient="horz" pos="55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EF482-B4B8-934B-B2EE-4709066F5780}"/>
              </a:ext>
            </a:extLst>
          </p:cNvPr>
          <p:cNvSpPr/>
          <p:nvPr/>
        </p:nvSpPr>
        <p:spPr>
          <a:xfrm>
            <a:off x="0" y="-28553"/>
            <a:ext cx="6858000" cy="94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CB4DB-B270-734E-873D-9C0EA0D37646}"/>
              </a:ext>
            </a:extLst>
          </p:cNvPr>
          <p:cNvSpPr txBox="1"/>
          <p:nvPr/>
        </p:nvSpPr>
        <p:spPr>
          <a:xfrm>
            <a:off x="1654361" y="-53890"/>
            <a:ext cx="3549277" cy="695882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Gotham HTF" pitchFamily="2" charset="77"/>
              </a:rPr>
              <a:t>POR QUE EPIC?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28A327-8ABF-8C42-81C9-50C4C0A307CC}"/>
              </a:ext>
            </a:extLst>
          </p:cNvPr>
          <p:cNvSpPr/>
          <p:nvPr/>
        </p:nvSpPr>
        <p:spPr>
          <a:xfrm>
            <a:off x="-7347" y="586480"/>
            <a:ext cx="3436346" cy="79498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858569-E5B1-F14E-ADE8-CE5AF52D6867}"/>
              </a:ext>
            </a:extLst>
          </p:cNvPr>
          <p:cNvSpPr/>
          <p:nvPr/>
        </p:nvSpPr>
        <p:spPr>
          <a:xfrm>
            <a:off x="3428998" y="586480"/>
            <a:ext cx="3436346" cy="7949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2C17CBAF-D139-A348-AEB8-170C0FA9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69" y="736082"/>
            <a:ext cx="1169154" cy="466857"/>
          </a:xfrm>
          <a:prstGeom prst="rect">
            <a:avLst/>
          </a:prstGeom>
        </p:spPr>
      </p:pic>
      <p:pic>
        <p:nvPicPr>
          <p:cNvPr id="5" name="Picture 4" descr="A picture containing drawing, tableware, plate, cup&#10;&#10;Description automatically generated">
            <a:extLst>
              <a:ext uri="{FF2B5EF4-FFF2-40B4-BE49-F238E27FC236}">
                <a16:creationId xmlns:a16="http://schemas.microsoft.com/office/drawing/2014/main" id="{C8C75857-687F-EB46-AF24-9C2D0B33D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0" y="706684"/>
            <a:ext cx="1634568" cy="5083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8C9646-6021-CB41-B21D-01E917441C24}"/>
              </a:ext>
            </a:extLst>
          </p:cNvPr>
          <p:cNvSpPr/>
          <p:nvPr/>
        </p:nvSpPr>
        <p:spPr>
          <a:xfrm>
            <a:off x="3428998" y="1544074"/>
            <a:ext cx="3436347" cy="74909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2DC3BC-DB4D-2F48-8F21-7DC8C096DCBE}"/>
              </a:ext>
            </a:extLst>
          </p:cNvPr>
          <p:cNvSpPr/>
          <p:nvPr/>
        </p:nvSpPr>
        <p:spPr>
          <a:xfrm>
            <a:off x="3610538" y="3511126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81FF-D874-274D-B3A8-86AFE358BFC3}"/>
              </a:ext>
            </a:extLst>
          </p:cNvPr>
          <p:cNvSpPr txBox="1"/>
          <p:nvPr/>
        </p:nvSpPr>
        <p:spPr>
          <a:xfrm>
            <a:off x="1308241" y="6529211"/>
            <a:ext cx="2019830" cy="778804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BR" dirty="0"/>
              <a:t>As moedas retêm seu histórico, levando ao problema de "moedas contaminadas" e um mercado de duas camadas com moedas recém-extraídas sendo negociadas com um prêmio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9F691F-0EEF-D149-8000-38F53D9286C7}"/>
              </a:ext>
            </a:extLst>
          </p:cNvPr>
          <p:cNvSpPr txBox="1"/>
          <p:nvPr/>
        </p:nvSpPr>
        <p:spPr>
          <a:xfrm>
            <a:off x="4655458" y="3828531"/>
            <a:ext cx="2450797" cy="201185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38% 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GPU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padrão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, AMD / NVIDIA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A64469-2FA2-684C-9333-5C9F090BBB46}"/>
              </a:ext>
            </a:extLst>
          </p:cNvPr>
          <p:cNvSpPr txBox="1"/>
          <p:nvPr/>
        </p:nvSpPr>
        <p:spPr>
          <a:xfrm>
            <a:off x="4655458" y="4040098"/>
            <a:ext cx="1954432" cy="232619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2%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especializado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</a:t>
            </a:r>
            <a:r>
              <a:rPr lang="en-US" sz="800" dirty="0" err="1">
                <a:solidFill>
                  <a:schemeClr val="tx2"/>
                </a:solidFill>
                <a:latin typeface="Gotham HTF Book" pitchFamily="2" charset="77"/>
              </a:rPr>
              <a:t>em</a:t>
            </a:r>
            <a:r>
              <a:rPr lang="en-US" sz="800" dirty="0">
                <a:solidFill>
                  <a:schemeClr val="tx2"/>
                </a:solidFill>
                <a:latin typeface="Gotham HTF Book" pitchFamily="2" charset="77"/>
              </a:rPr>
              <a:t> ASIC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B3D2A-2573-634E-A9E2-9F49A82A36C9}"/>
              </a:ext>
            </a:extLst>
          </p:cNvPr>
          <p:cNvSpPr txBox="1"/>
          <p:nvPr/>
        </p:nvSpPr>
        <p:spPr>
          <a:xfrm>
            <a:off x="4655457" y="3606879"/>
            <a:ext cx="2876447" cy="273041"/>
          </a:xfrm>
          <a:prstGeom prst="rect">
            <a:avLst/>
          </a:prstGeom>
          <a:noFill/>
        </p:spPr>
        <p:txBody>
          <a:bodyPr wrap="square" lIns="0" tIns="0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050" b="1" dirty="0">
                <a:solidFill>
                  <a:schemeClr val="tx2"/>
                </a:solidFill>
                <a:latin typeface="Gotham HTF" pitchFamily="2" charset="77"/>
              </a:rPr>
              <a:t>60% </a:t>
            </a:r>
            <a:r>
              <a:rPr lang="pt-BR" sz="800" dirty="0">
                <a:solidFill>
                  <a:schemeClr val="tx2"/>
                </a:solidFill>
                <a:latin typeface="Gotham HTF Book" pitchFamily="2" charset="77"/>
              </a:rPr>
              <a:t>CPU de uso geral, AMD / Intel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28C-25E6-324B-8829-E1D872B26B12}"/>
              </a:ext>
            </a:extLst>
          </p:cNvPr>
          <p:cNvSpPr txBox="1"/>
          <p:nvPr/>
        </p:nvSpPr>
        <p:spPr>
          <a:xfrm>
            <a:off x="3928539" y="8562225"/>
            <a:ext cx="2435153" cy="247352"/>
          </a:xfrm>
          <a:prstGeom prst="rect">
            <a:avLst/>
          </a:prstGeom>
        </p:spPr>
        <p:txBody>
          <a:bodyPr wrap="square" lIns="0" tIns="0" rtlCol="0">
            <a:no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50" b="1">
                <a:solidFill>
                  <a:schemeClr val="accent3"/>
                </a:solidFill>
                <a:latin typeface="Gotham HTF" pitchFamily="2" charset="77"/>
              </a:defRPr>
            </a:lvl1pPr>
          </a:lstStyle>
          <a:p>
            <a:r>
              <a:rPr lang="en-US" dirty="0" err="1"/>
              <a:t>Nenhuma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necessária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A7F412-BBED-364C-9DB9-09E7E61429AE}"/>
              </a:ext>
            </a:extLst>
          </p:cNvPr>
          <p:cNvSpPr txBox="1"/>
          <p:nvPr/>
        </p:nvSpPr>
        <p:spPr>
          <a:xfrm>
            <a:off x="3479400" y="7942193"/>
            <a:ext cx="3325592" cy="53319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BR" dirty="0">
                <a:latin typeface="Gotham HTF" pitchFamily="2" charset="77"/>
              </a:rPr>
              <a:t>100% de privacidade para todas as transações por padrão. À prova de futuro contra avanços tecnológicos, pois nenhum endereço é armazenado</a:t>
            </a:r>
            <a:endParaRPr lang="en-GB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494289-7B22-B54F-B22A-0270A0196922}"/>
              </a:ext>
            </a:extLst>
          </p:cNvPr>
          <p:cNvSpPr txBox="1"/>
          <p:nvPr/>
        </p:nvSpPr>
        <p:spPr>
          <a:xfrm>
            <a:off x="263777" y="7927639"/>
            <a:ext cx="2794017" cy="562307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BR" dirty="0"/>
              <a:t>Deixa um registro público permanente das transações, a menos que medidas adicionais inconvenientes sejam tomadas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99B5DB8-C1F3-F742-A12E-DC8BB9949D35}"/>
              </a:ext>
            </a:extLst>
          </p:cNvPr>
          <p:cNvSpPr txBox="1"/>
          <p:nvPr/>
        </p:nvSpPr>
        <p:spPr>
          <a:xfrm>
            <a:off x="513493" y="8570389"/>
            <a:ext cx="2362501" cy="247353"/>
          </a:xfrm>
          <a:prstGeom prst="rect">
            <a:avLst/>
          </a:prstGeom>
        </p:spPr>
        <p:txBody>
          <a:bodyPr wrap="square" lIns="0" t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1050" b="1" dirty="0">
                <a:solidFill>
                  <a:schemeClr val="accent3"/>
                </a:solidFill>
                <a:latin typeface="Gotham HTF" pitchFamily="2" charset="77"/>
              </a:rPr>
              <a:t>A privacidade é opcional e difícil</a:t>
            </a:r>
            <a:endParaRPr lang="en-US" sz="1050" b="1" dirty="0">
              <a:solidFill>
                <a:schemeClr val="accent3"/>
              </a:solidFill>
              <a:latin typeface="Gotham HTF" pitchFamily="2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1C7AE7-A120-B04E-8A24-16CB749D1043}"/>
              </a:ext>
            </a:extLst>
          </p:cNvPr>
          <p:cNvSpPr txBox="1"/>
          <p:nvPr/>
        </p:nvSpPr>
        <p:spPr>
          <a:xfrm>
            <a:off x="3532408" y="6712430"/>
            <a:ext cx="2094754" cy="412366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BR" dirty="0"/>
              <a:t>As moedas são intercambiáveis ​​porque não retêm seu histórico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DC5B15-9D9C-174C-A86E-FD9F04FED7A3}"/>
              </a:ext>
            </a:extLst>
          </p:cNvPr>
          <p:cNvSpPr/>
          <p:nvPr/>
        </p:nvSpPr>
        <p:spPr>
          <a:xfrm>
            <a:off x="-7348" y="136810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B0E5F33-D744-C84B-9611-84AE891DA676}"/>
              </a:ext>
            </a:extLst>
          </p:cNvPr>
          <p:cNvSpPr/>
          <p:nvPr/>
        </p:nvSpPr>
        <p:spPr>
          <a:xfrm>
            <a:off x="-7348" y="311018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08685E-133B-3841-86F7-767B02FFC11D}"/>
              </a:ext>
            </a:extLst>
          </p:cNvPr>
          <p:cNvSpPr/>
          <p:nvPr/>
        </p:nvSpPr>
        <p:spPr>
          <a:xfrm>
            <a:off x="-7348" y="457772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A764637-8C1B-5441-87AF-8EAD4AB913B2}"/>
              </a:ext>
            </a:extLst>
          </p:cNvPr>
          <p:cNvSpPr/>
          <p:nvPr/>
        </p:nvSpPr>
        <p:spPr>
          <a:xfrm>
            <a:off x="-7348" y="6045271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ACFD06-C20E-8744-AE05-9AA223F4D0CE}"/>
              </a:ext>
            </a:extLst>
          </p:cNvPr>
          <p:cNvSpPr/>
          <p:nvPr/>
        </p:nvSpPr>
        <p:spPr>
          <a:xfrm>
            <a:off x="-7348" y="7512816"/>
            <a:ext cx="6872691" cy="255917"/>
          </a:xfrm>
          <a:prstGeom prst="rect">
            <a:avLst/>
          </a:prstGeom>
          <a:solidFill>
            <a:schemeClr val="accent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950D4-51BB-1746-AB62-0853EC95D999}"/>
              </a:ext>
            </a:extLst>
          </p:cNvPr>
          <p:cNvSpPr txBox="1"/>
          <p:nvPr/>
        </p:nvSpPr>
        <p:spPr>
          <a:xfrm>
            <a:off x="1105863" y="1356515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EMISSÕES PADRÃO DE BITCOIN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F87CF8D-F3F0-D847-82FB-4302500E8024}"/>
              </a:ext>
            </a:extLst>
          </p:cNvPr>
          <p:cNvSpPr txBox="1"/>
          <p:nvPr/>
        </p:nvSpPr>
        <p:spPr>
          <a:xfrm>
            <a:off x="2178649" y="3093318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QUALQUER UM PODE MINERAR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7F4846-15C7-A54B-9580-B25A633E3304}"/>
              </a:ext>
            </a:extLst>
          </p:cNvPr>
          <p:cNvSpPr txBox="1"/>
          <p:nvPr/>
        </p:nvSpPr>
        <p:spPr>
          <a:xfrm>
            <a:off x="1086361" y="4554436"/>
            <a:ext cx="4671430" cy="25345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ESCALABILIDADE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0AB61-A007-ED4F-89C6-EFEE26EF3D2D}"/>
              </a:ext>
            </a:extLst>
          </p:cNvPr>
          <p:cNvSpPr txBox="1"/>
          <p:nvPr/>
        </p:nvSpPr>
        <p:spPr>
          <a:xfrm>
            <a:off x="2182007" y="6026807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FUNGIBILIDADE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9AFD49-B3C5-2F48-9993-28182E850B6D}"/>
              </a:ext>
            </a:extLst>
          </p:cNvPr>
          <p:cNvSpPr txBox="1"/>
          <p:nvPr/>
        </p:nvSpPr>
        <p:spPr>
          <a:xfrm>
            <a:off x="2171691" y="7495535"/>
            <a:ext cx="2479296" cy="24837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Gotham HTF" pitchFamily="2" charset="77"/>
              </a:rPr>
              <a:t>PRIVACIDADE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8BF26-DDC2-F64C-A4FF-D7FB44E7D992}"/>
              </a:ext>
            </a:extLst>
          </p:cNvPr>
          <p:cNvSpPr txBox="1"/>
          <p:nvPr/>
        </p:nvSpPr>
        <p:spPr>
          <a:xfrm>
            <a:off x="263777" y="2218976"/>
            <a:ext cx="3030126" cy="395192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 algn="ctr"/>
            <a:r>
              <a:rPr lang="pt-BR" sz="1050" dirty="0">
                <a:solidFill>
                  <a:schemeClr val="tx2"/>
                </a:solidFill>
                <a:latin typeface="Gotham HTF Book" pitchFamily="2" charset="77"/>
              </a:rPr>
              <a:t>Oferta limitada e inflação cada vez menor são uma combinação vencedora comprovada.</a:t>
            </a:r>
          </a:p>
          <a:p>
            <a:pPr algn="ctr"/>
            <a:r>
              <a:rPr lang="pt-BR" sz="1050" dirty="0">
                <a:solidFill>
                  <a:schemeClr val="tx2"/>
                </a:solidFill>
                <a:latin typeface="Gotham HTF Book" pitchFamily="2" charset="77"/>
              </a:rPr>
              <a:t>EPIC corresponde às emissões de Bitcoin.</a:t>
            </a:r>
            <a:endParaRPr lang="en-US" sz="1050" b="1" dirty="0">
              <a:solidFill>
                <a:schemeClr val="tx2"/>
              </a:solidFill>
              <a:latin typeface="Gotham HTF" pitchFamily="2" charset="77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4997E44-8E1B-6640-941F-AA86F0E66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481" y="3799462"/>
            <a:ext cx="348333" cy="348333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3523AC61-03B2-A047-8A10-45E2FF4F63A6}"/>
              </a:ext>
            </a:extLst>
          </p:cNvPr>
          <p:cNvSpPr/>
          <p:nvPr/>
        </p:nvSpPr>
        <p:spPr>
          <a:xfrm>
            <a:off x="2320094" y="3504777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40E6D9C-CBE5-B643-8F57-9E430BB33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7113" y="3685133"/>
            <a:ext cx="540681" cy="54068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DDABA75-8CBF-5E40-94C6-AF2F49E5FAE6}"/>
              </a:ext>
            </a:extLst>
          </p:cNvPr>
          <p:cNvSpPr txBox="1"/>
          <p:nvPr/>
        </p:nvSpPr>
        <p:spPr>
          <a:xfrm>
            <a:off x="203370" y="3801604"/>
            <a:ext cx="1981954" cy="516062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>
            <a:defPPr>
              <a:defRPr lang="en-US"/>
            </a:defPPr>
            <a:lvl1pPr algn="ctr">
              <a:defRPr sz="1050">
                <a:solidFill>
                  <a:schemeClr val="tx2"/>
                </a:solidFill>
                <a:latin typeface="Gotham HTF Book" pitchFamily="2" charset="77"/>
              </a:defRPr>
            </a:lvl1pPr>
          </a:lstStyle>
          <a:p>
            <a:r>
              <a:rPr lang="pt-BR" b="1" dirty="0">
                <a:latin typeface="Gotham HTF" pitchFamily="2" charset="77"/>
              </a:rPr>
              <a:t>Equipamento 100% especializado em ASIC é caro</a:t>
            </a:r>
            <a:endParaRPr lang="en-US" dirty="0"/>
          </a:p>
        </p:txBody>
      </p:sp>
      <p:sp>
        <p:nvSpPr>
          <p:cNvPr id="26" name="Pie 25">
            <a:extLst>
              <a:ext uri="{FF2B5EF4-FFF2-40B4-BE49-F238E27FC236}">
                <a16:creationId xmlns:a16="http://schemas.microsoft.com/office/drawing/2014/main" id="{D0C341CC-F1B9-4140-9F38-4FB1786E3B96}"/>
              </a:ext>
            </a:extLst>
          </p:cNvPr>
          <p:cNvSpPr/>
          <p:nvPr/>
        </p:nvSpPr>
        <p:spPr>
          <a:xfrm>
            <a:off x="3610539" y="3509512"/>
            <a:ext cx="931334" cy="931334"/>
          </a:xfrm>
          <a:prstGeom prst="pie">
            <a:avLst>
              <a:gd name="adj1" fmla="val 17382697"/>
              <a:gd name="adj2" fmla="val 3251370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248BC-36BE-6B4E-B8CA-5CB02A1528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1986" y="3792603"/>
            <a:ext cx="297174" cy="297174"/>
          </a:xfrm>
          <a:prstGeom prst="rect">
            <a:avLst/>
          </a:prstGeom>
        </p:spPr>
      </p:pic>
      <p:sp>
        <p:nvSpPr>
          <p:cNvPr id="102" name="Pie 101">
            <a:extLst>
              <a:ext uri="{FF2B5EF4-FFF2-40B4-BE49-F238E27FC236}">
                <a16:creationId xmlns:a16="http://schemas.microsoft.com/office/drawing/2014/main" id="{0909127F-E8F1-EE42-B6CA-889C5FC59097}"/>
              </a:ext>
            </a:extLst>
          </p:cNvPr>
          <p:cNvSpPr/>
          <p:nvPr/>
        </p:nvSpPr>
        <p:spPr>
          <a:xfrm>
            <a:off x="3610201" y="3512484"/>
            <a:ext cx="931334" cy="931334"/>
          </a:xfrm>
          <a:prstGeom prst="pie">
            <a:avLst>
              <a:gd name="adj1" fmla="val 16161286"/>
              <a:gd name="adj2" fmla="val 174236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03881337-6F5F-B14D-9B0F-72D08E3C4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91173" y="3548976"/>
            <a:ext cx="94509" cy="9450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9D65425-0483-FF4C-B353-AAC29DFD39DA}"/>
              </a:ext>
            </a:extLst>
          </p:cNvPr>
          <p:cNvGrpSpPr/>
          <p:nvPr/>
        </p:nvGrpSpPr>
        <p:grpSpPr>
          <a:xfrm>
            <a:off x="-5013" y="4832362"/>
            <a:ext cx="3436347" cy="172324"/>
            <a:chOff x="0" y="3821859"/>
            <a:chExt cx="3315848" cy="166282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430A6BB-4110-DD48-BE15-18341A696FE6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D5EB375-9469-9245-9DCB-74560F1EB769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EED23B1-A5BD-C641-A241-96A4D06A7083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F819775-648F-ED4B-8CC8-C17472842BDB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2553990-6B36-0A4E-A964-0FD7372A027F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057E765-BB54-104F-9E14-32F7C6C4AA42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FF7836-B9C0-7743-9321-2F56D8068AA4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962E88A-B61C-B14F-89BC-CF7231A5B72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C8D66CD-0F11-0B4F-97F9-6F576936607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79D3F48-6E29-5B4B-8B51-594142EE0A8F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20CB58-330D-4E4C-B439-1096B2B300F9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2876D89-765D-624C-B787-DC3358AAAC1E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F07390B-8734-A240-9121-D2224C1AD2E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FF00931-9DC0-8A49-B6F3-20B5FD16111E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CD43B6A-455D-7640-A856-484164E31521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0894D6D-E767-494F-AF23-C8B589050B40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DF67006-9B5F-1C40-AA42-AED34FB4DF05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7726C91-C712-E145-833B-05BA89BFCB75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89BCE69-6BF7-E04A-9323-D93C1440FEBE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62ABB59-D24B-3F48-BD9E-829A1F1762A3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533CC75-0BE1-7B46-BB80-B82F93EE22D2}"/>
              </a:ext>
            </a:extLst>
          </p:cNvPr>
          <p:cNvGrpSpPr/>
          <p:nvPr/>
        </p:nvGrpSpPr>
        <p:grpSpPr>
          <a:xfrm>
            <a:off x="-5013" y="5005429"/>
            <a:ext cx="3436347" cy="172324"/>
            <a:chOff x="0" y="3821859"/>
            <a:chExt cx="3315848" cy="166282"/>
          </a:xfrm>
        </p:grpSpPr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E1AC8DC-26F3-EC43-877A-22F67BBB457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1DB2ED0-38A0-4640-9C27-6C8248188945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D21AD85E-D4CD-E741-B700-A6CDD5CA1C17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81638E-D2BD-704F-9DBC-4892E51CB4CA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FF4276D-7B02-9A4D-A1EA-536F4767DB17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290D35E-1BA9-7041-A6F4-69948EB17B7B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D288B0F-8B7E-B144-8CA6-FAB94167D96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EDA7932-DF49-FE4E-8937-8561E2098F30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BE4A320-A572-6041-AE3B-BA7ED5CFCD2F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75D800F-438E-D24A-8A63-4C49A8EAA22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0385E22-BBFA-DE44-B997-D740EC39B5ED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C476858-21A0-0846-93A2-EB6FA89FCC8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239C271-09F8-0246-BD91-AC4AD07FE727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0085B9B-D0EC-4544-B36A-CC5C65A4303A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3D1CF88-1B27-8047-B290-E8EE8F39DE62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19A5493-A98D-CF4B-B7F3-6F5C18ADF183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2CEA30-96DE-2049-ADB3-7074B621FA1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79D6F15-D1D0-974C-8DF0-4C728B6B851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9042A52-A8D1-C448-91D8-D700AA4EA904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9E88E9B-735C-7249-B0B2-E6B5B784850E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D5E6DF1-C25D-5A40-A4D2-E6E8D46F9CF0}"/>
              </a:ext>
            </a:extLst>
          </p:cNvPr>
          <p:cNvGrpSpPr/>
          <p:nvPr/>
        </p:nvGrpSpPr>
        <p:grpSpPr>
          <a:xfrm>
            <a:off x="-5013" y="5178496"/>
            <a:ext cx="3436347" cy="172324"/>
            <a:chOff x="0" y="3821859"/>
            <a:chExt cx="3315848" cy="166282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28A35F-405D-3A41-99A4-99CC2C1B35EF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E0A5E6-5632-9B40-A7CD-327135AB4F7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82FB228-F353-934D-A13F-C065C75306E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F509557-A4A3-4C4D-B0B1-E99931F2DA7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B5253F7-09EF-FD41-BC01-1AF595754FCB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59754348-46CF-F64C-8610-BF5729E98958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A0BAEC-19EF-C84E-BD5D-BF20B951AB79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51D8993-1154-F043-A069-D5BEC1067416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91EC931-964E-B84C-B6D4-0E1C1991EDF6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3C913B6-2FA7-714E-BEFE-F4AC798E1E9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B8379B1-36A2-E946-8B5A-6FA6C6AFF7A6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586BC81-0B6F-1A44-B646-F29AF4E5A0F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29C019A-1CAD-C945-976B-EE86A4441B16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56EAC2C-5A62-B040-A0D9-FC677E98DD23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D9A52B7-A0A9-DE40-9B22-35468D9B2310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E26E898-0942-C145-AB16-851ECE5E05A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99B94674-D285-6942-9965-4C64B15A02CA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91912B2B-F40C-8D4C-B71F-5EA6D02124E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E0B01EF3-B92F-CB49-A2A7-D96D892F25C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98441DC-A4B7-2248-B92D-FB9F5B3942C8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974B8F-6104-A149-9E09-E85B5F3A7C2D}"/>
              </a:ext>
            </a:extLst>
          </p:cNvPr>
          <p:cNvGrpSpPr/>
          <p:nvPr/>
        </p:nvGrpSpPr>
        <p:grpSpPr>
          <a:xfrm>
            <a:off x="-5013" y="5351563"/>
            <a:ext cx="3436347" cy="172324"/>
            <a:chOff x="0" y="3821859"/>
            <a:chExt cx="3315848" cy="166282"/>
          </a:xfrm>
        </p:grpSpPr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2795A54-C27C-4E42-8259-28F8A247A3FA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2593A43-5BCD-5C44-A423-1918524212E0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EF010-8EAB-A048-A77A-4CF41838996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8D907D00-E0F9-7547-9394-0FB714CE0798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C5161DE8-4C68-3A4F-8715-8422E7DE5F38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91C5A27-86DD-8546-BB9F-2C9CD5F8559C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05BD6EA-EE19-4141-899F-00E913CE2D81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6E01C30-8E47-B143-B5D5-B6D25D7A17E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8699AD2A-92C5-7C41-AE70-C2A211669700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0566738-887C-AE4B-ABC1-2C3577240FA4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74EC165-F10B-8D4C-B3CC-ADA05B60346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6122B58-68D5-1048-B0FF-4F99CD34D997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7076E75-704D-CD49-B650-CCE826379AFD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E57E964-835F-CD4F-8B78-4A88833FB4C6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7E77FA2B-1E98-D641-B6D6-90F4A4C4020E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ECB1DE9-28DA-F54C-B6E5-A591CFBB9F9F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65A2C44-383E-DA44-BF68-F76752A6444C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949BBF5-B987-6548-84D2-1F64B71873C7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C4775F5-D170-264A-B934-13FC2CB573EB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A01429-BD95-514E-AC75-55D20A4AC9E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0C15E07-A9C4-D248-8815-5F673AD8CD8E}"/>
              </a:ext>
            </a:extLst>
          </p:cNvPr>
          <p:cNvGrpSpPr/>
          <p:nvPr/>
        </p:nvGrpSpPr>
        <p:grpSpPr>
          <a:xfrm>
            <a:off x="-5013" y="5524630"/>
            <a:ext cx="3436347" cy="172324"/>
            <a:chOff x="0" y="3821859"/>
            <a:chExt cx="3315848" cy="166282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D0409D75-3B2D-FD44-BAF0-87756FF52BED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E8B0C8F-C683-864F-9A05-3665AE1659A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8344041-9740-C349-932F-AC0BA3CB7335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8941C79-1A66-EB41-A2AC-8F2BCF51F254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D975414A-C900-5541-AC80-211752CD1FAC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D63E4390-19B0-614D-B734-5660670213D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5887B8D-F8A6-B14B-B867-F2539C2119CB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15D3D09-BFCA-5047-97E9-D03CC343C905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F56D72-7411-844C-9E04-A6A1B5F6FD69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3053F6C1-D024-414E-8693-CF7DDE751413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5A202AF-C2BA-244E-BDF1-E6112906FF2B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EA028A1E-51F5-F34A-8A4F-5E5D6459E506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4A6538C-5A45-E740-81BA-60022FCCA9BA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60E597F-45B1-8A4D-B160-B76B50C067B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A58748B-2E6C-3043-98A5-9B1486B6FD3C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B5F943E-A2B0-4C49-BE40-4DE2273E9C5E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14D829D-0458-4141-A271-3A462E698644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87354CD-5A7B-EF43-BC89-522E24A249A1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0D537793-DC82-1949-BB18-A65C1207A978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CFFD4AC-A419-8D46-B70C-5B71CCDE501A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567BC5F-0484-C54F-8E6E-9FC3611C9CC9}"/>
              </a:ext>
            </a:extLst>
          </p:cNvPr>
          <p:cNvGrpSpPr/>
          <p:nvPr/>
        </p:nvGrpSpPr>
        <p:grpSpPr>
          <a:xfrm>
            <a:off x="-5013" y="5697697"/>
            <a:ext cx="3436347" cy="172324"/>
            <a:chOff x="0" y="3821859"/>
            <a:chExt cx="3315848" cy="166282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E0C7572-2740-2445-BA01-47161CB726E4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3FE7DBAB-4B2D-934F-BE28-6B5A97182DE7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CBEA4AD-48A5-F14D-98FB-1DA474A65731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0AD97E18-6A07-554E-9359-2C487A3A72B3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20D370A-2600-3A48-AB12-ECD98F50AF95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14A879B4-B2FD-AF49-A236-989E93491A79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B79AF51-FCC8-2A43-9EF5-F4E932F4B37D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1AE7D9F-C4AF-EC4F-BB28-9CFBA3D823D2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0A092D2-386E-744D-902D-9F3949129392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AA207F3-EA75-CF40-A647-0DD0DA75E8BD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0D1B629-72AE-BD47-82CE-44E1023F2595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39291D2B-5269-1748-95B8-28296CB9F342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711648C3-CEAA-1D4B-AB70-537F51DD1273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612B59A-C40B-E04A-B181-620B83CC470F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467BF599-12B0-9845-B662-D85BB87D5D9B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3C1E70DD-D8B6-DE48-9DEE-2B5DE63CCE3D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3A10C40-1A7F-5F45-ACCF-D0BE19E5394D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B67C7A6B-F712-EE4C-BBC7-E24E568F748D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B3A46AC-F177-D742-90CF-785B11407419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D18B076-AE43-0845-8FFE-E12876510541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B0F49DA-72F6-8941-82BF-36218E1B6550}"/>
              </a:ext>
            </a:extLst>
          </p:cNvPr>
          <p:cNvGrpSpPr/>
          <p:nvPr/>
        </p:nvGrpSpPr>
        <p:grpSpPr>
          <a:xfrm>
            <a:off x="-5013" y="5870762"/>
            <a:ext cx="3436347" cy="172324"/>
            <a:chOff x="0" y="3821859"/>
            <a:chExt cx="3315848" cy="166282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263BE054-BE22-3E46-AE11-F233B4DE0521}"/>
                </a:ext>
              </a:extLst>
            </p:cNvPr>
            <p:cNvSpPr/>
            <p:nvPr/>
          </p:nvSpPr>
          <p:spPr>
            <a:xfrm>
              <a:off x="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165D0AC-4486-5543-A9BC-620B3710C234}"/>
                </a:ext>
              </a:extLst>
            </p:cNvPr>
            <p:cNvSpPr/>
            <p:nvPr/>
          </p:nvSpPr>
          <p:spPr>
            <a:xfrm>
              <a:off x="16576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E9898A2-0076-EE47-B864-2A4D576054D8}"/>
                </a:ext>
              </a:extLst>
            </p:cNvPr>
            <p:cNvSpPr/>
            <p:nvPr/>
          </p:nvSpPr>
          <p:spPr>
            <a:xfrm>
              <a:off x="33153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8E371753-2827-174E-9440-8CDE1489916D}"/>
                </a:ext>
              </a:extLst>
            </p:cNvPr>
            <p:cNvSpPr/>
            <p:nvPr/>
          </p:nvSpPr>
          <p:spPr>
            <a:xfrm>
              <a:off x="49730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CFC0B70-305B-5F47-84C6-73F941F64771}"/>
                </a:ext>
              </a:extLst>
            </p:cNvPr>
            <p:cNvSpPr/>
            <p:nvPr/>
          </p:nvSpPr>
          <p:spPr>
            <a:xfrm>
              <a:off x="66306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FAC16757-C487-1B47-8ECB-1EB53BED3040}"/>
                </a:ext>
              </a:extLst>
            </p:cNvPr>
            <p:cNvSpPr/>
            <p:nvPr/>
          </p:nvSpPr>
          <p:spPr>
            <a:xfrm>
              <a:off x="82883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4EB50F56-7B70-FB41-AA6B-763B7645E8CE}"/>
                </a:ext>
              </a:extLst>
            </p:cNvPr>
            <p:cNvSpPr/>
            <p:nvPr/>
          </p:nvSpPr>
          <p:spPr>
            <a:xfrm>
              <a:off x="99460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7FD02D09-17CB-704F-BAE5-B153F422477F}"/>
                </a:ext>
              </a:extLst>
            </p:cNvPr>
            <p:cNvSpPr/>
            <p:nvPr/>
          </p:nvSpPr>
          <p:spPr>
            <a:xfrm>
              <a:off x="116036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B11C07A-0470-4C49-82B7-DCF094B56C55}"/>
                </a:ext>
              </a:extLst>
            </p:cNvPr>
            <p:cNvSpPr/>
            <p:nvPr/>
          </p:nvSpPr>
          <p:spPr>
            <a:xfrm>
              <a:off x="132613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121AB4B-990E-B942-8B12-313CC0F8BB7C}"/>
                </a:ext>
              </a:extLst>
            </p:cNvPr>
            <p:cNvSpPr/>
            <p:nvPr/>
          </p:nvSpPr>
          <p:spPr>
            <a:xfrm>
              <a:off x="1491903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F8DBAC1-3F3A-6741-A44D-515E3FF6F500}"/>
                </a:ext>
              </a:extLst>
            </p:cNvPr>
            <p:cNvSpPr/>
            <p:nvPr/>
          </p:nvSpPr>
          <p:spPr>
            <a:xfrm>
              <a:off x="1657670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0B1B24D-3A8C-6B47-9E26-3AE09C511F5D}"/>
                </a:ext>
              </a:extLst>
            </p:cNvPr>
            <p:cNvSpPr/>
            <p:nvPr/>
          </p:nvSpPr>
          <p:spPr>
            <a:xfrm>
              <a:off x="1823437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33F41DB-42C4-EE48-824F-3B1A3E046B04}"/>
                </a:ext>
              </a:extLst>
            </p:cNvPr>
            <p:cNvSpPr/>
            <p:nvPr/>
          </p:nvSpPr>
          <p:spPr>
            <a:xfrm>
              <a:off x="1989204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0B9D8A0-D3C5-5148-AF78-C02D503D0B31}"/>
                </a:ext>
              </a:extLst>
            </p:cNvPr>
            <p:cNvSpPr/>
            <p:nvPr/>
          </p:nvSpPr>
          <p:spPr>
            <a:xfrm>
              <a:off x="2154971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A78481CC-2862-6D42-BEF1-74D690B17E75}"/>
                </a:ext>
              </a:extLst>
            </p:cNvPr>
            <p:cNvSpPr/>
            <p:nvPr/>
          </p:nvSpPr>
          <p:spPr>
            <a:xfrm>
              <a:off x="2320738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6F670ABB-2D0E-D340-9B1E-FA36B6F698AB}"/>
                </a:ext>
              </a:extLst>
            </p:cNvPr>
            <p:cNvSpPr/>
            <p:nvPr/>
          </p:nvSpPr>
          <p:spPr>
            <a:xfrm>
              <a:off x="2486505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8F32581-7332-EF41-B3BD-538F98DDDB2B}"/>
                </a:ext>
              </a:extLst>
            </p:cNvPr>
            <p:cNvSpPr/>
            <p:nvPr/>
          </p:nvSpPr>
          <p:spPr>
            <a:xfrm>
              <a:off x="2652272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16984E3-C63E-1F4F-B555-84B32C64E1A4}"/>
                </a:ext>
              </a:extLst>
            </p:cNvPr>
            <p:cNvSpPr/>
            <p:nvPr/>
          </p:nvSpPr>
          <p:spPr>
            <a:xfrm>
              <a:off x="2818039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D274B7F8-E782-F34A-A179-E87BDB0F8AA6}"/>
                </a:ext>
              </a:extLst>
            </p:cNvPr>
            <p:cNvSpPr/>
            <p:nvPr/>
          </p:nvSpPr>
          <p:spPr>
            <a:xfrm>
              <a:off x="298380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D57A094-03B5-484B-8939-02F7AAA1819D}"/>
                </a:ext>
              </a:extLst>
            </p:cNvPr>
            <p:cNvSpPr/>
            <p:nvPr/>
          </p:nvSpPr>
          <p:spPr>
            <a:xfrm>
              <a:off x="3149566" y="3821859"/>
              <a:ext cx="166282" cy="16628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74B523D8-190B-AB4D-82DC-D79E35FB1002}"/>
              </a:ext>
            </a:extLst>
          </p:cNvPr>
          <p:cNvSpPr txBox="1"/>
          <p:nvPr/>
        </p:nvSpPr>
        <p:spPr>
          <a:xfrm>
            <a:off x="795354" y="4902145"/>
            <a:ext cx="1782549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TAMANHO DA CADEIA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277GB</a:t>
            </a:r>
          </a:p>
          <a:p>
            <a:pPr algn="ctr"/>
            <a:r>
              <a:rPr lang="pt-BR" sz="1050" dirty="0">
                <a:solidFill>
                  <a:schemeClr val="tx2"/>
                </a:solidFill>
                <a:latin typeface="Gotham HTF Book" pitchFamily="2" charset="77"/>
              </a:rPr>
              <a:t>Crescendo a cerca de 1 GB/ semana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8B19F31-3355-7D4D-BBBD-5134F32D2760}"/>
              </a:ext>
            </a:extLst>
          </p:cNvPr>
          <p:cNvSpPr txBox="1"/>
          <p:nvPr/>
        </p:nvSpPr>
        <p:spPr>
          <a:xfrm>
            <a:off x="3831272" y="4875396"/>
            <a:ext cx="2814328" cy="814177"/>
          </a:xfrm>
          <a:prstGeom prst="rect">
            <a:avLst/>
          </a:prstGeom>
          <a:noFill/>
        </p:spPr>
        <p:txBody>
          <a:bodyPr wrap="square" lIns="0" tIns="0" rtlCol="0" anchor="ctr">
            <a:no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TAMANHO DA CADEIA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Gotham HTF" pitchFamily="2" charset="77"/>
              </a:rPr>
              <a:t>1.2GB</a:t>
            </a:r>
          </a:p>
          <a:p>
            <a:pPr algn="ctr"/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Crescendo a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cerca</a:t>
            </a:r>
            <a:r>
              <a:rPr lang="en-US" sz="1050" dirty="0">
                <a:solidFill>
                  <a:schemeClr val="tx2"/>
                </a:solidFill>
                <a:latin typeface="Gotham HTF Book" pitchFamily="2" charset="77"/>
              </a:rPr>
              <a:t> de 0.01GB/ por </a:t>
            </a:r>
            <a:r>
              <a:rPr lang="en-US" sz="1050" dirty="0" err="1">
                <a:solidFill>
                  <a:schemeClr val="tx2"/>
                </a:solidFill>
                <a:latin typeface="Gotham HTF Book" pitchFamily="2" charset="77"/>
              </a:rPr>
              <a:t>semana</a:t>
            </a:r>
            <a:endParaRPr lang="en-US" sz="1050" dirty="0">
              <a:solidFill>
                <a:schemeClr val="tx2"/>
              </a:solidFill>
              <a:latin typeface="Gotham HTF Book" pitchFamily="2" charset="77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14961609-7000-7745-A74C-265C5AF81ABA}"/>
              </a:ext>
            </a:extLst>
          </p:cNvPr>
          <p:cNvSpPr/>
          <p:nvPr/>
        </p:nvSpPr>
        <p:spPr>
          <a:xfrm>
            <a:off x="3355415" y="5350570"/>
            <a:ext cx="172325" cy="1723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E40CCD1-5F47-A845-837F-37689517D7EB}"/>
              </a:ext>
            </a:extLst>
          </p:cNvPr>
          <p:cNvSpPr/>
          <p:nvPr/>
        </p:nvSpPr>
        <p:spPr>
          <a:xfrm>
            <a:off x="5683119" y="6448393"/>
            <a:ext cx="931334" cy="9313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A9B1F99-C5FD-6044-B0DB-261B522A0E9B}"/>
              </a:ext>
            </a:extLst>
          </p:cNvPr>
          <p:cNvSpPr/>
          <p:nvPr/>
        </p:nvSpPr>
        <p:spPr>
          <a:xfrm>
            <a:off x="264271" y="6448393"/>
            <a:ext cx="931334" cy="93133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A746998-0FD9-264C-98EA-3874BC735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217" y="6653772"/>
            <a:ext cx="506024" cy="50602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B5C77CC1-1BC6-FC4C-9598-08D7CB09C8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2491" y="6724616"/>
            <a:ext cx="347048" cy="3470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45A9F1F-AE64-9F47-8895-8931A48FE8C5}"/>
              </a:ext>
            </a:extLst>
          </p:cNvPr>
          <p:cNvSpPr/>
          <p:nvPr/>
        </p:nvSpPr>
        <p:spPr>
          <a:xfrm>
            <a:off x="5764026" y="6857838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EB9DB007-D6E2-744D-BCFA-FBD301D1018A}"/>
              </a:ext>
            </a:extLst>
          </p:cNvPr>
          <p:cNvSpPr/>
          <p:nvPr/>
        </p:nvSpPr>
        <p:spPr>
          <a:xfrm>
            <a:off x="6276897" y="6702475"/>
            <a:ext cx="231107" cy="231107"/>
          </a:xfrm>
          <a:prstGeom prst="ellipse">
            <a:avLst/>
          </a:prstGeom>
          <a:solidFill>
            <a:schemeClr val="bg2"/>
          </a:solidFill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2" name="Graphic 291">
            <a:extLst>
              <a:ext uri="{FF2B5EF4-FFF2-40B4-BE49-F238E27FC236}">
                <a16:creationId xmlns:a16="http://schemas.microsoft.com/office/drawing/2014/main" id="{2F89F2E7-B26E-1842-AD03-B34A7685806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6334267" y="6751788"/>
            <a:ext cx="122418" cy="135994"/>
          </a:xfrm>
          <a:prstGeom prst="rect">
            <a:avLst/>
          </a:prstGeom>
        </p:spPr>
      </p:pic>
      <p:pic>
        <p:nvPicPr>
          <p:cNvPr id="293" name="Graphic 292">
            <a:extLst>
              <a:ext uri="{FF2B5EF4-FFF2-40B4-BE49-F238E27FC236}">
                <a16:creationId xmlns:a16="http://schemas.microsoft.com/office/drawing/2014/main" id="{07EAF042-1FBC-7749-B815-77E8458038E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-100000"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r="73621"/>
          <a:stretch/>
        </p:blipFill>
        <p:spPr>
          <a:xfrm>
            <a:off x="5823137" y="6906784"/>
            <a:ext cx="122418" cy="135994"/>
          </a:xfrm>
          <a:prstGeom prst="rect">
            <a:avLst/>
          </a:prstGeom>
        </p:spPr>
      </p:pic>
      <p:sp>
        <p:nvSpPr>
          <p:cNvPr id="294" name="Rectangle 293">
            <a:extLst>
              <a:ext uri="{FF2B5EF4-FFF2-40B4-BE49-F238E27FC236}">
                <a16:creationId xmlns:a16="http://schemas.microsoft.com/office/drawing/2014/main" id="{614FBEBF-82B2-664B-A357-20CD384A1173}"/>
              </a:ext>
            </a:extLst>
          </p:cNvPr>
          <p:cNvSpPr/>
          <p:nvPr/>
        </p:nvSpPr>
        <p:spPr>
          <a:xfrm>
            <a:off x="0" y="8972182"/>
            <a:ext cx="3436346" cy="20624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8F43554-37F8-4240-B307-C2AAFB4C82CE}"/>
              </a:ext>
            </a:extLst>
          </p:cNvPr>
          <p:cNvSpPr/>
          <p:nvPr/>
        </p:nvSpPr>
        <p:spPr>
          <a:xfrm>
            <a:off x="3436345" y="8972182"/>
            <a:ext cx="3436346" cy="2062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35937-7BDB-1A43-8A19-C562FB0196EB}"/>
              </a:ext>
            </a:extLst>
          </p:cNvPr>
          <p:cNvSpPr/>
          <p:nvPr/>
        </p:nvSpPr>
        <p:spPr>
          <a:xfrm>
            <a:off x="3470497" y="5615269"/>
            <a:ext cx="3429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800" dirty="0" err="1">
                <a:solidFill>
                  <a:srgbClr val="282827"/>
                </a:solidFill>
                <a:latin typeface="Gotham HTF Book" pitchFamily="2" charset="77"/>
              </a:rPr>
              <a:t>Cut-through</a:t>
            </a:r>
            <a:r>
              <a:rPr lang="pt-BR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pt-BR" sz="800" dirty="0" err="1">
                <a:solidFill>
                  <a:srgbClr val="282827"/>
                </a:solidFill>
                <a:latin typeface="Gotham HTF Book" pitchFamily="2" charset="77"/>
              </a:rPr>
              <a:t>and</a:t>
            </a:r>
            <a:r>
              <a:rPr lang="pt-BR" sz="800" dirty="0">
                <a:solidFill>
                  <a:srgbClr val="282827"/>
                </a:solidFill>
                <a:latin typeface="Gotham HTF Book" pitchFamily="2" charset="77"/>
              </a:rPr>
              <a:t> </a:t>
            </a:r>
            <a:r>
              <a:rPr lang="pt-BR" sz="800" dirty="0" err="1">
                <a:solidFill>
                  <a:srgbClr val="282827"/>
                </a:solidFill>
                <a:latin typeface="Gotham HTF Book" pitchFamily="2" charset="77"/>
              </a:rPr>
              <a:t>pruning</a:t>
            </a:r>
            <a:r>
              <a:rPr lang="pt-BR" sz="800" dirty="0">
                <a:solidFill>
                  <a:srgbClr val="282827"/>
                </a:solidFill>
                <a:latin typeface="Gotham HTF Book" pitchFamily="2" charset="77"/>
              </a:rPr>
              <a:t> - as transações são agregadas e os dados desnecessários são eliminados do </a:t>
            </a:r>
            <a:r>
              <a:rPr lang="pt-BR" sz="800" dirty="0" err="1">
                <a:solidFill>
                  <a:srgbClr val="282827"/>
                </a:solidFill>
                <a:latin typeface="Gotham HTF Book" pitchFamily="2" charset="77"/>
              </a:rPr>
              <a:t>blockchain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848D92-F185-A745-B2C0-1C36DC6B754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5989" b="2554"/>
          <a:stretch/>
        </p:blipFill>
        <p:spPr>
          <a:xfrm>
            <a:off x="3831272" y="1734535"/>
            <a:ext cx="2586029" cy="1332271"/>
          </a:xfrm>
          <a:prstGeom prst="rect">
            <a:avLst/>
          </a:prstGeom>
        </p:spPr>
      </p:pic>
      <p:sp>
        <p:nvSpPr>
          <p:cNvPr id="296" name="Rectangle 295">
            <a:extLst>
              <a:ext uri="{FF2B5EF4-FFF2-40B4-BE49-F238E27FC236}">
                <a16:creationId xmlns:a16="http://schemas.microsoft.com/office/drawing/2014/main" id="{472525F7-19B1-394E-A78E-286188CBB216}"/>
              </a:ext>
            </a:extLst>
          </p:cNvPr>
          <p:cNvSpPr/>
          <p:nvPr/>
        </p:nvSpPr>
        <p:spPr>
          <a:xfrm>
            <a:off x="-51507" y="5717692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800" dirty="0">
                <a:solidFill>
                  <a:srgbClr val="282827"/>
                </a:solidFill>
                <a:latin typeface="Gotham HTF Book" pitchFamily="2" charset="77"/>
              </a:rPr>
              <a:t>Todas as transações são armazenadas para sempre</a:t>
            </a:r>
            <a:endParaRPr lang="en-US" sz="800" dirty="0">
              <a:solidFill>
                <a:srgbClr val="282827"/>
              </a:solidFill>
              <a:latin typeface="Gotham HTF Book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97C7A-FBA8-4A40-9B8D-61F83804F20A}"/>
              </a:ext>
            </a:extLst>
          </p:cNvPr>
          <p:cNvSpPr txBox="1"/>
          <p:nvPr/>
        </p:nvSpPr>
        <p:spPr>
          <a:xfrm>
            <a:off x="143840" y="8974219"/>
            <a:ext cx="3907502" cy="1852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600" dirty="0">
              <a:solidFill>
                <a:schemeClr val="bg2"/>
              </a:solidFill>
              <a:latin typeface="Gotham HTF Book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3EC19-8D83-D44F-B576-646866D438A3}"/>
              </a:ext>
            </a:extLst>
          </p:cNvPr>
          <p:cNvSpPr txBox="1"/>
          <p:nvPr/>
        </p:nvSpPr>
        <p:spPr>
          <a:xfrm>
            <a:off x="4953994" y="1618317"/>
            <a:ext cx="1545988" cy="174394"/>
          </a:xfrm>
          <a:prstGeom prst="rect">
            <a:avLst/>
          </a:prstGeom>
          <a:noFill/>
        </p:spPr>
        <p:txBody>
          <a:bodyPr wrap="none" lIns="0" rtlCol="0" anchor="b">
            <a:noAutofit/>
          </a:bodyPr>
          <a:lstStyle/>
          <a:p>
            <a:pPr algn="r"/>
            <a:r>
              <a:rPr lang="pt-BR" sz="300" b="1" dirty="0">
                <a:solidFill>
                  <a:schemeClr val="tx2"/>
                </a:solidFill>
                <a:latin typeface="Gotham HTF" pitchFamily="2" charset="77"/>
              </a:rPr>
              <a:t>SUPRIMENTO MÁXIMO 21M DEZ 2140</a:t>
            </a:r>
            <a:endParaRPr lang="en-US" sz="300" b="1" dirty="0">
              <a:solidFill>
                <a:schemeClr val="tx2"/>
              </a:solidFill>
              <a:latin typeface="Gotham HTF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491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ic Cash">
      <a:dk1>
        <a:srgbClr val="8A8B8A"/>
      </a:dk1>
      <a:lt1>
        <a:srgbClr val="C89E60"/>
      </a:lt1>
      <a:dk2>
        <a:srgbClr val="282827"/>
      </a:dk2>
      <a:lt2>
        <a:srgbClr val="FFFFFF"/>
      </a:lt2>
      <a:accent1>
        <a:srgbClr val="E0C7A5"/>
      </a:accent1>
      <a:accent2>
        <a:srgbClr val="C89E60"/>
      </a:accent2>
      <a:accent3>
        <a:srgbClr val="957343"/>
      </a:accent3>
      <a:accent4>
        <a:srgbClr val="E3E5E3"/>
      </a:accent4>
      <a:accent5>
        <a:srgbClr val="EFEFEE"/>
      </a:accent5>
      <a:accent6>
        <a:srgbClr val="28568A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b="1" dirty="0" smtClean="0">
            <a:solidFill>
              <a:schemeClr val="tx2"/>
            </a:solidFill>
            <a:latin typeface="Gotham HTF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2996</TotalTime>
  <Words>206</Words>
  <Application>Microsoft Office PowerPoint</Application>
  <PresentationFormat>Papel Carta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</vt:lpstr>
      <vt:lpstr>Gotham HTF Book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Bonnie Taylor</dc:creator>
  <cp:lastModifiedBy>Rodrigo Guimarães</cp:lastModifiedBy>
  <cp:revision>37</cp:revision>
  <cp:lastPrinted>2020-07-19T12:20:33Z</cp:lastPrinted>
  <dcterms:created xsi:type="dcterms:W3CDTF">2020-07-14T13:42:50Z</dcterms:created>
  <dcterms:modified xsi:type="dcterms:W3CDTF">2021-03-07T09:56:43Z</dcterms:modified>
</cp:coreProperties>
</file>