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sole.ng.bluemix.net/registration/" TargetMode="External"/><Relationship Id="rId3" Type="http://schemas.openxmlformats.org/officeDocument/2006/relationships/hyperlink" Target="https://console.w3ibm.bluemix.net/"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prstGeom prst="rect">
            <a:avLst/>
          </a:prstGeom>
        </p:spPr>
        <p:txBody>
          <a:bodyPr/>
          <a:lstStyle>
            <a:lvl1pPr defTabSz="731520">
              <a:defRPr sz="3840"/>
            </a:lvl1pPr>
          </a:lstStyle>
          <a:p>
            <a:pPr/>
            <a:r>
              <a:t>Chapter 1: Zero to Cognitive: Design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365759" y="260923"/>
            <a:ext cx="11445242" cy="1143001"/>
          </a:xfrm>
          <a:prstGeom prst="rect">
            <a:avLst/>
          </a:prstGeom>
        </p:spPr>
        <p:txBody>
          <a:bodyPr/>
          <a:lstStyle/>
          <a:p>
            <a:pPr/>
            <a:r>
              <a:t>Objectives</a:t>
            </a:r>
          </a:p>
        </p:txBody>
      </p:sp>
      <p:sp>
        <p:nvSpPr>
          <p:cNvPr id="171" name="Shape 171"/>
          <p:cNvSpPr/>
          <p:nvPr>
            <p:ph type="body" idx="1"/>
          </p:nvPr>
        </p:nvSpPr>
        <p:spPr>
          <a:xfrm>
            <a:off x="365759" y="1600200"/>
            <a:ext cx="11445242" cy="4756724"/>
          </a:xfrm>
          <a:prstGeom prst="rect">
            <a:avLst/>
          </a:prstGeom>
        </p:spPr>
        <p:txBody>
          <a:bodyPr/>
          <a:lstStyle/>
          <a:p>
            <a:pPr marL="192023" indent="-192023" defTabSz="768095">
              <a:buAutoNum type="arabicPeriod" startAt="1"/>
              <a:defRPr sz="1679"/>
            </a:pPr>
            <a:r>
              <a:t>Enable any one to get started </a:t>
            </a:r>
            <a:r>
              <a:rPr b="1"/>
              <a:t>easily</a:t>
            </a:r>
            <a:r>
              <a:t> in Bluemix/Cognitive</a:t>
            </a:r>
          </a:p>
          <a:p>
            <a:pPr lvl="1" marL="576071" indent="-192023" defTabSz="768095">
              <a:buClr>
                <a:srgbClr val="1D1B10"/>
              </a:buClr>
              <a:buChar char="▪"/>
              <a:defRPr sz="1679"/>
            </a:pPr>
            <a:r>
              <a:t>30 minute sessions with a couple of hours of work</a:t>
            </a:r>
          </a:p>
          <a:p>
            <a:pPr lvl="1" marL="576071" indent="-192023" defTabSz="768095">
              <a:buClr>
                <a:srgbClr val="1D1B10"/>
              </a:buClr>
              <a:buChar char="▪"/>
              <a:defRPr sz="1679"/>
            </a:pPr>
            <a:r>
              <a:t>Core set of sessions with additions over time to cover the core Watson APIs</a:t>
            </a:r>
          </a:p>
          <a:p>
            <a:pPr lvl="1" marL="576071" indent="-192023" defTabSz="768095">
              <a:buClr>
                <a:srgbClr val="1D1B10"/>
              </a:buClr>
              <a:buChar char="▪"/>
              <a:defRPr sz="1679"/>
            </a:pPr>
            <a:r>
              <a:t>Demonstrate how to integrate Watson on BlueMix</a:t>
            </a:r>
            <a:br/>
          </a:p>
          <a:p>
            <a:pPr marL="192023" indent="-192023" defTabSz="768095">
              <a:buAutoNum type="arabicPeriod" startAt="1"/>
              <a:defRPr sz="1679"/>
            </a:pPr>
            <a:r>
              <a:t>Leverage GitHub to store and find reusable starter code</a:t>
            </a:r>
          </a:p>
          <a:p>
            <a:pPr marL="192023" indent="-192023" defTabSz="768095">
              <a:buAutoNum type="arabicPeriod" startAt="1"/>
              <a:defRPr sz="1679"/>
            </a:pPr>
            <a:r>
              <a:t>Provide “Get Started” guidance</a:t>
            </a:r>
          </a:p>
          <a:p>
            <a:pPr marL="192023" indent="-192023" defTabSz="768095">
              <a:buAutoNum type="arabicPeriod" startAt="1"/>
              <a:defRPr sz="1679"/>
            </a:pPr>
            <a:r>
              <a:t>Engage directly with technical leaders on their top cognitive opportunities</a:t>
            </a:r>
          </a:p>
          <a:p>
            <a:pPr marL="192023" indent="-192023" defTabSz="768095">
              <a:buAutoNum type="arabicPeriod" startAt="1"/>
              <a:defRPr sz="1679"/>
            </a:pPr>
          </a:p>
          <a:p>
            <a:pPr marL="192023" indent="-192023" defTabSz="768095">
              <a:buAutoNum type="arabicPeriod" startAt="6"/>
              <a:defRPr sz="1679"/>
            </a:pPr>
            <a:r>
              <a:t>IBM Bluemix is located here: </a:t>
            </a:r>
            <a:r>
              <a:rPr u="sng">
                <a:solidFill>
                  <a:srgbClr val="00B2EF"/>
                </a:solidFill>
                <a:uFill>
                  <a:solidFill>
                    <a:srgbClr val="00B2EF"/>
                  </a:solidFill>
                </a:uFill>
                <a:hlinkClick r:id="rId2" invalidUrl="" action="" tgtFrame="" tooltip="" history="1" highlightClick="0" endSnd="0"/>
              </a:rPr>
              <a:t>https://console.ng.bluemix.net/registration/</a:t>
            </a:r>
            <a:r>
              <a:t> </a:t>
            </a:r>
            <a:br/>
            <a:br/>
          </a:p>
          <a:p>
            <a:pPr marL="192023" indent="-192023" defTabSz="768095">
              <a:buAutoNum type="arabicPeriod" startAt="6"/>
              <a:defRPr sz="1679"/>
            </a:pPr>
            <a:r>
              <a:t>IBM Bluemix Dedicated is located here: </a:t>
            </a:r>
            <a:r>
              <a:rPr u="sng">
                <a:solidFill>
                  <a:srgbClr val="00B2EF"/>
                </a:solidFill>
                <a:uFill>
                  <a:solidFill>
                    <a:srgbClr val="00B2EF"/>
                  </a:solidFill>
                </a:uFill>
                <a:hlinkClick r:id="rId3" invalidUrl="" action="" tgtFrame="" tooltip="" history="1" highlightClick="0" endSnd="0"/>
              </a:rPr>
              <a:t>https://console.w3ibm.bluemix.net/</a:t>
            </a:r>
            <a:r>
              <a:t> </a:t>
            </a:r>
          </a:p>
          <a:p>
            <a:pPr lvl="1" marL="0" indent="192023" defTabSz="768095">
              <a:buSzTx/>
              <a:buFontTx/>
              <a:buNone/>
              <a:defRPr b="1" sz="1679"/>
            </a:pPr>
            <a:r>
              <a:t>Please note that IBM Dedicated Bluemix, while available, is not recommended for experimentation. Many services, including the current Watson APIs are only available on PAID accounts. Some functionality, like Docker support, is not yet available (February, 2017).</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Shape 173"/>
          <p:cNvSpPr/>
          <p:nvPr/>
        </p:nvSpPr>
        <p:spPr>
          <a:xfrm>
            <a:off x="7647630" y="4219945"/>
            <a:ext cx="2394243" cy="5497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11" y="18868"/>
                </a:moveTo>
                <a:lnTo>
                  <a:pt x="7411" y="21600"/>
                </a:lnTo>
                <a:lnTo>
                  <a:pt x="0" y="10800"/>
                </a:lnTo>
                <a:lnTo>
                  <a:pt x="7411" y="0"/>
                </a:lnTo>
                <a:lnTo>
                  <a:pt x="7411" y="2732"/>
                </a:lnTo>
                <a:lnTo>
                  <a:pt x="21600" y="2732"/>
                </a:lnTo>
                <a:lnTo>
                  <a:pt x="21600" y="18868"/>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sz="1800"/>
            </a:lvl1pPr>
          </a:lstStyle>
          <a:p>
            <a:pPr/>
            <a:r>
              <a:t>Recommended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a:off x="367401" y="59126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76" name="Shape 176"/>
          <p:cNvSpPr/>
          <p:nvPr/>
        </p:nvSpPr>
        <p:spPr>
          <a:xfrm>
            <a:off x="367401" y="45208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77" name="Shape 177"/>
          <p:cNvSpPr/>
          <p:nvPr/>
        </p:nvSpPr>
        <p:spPr>
          <a:xfrm>
            <a:off x="367401" y="3121416"/>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78" name="Shape 178"/>
          <p:cNvSpPr/>
          <p:nvPr/>
        </p:nvSpPr>
        <p:spPr>
          <a:xfrm>
            <a:off x="367401" y="1207242"/>
            <a:ext cx="11629886" cy="1921858"/>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79" name="Shape 179"/>
          <p:cNvSpPr/>
          <p:nvPr>
            <p:ph type="title"/>
          </p:nvPr>
        </p:nvSpPr>
        <p:spPr>
          <a:xfrm>
            <a:off x="373379" y="566737"/>
            <a:ext cx="11445242" cy="691823"/>
          </a:xfrm>
          <a:prstGeom prst="rect">
            <a:avLst/>
          </a:prstGeom>
        </p:spPr>
        <p:txBody>
          <a:bodyPr/>
          <a:lstStyle/>
          <a:p>
            <a:pPr/>
            <a:r>
              <a:t>The Plan: 15-30 minute Chapters with a little practice</a:t>
            </a:r>
          </a:p>
        </p:txBody>
      </p:sp>
      <p:sp>
        <p:nvSpPr>
          <p:cNvPr id="180" name="Shape 180"/>
          <p:cNvSpPr/>
          <p:nvPr>
            <p:ph type="body" idx="1"/>
          </p:nvPr>
        </p:nvSpPr>
        <p:spPr>
          <a:xfrm>
            <a:off x="365759" y="1243096"/>
            <a:ext cx="9458063"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181" name="Shape 18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2" name="Shape 182"/>
          <p:cNvSpPr/>
          <p:nvPr/>
        </p:nvSpPr>
        <p:spPr>
          <a:xfrm>
            <a:off x="1915772" y="182056"/>
            <a:ext cx="715174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(Placeholder video - Real videos coming in October)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Shape 185"/>
          <p:cNvSpPr/>
          <p:nvPr>
            <p:ph type="title"/>
          </p:nvPr>
        </p:nvSpPr>
        <p:spPr>
          <a:xfrm>
            <a:off x="476250" y="294456"/>
            <a:ext cx="11074400" cy="882652"/>
          </a:xfrm>
          <a:prstGeom prst="rect">
            <a:avLst/>
          </a:prstGeom>
        </p:spPr>
        <p:txBody>
          <a:bodyPr/>
          <a:lstStyle>
            <a:lvl1pPr>
              <a:defRPr spc="-100"/>
            </a:lvl1pPr>
          </a:lstStyle>
          <a:p>
            <a:pPr/>
            <a:r>
              <a:t>The Adviser … concept storyboard</a:t>
            </a:r>
          </a:p>
        </p:txBody>
      </p:sp>
      <p:sp>
        <p:nvSpPr>
          <p:cNvPr id="186" name="Shape 186"/>
          <p:cNvSpPr/>
          <p:nvPr/>
        </p:nvSpPr>
        <p:spPr>
          <a:xfrm>
            <a:off x="11457409" y="6578600"/>
            <a:ext cx="88061" cy="828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10</a:t>
            </a:r>
          </a:p>
        </p:txBody>
      </p:sp>
      <p:grpSp>
        <p:nvGrpSpPr>
          <p:cNvPr id="191" name="Group 191"/>
          <p:cNvGrpSpPr/>
          <p:nvPr/>
        </p:nvGrpSpPr>
        <p:grpSpPr>
          <a:xfrm>
            <a:off x="1217230" y="857633"/>
            <a:ext cx="3283950" cy="2797177"/>
            <a:chOff x="0" y="0"/>
            <a:chExt cx="3283949" cy="2797175"/>
          </a:xfrm>
        </p:grpSpPr>
        <p:sp>
          <p:nvSpPr>
            <p:cNvPr id="187" name="Shape 187"/>
            <p:cNvSpPr/>
            <p:nvPr/>
          </p:nvSpPr>
          <p:spPr>
            <a:xfrm>
              <a:off x="0" y="-1"/>
              <a:ext cx="3283951"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190" name="Group 190"/>
            <p:cNvGrpSpPr/>
            <p:nvPr/>
          </p:nvGrpSpPr>
          <p:grpSpPr>
            <a:xfrm>
              <a:off x="33337" y="28104"/>
              <a:ext cx="3217276" cy="2740968"/>
              <a:chOff x="0" y="0"/>
              <a:chExt cx="3217275" cy="2740966"/>
            </a:xfrm>
          </p:grpSpPr>
          <p:sp>
            <p:nvSpPr>
              <p:cNvPr id="188" name="Shape 188"/>
              <p:cNvSpPr/>
              <p:nvPr/>
            </p:nvSpPr>
            <p:spPr>
              <a:xfrm>
                <a:off x="-1" y="0"/>
                <a:ext cx="3217277"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189" name="Shape 189"/>
              <p:cNvSpPr/>
              <p:nvPr/>
            </p:nvSpPr>
            <p:spPr>
              <a:xfrm>
                <a:off x="-1" y="0"/>
                <a:ext cx="321727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Greeting</a:t>
                </a:r>
              </a:p>
            </p:txBody>
          </p:sp>
        </p:grpSp>
      </p:grpSp>
      <p:grpSp>
        <p:nvGrpSpPr>
          <p:cNvPr id="194" name="Group 194"/>
          <p:cNvGrpSpPr/>
          <p:nvPr/>
        </p:nvGrpSpPr>
        <p:grpSpPr>
          <a:xfrm>
            <a:off x="1307042" y="1425179"/>
            <a:ext cx="1135659" cy="651274"/>
            <a:chOff x="0" y="0"/>
            <a:chExt cx="1135658" cy="651272"/>
          </a:xfrm>
        </p:grpSpPr>
        <p:sp>
          <p:nvSpPr>
            <p:cNvPr id="192" name="Shape 192"/>
            <p:cNvSpPr/>
            <p:nvPr/>
          </p:nvSpPr>
          <p:spPr>
            <a:xfrm>
              <a:off x="-1" y="0"/>
              <a:ext cx="1135660" cy="651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5" y="0"/>
                  </a:moveTo>
                  <a:cubicBezTo>
                    <a:pt x="2753" y="0"/>
                    <a:pt x="2476" y="483"/>
                    <a:pt x="2476" y="1079"/>
                  </a:cubicBezTo>
                  <a:lnTo>
                    <a:pt x="2476" y="8641"/>
                  </a:lnTo>
                  <a:lnTo>
                    <a:pt x="0" y="10800"/>
                  </a:lnTo>
                  <a:lnTo>
                    <a:pt x="2476" y="12959"/>
                  </a:lnTo>
                  <a:lnTo>
                    <a:pt x="2476" y="20521"/>
                  </a:lnTo>
                  <a:cubicBezTo>
                    <a:pt x="2476" y="21117"/>
                    <a:pt x="2753" y="21600"/>
                    <a:pt x="3095" y="21600"/>
                  </a:cubicBezTo>
                  <a:lnTo>
                    <a:pt x="20981" y="21600"/>
                  </a:lnTo>
                  <a:cubicBezTo>
                    <a:pt x="21323" y="21600"/>
                    <a:pt x="21600" y="21117"/>
                    <a:pt x="21600" y="20521"/>
                  </a:cubicBezTo>
                  <a:lnTo>
                    <a:pt x="21600" y="1079"/>
                  </a:lnTo>
                  <a:cubicBezTo>
                    <a:pt x="21600" y="483"/>
                    <a:pt x="21323" y="0"/>
                    <a:pt x="20981" y="0"/>
                  </a:cubicBezTo>
                  <a:lnTo>
                    <a:pt x="3095" y="0"/>
                  </a:lnTo>
                  <a:close/>
                </a:path>
              </a:pathLst>
            </a:cu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193" name="Shape 193"/>
            <p:cNvSpPr/>
            <p:nvPr/>
          </p:nvSpPr>
          <p:spPr>
            <a:xfrm>
              <a:off x="-1" y="217686"/>
              <a:ext cx="113566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Hello Watson!</a:t>
              </a:r>
            </a:p>
          </p:txBody>
        </p:sp>
      </p:grpSp>
      <p:grpSp>
        <p:nvGrpSpPr>
          <p:cNvPr id="197" name="Group 197"/>
          <p:cNvGrpSpPr/>
          <p:nvPr/>
        </p:nvGrpSpPr>
        <p:grpSpPr>
          <a:xfrm>
            <a:off x="1307042" y="2722932"/>
            <a:ext cx="1135659" cy="651274"/>
            <a:chOff x="0" y="0"/>
            <a:chExt cx="1135658" cy="651272"/>
          </a:xfrm>
        </p:grpSpPr>
        <p:sp>
          <p:nvSpPr>
            <p:cNvPr id="195" name="Shape 195"/>
            <p:cNvSpPr/>
            <p:nvPr/>
          </p:nvSpPr>
          <p:spPr>
            <a:xfrm>
              <a:off x="-1" y="0"/>
              <a:ext cx="1135660" cy="651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5" y="0"/>
                  </a:moveTo>
                  <a:cubicBezTo>
                    <a:pt x="2753" y="0"/>
                    <a:pt x="2476" y="483"/>
                    <a:pt x="2476" y="1079"/>
                  </a:cubicBezTo>
                  <a:lnTo>
                    <a:pt x="2476" y="8641"/>
                  </a:lnTo>
                  <a:lnTo>
                    <a:pt x="0" y="10800"/>
                  </a:lnTo>
                  <a:lnTo>
                    <a:pt x="2476" y="12959"/>
                  </a:lnTo>
                  <a:lnTo>
                    <a:pt x="2476" y="20521"/>
                  </a:lnTo>
                  <a:cubicBezTo>
                    <a:pt x="2476" y="21117"/>
                    <a:pt x="2753" y="21600"/>
                    <a:pt x="3095" y="21600"/>
                  </a:cubicBezTo>
                  <a:lnTo>
                    <a:pt x="20981" y="21600"/>
                  </a:lnTo>
                  <a:cubicBezTo>
                    <a:pt x="21323" y="21600"/>
                    <a:pt x="21600" y="21117"/>
                    <a:pt x="21600" y="20521"/>
                  </a:cubicBezTo>
                  <a:lnTo>
                    <a:pt x="21600" y="1079"/>
                  </a:lnTo>
                  <a:cubicBezTo>
                    <a:pt x="21600" y="483"/>
                    <a:pt x="21323" y="0"/>
                    <a:pt x="20981" y="0"/>
                  </a:cubicBezTo>
                  <a:lnTo>
                    <a:pt x="3095" y="0"/>
                  </a:lnTo>
                  <a:close/>
                </a:path>
              </a:pathLst>
            </a:cu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196" name="Shape 196"/>
            <p:cNvSpPr/>
            <p:nvPr/>
          </p:nvSpPr>
          <p:spPr>
            <a:xfrm>
              <a:off x="-1" y="217686"/>
              <a:ext cx="113566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Yeah. </a:t>
              </a:r>
            </a:p>
          </p:txBody>
        </p:sp>
      </p:grpSp>
      <p:grpSp>
        <p:nvGrpSpPr>
          <p:cNvPr id="202" name="Group 202"/>
          <p:cNvGrpSpPr/>
          <p:nvPr/>
        </p:nvGrpSpPr>
        <p:grpSpPr>
          <a:xfrm>
            <a:off x="1217230" y="3826066"/>
            <a:ext cx="3283950" cy="2797177"/>
            <a:chOff x="0" y="0"/>
            <a:chExt cx="3283949" cy="2797175"/>
          </a:xfrm>
        </p:grpSpPr>
        <p:sp>
          <p:nvSpPr>
            <p:cNvPr id="198" name="Shape 198"/>
            <p:cNvSpPr/>
            <p:nvPr/>
          </p:nvSpPr>
          <p:spPr>
            <a:xfrm>
              <a:off x="0" y="-1"/>
              <a:ext cx="3283951"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01" name="Group 201"/>
            <p:cNvGrpSpPr/>
            <p:nvPr/>
          </p:nvGrpSpPr>
          <p:grpSpPr>
            <a:xfrm>
              <a:off x="33337" y="28104"/>
              <a:ext cx="3217276" cy="2740968"/>
              <a:chOff x="0" y="0"/>
              <a:chExt cx="3217275" cy="2740966"/>
            </a:xfrm>
          </p:grpSpPr>
          <p:sp>
            <p:nvSpPr>
              <p:cNvPr id="199" name="Shape 199"/>
              <p:cNvSpPr/>
              <p:nvPr/>
            </p:nvSpPr>
            <p:spPr>
              <a:xfrm>
                <a:off x="-1" y="0"/>
                <a:ext cx="3217277"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200" name="Shape 200"/>
              <p:cNvSpPr/>
              <p:nvPr/>
            </p:nvSpPr>
            <p:spPr>
              <a:xfrm>
                <a:off x="-1" y="0"/>
                <a:ext cx="321727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Review</a:t>
                </a:r>
              </a:p>
            </p:txBody>
          </p:sp>
        </p:grpSp>
      </p:grpSp>
      <p:grpSp>
        <p:nvGrpSpPr>
          <p:cNvPr id="207" name="Group 207"/>
          <p:cNvGrpSpPr/>
          <p:nvPr/>
        </p:nvGrpSpPr>
        <p:grpSpPr>
          <a:xfrm>
            <a:off x="4776053" y="857633"/>
            <a:ext cx="3283951" cy="2797177"/>
            <a:chOff x="0" y="0"/>
            <a:chExt cx="3283949" cy="2797175"/>
          </a:xfrm>
        </p:grpSpPr>
        <p:sp>
          <p:nvSpPr>
            <p:cNvPr id="203" name="Shape 203"/>
            <p:cNvSpPr/>
            <p:nvPr/>
          </p:nvSpPr>
          <p:spPr>
            <a:xfrm>
              <a:off x="0" y="-1"/>
              <a:ext cx="3283951"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06" name="Group 206"/>
            <p:cNvGrpSpPr/>
            <p:nvPr/>
          </p:nvGrpSpPr>
          <p:grpSpPr>
            <a:xfrm>
              <a:off x="33337" y="28104"/>
              <a:ext cx="3217276" cy="2740968"/>
              <a:chOff x="0" y="0"/>
              <a:chExt cx="3217275" cy="2740966"/>
            </a:xfrm>
          </p:grpSpPr>
          <p:sp>
            <p:nvSpPr>
              <p:cNvPr id="204" name="Shape 204"/>
              <p:cNvSpPr/>
              <p:nvPr/>
            </p:nvSpPr>
            <p:spPr>
              <a:xfrm>
                <a:off x="-1" y="0"/>
                <a:ext cx="3217277"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205" name="Shape 205"/>
              <p:cNvSpPr/>
              <p:nvPr/>
            </p:nvSpPr>
            <p:spPr>
              <a:xfrm>
                <a:off x="-1" y="0"/>
                <a:ext cx="321727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The Query</a:t>
                </a:r>
              </a:p>
            </p:txBody>
          </p:sp>
        </p:grpSp>
      </p:grpSp>
      <p:grpSp>
        <p:nvGrpSpPr>
          <p:cNvPr id="212" name="Group 212"/>
          <p:cNvGrpSpPr/>
          <p:nvPr/>
        </p:nvGrpSpPr>
        <p:grpSpPr>
          <a:xfrm>
            <a:off x="4776053" y="3826066"/>
            <a:ext cx="3283951" cy="2797177"/>
            <a:chOff x="0" y="0"/>
            <a:chExt cx="3283949" cy="2797175"/>
          </a:xfrm>
        </p:grpSpPr>
        <p:sp>
          <p:nvSpPr>
            <p:cNvPr id="208" name="Shape 208"/>
            <p:cNvSpPr/>
            <p:nvPr/>
          </p:nvSpPr>
          <p:spPr>
            <a:xfrm>
              <a:off x="0" y="-1"/>
              <a:ext cx="3283951"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11" name="Group 211"/>
            <p:cNvGrpSpPr/>
            <p:nvPr/>
          </p:nvGrpSpPr>
          <p:grpSpPr>
            <a:xfrm>
              <a:off x="33337" y="28104"/>
              <a:ext cx="3217276" cy="2740968"/>
              <a:chOff x="0" y="0"/>
              <a:chExt cx="3217275" cy="2740966"/>
            </a:xfrm>
          </p:grpSpPr>
          <p:sp>
            <p:nvSpPr>
              <p:cNvPr id="209" name="Shape 209"/>
              <p:cNvSpPr/>
              <p:nvPr/>
            </p:nvSpPr>
            <p:spPr>
              <a:xfrm>
                <a:off x="-1" y="0"/>
                <a:ext cx="3217277"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210" name="Shape 210"/>
              <p:cNvSpPr/>
              <p:nvPr/>
            </p:nvSpPr>
            <p:spPr>
              <a:xfrm>
                <a:off x="-1" y="0"/>
                <a:ext cx="321727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Client Discussion</a:t>
                </a:r>
              </a:p>
            </p:txBody>
          </p:sp>
        </p:grpSp>
      </p:grpSp>
      <p:grpSp>
        <p:nvGrpSpPr>
          <p:cNvPr id="217" name="Group 217"/>
          <p:cNvGrpSpPr/>
          <p:nvPr/>
        </p:nvGrpSpPr>
        <p:grpSpPr>
          <a:xfrm>
            <a:off x="8334874" y="857633"/>
            <a:ext cx="3283953" cy="2797177"/>
            <a:chOff x="0" y="0"/>
            <a:chExt cx="3283951" cy="2797175"/>
          </a:xfrm>
        </p:grpSpPr>
        <p:sp>
          <p:nvSpPr>
            <p:cNvPr id="213" name="Shape 213"/>
            <p:cNvSpPr/>
            <p:nvPr/>
          </p:nvSpPr>
          <p:spPr>
            <a:xfrm>
              <a:off x="0" y="-1"/>
              <a:ext cx="3283952"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16" name="Group 216"/>
            <p:cNvGrpSpPr/>
            <p:nvPr/>
          </p:nvGrpSpPr>
          <p:grpSpPr>
            <a:xfrm>
              <a:off x="33337" y="28104"/>
              <a:ext cx="3217277" cy="2740968"/>
              <a:chOff x="0" y="0"/>
              <a:chExt cx="3217276" cy="2740966"/>
            </a:xfrm>
          </p:grpSpPr>
          <p:sp>
            <p:nvSpPr>
              <p:cNvPr id="214" name="Shape 214"/>
              <p:cNvSpPr/>
              <p:nvPr/>
            </p:nvSpPr>
            <p:spPr>
              <a:xfrm>
                <a:off x="-1" y="0"/>
                <a:ext cx="3217278"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215" name="Shape 215"/>
              <p:cNvSpPr/>
              <p:nvPr/>
            </p:nvSpPr>
            <p:spPr>
              <a:xfrm>
                <a:off x="-1" y="0"/>
                <a:ext cx="321727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Results with Confidence</a:t>
                </a:r>
              </a:p>
            </p:txBody>
          </p:sp>
        </p:grpSp>
      </p:grpSp>
      <p:grpSp>
        <p:nvGrpSpPr>
          <p:cNvPr id="222" name="Group 222"/>
          <p:cNvGrpSpPr/>
          <p:nvPr/>
        </p:nvGrpSpPr>
        <p:grpSpPr>
          <a:xfrm>
            <a:off x="8334874" y="3826066"/>
            <a:ext cx="3283953" cy="2797177"/>
            <a:chOff x="0" y="0"/>
            <a:chExt cx="3283951" cy="2797175"/>
          </a:xfrm>
        </p:grpSpPr>
        <p:sp>
          <p:nvSpPr>
            <p:cNvPr id="218" name="Shape 218"/>
            <p:cNvSpPr/>
            <p:nvPr/>
          </p:nvSpPr>
          <p:spPr>
            <a:xfrm>
              <a:off x="0" y="-1"/>
              <a:ext cx="3283952"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21" name="Group 221"/>
            <p:cNvGrpSpPr/>
            <p:nvPr/>
          </p:nvGrpSpPr>
          <p:grpSpPr>
            <a:xfrm>
              <a:off x="33337" y="28104"/>
              <a:ext cx="3217277" cy="2740968"/>
              <a:chOff x="0" y="0"/>
              <a:chExt cx="3217276" cy="2740966"/>
            </a:xfrm>
          </p:grpSpPr>
          <p:sp>
            <p:nvSpPr>
              <p:cNvPr id="219" name="Shape 219"/>
              <p:cNvSpPr/>
              <p:nvPr/>
            </p:nvSpPr>
            <p:spPr>
              <a:xfrm>
                <a:off x="-1" y="0"/>
                <a:ext cx="3217278"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220" name="Shape 220"/>
              <p:cNvSpPr/>
              <p:nvPr/>
            </p:nvSpPr>
            <p:spPr>
              <a:xfrm>
                <a:off x="-1" y="0"/>
                <a:ext cx="321727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Next Steps</a:t>
                </a:r>
              </a:p>
            </p:txBody>
          </p:sp>
        </p:grpSp>
      </p:grpSp>
      <p:pic>
        <p:nvPicPr>
          <p:cNvPr id="223" name="image47.jpeg"/>
          <p:cNvPicPr>
            <a:picLocks noChangeAspect="1"/>
          </p:cNvPicPr>
          <p:nvPr/>
        </p:nvPicPr>
        <p:blipFill>
          <a:blip r:embed="rId2">
            <a:extLst/>
          </a:blip>
          <a:stretch>
            <a:fillRect/>
          </a:stretch>
        </p:blipFill>
        <p:spPr>
          <a:xfrm>
            <a:off x="3840576" y="1650579"/>
            <a:ext cx="568929" cy="1211286"/>
          </a:xfrm>
          <a:prstGeom prst="rect">
            <a:avLst/>
          </a:prstGeom>
          <a:ln w="12700">
            <a:miter lim="400000"/>
          </a:ln>
        </p:spPr>
      </p:pic>
      <p:sp>
        <p:nvSpPr>
          <p:cNvPr id="224" name="Shape 224"/>
          <p:cNvSpPr/>
          <p:nvPr/>
        </p:nvSpPr>
        <p:spPr>
          <a:xfrm>
            <a:off x="2756604" y="1930585"/>
            <a:ext cx="1500189" cy="938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29" y="0"/>
                </a:moveTo>
                <a:cubicBezTo>
                  <a:pt x="18957" y="0"/>
                  <a:pt x="19223" y="425"/>
                  <a:pt x="19223" y="950"/>
                </a:cubicBezTo>
                <a:lnTo>
                  <a:pt x="19223" y="7602"/>
                </a:lnTo>
                <a:lnTo>
                  <a:pt x="21600" y="9503"/>
                </a:lnTo>
                <a:lnTo>
                  <a:pt x="19223" y="11403"/>
                </a:lnTo>
                <a:lnTo>
                  <a:pt x="19223" y="20650"/>
                </a:lnTo>
                <a:cubicBezTo>
                  <a:pt x="19223" y="21175"/>
                  <a:pt x="18957" y="21600"/>
                  <a:pt x="18629" y="21600"/>
                </a:cubicBezTo>
                <a:lnTo>
                  <a:pt x="594" y="21600"/>
                </a:lnTo>
                <a:cubicBezTo>
                  <a:pt x="266" y="21600"/>
                  <a:pt x="0" y="21175"/>
                  <a:pt x="0" y="20650"/>
                </a:cubicBezTo>
                <a:lnTo>
                  <a:pt x="0" y="950"/>
                </a:lnTo>
                <a:cubicBezTo>
                  <a:pt x="0" y="425"/>
                  <a:pt x="266" y="0"/>
                  <a:pt x="594" y="0"/>
                </a:cubicBezTo>
                <a:lnTo>
                  <a:pt x="18629"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25" name="Shape 225"/>
          <p:cNvSpPr/>
          <p:nvPr/>
        </p:nvSpPr>
        <p:spPr>
          <a:xfrm>
            <a:off x="2756604" y="2126641"/>
            <a:ext cx="1308218" cy="5461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Hello Leah, Are we working on Oncor today?</a:t>
            </a:r>
          </a:p>
        </p:txBody>
      </p:sp>
      <p:sp>
        <p:nvSpPr>
          <p:cNvPr id="226" name="Shape 226"/>
          <p:cNvSpPr/>
          <p:nvPr/>
        </p:nvSpPr>
        <p:spPr>
          <a:xfrm>
            <a:off x="4815399" y="1285207"/>
            <a:ext cx="1583136" cy="2229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7" y="0"/>
                </a:moveTo>
                <a:cubicBezTo>
                  <a:pt x="2755" y="0"/>
                  <a:pt x="2477" y="197"/>
                  <a:pt x="2477" y="440"/>
                </a:cubicBezTo>
                <a:lnTo>
                  <a:pt x="2477" y="3521"/>
                </a:lnTo>
                <a:lnTo>
                  <a:pt x="0" y="4400"/>
                </a:lnTo>
                <a:lnTo>
                  <a:pt x="2477" y="5278"/>
                </a:lnTo>
                <a:lnTo>
                  <a:pt x="2477" y="21160"/>
                </a:lnTo>
                <a:cubicBezTo>
                  <a:pt x="2477" y="21403"/>
                  <a:pt x="2755" y="21600"/>
                  <a:pt x="3097" y="21600"/>
                </a:cubicBezTo>
                <a:lnTo>
                  <a:pt x="20980" y="21600"/>
                </a:lnTo>
                <a:cubicBezTo>
                  <a:pt x="21322" y="21600"/>
                  <a:pt x="21600" y="21403"/>
                  <a:pt x="21600" y="21160"/>
                </a:cubicBezTo>
                <a:lnTo>
                  <a:pt x="21600" y="440"/>
                </a:lnTo>
                <a:cubicBezTo>
                  <a:pt x="21600" y="197"/>
                  <a:pt x="21322" y="0"/>
                  <a:pt x="20980" y="0"/>
                </a:cubicBezTo>
                <a:lnTo>
                  <a:pt x="3097"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27" name="Shape 227"/>
          <p:cNvSpPr/>
          <p:nvPr/>
        </p:nvSpPr>
        <p:spPr>
          <a:xfrm>
            <a:off x="5037518" y="1631381"/>
            <a:ext cx="1361017" cy="188111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My CMO is struggling with results and wants to know what other companies in her geography and industry are doing. She also wants to know what companies are doing outside her industry and geography</a:t>
            </a:r>
          </a:p>
        </p:txBody>
      </p:sp>
      <p:pic>
        <p:nvPicPr>
          <p:cNvPr id="228" name="image47.jpeg"/>
          <p:cNvPicPr>
            <a:picLocks noChangeAspect="1"/>
          </p:cNvPicPr>
          <p:nvPr/>
        </p:nvPicPr>
        <p:blipFill>
          <a:blip r:embed="rId2">
            <a:extLst/>
          </a:blip>
          <a:stretch>
            <a:fillRect/>
          </a:stretch>
        </p:blipFill>
        <p:spPr>
          <a:xfrm>
            <a:off x="7400331" y="1648714"/>
            <a:ext cx="568929" cy="1211286"/>
          </a:xfrm>
          <a:prstGeom prst="rect">
            <a:avLst/>
          </a:prstGeom>
          <a:ln w="12700">
            <a:miter lim="400000"/>
          </a:ln>
        </p:spPr>
      </p:pic>
      <p:sp>
        <p:nvSpPr>
          <p:cNvPr id="229" name="Shape 229"/>
          <p:cNvSpPr/>
          <p:nvPr/>
        </p:nvSpPr>
        <p:spPr>
          <a:xfrm>
            <a:off x="6541100" y="1928720"/>
            <a:ext cx="1275558" cy="1577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05" y="0"/>
                </a:moveTo>
                <a:cubicBezTo>
                  <a:pt x="18491" y="0"/>
                  <a:pt x="18804" y="253"/>
                  <a:pt x="18804" y="565"/>
                </a:cubicBezTo>
                <a:lnTo>
                  <a:pt x="18804" y="4522"/>
                </a:lnTo>
                <a:lnTo>
                  <a:pt x="21600" y="5653"/>
                </a:lnTo>
                <a:lnTo>
                  <a:pt x="18804" y="6783"/>
                </a:lnTo>
                <a:lnTo>
                  <a:pt x="18804" y="21035"/>
                </a:lnTo>
                <a:cubicBezTo>
                  <a:pt x="18804" y="21347"/>
                  <a:pt x="18491" y="21600"/>
                  <a:pt x="18105" y="21600"/>
                </a:cubicBezTo>
                <a:lnTo>
                  <a:pt x="699" y="21600"/>
                </a:lnTo>
                <a:cubicBezTo>
                  <a:pt x="313" y="21600"/>
                  <a:pt x="0" y="21347"/>
                  <a:pt x="0" y="21035"/>
                </a:cubicBezTo>
                <a:lnTo>
                  <a:pt x="0" y="565"/>
                </a:lnTo>
                <a:cubicBezTo>
                  <a:pt x="0" y="253"/>
                  <a:pt x="313" y="0"/>
                  <a:pt x="699" y="0"/>
                </a:cubicBezTo>
                <a:lnTo>
                  <a:pt x="18105"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30" name="Shape 230"/>
          <p:cNvSpPr/>
          <p:nvPr/>
        </p:nvSpPr>
        <p:spPr>
          <a:xfrm>
            <a:off x="6541100" y="2361711"/>
            <a:ext cx="1026665" cy="7112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Got it! Give me just a moment to find some answers</a:t>
            </a:r>
          </a:p>
        </p:txBody>
      </p:sp>
      <p:pic>
        <p:nvPicPr>
          <p:cNvPr id="231" name="image47.jpeg"/>
          <p:cNvPicPr>
            <a:picLocks noChangeAspect="1"/>
          </p:cNvPicPr>
          <p:nvPr/>
        </p:nvPicPr>
        <p:blipFill>
          <a:blip r:embed="rId2">
            <a:extLst/>
          </a:blip>
          <a:stretch>
            <a:fillRect/>
          </a:stretch>
        </p:blipFill>
        <p:spPr>
          <a:xfrm>
            <a:off x="10459149" y="1327627"/>
            <a:ext cx="568930" cy="1211286"/>
          </a:xfrm>
          <a:prstGeom prst="rect">
            <a:avLst/>
          </a:prstGeom>
          <a:ln w="12700">
            <a:miter lim="400000"/>
          </a:ln>
        </p:spPr>
      </p:pic>
      <p:sp>
        <p:nvSpPr>
          <p:cNvPr id="232" name="Shape 232"/>
          <p:cNvSpPr/>
          <p:nvPr/>
        </p:nvSpPr>
        <p:spPr>
          <a:xfrm>
            <a:off x="8771235" y="1555637"/>
            <a:ext cx="1751808" cy="16881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74" y="0"/>
                </a:moveTo>
                <a:cubicBezTo>
                  <a:pt x="19175" y="0"/>
                  <a:pt x="19420" y="254"/>
                  <a:pt x="19420" y="566"/>
                </a:cubicBezTo>
                <a:lnTo>
                  <a:pt x="19420" y="4525"/>
                </a:lnTo>
                <a:lnTo>
                  <a:pt x="21600" y="5655"/>
                </a:lnTo>
                <a:lnTo>
                  <a:pt x="19420" y="6784"/>
                </a:lnTo>
                <a:lnTo>
                  <a:pt x="19420" y="21034"/>
                </a:lnTo>
                <a:cubicBezTo>
                  <a:pt x="19420" y="21346"/>
                  <a:pt x="19175" y="21600"/>
                  <a:pt x="18874" y="21600"/>
                </a:cubicBezTo>
                <a:lnTo>
                  <a:pt x="546" y="21600"/>
                </a:lnTo>
                <a:cubicBezTo>
                  <a:pt x="245" y="21600"/>
                  <a:pt x="0" y="21346"/>
                  <a:pt x="0" y="21034"/>
                </a:cubicBezTo>
                <a:lnTo>
                  <a:pt x="0" y="566"/>
                </a:lnTo>
                <a:cubicBezTo>
                  <a:pt x="0" y="254"/>
                  <a:pt x="245" y="0"/>
                  <a:pt x="546" y="0"/>
                </a:cubicBezTo>
                <a:lnTo>
                  <a:pt x="18874"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33" name="Shape 233"/>
          <p:cNvSpPr/>
          <p:nvPr/>
        </p:nvSpPr>
        <p:spPr>
          <a:xfrm>
            <a:off x="8771235" y="2044092"/>
            <a:ext cx="1500189" cy="7112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Here’s what I have found and why I think these answers will be interesting to Oncor</a:t>
            </a:r>
          </a:p>
        </p:txBody>
      </p:sp>
      <p:grpSp>
        <p:nvGrpSpPr>
          <p:cNvPr id="238" name="Group 238"/>
          <p:cNvGrpSpPr/>
          <p:nvPr/>
        </p:nvGrpSpPr>
        <p:grpSpPr>
          <a:xfrm>
            <a:off x="2712222" y="4290573"/>
            <a:ext cx="1643541" cy="2229051"/>
            <a:chOff x="0" y="0"/>
            <a:chExt cx="1643539" cy="2229049"/>
          </a:xfrm>
        </p:grpSpPr>
        <p:sp>
          <p:nvSpPr>
            <p:cNvPr id="234" name="Shape 234"/>
            <p:cNvSpPr/>
            <p:nvPr/>
          </p:nvSpPr>
          <p:spPr>
            <a:xfrm rot="5400000">
              <a:off x="-292756" y="292754"/>
              <a:ext cx="2229051" cy="1643541"/>
            </a:xfrm>
            <a:prstGeom prst="roundRect">
              <a:avLst>
                <a:gd name="adj" fmla="val 2344"/>
              </a:avLst>
            </a:prstGeom>
            <a:solidFill>
              <a:srgbClr val="FFFFFF"/>
            </a:solidFill>
            <a:ln w="25400" cap="flat">
              <a:solidFill>
                <a:srgbClr val="85888D"/>
              </a:solidFill>
              <a:prstDash val="solid"/>
              <a:miter lim="400000"/>
            </a:ln>
            <a:effectLst/>
          </p:spPr>
          <p:txBody>
            <a:bodyPr wrap="square" lIns="45719" tIns="45719" rIns="45719" bIns="45719" numCol="1" anchor="ctr">
              <a:noAutofit/>
            </a:bodyPr>
            <a:lstStyle/>
            <a:p>
              <a:pPr algn="ctr" defTabSz="292100">
                <a:defRPr sz="1200">
                  <a:latin typeface="Helvetica Light"/>
                  <a:ea typeface="Helvetica Light"/>
                  <a:cs typeface="Helvetica Light"/>
                  <a:sym typeface="Helvetica Light"/>
                </a:defRPr>
              </a:pPr>
            </a:p>
          </p:txBody>
        </p:sp>
        <p:sp>
          <p:nvSpPr>
            <p:cNvPr id="235" name="Shape 235"/>
            <p:cNvSpPr/>
            <p:nvPr/>
          </p:nvSpPr>
          <p:spPr>
            <a:xfrm rot="5400000">
              <a:off x="789668" y="2140879"/>
              <a:ext cx="64203" cy="64203"/>
            </a:xfrm>
            <a:prstGeom prst="ellipse">
              <a:avLst/>
            </a:prstGeom>
            <a:gradFill flip="none" rotWithShape="1">
              <a:gsLst>
                <a:gs pos="0">
                  <a:srgbClr val="FBFBFB"/>
                </a:gs>
                <a:gs pos="100000">
                  <a:srgbClr val="BEBEBE"/>
                </a:gs>
              </a:gsLst>
              <a:lin ang="1830595"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lgn="ctr" defTabSz="292100">
                <a:defRPr sz="1200">
                  <a:latin typeface="Helvetica Light"/>
                  <a:ea typeface="Helvetica Light"/>
                  <a:cs typeface="Helvetica Light"/>
                  <a:sym typeface="Helvetica Light"/>
                </a:defRPr>
              </a:pPr>
            </a:p>
          </p:txBody>
        </p:sp>
        <p:sp>
          <p:nvSpPr>
            <p:cNvPr id="236" name="Shape 236"/>
            <p:cNvSpPr/>
            <p:nvPr/>
          </p:nvSpPr>
          <p:spPr>
            <a:xfrm rot="5400000">
              <a:off x="-205442" y="323571"/>
              <a:ext cx="2054424" cy="1540818"/>
            </a:xfrm>
            <a:prstGeom prst="rect">
              <a:avLst/>
            </a:prstGeom>
            <a:solidFill>
              <a:srgbClr val="FFFFFF"/>
            </a:solidFill>
            <a:ln w="25400" cap="flat">
              <a:solidFill>
                <a:srgbClr val="85888D"/>
              </a:solidFill>
              <a:prstDash val="solid"/>
              <a:miter lim="400000"/>
            </a:ln>
            <a:effectLst/>
          </p:spPr>
          <p:txBody>
            <a:bodyPr wrap="square" lIns="45719" tIns="45719" rIns="45719" bIns="45719" numCol="1" anchor="ctr">
              <a:noAutofit/>
            </a:bodyPr>
            <a:lstStyle/>
            <a:p>
              <a:pPr algn="ctr" defTabSz="292100">
                <a:defRPr sz="1200">
                  <a:latin typeface="Helvetica Light"/>
                  <a:ea typeface="Helvetica Light"/>
                  <a:cs typeface="Helvetica Light"/>
                  <a:sym typeface="Helvetica Light"/>
                </a:defRPr>
              </a:pPr>
            </a:p>
          </p:txBody>
        </p:sp>
        <p:sp>
          <p:nvSpPr>
            <p:cNvPr id="237" name="Shape 237"/>
            <p:cNvSpPr/>
            <p:nvPr/>
          </p:nvSpPr>
          <p:spPr>
            <a:xfrm>
              <a:off x="803552" y="2154112"/>
              <a:ext cx="36436" cy="38948"/>
            </a:xfrm>
            <a:prstGeom prst="roundRect">
              <a:avLst>
                <a:gd name="adj" fmla="val 16034"/>
              </a:avLst>
            </a:prstGeom>
            <a:noFill/>
            <a:ln w="25400" cap="flat">
              <a:solidFill>
                <a:srgbClr val="FFFFFF"/>
              </a:solidFill>
              <a:prstDash val="solid"/>
              <a:miter lim="400000"/>
            </a:ln>
            <a:effectLst/>
          </p:spPr>
          <p:txBody>
            <a:bodyPr wrap="square" lIns="45719" tIns="45719" rIns="45719" bIns="45719" numCol="1" anchor="ctr">
              <a:noAutofit/>
            </a:bodyPr>
            <a:lstStyle/>
            <a:p>
              <a:pPr algn="ctr" defTabSz="292100">
                <a:defRPr sz="1200">
                  <a:solidFill>
                    <a:srgbClr val="FFFFFF"/>
                  </a:solidFill>
                  <a:latin typeface="Helvetica Light"/>
                  <a:ea typeface="Helvetica Light"/>
                  <a:cs typeface="Helvetica Light"/>
                  <a:sym typeface="Helvetica Light"/>
                </a:defRPr>
              </a:pPr>
            </a:p>
          </p:txBody>
        </p:sp>
      </p:grpSp>
      <p:sp>
        <p:nvSpPr>
          <p:cNvPr id="239" name="Shape 239"/>
          <p:cNvSpPr/>
          <p:nvPr/>
        </p:nvSpPr>
        <p:spPr>
          <a:xfrm>
            <a:off x="1353754" y="4290574"/>
            <a:ext cx="1252539" cy="104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7" y="0"/>
                </a:moveTo>
                <a:cubicBezTo>
                  <a:pt x="2755" y="0"/>
                  <a:pt x="2478" y="331"/>
                  <a:pt x="2478" y="740"/>
                </a:cubicBezTo>
                <a:lnTo>
                  <a:pt x="2478" y="5919"/>
                </a:lnTo>
                <a:lnTo>
                  <a:pt x="0" y="7399"/>
                </a:lnTo>
                <a:lnTo>
                  <a:pt x="2478" y="8879"/>
                </a:lnTo>
                <a:lnTo>
                  <a:pt x="2478" y="20860"/>
                </a:lnTo>
                <a:cubicBezTo>
                  <a:pt x="2478" y="21269"/>
                  <a:pt x="2755" y="21600"/>
                  <a:pt x="3097" y="21600"/>
                </a:cubicBezTo>
                <a:lnTo>
                  <a:pt x="20981" y="21600"/>
                </a:lnTo>
                <a:cubicBezTo>
                  <a:pt x="21323" y="21600"/>
                  <a:pt x="21600" y="21269"/>
                  <a:pt x="21600" y="20860"/>
                </a:cubicBezTo>
                <a:lnTo>
                  <a:pt x="21600" y="740"/>
                </a:lnTo>
                <a:cubicBezTo>
                  <a:pt x="21600" y="331"/>
                  <a:pt x="21323" y="0"/>
                  <a:pt x="20981" y="0"/>
                </a:cubicBezTo>
                <a:lnTo>
                  <a:pt x="3097"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40" name="Shape 240"/>
          <p:cNvSpPr/>
          <p:nvPr/>
        </p:nvSpPr>
        <p:spPr>
          <a:xfrm>
            <a:off x="1470634" y="4541796"/>
            <a:ext cx="1135659" cy="5461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Let’s use my iPad to look at your results.</a:t>
            </a:r>
          </a:p>
        </p:txBody>
      </p:sp>
      <p:sp>
        <p:nvSpPr>
          <p:cNvPr id="241" name="Shape 241"/>
          <p:cNvSpPr/>
          <p:nvPr/>
        </p:nvSpPr>
        <p:spPr>
          <a:xfrm>
            <a:off x="1344428" y="5440900"/>
            <a:ext cx="2343152" cy="1116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3" y="0"/>
                </a:moveTo>
                <a:cubicBezTo>
                  <a:pt x="1569" y="0"/>
                  <a:pt x="1410" y="332"/>
                  <a:pt x="1410" y="741"/>
                </a:cubicBezTo>
                <a:lnTo>
                  <a:pt x="1410" y="5919"/>
                </a:lnTo>
                <a:lnTo>
                  <a:pt x="0" y="7397"/>
                </a:lnTo>
                <a:lnTo>
                  <a:pt x="1410" y="8879"/>
                </a:lnTo>
                <a:lnTo>
                  <a:pt x="1410" y="20859"/>
                </a:lnTo>
                <a:cubicBezTo>
                  <a:pt x="1410" y="21268"/>
                  <a:pt x="1569" y="21600"/>
                  <a:pt x="1763" y="21600"/>
                </a:cubicBezTo>
                <a:lnTo>
                  <a:pt x="21247" y="21600"/>
                </a:lnTo>
                <a:cubicBezTo>
                  <a:pt x="21442" y="21600"/>
                  <a:pt x="21600" y="21268"/>
                  <a:pt x="21600" y="20859"/>
                </a:cubicBezTo>
                <a:lnTo>
                  <a:pt x="21600" y="741"/>
                </a:lnTo>
                <a:cubicBezTo>
                  <a:pt x="21600" y="332"/>
                  <a:pt x="21442" y="0"/>
                  <a:pt x="21247" y="0"/>
                </a:cubicBezTo>
                <a:lnTo>
                  <a:pt x="1763"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42" name="Shape 242"/>
          <p:cNvSpPr/>
          <p:nvPr/>
        </p:nvSpPr>
        <p:spPr>
          <a:xfrm>
            <a:off x="1540554" y="5643603"/>
            <a:ext cx="2147026" cy="7112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This is great. I’ll need a printout of the white paper and some of the references  integrated into  the first presentation. </a:t>
            </a:r>
          </a:p>
        </p:txBody>
      </p:sp>
      <p:sp>
        <p:nvSpPr>
          <p:cNvPr id="243" name="Shape 243"/>
          <p:cNvSpPr/>
          <p:nvPr/>
        </p:nvSpPr>
        <p:spPr>
          <a:xfrm>
            <a:off x="8334874" y="4290574"/>
            <a:ext cx="1135660" cy="651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5" y="0"/>
                </a:moveTo>
                <a:cubicBezTo>
                  <a:pt x="2753" y="0"/>
                  <a:pt x="2476" y="483"/>
                  <a:pt x="2476" y="1079"/>
                </a:cubicBezTo>
                <a:lnTo>
                  <a:pt x="2476" y="8641"/>
                </a:lnTo>
                <a:lnTo>
                  <a:pt x="0" y="10800"/>
                </a:lnTo>
                <a:lnTo>
                  <a:pt x="2476" y="12959"/>
                </a:lnTo>
                <a:lnTo>
                  <a:pt x="2476" y="20521"/>
                </a:lnTo>
                <a:cubicBezTo>
                  <a:pt x="2476" y="21117"/>
                  <a:pt x="2753" y="21600"/>
                  <a:pt x="3095" y="21600"/>
                </a:cubicBezTo>
                <a:lnTo>
                  <a:pt x="20981" y="21600"/>
                </a:lnTo>
                <a:cubicBezTo>
                  <a:pt x="21323" y="21600"/>
                  <a:pt x="21600" y="21117"/>
                  <a:pt x="21600" y="20521"/>
                </a:cubicBezTo>
                <a:lnTo>
                  <a:pt x="21600" y="1079"/>
                </a:lnTo>
                <a:cubicBezTo>
                  <a:pt x="21600" y="483"/>
                  <a:pt x="21323" y="0"/>
                  <a:pt x="20981" y="0"/>
                </a:cubicBezTo>
                <a:lnTo>
                  <a:pt x="3095"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44" name="Shape 244"/>
          <p:cNvSpPr/>
          <p:nvPr/>
        </p:nvSpPr>
        <p:spPr>
          <a:xfrm>
            <a:off x="8334874" y="4508260"/>
            <a:ext cx="1135660" cy="2159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Hello Watson!</a:t>
            </a:r>
          </a:p>
        </p:txBody>
      </p:sp>
      <p:sp>
        <p:nvSpPr>
          <p:cNvPr id="245" name="Shape 245"/>
          <p:cNvSpPr/>
          <p:nvPr/>
        </p:nvSpPr>
        <p:spPr>
          <a:xfrm>
            <a:off x="8292409" y="5588325"/>
            <a:ext cx="1505547" cy="938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8" y="0"/>
                </a:moveTo>
                <a:cubicBezTo>
                  <a:pt x="2755" y="0"/>
                  <a:pt x="2477" y="447"/>
                  <a:pt x="2477" y="996"/>
                </a:cubicBezTo>
                <a:lnTo>
                  <a:pt x="2477" y="7954"/>
                </a:lnTo>
                <a:lnTo>
                  <a:pt x="0" y="9941"/>
                </a:lnTo>
                <a:lnTo>
                  <a:pt x="2477" y="11928"/>
                </a:lnTo>
                <a:lnTo>
                  <a:pt x="2477" y="20604"/>
                </a:lnTo>
                <a:cubicBezTo>
                  <a:pt x="2477" y="21153"/>
                  <a:pt x="2755" y="21600"/>
                  <a:pt x="3098" y="21600"/>
                </a:cubicBezTo>
                <a:lnTo>
                  <a:pt x="20982" y="21600"/>
                </a:lnTo>
                <a:cubicBezTo>
                  <a:pt x="21324" y="21600"/>
                  <a:pt x="21600" y="21153"/>
                  <a:pt x="21600" y="20604"/>
                </a:cubicBezTo>
                <a:lnTo>
                  <a:pt x="21600" y="996"/>
                </a:lnTo>
                <a:cubicBezTo>
                  <a:pt x="21600" y="447"/>
                  <a:pt x="21324" y="0"/>
                  <a:pt x="20982" y="0"/>
                </a:cubicBezTo>
                <a:lnTo>
                  <a:pt x="3098"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46" name="Shape 246"/>
          <p:cNvSpPr/>
          <p:nvPr/>
        </p:nvSpPr>
        <p:spPr>
          <a:xfrm>
            <a:off x="8480294" y="5866932"/>
            <a:ext cx="1317662" cy="381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Yes, specifically on the CMO ideas</a:t>
            </a:r>
          </a:p>
        </p:txBody>
      </p:sp>
      <p:pic>
        <p:nvPicPr>
          <p:cNvPr id="247" name="image47.jpeg"/>
          <p:cNvPicPr>
            <a:picLocks noChangeAspect="1"/>
          </p:cNvPicPr>
          <p:nvPr/>
        </p:nvPicPr>
        <p:blipFill>
          <a:blip r:embed="rId2">
            <a:extLst/>
          </a:blip>
          <a:stretch>
            <a:fillRect/>
          </a:stretch>
        </p:blipFill>
        <p:spPr>
          <a:xfrm>
            <a:off x="10868410" y="4515973"/>
            <a:ext cx="568929" cy="1211286"/>
          </a:xfrm>
          <a:prstGeom prst="rect">
            <a:avLst/>
          </a:prstGeom>
          <a:ln w="12700">
            <a:miter lim="400000"/>
          </a:ln>
        </p:spPr>
      </p:pic>
      <p:sp>
        <p:nvSpPr>
          <p:cNvPr id="248" name="Shape 248"/>
          <p:cNvSpPr/>
          <p:nvPr/>
        </p:nvSpPr>
        <p:spPr>
          <a:xfrm>
            <a:off x="9784439" y="4795980"/>
            <a:ext cx="1500189" cy="938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29" y="0"/>
                </a:moveTo>
                <a:cubicBezTo>
                  <a:pt x="18957" y="0"/>
                  <a:pt x="19223" y="425"/>
                  <a:pt x="19223" y="950"/>
                </a:cubicBezTo>
                <a:lnTo>
                  <a:pt x="19223" y="7602"/>
                </a:lnTo>
                <a:lnTo>
                  <a:pt x="21600" y="9503"/>
                </a:lnTo>
                <a:lnTo>
                  <a:pt x="19223" y="11403"/>
                </a:lnTo>
                <a:lnTo>
                  <a:pt x="19223" y="20650"/>
                </a:lnTo>
                <a:cubicBezTo>
                  <a:pt x="19223" y="21175"/>
                  <a:pt x="18957" y="21600"/>
                  <a:pt x="18629" y="21600"/>
                </a:cubicBezTo>
                <a:lnTo>
                  <a:pt x="594" y="21600"/>
                </a:lnTo>
                <a:cubicBezTo>
                  <a:pt x="266" y="21600"/>
                  <a:pt x="0" y="21175"/>
                  <a:pt x="0" y="20650"/>
                </a:cubicBezTo>
                <a:lnTo>
                  <a:pt x="0" y="950"/>
                </a:lnTo>
                <a:cubicBezTo>
                  <a:pt x="0" y="425"/>
                  <a:pt x="266" y="0"/>
                  <a:pt x="594" y="0"/>
                </a:cubicBezTo>
                <a:lnTo>
                  <a:pt x="18629"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49" name="Shape 249"/>
          <p:cNvSpPr/>
          <p:nvPr/>
        </p:nvSpPr>
        <p:spPr>
          <a:xfrm>
            <a:off x="9784439" y="4992036"/>
            <a:ext cx="1275558" cy="5461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Hello Leah, Are we working on Oncor today?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2" name="Shape 252"/>
          <p:cNvSpPr/>
          <p:nvPr>
            <p:ph type="title"/>
          </p:nvPr>
        </p:nvSpPr>
        <p:spPr>
          <a:xfrm>
            <a:off x="476250" y="294456"/>
            <a:ext cx="11074400" cy="882652"/>
          </a:xfrm>
          <a:prstGeom prst="rect">
            <a:avLst/>
          </a:prstGeom>
        </p:spPr>
        <p:txBody>
          <a:bodyPr/>
          <a:lstStyle>
            <a:lvl1pPr>
              <a:defRPr spc="-100"/>
            </a:lvl1pPr>
          </a:lstStyle>
          <a:p>
            <a:pPr/>
            <a:r>
              <a:t>The Adviser … concept System Context</a:t>
            </a:r>
          </a:p>
        </p:txBody>
      </p:sp>
      <p:sp>
        <p:nvSpPr>
          <p:cNvPr id="253" name="Shape 253"/>
          <p:cNvSpPr/>
          <p:nvPr/>
        </p:nvSpPr>
        <p:spPr>
          <a:xfrm>
            <a:off x="11457409" y="6578600"/>
            <a:ext cx="88061" cy="828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11</a:t>
            </a:r>
          </a:p>
        </p:txBody>
      </p:sp>
      <p:pic>
        <p:nvPicPr>
          <p:cNvPr id="254" name="image48.png"/>
          <p:cNvPicPr>
            <a:picLocks noChangeAspect="1"/>
          </p:cNvPicPr>
          <p:nvPr/>
        </p:nvPicPr>
        <p:blipFill>
          <a:blip r:embed="rId2">
            <a:extLst/>
          </a:blip>
          <a:stretch>
            <a:fillRect/>
          </a:stretch>
        </p:blipFill>
        <p:spPr>
          <a:xfrm>
            <a:off x="0" y="784145"/>
            <a:ext cx="12192000" cy="599785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nvSpPr>
        <p:spPr>
          <a:xfrm>
            <a:off x="3842714" y="1224161"/>
            <a:ext cx="4380144" cy="5213019"/>
          </a:xfrm>
          <a:prstGeom prst="rect">
            <a:avLst/>
          </a:prstGeom>
          <a:solidFill>
            <a:srgbClr val="FFFB05"/>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57" name="Shape 257"/>
          <p:cNvSpPr/>
          <p:nvPr>
            <p:ph type="title"/>
          </p:nvPr>
        </p:nvSpPr>
        <p:spPr>
          <a:prstGeom prst="rect">
            <a:avLst/>
          </a:prstGeom>
        </p:spPr>
        <p:txBody>
          <a:bodyPr/>
          <a:lstStyle/>
          <a:p>
            <a:pPr/>
            <a:r>
              <a:t>IBM Cognitive Solution Advisor Architecture, V1</a:t>
            </a:r>
          </a:p>
        </p:txBody>
      </p:sp>
      <p:sp>
        <p:nvSpPr>
          <p:cNvPr id="258" name="Shape 258"/>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IMG_5299.png"/>
          <p:cNvPicPr>
            <a:picLocks noChangeAspect="1"/>
          </p:cNvPicPr>
          <p:nvPr/>
        </p:nvPicPr>
        <p:blipFill>
          <a:blip r:embed="rId2">
            <a:extLst/>
          </a:blip>
          <a:stretch>
            <a:fillRect/>
          </a:stretch>
        </p:blipFill>
        <p:spPr>
          <a:xfrm>
            <a:off x="839596" y="1878696"/>
            <a:ext cx="1249753" cy="2222894"/>
          </a:xfrm>
          <a:prstGeom prst="rect">
            <a:avLst/>
          </a:prstGeom>
          <a:ln w="12700">
            <a:miter lim="400000"/>
          </a:ln>
        </p:spPr>
      </p:pic>
      <p:sp>
        <p:nvSpPr>
          <p:cNvPr id="260" name="Shape 260"/>
          <p:cNvSpPr/>
          <p:nvPr/>
        </p:nvSpPr>
        <p:spPr>
          <a:xfrm>
            <a:off x="658290" y="1312728"/>
            <a:ext cx="161236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Mobile App</a:t>
            </a:r>
          </a:p>
        </p:txBody>
      </p:sp>
      <p:sp>
        <p:nvSpPr>
          <p:cNvPr id="261" name="Shape 261"/>
          <p:cNvSpPr/>
          <p:nvPr/>
        </p:nvSpPr>
        <p:spPr>
          <a:xfrm>
            <a:off x="2539857" y="1641999"/>
            <a:ext cx="1270001" cy="434325"/>
          </a:xfrm>
          <a:prstGeom prst="rightArrow">
            <a:avLst>
              <a:gd name="adj1" fmla="val 29459"/>
              <a:gd name="adj2" fmla="val 100196"/>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62" name="Shape 262"/>
          <p:cNvSpPr/>
          <p:nvPr/>
        </p:nvSpPr>
        <p:spPr>
          <a:xfrm>
            <a:off x="4091759" y="1430536"/>
            <a:ext cx="2184144" cy="85725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Log in, Session Mgmt.</a:t>
            </a:r>
          </a:p>
        </p:txBody>
      </p:sp>
      <p:sp>
        <p:nvSpPr>
          <p:cNvPr id="263" name="Shape 263"/>
          <p:cNvSpPr/>
          <p:nvPr/>
        </p:nvSpPr>
        <p:spPr>
          <a:xfrm>
            <a:off x="4091759" y="2750679"/>
            <a:ext cx="2184144" cy="85725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Dialog Management</a:t>
            </a:r>
          </a:p>
        </p:txBody>
      </p:sp>
      <p:sp>
        <p:nvSpPr>
          <p:cNvPr id="264" name="Shape 264"/>
          <p:cNvSpPr/>
          <p:nvPr/>
        </p:nvSpPr>
        <p:spPr>
          <a:xfrm>
            <a:off x="8648844" y="2280822"/>
            <a:ext cx="2340144" cy="55800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lvl1pPr>
          </a:lstStyle>
          <a:p>
            <a:pPr/>
            <a:r>
              <a:t>Watson Speech</a:t>
            </a:r>
          </a:p>
        </p:txBody>
      </p:sp>
      <p:sp>
        <p:nvSpPr>
          <p:cNvPr id="265" name="Shape 265"/>
          <p:cNvSpPr/>
          <p:nvPr/>
        </p:nvSpPr>
        <p:spPr>
          <a:xfrm>
            <a:off x="8648844" y="4900950"/>
            <a:ext cx="2340144" cy="55800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lvl1pPr>
          </a:lstStyle>
          <a:p>
            <a:pPr/>
            <a:r>
              <a:t>Watson Alchemy</a:t>
            </a:r>
          </a:p>
        </p:txBody>
      </p:sp>
      <p:sp>
        <p:nvSpPr>
          <p:cNvPr id="266" name="Shape 266"/>
          <p:cNvSpPr/>
          <p:nvPr/>
        </p:nvSpPr>
        <p:spPr>
          <a:xfrm>
            <a:off x="8648844" y="2900304"/>
            <a:ext cx="2340144" cy="55800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lvl1pPr>
          </a:lstStyle>
          <a:p>
            <a:pPr/>
            <a:r>
              <a:t>Watson NLC</a:t>
            </a:r>
          </a:p>
        </p:txBody>
      </p:sp>
      <p:sp>
        <p:nvSpPr>
          <p:cNvPr id="267" name="Shape 267"/>
          <p:cNvSpPr/>
          <p:nvPr/>
        </p:nvSpPr>
        <p:spPr>
          <a:xfrm>
            <a:off x="8648844" y="4180036"/>
            <a:ext cx="2340144" cy="55800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lvl1pPr>
          </a:lstStyle>
          <a:p>
            <a:pPr/>
            <a:r>
              <a:t>Watson Insights</a:t>
            </a:r>
          </a:p>
        </p:txBody>
      </p:sp>
      <p:sp>
        <p:nvSpPr>
          <p:cNvPr id="268" name="Shape 268"/>
          <p:cNvSpPr/>
          <p:nvPr/>
        </p:nvSpPr>
        <p:spPr>
          <a:xfrm>
            <a:off x="2385704" y="2337619"/>
            <a:ext cx="6420260" cy="444406"/>
          </a:xfrm>
          <a:prstGeom prst="leftRightArrow">
            <a:avLst>
              <a:gd name="adj1" fmla="val 32000"/>
              <a:gd name="adj2" fmla="val 94881"/>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69" name="Shape 269"/>
          <p:cNvSpPr/>
          <p:nvPr/>
        </p:nvSpPr>
        <p:spPr>
          <a:xfrm>
            <a:off x="2385704" y="2957102"/>
            <a:ext cx="1578307" cy="444405"/>
          </a:xfrm>
          <a:prstGeom prst="leftRightArrow">
            <a:avLst>
              <a:gd name="adj1" fmla="val 32000"/>
              <a:gd name="adj2" fmla="val 94881"/>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70" name="Shape 270"/>
          <p:cNvSpPr/>
          <p:nvPr/>
        </p:nvSpPr>
        <p:spPr>
          <a:xfrm>
            <a:off x="6403651" y="2957102"/>
            <a:ext cx="2340144" cy="444405"/>
          </a:xfrm>
          <a:prstGeom prst="leftRightArrow">
            <a:avLst>
              <a:gd name="adj1" fmla="val 32000"/>
              <a:gd name="adj2" fmla="val 94881"/>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71" name="Shape 271"/>
          <p:cNvSpPr/>
          <p:nvPr/>
        </p:nvSpPr>
        <p:spPr>
          <a:xfrm>
            <a:off x="5178759" y="4245345"/>
            <a:ext cx="2504876" cy="85725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Inference Engine</a:t>
            </a:r>
          </a:p>
        </p:txBody>
      </p:sp>
      <p:sp>
        <p:nvSpPr>
          <p:cNvPr id="272" name="Shape 272"/>
          <p:cNvSpPr/>
          <p:nvPr/>
        </p:nvSpPr>
        <p:spPr>
          <a:xfrm flipH="1" rot="13500000">
            <a:off x="5034817" y="3823474"/>
            <a:ext cx="1122033" cy="444406"/>
          </a:xfrm>
          <a:prstGeom prst="leftRightArrow">
            <a:avLst>
              <a:gd name="adj1" fmla="val 32000"/>
              <a:gd name="adj2" fmla="val 74356"/>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73" name="Shape 273"/>
          <p:cNvSpPr/>
          <p:nvPr/>
        </p:nvSpPr>
        <p:spPr>
          <a:xfrm>
            <a:off x="7585381" y="4496567"/>
            <a:ext cx="1270001" cy="241462"/>
          </a:xfrm>
          <a:prstGeom prst="leftRightArrow">
            <a:avLst>
              <a:gd name="adj1" fmla="val 32000"/>
              <a:gd name="adj2" fmla="val 17462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74" name="Shape 274"/>
          <p:cNvSpPr/>
          <p:nvPr/>
        </p:nvSpPr>
        <p:spPr>
          <a:xfrm>
            <a:off x="7585381" y="4900957"/>
            <a:ext cx="1270001" cy="241463"/>
          </a:xfrm>
          <a:prstGeom prst="leftRightArrow">
            <a:avLst>
              <a:gd name="adj1" fmla="val 32000"/>
              <a:gd name="adj2" fmla="val 17462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75" name="Shape 275"/>
          <p:cNvSpPr/>
          <p:nvPr/>
        </p:nvSpPr>
        <p:spPr>
          <a:xfrm>
            <a:off x="11010434" y="4180036"/>
            <a:ext cx="692876" cy="1278914"/>
          </a:xfrm>
          <a:prstGeom prst="rect">
            <a:avLst/>
          </a:prstGeom>
          <a:solidFill>
            <a:srgbClr val="1238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solidFill>
                  <a:srgbClr val="DDDDDD"/>
                </a:solidFill>
              </a:defRPr>
            </a:lvl1pPr>
          </a:lstStyle>
          <a:p>
            <a:pPr/>
            <a:r>
              <a:t>w3</a:t>
            </a:r>
          </a:p>
        </p:txBody>
      </p:sp>
      <p:grpSp>
        <p:nvGrpSpPr>
          <p:cNvPr id="278" name="Group 278"/>
          <p:cNvGrpSpPr/>
          <p:nvPr/>
        </p:nvGrpSpPr>
        <p:grpSpPr>
          <a:xfrm>
            <a:off x="3995049" y="5296612"/>
            <a:ext cx="2153104" cy="987940"/>
            <a:chOff x="0" y="0"/>
            <a:chExt cx="2153103" cy="987938"/>
          </a:xfrm>
        </p:grpSpPr>
        <p:pic>
          <p:nvPicPr>
            <p:cNvPr id="276" name="pasted-image.pdf"/>
            <p:cNvPicPr>
              <a:picLocks noChangeAspect="1"/>
            </p:cNvPicPr>
            <p:nvPr/>
          </p:nvPicPr>
          <p:blipFill>
            <a:blip r:embed="rId3">
              <a:extLst/>
            </a:blip>
            <a:stretch>
              <a:fillRect/>
            </a:stretch>
          </p:blipFill>
          <p:spPr>
            <a:xfrm>
              <a:off x="0" y="0"/>
              <a:ext cx="2153104" cy="987939"/>
            </a:xfrm>
            <a:prstGeom prst="rect">
              <a:avLst/>
            </a:prstGeom>
            <a:ln w="12700" cap="flat">
              <a:noFill/>
              <a:miter lim="400000"/>
            </a:ln>
            <a:effectLst/>
          </p:spPr>
        </p:pic>
        <p:sp>
          <p:nvSpPr>
            <p:cNvPr id="277" name="Shape 277"/>
            <p:cNvSpPr/>
            <p:nvPr/>
          </p:nvSpPr>
          <p:spPr>
            <a:xfrm>
              <a:off x="390877" y="164028"/>
              <a:ext cx="1336944" cy="662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defRPr b="1" sz="1800"/>
              </a:lvl1pPr>
            </a:lstStyle>
            <a:p>
              <a:pPr/>
              <a:r>
                <a:t>BlueMix Dedicated</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81" name="Shape 281"/>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82" name="Shape 282"/>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83" name="Shape 283"/>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84" name="Shape 284"/>
          <p:cNvSpPr/>
          <p:nvPr>
            <p:ph type="body" idx="1"/>
          </p:nvPr>
        </p:nvSpPr>
        <p:spPr>
          <a:xfrm>
            <a:off x="368503" y="937250"/>
            <a:ext cx="9458062" cy="5157036"/>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85" name="Shape 28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Shape 286"/>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