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 b="def" i="def"/>
      <a:tcStyle>
        <a:tcBdr/>
        <a:fill>
          <a:solidFill>
            <a:srgbClr val="E6F2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 b="def" i="def"/>
      <a:tcStyle>
        <a:tcBdr/>
        <a:fill>
          <a:solidFill>
            <a:srgbClr val="F1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 b="def" i="def"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2.jpg" descr="cover-wallerpap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4248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3.png" descr="blue-tri-color-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2800" y="6354765"/>
            <a:ext cx="840318" cy="255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body" sz="quarter" idx="1"/>
          </p:nvPr>
        </p:nvSpPr>
        <p:spPr>
          <a:xfrm>
            <a:off x="451104" y="3703320"/>
            <a:ext cx="11338560" cy="33832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1pPr>
            <a:lvl2pPr marL="708659" indent="-251459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2pPr>
            <a:lvl3pPr marL="11566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3pPr>
            <a:lvl4pPr marL="16138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4pPr>
            <a:lvl5pPr marL="0" indent="182880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/>
          <p:nvPr>
            <p:ph type="body" sz="quarter" idx="13"/>
          </p:nvPr>
        </p:nvSpPr>
        <p:spPr>
          <a:xfrm>
            <a:off x="487680" y="5120640"/>
            <a:ext cx="11338560" cy="3657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/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451104" y="3007923"/>
            <a:ext cx="11338560" cy="677109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0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680" y="6514100"/>
            <a:ext cx="2554117" cy="12543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117"/>
          <p:cNvSpPr/>
          <p:nvPr>
            <p:ph type="title"/>
          </p:nvPr>
        </p:nvSpPr>
        <p:spPr>
          <a:xfrm>
            <a:off x="476250" y="294456"/>
            <a:ext cx="11074400" cy="882651"/>
          </a:xfrm>
          <a:prstGeom prst="rect">
            <a:avLst/>
          </a:prstGeom>
        </p:spPr>
        <p:txBody>
          <a:bodyPr lIns="25400" tIns="25400" rIns="25400" bIns="25400"/>
          <a:lstStyle>
            <a:lvl1pPr defTabSz="641350">
              <a:lnSpc>
                <a:spcPct val="80000"/>
              </a:lnSpc>
              <a:defRPr spc="-64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501650" y="1609129"/>
            <a:ext cx="11074400" cy="4819653"/>
          </a:xfrm>
          <a:prstGeom prst="rect">
            <a:avLst/>
          </a:prstGeom>
        </p:spPr>
        <p:txBody>
          <a:bodyPr/>
          <a:lstStyle>
            <a:lvl1pPr marL="158750" indent="-158750" defTabSz="641350">
              <a:spcBef>
                <a:spcPts val="1200"/>
              </a:spcBef>
              <a:buClr>
                <a:srgbClr val="E68A35"/>
              </a:buClr>
              <a:buSzPct val="80000"/>
              <a:buFontTx/>
              <a:buChar char="§"/>
              <a:defRPr b="1" spc="-52" sz="2600"/>
            </a:lvl1pPr>
            <a:lvl2pPr marL="388055" indent="-229305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defRPr b="1" spc="-52" sz="2600"/>
            </a:lvl2pPr>
            <a:lvl3pPr marL="661458" indent="-343958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buChar char="-"/>
              <a:defRPr b="1" spc="-52" sz="2600"/>
            </a:lvl3pPr>
            <a:lvl4pPr marL="934861" indent="-458611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4pPr>
            <a:lvl5pPr marL="1001888" indent="-366888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Shape 121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8.jp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288" y="182562"/>
            <a:ext cx="1095376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-12700" y="6643688"/>
            <a:ext cx="12198350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1660188" y="6667500"/>
            <a:ext cx="215703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Shape 131"/>
          <p:cNvSpPr/>
          <p:nvPr/>
        </p:nvSpPr>
        <p:spPr>
          <a:xfrm>
            <a:off x="249238" y="6472237"/>
            <a:ext cx="2430462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114299" y="6650038"/>
            <a:ext cx="119173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IBM Internal Use Only</a:t>
            </a:r>
          </a:p>
        </p:txBody>
      </p:sp>
      <p:sp>
        <p:nvSpPr>
          <p:cNvPr id="133" name="Shape 133"/>
          <p:cNvSpPr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609600" y="981075"/>
            <a:ext cx="5376334" cy="5040314"/>
          </a:xfrm>
          <a:prstGeom prst="rect">
            <a:avLst/>
          </a:prstGeom>
        </p:spPr>
        <p:txBody>
          <a:bodyPr/>
          <a:lstStyle>
            <a:lvl2pPr marL="711200" indent="-254000"/>
            <a:lvl4pPr marL="1623332" indent="-251732"/>
            <a:lvl5pPr marL="2080532" indent="-25173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8.jp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817" y="182563"/>
            <a:ext cx="1094317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-12701" y="6643688"/>
            <a:ext cx="12198353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11660717" y="6667500"/>
            <a:ext cx="215704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Shape 144"/>
          <p:cNvSpPr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5" name="Shape 145"/>
          <p:cNvSpPr/>
          <p:nvPr/>
        </p:nvSpPr>
        <p:spPr>
          <a:xfrm>
            <a:off x="249766" y="6472239"/>
            <a:ext cx="2429935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46" name="Shape 146"/>
          <p:cNvSpPr/>
          <p:nvPr/>
        </p:nvSpPr>
        <p:spPr>
          <a:xfrm>
            <a:off x="114300" y="6650036"/>
            <a:ext cx="100203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     IBM Internal Use Only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hape 154"/>
          <p:cNvSpPr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Shape 155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hape 157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sz="half" idx="1"/>
          </p:nvPr>
        </p:nvSpPr>
        <p:spPr>
          <a:xfrm>
            <a:off x="365759" y="1600200"/>
            <a:ext cx="5623561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pic>
        <p:nvPicPr>
          <p:cNvPr id="48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Shape 51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59" name="Shape 59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61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Shape 65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</a:lvl1pPr>
            <a:lvl2pPr>
              <a:spcBef>
                <a:spcPts val="1800"/>
              </a:spcBef>
            </a:lvl2pPr>
            <a:lvl3pPr>
              <a:spcBef>
                <a:spcPts val="1800"/>
              </a:spcBef>
            </a:lvl3pPr>
            <a:lvl4pPr>
              <a:spcBef>
                <a:spcPts val="1800"/>
              </a:spcBef>
            </a:lvl4pPr>
            <a:lvl5pPr>
              <a:spcBef>
                <a:spcPts val="18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2" name="Shape 82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pic>
        <p:nvPicPr>
          <p:cNvPr id="83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title"/>
          </p:nvPr>
        </p:nvSpPr>
        <p:spPr>
          <a:xfrm>
            <a:off x="365759" y="3048000"/>
            <a:ext cx="11445242" cy="1143000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Shape 87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95" name="Shape 95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365759" y="274638"/>
            <a:ext cx="11445242" cy="5440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478367" y="1295400"/>
            <a:ext cx="11241686" cy="4614608"/>
          </a:xfrm>
          <a:prstGeom prst="rect">
            <a:avLst/>
          </a:prstGeom>
        </p:spPr>
        <p:txBody>
          <a:bodyPr/>
          <a:lstStyle>
            <a:lvl1pPr marL="230712" indent="-230712">
              <a:lnSpc>
                <a:spcPct val="200000"/>
              </a:lnSpc>
              <a:buChar char="•"/>
            </a:lvl1pPr>
            <a:lvl2pPr>
              <a:lnSpc>
                <a:spcPct val="200000"/>
              </a:lnSpc>
            </a:lvl2pPr>
            <a:lvl3pPr>
              <a:lnSpc>
                <a:spcPct val="200000"/>
              </a:lnSpc>
            </a:lvl3pPr>
            <a:lvl4pPr>
              <a:lnSpc>
                <a:spcPct val="200000"/>
              </a:lnSpc>
            </a:lvl4pPr>
            <a:lvl5pPr>
              <a:lnSpc>
                <a:spcPct val="20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Shape 109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3" name="Shape 3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65759" y="1600200"/>
            <a:ext cx="11445242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sldNum" sz="quarter" idx="2"/>
          </p:nvPr>
        </p:nvSpPr>
        <p:spPr>
          <a:xfrm>
            <a:off x="464953" y="6553200"/>
            <a:ext cx="151359" cy="152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" name="Shape 8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▪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1pPr>
      <a:lvl2pPr marL="685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2pPr>
      <a:lvl3pPr marL="11346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3pPr>
      <a:lvl4pPr marL="15918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4pPr>
      <a:lvl5pPr marL="20490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»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Cognitive</a:t>
            </a:r>
          </a:p>
        </p:txBody>
      </p:sp>
      <p:sp>
        <p:nvSpPr>
          <p:cNvPr id="167" name="Shape 167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/>
            </a:lvl1pPr>
          </a:lstStyle>
          <a:p>
            <a:pPr/>
            <a:r>
              <a:t>Bob Dill, IBM Distinguished Engineer, CTO Global Technical Sales</a:t>
            </a:r>
          </a:p>
        </p:txBody>
      </p:sp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3840"/>
            </a:lvl1pPr>
          </a:lstStyle>
          <a:p>
            <a:pPr/>
            <a:r>
              <a:t>Chapter 4: Getting Watson to talk 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Cognitive</a:t>
            </a:r>
          </a:p>
        </p:txBody>
      </p:sp>
      <p:sp>
        <p:nvSpPr>
          <p:cNvPr id="229" name="Shape 229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/>
            </a:lvl1pPr>
          </a:lstStyle>
          <a:p>
            <a:pPr/>
            <a:r>
              <a:t>Bob Dill, IBM Distinguished Engineer, CTO Global Technical Sales</a:t>
            </a:r>
          </a:p>
        </p:txBody>
      </p:sp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3840"/>
            </a:lvl1pPr>
          </a:lstStyle>
          <a:p>
            <a:pPr/>
            <a:r>
              <a:t>Chapter 5: Understanding Classifiers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Chapter 4: Getting Watson to talk back to you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the Watson Text to Speech Service</a:t>
            </a:r>
          </a:p>
          <a:p>
            <a:pPr/>
            <a:r>
              <a:t>Accessing your Watson credentials</a:t>
            </a:r>
          </a:p>
          <a:p>
            <a:pPr/>
            <a:r>
              <a:t>Telling Watson what to say</a:t>
            </a:r>
          </a:p>
          <a:p>
            <a:pPr/>
            <a:r>
              <a:t>The interaction flow</a:t>
            </a: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3457" y="968584"/>
            <a:ext cx="3945522" cy="5391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Watson Speech to Text</a:t>
            </a:r>
          </a:p>
        </p:txBody>
      </p:sp>
      <p:sp>
        <p:nvSpPr>
          <p:cNvPr id="176" name="Shape 176"/>
          <p:cNvSpPr/>
          <p:nvPr>
            <p:ph type="body" sz="half" idx="1"/>
          </p:nvPr>
        </p:nvSpPr>
        <p:spPr>
          <a:xfrm>
            <a:off x="365759" y="1308100"/>
            <a:ext cx="6313584" cy="4525963"/>
          </a:xfrm>
          <a:prstGeom prst="rect">
            <a:avLst/>
          </a:prstGeom>
        </p:spPr>
        <p:txBody>
          <a:bodyPr/>
          <a:lstStyle/>
          <a:p>
            <a:pPr/>
            <a:r>
              <a:t>Add the service:</a:t>
            </a:r>
          </a:p>
          <a:p>
            <a:pPr lvl="1">
              <a:buChar char="▪"/>
            </a:pPr>
          </a:p>
          <a:p>
            <a:pPr lvl="1">
              <a:buChar char="▪"/>
            </a:pPr>
            <a:r>
              <a:t>Go to your Bluemix dashboard and to your app. </a:t>
            </a:r>
          </a:p>
          <a:p>
            <a:pPr lvl="1">
              <a:buChar char="▪"/>
            </a:pPr>
          </a:p>
          <a:p>
            <a:pPr lvl="1">
              <a:buChar char="▪"/>
            </a:pPr>
          </a:p>
          <a:p>
            <a:pPr lvl="1">
              <a:buChar char="▪"/>
            </a:pPr>
          </a:p>
          <a:p>
            <a:pPr lvl="1">
              <a:buChar char="▪"/>
            </a:pPr>
          </a:p>
          <a:p>
            <a:pPr lvl="1">
              <a:buChar char="▪"/>
            </a:pPr>
          </a:p>
          <a:p>
            <a:pPr lvl="1">
              <a:buChar char="▪"/>
            </a:pPr>
          </a:p>
          <a:p>
            <a:pPr lvl="1">
              <a:buChar char="▪"/>
            </a:pPr>
            <a:r>
              <a:t>Add a service or API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0" name="Group 180"/>
          <p:cNvGrpSpPr/>
          <p:nvPr/>
        </p:nvGrpSpPr>
        <p:grpSpPr>
          <a:xfrm>
            <a:off x="4526418" y="411005"/>
            <a:ext cx="7256544" cy="1666378"/>
            <a:chOff x="0" y="-50799"/>
            <a:chExt cx="7256542" cy="1666377"/>
          </a:xfrm>
        </p:grpSpPr>
        <p:pic>
          <p:nvPicPr>
            <p:cNvPr id="178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94261"/>
              <a:ext cx="7256543" cy="15213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85661" y="-50800"/>
              <a:ext cx="785369" cy="600602"/>
            </a:xfrm>
            <a:prstGeom prst="rect">
              <a:avLst/>
            </a:prstGeom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</p:pic>
      </p:grpSp>
      <p:grpSp>
        <p:nvGrpSpPr>
          <p:cNvPr id="183" name="Group 183"/>
          <p:cNvGrpSpPr/>
          <p:nvPr/>
        </p:nvGrpSpPr>
        <p:grpSpPr>
          <a:xfrm>
            <a:off x="1365535" y="2446001"/>
            <a:ext cx="2769109" cy="2300961"/>
            <a:chOff x="0" y="0"/>
            <a:chExt cx="2769107" cy="2300959"/>
          </a:xfrm>
        </p:grpSpPr>
        <p:pic>
          <p:nvPicPr>
            <p:cNvPr id="181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769108" cy="21530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91869" y="1700358"/>
              <a:ext cx="785369" cy="600602"/>
            </a:xfrm>
            <a:prstGeom prst="rect">
              <a:avLst/>
            </a:prstGeom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</p:pic>
      </p:grpSp>
      <p:grpSp>
        <p:nvGrpSpPr>
          <p:cNvPr id="186" name="Group 186"/>
          <p:cNvGrpSpPr/>
          <p:nvPr/>
        </p:nvGrpSpPr>
        <p:grpSpPr>
          <a:xfrm>
            <a:off x="1587213" y="4987809"/>
            <a:ext cx="2833019" cy="1637789"/>
            <a:chOff x="0" y="0"/>
            <a:chExt cx="2833017" cy="1637788"/>
          </a:xfrm>
        </p:grpSpPr>
        <p:pic>
          <p:nvPicPr>
            <p:cNvPr id="184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833018" cy="16155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10445" y="1161756"/>
              <a:ext cx="948997" cy="476033"/>
            </a:xfrm>
            <a:prstGeom prst="rect">
              <a:avLst/>
            </a:prstGeom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</p:pic>
      </p:grpSp>
      <p:grpSp>
        <p:nvGrpSpPr>
          <p:cNvPr id="189" name="Group 189"/>
          <p:cNvGrpSpPr/>
          <p:nvPr/>
        </p:nvGrpSpPr>
        <p:grpSpPr>
          <a:xfrm>
            <a:off x="6722621" y="3047165"/>
            <a:ext cx="3628669" cy="1876508"/>
            <a:chOff x="0" y="0"/>
            <a:chExt cx="3628668" cy="1876507"/>
          </a:xfrm>
        </p:grpSpPr>
        <p:pic>
          <p:nvPicPr>
            <p:cNvPr id="187" name="pasted-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628669" cy="18765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25975" y="1197070"/>
              <a:ext cx="785369" cy="600602"/>
            </a:xfrm>
            <a:prstGeom prst="rect">
              <a:avLst/>
            </a:prstGeom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</p:pic>
      </p:grpSp>
      <p:sp>
        <p:nvSpPr>
          <p:cNvPr id="190" name="Shape 190"/>
          <p:cNvSpPr/>
          <p:nvPr/>
        </p:nvSpPr>
        <p:spPr>
          <a:xfrm>
            <a:off x="5668404" y="2478789"/>
            <a:ext cx="6313584" cy="3673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marL="685800" indent="-228600">
              <a:spcBef>
                <a:spcPts val="400"/>
              </a:spcBef>
              <a:buSzPct val="100000"/>
              <a:buFont typeface="Helvetica"/>
              <a:buChar char="▪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Select Watson Text to Speech</a:t>
            </a:r>
          </a:p>
          <a:p>
            <a:pPr>
              <a:spcBef>
                <a:spcPts val="400"/>
              </a:spcBef>
              <a:defRPr sz="20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spcBef>
                <a:spcPts val="400"/>
              </a:spcBef>
              <a:defRPr sz="20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spcBef>
                <a:spcPts val="400"/>
              </a:spcBef>
              <a:defRPr sz="20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spcBef>
                <a:spcPts val="400"/>
              </a:spcBef>
              <a:defRPr sz="20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spcBef>
                <a:spcPts val="400"/>
              </a:spcBef>
              <a:defRPr sz="20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spcBef>
                <a:spcPts val="400"/>
              </a:spcBef>
              <a:defRPr sz="20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581526" indent="-200526">
              <a:spcBef>
                <a:spcPts val="400"/>
              </a:spcBef>
              <a:buSzPct val="100000"/>
              <a:buChar char="•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Get your credentials</a:t>
            </a:r>
          </a:p>
        </p:txBody>
      </p:sp>
      <p:pic>
        <p:nvPicPr>
          <p:cNvPr id="191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771768" y="5401090"/>
            <a:ext cx="3244724" cy="1387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680192" y="6391383"/>
            <a:ext cx="1255302" cy="476034"/>
          </a:xfrm>
          <a:prstGeom prst="rect">
            <a:avLst/>
          </a:prstGeom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 your env.json file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a second JSON object to the file and insert your text to speech credentials. </a:t>
            </a:r>
          </a:p>
        </p:txBody>
      </p:sp>
      <p:sp>
        <p:nvSpPr>
          <p:cNvPr id="196" name="Shape 196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210" y="2055299"/>
            <a:ext cx="8475904" cy="4352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817" y="4154108"/>
            <a:ext cx="8049604" cy="1964759"/>
          </a:xfrm>
          <a:prstGeom prst="rect">
            <a:avLst/>
          </a:prstGeom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a new function to the controller speech_to_text file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7961" y="2003816"/>
            <a:ext cx="6462686" cy="137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 index.html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rows to support a input text area, a ‘read this text’ button, and a player.</a:t>
            </a:r>
          </a:p>
        </p:txBody>
      </p:sp>
      <p:sp>
        <p:nvSpPr>
          <p:cNvPr id="207" name="Shape 207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100" y="2081587"/>
            <a:ext cx="9727168" cy="3029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 z2c-speech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a new event listener to the initPage function: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Add a new function to the file</a:t>
            </a:r>
          </a:p>
        </p:txBody>
      </p:sp>
      <p:sp>
        <p:nvSpPr>
          <p:cNvPr id="212" name="Shape 212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671" y="1965581"/>
            <a:ext cx="6948145" cy="1174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9770" y="3849588"/>
            <a:ext cx="4908264" cy="1260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You’ve done it!! Congratulations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 this point, you have successfully used your second Watson service, text to speech. </a:t>
            </a:r>
          </a:p>
        </p:txBody>
      </p:sp>
      <p:sp>
        <p:nvSpPr>
          <p:cNvPr id="218" name="Shape 218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367401" y="5620515"/>
            <a:ext cx="11629886" cy="565677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path>
              <a:fillToRect l="50000" t="110802" r="50000" b="-10802"/>
            </a:path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r"/>
          </a:lstStyle>
          <a:p>
            <a:pPr/>
            <a:r>
              <a:t>4Q</a:t>
            </a:r>
          </a:p>
        </p:txBody>
      </p:sp>
      <p:sp>
        <p:nvSpPr>
          <p:cNvPr id="221" name="Shape 221"/>
          <p:cNvSpPr/>
          <p:nvPr/>
        </p:nvSpPr>
        <p:spPr>
          <a:xfrm>
            <a:off x="367401" y="4228758"/>
            <a:ext cx="11629886" cy="1400395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path>
              <a:fillToRect l="50000" t="110802" r="50000" b="-10802"/>
            </a:path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r"/>
          </a:lstStyle>
          <a:p>
            <a:pPr/>
            <a:r>
              <a:t>September-October</a:t>
            </a:r>
          </a:p>
        </p:txBody>
      </p:sp>
      <p:sp>
        <p:nvSpPr>
          <p:cNvPr id="222" name="Shape 222"/>
          <p:cNvSpPr/>
          <p:nvPr/>
        </p:nvSpPr>
        <p:spPr>
          <a:xfrm>
            <a:off x="367401" y="915142"/>
            <a:ext cx="11629886" cy="3418541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lin ang="16200000"/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r"/>
          </a:p>
        </p:txBody>
      </p:sp>
      <p:sp>
        <p:nvSpPr>
          <p:cNvPr id="223" name="Shape 223"/>
          <p:cNvSpPr/>
          <p:nvPr>
            <p:ph type="title"/>
          </p:nvPr>
        </p:nvSpPr>
        <p:spPr>
          <a:xfrm>
            <a:off x="365759" y="274638"/>
            <a:ext cx="11445242" cy="691822"/>
          </a:xfrm>
          <a:prstGeom prst="rect">
            <a:avLst/>
          </a:prstGeom>
        </p:spPr>
        <p:txBody>
          <a:bodyPr/>
          <a:lstStyle/>
          <a:p>
            <a:pPr/>
            <a:r>
              <a:t>The Plan: 30 minute Chapters with an hour or two of practice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xfrm>
            <a:off x="430356" y="950996"/>
            <a:ext cx="9458062" cy="5157035"/>
          </a:xfrm>
          <a:prstGeom prst="rect">
            <a:avLst/>
          </a:prstGeom>
        </p:spPr>
        <p:txBody>
          <a:bodyPr/>
          <a:lstStyle/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The Story, Architecture for this app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Setting up Bluemix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Building your first Watson App			(Watson Speech to Text)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Getting Watson to talk back			(Watson Text to Speech)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Understanding Classifiers			(Watson NLC)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Creating a custom dialog with Watson		(custom Q&amp;A, session management)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Authentication				(puts C2 thru 6 together)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Alchemy News				(Watson Alchemy)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Visual Recognition and Images			(Watson Visual Recognition)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Watson Conversations			(Watson Conversations)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Rank &amp; Retrieve				(Watson Alchemy + Rank &amp; Retrieve)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Getting started on my first client prototype		Design Thinking, Stories, Architecture, Keeping it simple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Supporting Complex environments		Public Bluemix and Docker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Supporting Complex environments II		Bluemix Dedicated and CloudFoundry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Creating an Inference Engine			Our Inference Engine in "R"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Finding solutions				Integrates C1-10, 13-15)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BlueMix, Watson and Mobile			(TBD)	</a:t>
            </a:r>
          </a:p>
        </p:txBody>
      </p:sp>
      <p:sp>
        <p:nvSpPr>
          <p:cNvPr id="225" name="Shape 225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Shape 226"/>
          <p:cNvSpPr/>
          <p:nvPr/>
        </p:nvSpPr>
        <p:spPr>
          <a:xfrm>
            <a:off x="-51930" y="4293955"/>
            <a:ext cx="12280620" cy="19313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1D1B1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