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5: Natural Language Classifiers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Creating your own Natural Language Classifier</a:t>
            </a:r>
          </a:p>
        </p:txBody>
      </p:sp>
      <p:sp>
        <p:nvSpPr>
          <p:cNvPr id="232" name="Shape 232"/>
          <p:cNvSpPr/>
          <p:nvPr>
            <p:ph type="body" idx="1"/>
          </p:nvPr>
        </p:nvSpPr>
        <p:spPr>
          <a:xfrm>
            <a:off x="-117361" y="1238993"/>
            <a:ext cx="11445241" cy="4525964"/>
          </a:xfrm>
          <a:prstGeom prst="rect">
            <a:avLst/>
          </a:prstGeom>
        </p:spPr>
        <p:txBody>
          <a:bodyPr/>
          <a:lstStyle/>
          <a:p>
            <a:pPr marL="164592" indent="-164592" defTabSz="658368">
              <a:spcBef>
                <a:spcPts val="300"/>
              </a:spcBef>
              <a:defRPr sz="1440"/>
            </a:pPr>
            <a:r>
              <a:t>To create a classifier, you need a .csv file with text strings and classification terms. This Chapter has an industry classifier which was used as part of another project. It is called “industry.csv”.</a:t>
            </a:r>
          </a:p>
          <a:p>
            <a:pPr marL="164592" indent="-164592" defTabSz="658368">
              <a:spcBef>
                <a:spcPts val="300"/>
              </a:spcBef>
              <a:defRPr sz="1440"/>
            </a:pPr>
            <a:r>
              <a:t>you can create a classifier either from within an application, or directly from your terminal/command prompt window. We will do this from a terminal window. </a:t>
            </a:r>
          </a:p>
          <a:p>
            <a:pPr marL="164592" indent="-164592" defTabSz="658368">
              <a:spcBef>
                <a:spcPts val="300"/>
              </a:spcBef>
              <a:defRPr sz="1440"/>
            </a:pPr>
            <a:r>
              <a:t>Enter the following command, using your user-id and password credentials from Watson NLC:</a:t>
            </a:r>
          </a:p>
          <a:p>
            <a:pPr lvl="1" marL="493776" indent="-164592" defTabSz="658368">
              <a:spcBef>
                <a:spcPts val="300"/>
              </a:spcBef>
              <a:buChar char="▪"/>
              <a:defRPr sz="1440"/>
            </a:pPr>
            <a:r>
              <a:t>Change the to Chapter05/Documentation folder (cd ~/Documents/GitHub/ZeroToCognitive/Chapter05/Documentation)</a:t>
            </a:r>
          </a:p>
          <a:p>
            <a:pPr lvl="1" marL="493776" indent="-164592" defTabSz="658368">
              <a:spcBef>
                <a:spcPts val="300"/>
              </a:spcBef>
              <a:buChar char="▪"/>
              <a:defRPr sz="1440"/>
            </a:pPr>
            <a:r>
              <a:t>curl -u "</a:t>
            </a:r>
            <a:r>
              <a:rPr b="1"/>
              <a:t>your user name</a:t>
            </a:r>
            <a:r>
              <a:t>":"</a:t>
            </a:r>
            <a:r>
              <a:rPr b="1"/>
              <a:t>your password</a:t>
            </a:r>
            <a:r>
              <a:t>" -F training_data=@industry.csv -F training_metadata="{\"language\":\"en\",\"name\":\"Industry2016\"}" "https://gateway.watsonplatform.net/natural-language-classifier/api/v1/classifiers"</a:t>
            </a:r>
          </a:p>
          <a:p>
            <a:pPr lvl="1" marL="493776" indent="-164592" defTabSz="658368">
              <a:spcBef>
                <a:spcPts val="300"/>
              </a:spcBef>
              <a:buChar char="▪"/>
              <a:defRPr sz="1440"/>
            </a:pPr>
            <a:r>
              <a:t>Write down the classifier_id value returned by Watson when you enter this command and put this into line 11 in your classifier.js file</a:t>
            </a:r>
          </a:p>
          <a:p>
            <a:pPr marL="164592" indent="-164592" defTabSz="658368">
              <a:spcBef>
                <a:spcPts val="300"/>
              </a:spcBef>
              <a:defRPr sz="1440"/>
            </a:pPr>
            <a:r>
              <a:t>Check the status of your classifier by entering the following command:</a:t>
            </a:r>
          </a:p>
          <a:p>
            <a:pPr lvl="1" marL="493776" indent="-164592" defTabSz="658368">
              <a:spcBef>
                <a:spcPts val="300"/>
              </a:spcBef>
              <a:buChar char="▪"/>
              <a:defRPr sz="1440"/>
            </a:pPr>
            <a:r>
              <a:t>curl -u "</a:t>
            </a:r>
            <a:r>
              <a:rPr b="1"/>
              <a:t>your user name</a:t>
            </a:r>
            <a:r>
              <a:t>":"</a:t>
            </a:r>
            <a:r>
              <a:rPr b="1"/>
              <a:t>your password</a:t>
            </a:r>
            <a:r>
              <a:t>" "https://gateway.watsonplatform.net/natural-language-classifier/api/v1/classifiers/</a:t>
            </a:r>
            <a:r>
              <a:rPr b="1"/>
              <a:t>your-NLC-Classifier-id</a:t>
            </a:r>
            <a:r>
              <a:t>"</a:t>
            </a:r>
          </a:p>
          <a:p>
            <a:pPr lvl="1" marL="493776" indent="-164592" defTabSz="658368">
              <a:spcBef>
                <a:spcPts val="300"/>
              </a:spcBef>
              <a:buChar char="▪"/>
              <a:defRPr sz="1440"/>
            </a:pPr>
            <a:r>
              <a:t>You can use your classifier when the returned status shows that the process is complete. This typically takes 10-15 minutes. </a:t>
            </a:r>
          </a:p>
          <a:p>
            <a:pPr marL="164592" indent="-164592" defTabSz="658368">
              <a:spcBef>
                <a:spcPts val="300"/>
              </a:spcBef>
              <a:defRPr sz="1440"/>
            </a:pPr>
            <a:r>
              <a:t>List all of your classifiers: </a:t>
            </a:r>
          </a:p>
          <a:p>
            <a:pPr lvl="1" marL="493776" indent="-164592" defTabSz="658368">
              <a:spcBef>
                <a:spcPts val="300"/>
              </a:spcBef>
              <a:buChar char="▪"/>
              <a:defRPr sz="1440"/>
            </a:pPr>
            <a:r>
              <a:t>curl -u "</a:t>
            </a:r>
            <a:r>
              <a:rPr b="1"/>
              <a:t>your user name</a:t>
            </a:r>
            <a:r>
              <a:t>":"</a:t>
            </a:r>
            <a:r>
              <a:rPr b="1"/>
              <a:t>your password</a:t>
            </a:r>
            <a:r>
              <a:t>" "https://gateway.watsonplatform.net/natural-language-classifier/api/v1/classifiers"</a:t>
            </a:r>
          </a:p>
          <a:p>
            <a:pPr marL="164592" indent="-164592" defTabSz="658368">
              <a:spcBef>
                <a:spcPts val="300"/>
              </a:spcBef>
              <a:defRPr sz="1440"/>
            </a:pPr>
            <a:r>
              <a:t>Delete a specific classifier: </a:t>
            </a:r>
          </a:p>
          <a:p>
            <a:pPr lvl="1" marL="493776" indent="-164592" defTabSz="658368">
              <a:spcBef>
                <a:spcPts val="300"/>
              </a:spcBef>
              <a:buChar char="▪"/>
              <a:defRPr sz="1440"/>
            </a:pPr>
            <a:r>
              <a:t>curl -X DELETE -u "</a:t>
            </a:r>
            <a:r>
              <a:rPr b="1"/>
              <a:t>your user name</a:t>
            </a:r>
            <a:r>
              <a:t>":"</a:t>
            </a:r>
            <a:r>
              <a:rPr b="1"/>
              <a:t>your password</a:t>
            </a:r>
            <a:r>
              <a:t>" "https://gateway.watsonplatform.net/natural-language-classifier/api/v1/classifiers/</a:t>
            </a:r>
            <a:r>
              <a:rPr b="1"/>
              <a:t>your-NLC-Classifier-id</a:t>
            </a:r>
            <a:r>
              <a:t>"</a:t>
            </a:r>
          </a:p>
        </p:txBody>
      </p:sp>
      <p:sp>
        <p:nvSpPr>
          <p:cNvPr id="233" name="Shape 2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Using the results from the classifier</a:t>
            </a:r>
          </a:p>
        </p:txBody>
      </p:sp>
      <p:sp>
        <p:nvSpPr>
          <p:cNvPr id="236" name="Shape 236"/>
          <p:cNvSpPr/>
          <p:nvPr>
            <p:ph type="body" idx="1"/>
          </p:nvPr>
        </p:nvSpPr>
        <p:spPr>
          <a:prstGeom prst="rect">
            <a:avLst/>
          </a:prstGeom>
        </p:spPr>
        <p:txBody>
          <a:bodyPr/>
          <a:lstStyle/>
          <a:p>
            <a:pPr/>
            <a:r>
              <a:t>Watson NLC returns a JSON object with the results of the classification. The part of the object about which we care is the “classes” array. Everything else is interesting, but we don’t need it for what we’re doing. </a:t>
            </a:r>
          </a:p>
          <a:p>
            <a:pPr/>
            <a:r>
              <a:t>The classes array has up to ten 2-value pairs. The first value is the name of the classifier (in our case, an industry name) and the second has the probability that this is the correct match. </a:t>
            </a:r>
          </a:p>
          <a:p>
            <a:pPr/>
            <a:r>
              <a:t>Our browser-side javascript has to do 3 things:</a:t>
            </a:r>
          </a:p>
          <a:p>
            <a:pPr lvl="1" marL="775368" indent="-267368">
              <a:buFontTx/>
              <a:buAutoNum type="arabicPeriod" startAt="1"/>
            </a:pPr>
            <a:r>
              <a:t>Activate the “classify” button</a:t>
            </a:r>
          </a:p>
          <a:p>
            <a:pPr lvl="1" marL="775368" indent="-267368">
              <a:buFontTx/>
              <a:buAutoNum type="arabicPeriod" startAt="1"/>
            </a:pPr>
            <a:r>
              <a:t>Get the text to be classified and send it to the restful service</a:t>
            </a:r>
          </a:p>
          <a:p>
            <a:pPr lvl="1" marL="775368" indent="-267368">
              <a:buFontTx/>
              <a:buAutoNum type="arabicPeriod" startAt="1"/>
            </a:pPr>
            <a:r>
              <a:t>Get the results from the restful service and display them. </a:t>
            </a:r>
          </a:p>
        </p:txBody>
      </p:sp>
      <p:sp>
        <p:nvSpPr>
          <p:cNvPr id="237" name="Shape 2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Update index.html</a:t>
            </a:r>
          </a:p>
        </p:txBody>
      </p:sp>
      <p:sp>
        <p:nvSpPr>
          <p:cNvPr id="240" name="Shape 240"/>
          <p:cNvSpPr/>
          <p:nvPr>
            <p:ph type="body" idx="1"/>
          </p:nvPr>
        </p:nvSpPr>
        <p:spPr>
          <a:xfrm>
            <a:off x="365759" y="956417"/>
            <a:ext cx="11445242" cy="5414221"/>
          </a:xfrm>
          <a:prstGeom prst="rect">
            <a:avLst/>
          </a:prstGeom>
        </p:spPr>
        <p:txBody>
          <a:bodyPr/>
          <a:lstStyle/>
          <a:p>
            <a:pPr/>
            <a:r>
              <a:t>Keeping our principle of ‘separation of concerns’ in mind, we’re going to make a very small modification to the index.html file and then create a new html file to display the results of the classification. </a:t>
            </a:r>
          </a:p>
          <a:p>
            <a:pPr/>
            <a:r>
              <a:t>We need to add a button to the index.html file and we will add a second javascript file as well: </a:t>
            </a:r>
          </a:p>
          <a:p>
            <a:pPr/>
            <a:r>
              <a:t>we will add 4 lines of code. </a:t>
            </a:r>
          </a:p>
          <a:p>
            <a:pPr lvl="1">
              <a:buChar char="▪"/>
            </a:pPr>
            <a:r>
              <a:t>Row 32 creates a placeholder for the modal dialog</a:t>
            </a:r>
          </a:p>
          <a:p>
            <a:pPr lvl="1">
              <a:buChar char="▪"/>
            </a:pPr>
            <a:br/>
          </a:p>
          <a:p>
            <a:pPr lvl="1">
              <a:buChar char="▪"/>
            </a:pPr>
            <a:r>
              <a:t>Rows 49 and 51 just specify that this is a “row” kind of an addition. Line 50 is the actual button. </a:t>
            </a:r>
          </a:p>
          <a:p>
            <a:pPr/>
          </a:p>
          <a:p>
            <a:pPr/>
          </a:p>
          <a:p>
            <a:pPr/>
          </a:p>
          <a:p>
            <a:pPr lvl="1">
              <a:buChar char="▪"/>
            </a:pPr>
            <a:r>
              <a:t>And we will put all of the javascript code associated with NLC into a new file. </a:t>
            </a:r>
          </a:p>
        </p:txBody>
      </p:sp>
      <p:sp>
        <p:nvSpPr>
          <p:cNvPr id="241" name="Shape 2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pasted-image.png"/>
          <p:cNvPicPr>
            <a:picLocks noChangeAspect="1"/>
          </p:cNvPicPr>
          <p:nvPr/>
        </p:nvPicPr>
        <p:blipFill>
          <a:blip r:embed="rId2">
            <a:extLst/>
          </a:blip>
          <a:srcRect l="0" t="8754" r="0" b="0"/>
          <a:stretch>
            <a:fillRect/>
          </a:stretch>
        </p:blipFill>
        <p:spPr>
          <a:xfrm>
            <a:off x="365839" y="4382769"/>
            <a:ext cx="11445241" cy="1140596"/>
          </a:xfrm>
          <a:prstGeom prst="rect">
            <a:avLst/>
          </a:prstGeom>
          <a:ln w="12700">
            <a:miter lim="400000"/>
          </a:ln>
        </p:spPr>
      </p:pic>
      <p:pic>
        <p:nvPicPr>
          <p:cNvPr id="243" name="pasted-image.png"/>
          <p:cNvPicPr>
            <a:picLocks noChangeAspect="1"/>
          </p:cNvPicPr>
          <p:nvPr/>
        </p:nvPicPr>
        <p:blipFill>
          <a:blip r:embed="rId3">
            <a:extLst/>
          </a:blip>
          <a:srcRect l="0" t="20318" r="0" b="0"/>
          <a:stretch>
            <a:fillRect/>
          </a:stretch>
        </p:blipFill>
        <p:spPr>
          <a:xfrm>
            <a:off x="889582" y="5932940"/>
            <a:ext cx="6608437" cy="367866"/>
          </a:xfrm>
          <a:prstGeom prst="rect">
            <a:avLst/>
          </a:prstGeom>
          <a:ln w="12700">
            <a:miter lim="400000"/>
          </a:ln>
        </p:spPr>
      </p:pic>
      <p:pic>
        <p:nvPicPr>
          <p:cNvPr id="244" name="pasted-image.png"/>
          <p:cNvPicPr>
            <a:picLocks noChangeAspect="1"/>
          </p:cNvPicPr>
          <p:nvPr/>
        </p:nvPicPr>
        <p:blipFill>
          <a:blip r:embed="rId4">
            <a:extLst/>
          </a:blip>
          <a:stretch>
            <a:fillRect/>
          </a:stretch>
        </p:blipFill>
        <p:spPr>
          <a:xfrm>
            <a:off x="1412595" y="3119934"/>
            <a:ext cx="4566868" cy="51242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Activate the classify button</a:t>
            </a:r>
          </a:p>
        </p:txBody>
      </p:sp>
      <p:sp>
        <p:nvSpPr>
          <p:cNvPr id="247" name="Shape 247"/>
          <p:cNvSpPr/>
          <p:nvPr>
            <p:ph type="body" idx="1"/>
          </p:nvPr>
        </p:nvSpPr>
        <p:spPr>
          <a:prstGeom prst="rect">
            <a:avLst/>
          </a:prstGeom>
        </p:spPr>
        <p:txBody>
          <a:bodyPr/>
          <a:lstStyle/>
          <a:p>
            <a:pPr/>
            <a:r>
              <a:t>We’re only going to add a couple of lines to the initPage function. The body of the logic associated with the new button will go into the new browser javascript file. </a:t>
            </a:r>
          </a:p>
          <a:p>
            <a:pPr/>
          </a:p>
          <a:p>
            <a:pPr/>
          </a:p>
          <a:p>
            <a:pPr/>
          </a:p>
          <a:p>
            <a:pPr/>
          </a:p>
          <a:p>
            <a:pPr/>
          </a:p>
          <a:p>
            <a:pPr/>
          </a:p>
          <a:p>
            <a:pPr/>
            <a:r>
              <a:t>We will create the ‘checkNLC’ function in the z2c-NLC.js file.</a:t>
            </a:r>
          </a:p>
        </p:txBody>
      </p:sp>
      <p:sp>
        <p:nvSpPr>
          <p:cNvPr id="248" name="Shape 2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pasted-image.png"/>
          <p:cNvPicPr>
            <a:picLocks noChangeAspect="1"/>
          </p:cNvPicPr>
          <p:nvPr/>
        </p:nvPicPr>
        <p:blipFill>
          <a:blip r:embed="rId2">
            <a:extLst/>
          </a:blip>
          <a:stretch>
            <a:fillRect/>
          </a:stretch>
        </p:blipFill>
        <p:spPr>
          <a:xfrm>
            <a:off x="1069462" y="2346233"/>
            <a:ext cx="5710370" cy="182732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Browser: Display the NLC results (2)</a:t>
            </a:r>
          </a:p>
        </p:txBody>
      </p:sp>
      <p:sp>
        <p:nvSpPr>
          <p:cNvPr id="252" name="Shape 252"/>
          <p:cNvSpPr/>
          <p:nvPr>
            <p:ph type="body" sz="half" idx="1"/>
          </p:nvPr>
        </p:nvSpPr>
        <p:spPr>
          <a:xfrm>
            <a:off x="365759" y="1018518"/>
            <a:ext cx="11445242" cy="2184764"/>
          </a:xfrm>
          <a:prstGeom prst="rect">
            <a:avLst/>
          </a:prstGeom>
        </p:spPr>
        <p:txBody>
          <a:bodyPr/>
          <a:lstStyle/>
          <a:p>
            <a:pPr/>
            <a:r>
              <a:t>The NLC results are displayed on a pop-up page using a combination of an HTML page fragment and some CSS coding. </a:t>
            </a:r>
          </a:p>
          <a:p>
            <a:pPr/>
            <a:r>
              <a:t>The two key elements on this page are lines 7-8</a:t>
            </a:r>
            <a:br/>
            <a:r>
              <a:t>and line 14. </a:t>
            </a:r>
          </a:p>
          <a:p>
            <a:pPr/>
            <a:r>
              <a:t>Lines 7-8 define the table for displaying the results</a:t>
            </a:r>
          </a:p>
          <a:p>
            <a:pPr/>
            <a:r>
              <a:t>Line 14 has the button we’ll use to close the window.</a:t>
            </a:r>
          </a:p>
        </p:txBody>
      </p:sp>
      <p:sp>
        <p:nvSpPr>
          <p:cNvPr id="253" name="Shape 2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4" name="pasted-image.png"/>
          <p:cNvPicPr>
            <a:picLocks noChangeAspect="1"/>
          </p:cNvPicPr>
          <p:nvPr/>
        </p:nvPicPr>
        <p:blipFill>
          <a:blip r:embed="rId2">
            <a:extLst/>
          </a:blip>
          <a:stretch>
            <a:fillRect/>
          </a:stretch>
        </p:blipFill>
        <p:spPr>
          <a:xfrm>
            <a:off x="6682301" y="1343565"/>
            <a:ext cx="4956806" cy="2297361"/>
          </a:xfrm>
          <a:prstGeom prst="rect">
            <a:avLst/>
          </a:prstGeom>
          <a:ln w="12700">
            <a:miter lim="400000"/>
          </a:ln>
        </p:spPr>
      </p:pic>
      <p:pic>
        <p:nvPicPr>
          <p:cNvPr id="255" name="pasted-image.png"/>
          <p:cNvPicPr>
            <a:picLocks noChangeAspect="1"/>
          </p:cNvPicPr>
          <p:nvPr/>
        </p:nvPicPr>
        <p:blipFill>
          <a:blip r:embed="rId3">
            <a:extLst/>
          </a:blip>
          <a:stretch>
            <a:fillRect/>
          </a:stretch>
        </p:blipFill>
        <p:spPr>
          <a:xfrm>
            <a:off x="756079" y="3149183"/>
            <a:ext cx="4029644" cy="3597644"/>
          </a:xfrm>
          <a:prstGeom prst="rect">
            <a:avLst/>
          </a:prstGeom>
          <a:ln w="12700">
            <a:miter lim="400000"/>
          </a:ln>
        </p:spPr>
      </p:pic>
      <p:sp>
        <p:nvSpPr>
          <p:cNvPr id="256" name="Shape 256"/>
          <p:cNvSpPr/>
          <p:nvPr/>
        </p:nvSpPr>
        <p:spPr>
          <a:xfrm>
            <a:off x="4925490" y="3716094"/>
            <a:ext cx="7111331" cy="27619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The CSS to the left has two sections. The upper controls the black background for the pop-up window, the lower controls how the table with the NLC results will be displayed.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Browser: Activate the button, get text, send it to the server</a:t>
            </a:r>
          </a:p>
        </p:txBody>
      </p:sp>
      <p:sp>
        <p:nvSpPr>
          <p:cNvPr id="259" name="Shape 259"/>
          <p:cNvSpPr/>
          <p:nvPr>
            <p:ph type="body" idx="1"/>
          </p:nvPr>
        </p:nvSpPr>
        <p:spPr>
          <a:xfrm>
            <a:off x="365759" y="1096301"/>
            <a:ext cx="11445242" cy="5029862"/>
          </a:xfrm>
          <a:prstGeom prst="rect">
            <a:avLst/>
          </a:prstGeom>
        </p:spPr>
        <p:txBody>
          <a:bodyPr/>
          <a:lstStyle/>
          <a:p>
            <a:pPr marL="221742" indent="-221742" defTabSz="886968">
              <a:defRPr sz="1940"/>
            </a:pPr>
            <a:r>
              <a:t>Activation is handled in the ‘displayNLC.on’ code written earlier</a:t>
            </a:r>
          </a:p>
          <a:p>
            <a:pPr marL="221742" indent="-221742" defTabSz="886968">
              <a:defRPr sz="1940"/>
            </a:pPr>
            <a:r>
              <a:t>Line 2 defines the function</a:t>
            </a:r>
          </a:p>
          <a:p>
            <a:pPr marL="221742" indent="-221742" defTabSz="886968">
              <a:defRPr sz="1940"/>
            </a:pPr>
            <a:r>
              <a:t>Line 5 gets the text to be analyzed</a:t>
            </a:r>
            <a:br/>
            <a:r>
              <a:t>and places it in an object</a:t>
            </a:r>
          </a:p>
          <a:p>
            <a:pPr marL="221742" indent="-221742" defTabSz="886968">
              <a:defRPr sz="1940"/>
            </a:pPr>
            <a:r>
              <a:t>Line 6 which is used in a post to the server. </a:t>
            </a:r>
          </a:p>
          <a:p>
            <a:pPr marL="221742" indent="-221742" defTabSz="886968">
              <a:defRPr sz="1940"/>
            </a:pPr>
            <a:r>
              <a:t>Line 6 also retrieves an html page fragment (html file) which will be used to display the results from the classification process. The jQuery $.when().done() function allows us to send a series of requests in parallel and then use the combined results when all server calls have completed. The results are returned in the variables defined at the end of line 6 (_page and _nlc_results)</a:t>
            </a:r>
          </a:p>
          <a:p>
            <a:pPr marL="221742" indent="-221742" defTabSz="886968">
              <a:defRPr sz="1940"/>
            </a:pPr>
            <a:r>
              <a:t>We're creating a modal (can’t do anything else until this </a:t>
            </a:r>
            <a:br/>
            <a:r>
              <a:t>window is closed) window to display the NLC results. </a:t>
            </a:r>
          </a:p>
          <a:p>
            <a:pPr marL="221742" indent="-221742" defTabSz="886968">
              <a:defRPr sz="1940"/>
            </a:pPr>
            <a:r>
              <a:t>lines 9-11 take the retrieved html template and display it</a:t>
            </a:r>
          </a:p>
          <a:p>
            <a:pPr marL="221742" indent="-221742" defTabSz="886968">
              <a:defRPr sz="1940"/>
            </a:pPr>
            <a:r>
              <a:t>Lines 12-13 extract the classes from the NLC JSON object</a:t>
            </a:r>
          </a:p>
          <a:p>
            <a:pPr marL="221742" indent="-221742" defTabSz="886968">
              <a:defRPr sz="1940"/>
            </a:pPr>
            <a:r>
              <a:t>Line 14 calls a formatting routine</a:t>
            </a:r>
          </a:p>
          <a:p>
            <a:pPr marL="221742" indent="-221742" defTabSz="886968">
              <a:defRPr sz="1940"/>
            </a:pPr>
            <a:r>
              <a:t>Lines 15-18 activate the close button for this window</a:t>
            </a:r>
          </a:p>
        </p:txBody>
      </p:sp>
      <p:sp>
        <p:nvSpPr>
          <p:cNvPr id="260" name="Shape 2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1" name="pasted-image.png"/>
          <p:cNvPicPr>
            <a:picLocks noChangeAspect="1"/>
          </p:cNvPicPr>
          <p:nvPr/>
        </p:nvPicPr>
        <p:blipFill>
          <a:blip r:embed="rId2">
            <a:extLst/>
          </a:blip>
          <a:stretch>
            <a:fillRect/>
          </a:stretch>
        </p:blipFill>
        <p:spPr>
          <a:xfrm>
            <a:off x="5380023" y="1426536"/>
            <a:ext cx="6906652" cy="1169152"/>
          </a:xfrm>
          <a:prstGeom prst="rect">
            <a:avLst/>
          </a:prstGeom>
          <a:ln w="12700">
            <a:miter lim="400000"/>
          </a:ln>
        </p:spPr>
      </p:pic>
      <p:pic>
        <p:nvPicPr>
          <p:cNvPr id="262" name="pasted-image.png"/>
          <p:cNvPicPr>
            <a:picLocks noChangeAspect="1"/>
          </p:cNvPicPr>
          <p:nvPr/>
        </p:nvPicPr>
        <p:blipFill>
          <a:blip r:embed="rId3">
            <a:extLst/>
          </a:blip>
          <a:stretch>
            <a:fillRect/>
          </a:stretch>
        </p:blipFill>
        <p:spPr>
          <a:xfrm>
            <a:off x="7248252" y="4189117"/>
            <a:ext cx="4550396" cy="1041536"/>
          </a:xfrm>
          <a:prstGeom prst="rect">
            <a:avLst/>
          </a:prstGeom>
          <a:ln w="12700">
            <a:miter lim="400000"/>
          </a:ln>
        </p:spPr>
      </p:pic>
      <p:pic>
        <p:nvPicPr>
          <p:cNvPr id="263" name="pasted-image.png"/>
          <p:cNvPicPr>
            <a:picLocks noChangeAspect="1"/>
          </p:cNvPicPr>
          <p:nvPr/>
        </p:nvPicPr>
        <p:blipFill>
          <a:blip r:embed="rId4">
            <a:extLst/>
          </a:blip>
          <a:stretch>
            <a:fillRect/>
          </a:stretch>
        </p:blipFill>
        <p:spPr>
          <a:xfrm>
            <a:off x="6496674" y="5357823"/>
            <a:ext cx="5337101" cy="140275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Browser: Display the NLC results (1)</a:t>
            </a:r>
          </a:p>
        </p:txBody>
      </p:sp>
      <p:sp>
        <p:nvSpPr>
          <p:cNvPr id="266" name="Shape 266"/>
          <p:cNvSpPr/>
          <p:nvPr>
            <p:ph type="body" sz="half" idx="1"/>
          </p:nvPr>
        </p:nvSpPr>
        <p:spPr>
          <a:xfrm>
            <a:off x="365759" y="1175676"/>
            <a:ext cx="5664426" cy="4950487"/>
          </a:xfrm>
          <a:prstGeom prst="rect">
            <a:avLst/>
          </a:prstGeom>
        </p:spPr>
        <p:txBody>
          <a:bodyPr/>
          <a:lstStyle/>
          <a:p>
            <a:pPr/>
            <a:r>
              <a:t>Line 23 defines the function</a:t>
            </a:r>
          </a:p>
          <a:p>
            <a:pPr/>
            <a:r>
              <a:t>Line 25 empties the table</a:t>
            </a:r>
          </a:p>
          <a:p>
            <a:pPr/>
            <a:r>
              <a:t>Line 28 initializes a variable for the while loop</a:t>
            </a:r>
          </a:p>
          <a:p>
            <a:pPr/>
            <a:r>
              <a:t>Line 29 loops through all of the returned classifiers</a:t>
            </a:r>
          </a:p>
          <a:p>
            <a:pPr/>
            <a:r>
              <a:t>Lines 32-35 process the data for the loop</a:t>
            </a:r>
          </a:p>
          <a:p>
            <a:pPr lvl="1">
              <a:buChar char="▪"/>
            </a:pPr>
            <a:r>
              <a:t>we’re using an anonymous function</a:t>
            </a:r>
          </a:p>
          <a:p>
            <a:pPr lvl="1">
              <a:buChar char="▪"/>
            </a:pPr>
            <a:r>
              <a:t>this is highly recommended whenever loops are processed in Javascript. </a:t>
            </a:r>
          </a:p>
          <a:p>
            <a:pPr lvl="1">
              <a:buChar char="▪"/>
            </a:pPr>
            <a:r>
              <a:t>The loop is passed a counter and the classes table on line 35</a:t>
            </a:r>
          </a:p>
          <a:p>
            <a:pPr lvl="1">
              <a:buChar char="▪"/>
            </a:pPr>
            <a:r>
              <a:t>Line 34 uses those values in a ‘safe’ space to create the table</a:t>
            </a:r>
          </a:p>
        </p:txBody>
      </p:sp>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pasted-image.png"/>
          <p:cNvPicPr>
            <a:picLocks noChangeAspect="1"/>
          </p:cNvPicPr>
          <p:nvPr/>
        </p:nvPicPr>
        <p:blipFill>
          <a:blip r:embed="rId2">
            <a:extLst/>
          </a:blip>
          <a:stretch>
            <a:fillRect/>
          </a:stretch>
        </p:blipFill>
        <p:spPr>
          <a:xfrm>
            <a:off x="6075196" y="1473922"/>
            <a:ext cx="5991367" cy="391015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71" name="Shape 271"/>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72" name="Shape 272"/>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73" name="Shape 273"/>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74" name="Shape 274"/>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Shape 276"/>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79" name="Shape 279"/>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80" name="Shape 280"/>
          <p:cNvSpPr/>
          <p:nvPr>
            <p:ph type="title"/>
          </p:nvPr>
        </p:nvSpPr>
        <p:spPr>
          <a:prstGeom prst="rect">
            <a:avLst/>
          </a:prstGeom>
        </p:spPr>
        <p:txBody>
          <a:bodyPr/>
          <a:lstStyle>
            <a:lvl1pPr defTabSz="731520">
              <a:defRPr sz="3840"/>
            </a:lvl1pPr>
          </a:lstStyle>
          <a:p>
            <a:pPr/>
            <a:r>
              <a:t>Chapter 6: Understanding Classifiers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4: Classifying short phrases</a:t>
            </a:r>
          </a:p>
        </p:txBody>
      </p:sp>
      <p:sp>
        <p:nvSpPr>
          <p:cNvPr id="171" name="Shape 171"/>
          <p:cNvSpPr/>
          <p:nvPr>
            <p:ph type="body" idx="1"/>
          </p:nvPr>
        </p:nvSpPr>
        <p:spPr>
          <a:prstGeom prst="rect">
            <a:avLst/>
          </a:prstGeom>
        </p:spPr>
        <p:txBody>
          <a:bodyPr/>
          <a:lstStyle/>
          <a:p>
            <a:pPr/>
            <a:r>
              <a:t>What is a classifier?</a:t>
            </a:r>
          </a:p>
          <a:p>
            <a:pPr/>
            <a:r>
              <a:t>Creating classifiers</a:t>
            </a:r>
          </a:p>
          <a:p>
            <a:pPr lvl="1">
              <a:buChar char="▪"/>
            </a:pPr>
            <a:r>
              <a:t>Enabling the service</a:t>
            </a:r>
          </a:p>
          <a:p>
            <a:pPr lvl="1">
              <a:buChar char="▪"/>
            </a:pPr>
            <a:r>
              <a:t>Creating the csv file</a:t>
            </a:r>
          </a:p>
          <a:p>
            <a:pPr lvl="1">
              <a:buChar char="▪"/>
            </a:pPr>
            <a:r>
              <a:t>Creating the classifier</a:t>
            </a:r>
          </a:p>
          <a:p>
            <a:pPr lvl="1">
              <a:buChar char="▪"/>
            </a:pPr>
            <a:r>
              <a:t>Telling your application how to access the classifier</a:t>
            </a:r>
          </a:p>
          <a:p>
            <a:pPr/>
            <a:r>
              <a:t>Looking at the classification results</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309972" y="780528"/>
            <a:ext cx="10737400" cy="2548563"/>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5" name="Shape 175"/>
          <p:cNvSpPr/>
          <p:nvPr>
            <p:ph type="title"/>
          </p:nvPr>
        </p:nvSpPr>
        <p:spPr>
          <a:prstGeom prst="rect">
            <a:avLst/>
          </a:prstGeom>
        </p:spPr>
        <p:txBody>
          <a:bodyPr/>
          <a:lstStyle/>
          <a:p>
            <a:pPr/>
            <a:r>
              <a:t>What is the Watson NLC Service?</a:t>
            </a:r>
          </a:p>
        </p:txBody>
      </p:sp>
      <p:sp>
        <p:nvSpPr>
          <p:cNvPr id="176" name="Shape 176"/>
          <p:cNvSpPr/>
          <p:nvPr>
            <p:ph type="body" sz="half" idx="1"/>
          </p:nvPr>
        </p:nvSpPr>
        <p:spPr>
          <a:xfrm>
            <a:off x="365759" y="765290"/>
            <a:ext cx="10625826" cy="2579039"/>
          </a:xfrm>
          <a:prstGeom prst="rect">
            <a:avLst/>
          </a:prstGeom>
        </p:spPr>
        <p:txBody>
          <a:bodyPr/>
          <a:lstStyle/>
          <a:p>
            <a:pPr marL="221742" indent="-221742" defTabSz="886968">
              <a:defRPr sz="1940"/>
            </a:pPr>
            <a:r>
              <a:t>The IBM Watson Natural Language Classifier service applies deep learning techniques to make predictions about the best predefined classes for short sentences or phrases, </a:t>
            </a:r>
            <a:r>
              <a:rPr b="1" u="sng"/>
              <a:t>generally 1000 characters or fewer</a:t>
            </a:r>
            <a:r>
              <a:t>. The classes can trigger a corresponding action in an application, such as directing a request to a location or person, or answering a question. After training, the service returns information for texts that it hasn't seen before. The response includes the name of the top classes and confidence values.</a:t>
            </a:r>
          </a:p>
          <a:p>
            <a:pPr marL="221742" indent="-221742" defTabSz="886968">
              <a:defRPr sz="1940"/>
            </a:pPr>
            <a:r>
              <a:t>The service is trained by supplying a text (comma-separated-values) file with a phrase and then the target classification. A partial example from an industry classification file follows: </a:t>
            </a:r>
          </a:p>
        </p:txBody>
      </p:sp>
      <p:sp>
        <p:nvSpPr>
          <p:cNvPr id="177" name="Shape 17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871401" y="3377437"/>
            <a:ext cx="4264643"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A&amp;D businesses,  AerospacDefense</a:t>
            </a:r>
          </a:p>
          <a:p>
            <a:pPr>
              <a:defRPr sz="1400"/>
            </a:pPr>
            <a:r>
              <a:t>A&amp;D industry,  AerospacDefense</a:t>
            </a:r>
          </a:p>
          <a:p>
            <a:pPr>
              <a:defRPr sz="1400"/>
            </a:pPr>
            <a:r>
              <a:t>A&amp;D M&amp;A,  AerospacDefense</a:t>
            </a:r>
          </a:p>
          <a:p>
            <a:pPr>
              <a:defRPr sz="1400"/>
            </a:pPr>
            <a:r>
              <a:t>A&amp;D products,  AerospacDefense</a:t>
            </a:r>
          </a:p>
          <a:p>
            <a:pPr>
              <a:defRPr sz="1400"/>
            </a:pPr>
            <a:r>
              <a:t>aerospace prime contractors/,  AerospacDefense</a:t>
            </a:r>
          </a:p>
          <a:p>
            <a:pPr>
              <a:defRPr sz="1400"/>
            </a:pPr>
            <a:r>
              <a:t>aftermarket service offerings,  AerospacDefense</a:t>
            </a:r>
          </a:p>
          <a:p>
            <a:pPr>
              <a:defRPr sz="1400"/>
            </a:pPr>
            <a:r>
              <a:t>air travel,  AerospacDefense</a:t>
            </a:r>
          </a:p>
          <a:p>
            <a:pPr>
              <a:defRPr sz="1400"/>
            </a:pPr>
            <a:r>
              <a:t>aircraft industry,  AerospacDefense</a:t>
            </a:r>
          </a:p>
          <a:p>
            <a:pPr>
              <a:defRPr sz="1400"/>
            </a:pPr>
            <a:r>
              <a:t>airline travel,  AerospacDefense</a:t>
            </a:r>
          </a:p>
          <a:p>
            <a:pPr>
              <a:defRPr sz="1400"/>
            </a:pPr>
            <a:r>
              <a:t>asset availability,  AerospacDefense</a:t>
            </a:r>
          </a:p>
          <a:p>
            <a:pPr>
              <a:defRPr sz="1400"/>
            </a:pPr>
            <a:r>
              <a:t>asset related data,  AerospacDefense</a:t>
            </a:r>
          </a:p>
          <a:p>
            <a:pPr>
              <a:defRPr sz="1400"/>
            </a:pPr>
            <a:r>
              <a:t>budget deficits,  AerospacDefense</a:t>
            </a:r>
          </a:p>
          <a:p>
            <a:pPr>
              <a:defRPr sz="1400"/>
            </a:pPr>
            <a:r>
              <a:t>commercial acquisition practices,  AerospacDefense</a:t>
            </a:r>
          </a:p>
          <a:p>
            <a:pPr>
              <a:defRPr sz="1400"/>
            </a:pPr>
            <a:r>
              <a:t>commercial aircraft industry,  AerospacDefense</a:t>
            </a:r>
          </a:p>
        </p:txBody>
      </p:sp>
      <p:sp>
        <p:nvSpPr>
          <p:cNvPr id="179" name="Shape 179"/>
          <p:cNvSpPr/>
          <p:nvPr/>
        </p:nvSpPr>
        <p:spPr>
          <a:xfrm>
            <a:off x="6518754" y="3377437"/>
            <a:ext cx="4136156"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complete products,  AerospacDefense</a:t>
            </a:r>
          </a:p>
          <a:p>
            <a:pPr>
              <a:defRPr sz="1400"/>
            </a:pPr>
            <a:r>
              <a:t>complex value chains,  AerospacDefense</a:t>
            </a:r>
          </a:p>
          <a:p>
            <a:pPr>
              <a:defRPr sz="1400"/>
            </a:pPr>
            <a:r>
              <a:t>contractors/ system integrators,  AerospacDefense</a:t>
            </a:r>
          </a:p>
          <a:p>
            <a:pPr>
              <a:defRPr sz="1400"/>
            </a:pPr>
            <a:r>
              <a:t>corporate support functions,  AerospacDefense</a:t>
            </a:r>
          </a:p>
          <a:p>
            <a:pPr>
              <a:defRPr sz="1400"/>
            </a:pPr>
            <a:r>
              <a:t>defense industry,  AerospacDefense</a:t>
            </a:r>
          </a:p>
          <a:p>
            <a:pPr>
              <a:defRPr sz="1400"/>
            </a:pPr>
            <a:r>
              <a:t>defense prime contractors/,  AerospacDefense</a:t>
            </a:r>
          </a:p>
          <a:p>
            <a:pPr>
              <a:defRPr sz="1400"/>
            </a:pPr>
            <a:r>
              <a:t>development costs,  AerospacDefense</a:t>
            </a:r>
          </a:p>
          <a:p>
            <a:pPr>
              <a:defRPr sz="1400"/>
            </a:pPr>
            <a:r>
              <a:t>domestic air travel,  AerospacDefense</a:t>
            </a:r>
          </a:p>
          <a:p>
            <a:pPr>
              <a:defRPr sz="1400"/>
            </a:pPr>
            <a:r>
              <a:t>first-tier subcontractors,  AerospacDefense</a:t>
            </a:r>
          </a:p>
          <a:p>
            <a:pPr>
              <a:defRPr sz="1400"/>
            </a:pPr>
            <a:r>
              <a:t>fourth-tier subcontractors,  AerospacDefense</a:t>
            </a:r>
          </a:p>
          <a:p>
            <a:pPr>
              <a:defRPr sz="1400"/>
            </a:pPr>
            <a:r>
              <a:t>fuel costs,  AerospacDefense</a:t>
            </a:r>
          </a:p>
          <a:p>
            <a:pPr>
              <a:defRPr sz="1400"/>
            </a:pPr>
            <a:r>
              <a:t>fuel-efficient aircraft,  AerospacDefense</a:t>
            </a:r>
          </a:p>
          <a:p>
            <a:pPr>
              <a:defRPr sz="1400"/>
            </a:pPr>
            <a:r>
              <a:t>fundamental A&amp;D research,  AerospacDefense</a:t>
            </a:r>
          </a:p>
          <a:p>
            <a:pPr>
              <a:defRPr sz="1400"/>
            </a:pPr>
            <a:r>
              <a:t>global supply chains,  AerospacDefense</a:t>
            </a:r>
          </a:p>
        </p:txBody>
      </p:sp>
      <p:sp>
        <p:nvSpPr>
          <p:cNvPr id="180" name="Shape 180"/>
          <p:cNvSpPr/>
          <p:nvPr/>
        </p:nvSpPr>
        <p:spPr>
          <a:xfrm>
            <a:off x="11011942" y="701057"/>
            <a:ext cx="1082396" cy="2553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3" y="17863"/>
                </a:moveTo>
                <a:lnTo>
                  <a:pt x="16673" y="21600"/>
                </a:lnTo>
                <a:lnTo>
                  <a:pt x="0" y="10800"/>
                </a:lnTo>
                <a:lnTo>
                  <a:pt x="16673" y="0"/>
                </a:lnTo>
                <a:lnTo>
                  <a:pt x="16673" y="3737"/>
                </a:lnTo>
                <a:lnTo>
                  <a:pt x="21600" y="3737"/>
                </a:lnTo>
                <a:lnTo>
                  <a:pt x="21600" y="17863"/>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a:lvl1pPr>
          </a:lstStyle>
          <a:p>
            <a:pPr/>
            <a:r>
              <a:t>797 char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We will enhance our original app to display the results from classifying your spoken words. </a:t>
            </a:r>
          </a:p>
        </p:txBody>
      </p:sp>
      <p:sp>
        <p:nvSpPr>
          <p:cNvPr id="183" name="Shape 183"/>
          <p:cNvSpPr/>
          <p:nvPr>
            <p:ph type="body" sz="half" idx="1"/>
          </p:nvPr>
        </p:nvSpPr>
        <p:spPr>
          <a:xfrm>
            <a:off x="3598083" y="2104793"/>
            <a:ext cx="4439239" cy="4021370"/>
          </a:xfrm>
          <a:prstGeom prst="rect">
            <a:avLst/>
          </a:prstGeom>
        </p:spPr>
        <p:txBody>
          <a:bodyPr/>
          <a:lstStyle/>
          <a:p>
            <a:pPr/>
            <a:r>
              <a:t>We will add a “classify” button to the index.html file. </a:t>
            </a:r>
          </a:p>
          <a:p>
            <a:pPr/>
          </a:p>
          <a:p>
            <a:pPr/>
          </a:p>
          <a:p>
            <a:pPr/>
            <a:r>
              <a:t>Which will create a pop-up page to display the results of the Natural Language Classification</a:t>
            </a:r>
          </a:p>
        </p:txBody>
      </p:sp>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pasted-image.png"/>
          <p:cNvPicPr>
            <a:picLocks noChangeAspect="1"/>
          </p:cNvPicPr>
          <p:nvPr/>
        </p:nvPicPr>
        <p:blipFill>
          <a:blip r:embed="rId2">
            <a:extLst/>
          </a:blip>
          <a:stretch>
            <a:fillRect/>
          </a:stretch>
        </p:blipFill>
        <p:spPr>
          <a:xfrm>
            <a:off x="8166470" y="1505382"/>
            <a:ext cx="3102683" cy="4660858"/>
          </a:xfrm>
          <a:prstGeom prst="rect">
            <a:avLst/>
          </a:prstGeom>
          <a:ln w="12700">
            <a:miter lim="400000"/>
          </a:ln>
        </p:spPr>
      </p:pic>
      <p:pic>
        <p:nvPicPr>
          <p:cNvPr id="186" name="pasted-image.png"/>
          <p:cNvPicPr>
            <a:picLocks noChangeAspect="1"/>
          </p:cNvPicPr>
          <p:nvPr/>
        </p:nvPicPr>
        <p:blipFill>
          <a:blip r:embed="rId3">
            <a:extLst/>
          </a:blip>
          <a:stretch>
            <a:fillRect/>
          </a:stretch>
        </p:blipFill>
        <p:spPr>
          <a:xfrm>
            <a:off x="365603" y="1533978"/>
            <a:ext cx="3103332" cy="4658407"/>
          </a:xfrm>
          <a:prstGeom prst="rect">
            <a:avLst/>
          </a:prstGeom>
          <a:ln w="12700">
            <a:miter lim="400000"/>
          </a:ln>
        </p:spPr>
      </p:pic>
      <p:pic>
        <p:nvPicPr>
          <p:cNvPr id="187" name=""/>
          <p:cNvPicPr>
            <a:picLocks noChangeAspect="0"/>
          </p:cNvPicPr>
          <p:nvPr/>
        </p:nvPicPr>
        <p:blipFill>
          <a:blip r:embed="rId4">
            <a:extLst/>
          </a:blip>
          <a:stretch>
            <a:fillRect/>
          </a:stretch>
        </p:blipFill>
        <p:spPr>
          <a:xfrm>
            <a:off x="1289618" y="3835788"/>
            <a:ext cx="1255302" cy="476033"/>
          </a:xfrm>
          <a:prstGeom prst="rect">
            <a:avLst/>
          </a:prstGeom>
          <a:effectLst>
            <a:outerShdw sx="100000" sy="100000" kx="0" ky="0" algn="b" rotWithShape="0" blurRad="38100" dist="23000" dir="5400000">
              <a:srgbClr val="000000">
                <a:alpha val="35000"/>
              </a:srgbClr>
            </a:outerShdw>
          </a:effectLst>
        </p:spPr>
      </p:pic>
      <p:sp>
        <p:nvSpPr>
          <p:cNvPr id="188" name="Shape 188"/>
          <p:cNvSpPr/>
          <p:nvPr/>
        </p:nvSpPr>
        <p:spPr>
          <a:xfrm flipH="1">
            <a:off x="2558085" y="2804066"/>
            <a:ext cx="1757744" cy="1259935"/>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89" name="Shape 189"/>
          <p:cNvSpPr/>
          <p:nvPr/>
        </p:nvSpPr>
        <p:spPr>
          <a:xfrm>
            <a:off x="6068930" y="4284609"/>
            <a:ext cx="2255554" cy="841714"/>
          </a:xfrm>
          <a:prstGeom prst="rightArrow">
            <a:avLst>
              <a:gd name="adj1" fmla="val 44509"/>
              <a:gd name="adj2" fmla="val 6063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asted-image.png"/>
          <p:cNvPicPr>
            <a:picLocks noChangeAspect="1"/>
          </p:cNvPicPr>
          <p:nvPr/>
        </p:nvPicPr>
        <p:blipFill>
          <a:blip r:embed="rId2">
            <a:extLst/>
          </a:blip>
          <a:stretch>
            <a:fillRect/>
          </a:stretch>
        </p:blipFill>
        <p:spPr>
          <a:xfrm>
            <a:off x="7771768" y="5400287"/>
            <a:ext cx="3063887" cy="1402281"/>
          </a:xfrm>
          <a:prstGeom prst="rect">
            <a:avLst/>
          </a:prstGeom>
          <a:ln w="12700">
            <a:miter lim="400000"/>
          </a:ln>
        </p:spPr>
      </p:pic>
      <p:sp>
        <p:nvSpPr>
          <p:cNvPr id="192" name="Shape 192"/>
          <p:cNvSpPr/>
          <p:nvPr/>
        </p:nvSpPr>
        <p:spPr>
          <a:xfrm>
            <a:off x="5668404" y="2478789"/>
            <a:ext cx="6313584" cy="367300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85800" indent="-228600">
              <a:spcBef>
                <a:spcPts val="400"/>
              </a:spcBef>
              <a:buSzPct val="100000"/>
              <a:buFont typeface="Helvetica"/>
              <a:buChar char="▪"/>
              <a:defRPr sz="2000">
                <a:latin typeface="Tahoma"/>
                <a:ea typeface="Tahoma"/>
                <a:cs typeface="Tahoma"/>
                <a:sym typeface="Tahoma"/>
              </a:defRPr>
            </a:pPr>
            <a:r>
              <a:t>Select Watson Natural Language Classifiers</a:t>
            </a: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lvl="1" marL="581526" indent="-200526">
              <a:spcBef>
                <a:spcPts val="400"/>
              </a:spcBef>
              <a:buSzPct val="100000"/>
              <a:buChar char="•"/>
              <a:defRPr sz="2000">
                <a:latin typeface="Tahoma"/>
                <a:ea typeface="Tahoma"/>
                <a:cs typeface="Tahoma"/>
                <a:sym typeface="Tahoma"/>
              </a:defRPr>
            </a:pPr>
            <a:r>
              <a:t>Get your credentials</a:t>
            </a:r>
          </a:p>
        </p:txBody>
      </p:sp>
      <p:sp>
        <p:nvSpPr>
          <p:cNvPr id="193" name="Shape 193"/>
          <p:cNvSpPr/>
          <p:nvPr>
            <p:ph type="title"/>
          </p:nvPr>
        </p:nvSpPr>
        <p:spPr>
          <a:prstGeom prst="rect">
            <a:avLst/>
          </a:prstGeom>
        </p:spPr>
        <p:txBody>
          <a:bodyPr/>
          <a:lstStyle/>
          <a:p>
            <a:pPr/>
            <a:r>
              <a:t>Watson NLC</a:t>
            </a:r>
          </a:p>
        </p:txBody>
      </p:sp>
      <p:sp>
        <p:nvSpPr>
          <p:cNvPr id="194" name="Shape 194"/>
          <p:cNvSpPr/>
          <p:nvPr>
            <p:ph type="body" sz="half" idx="1"/>
          </p:nvPr>
        </p:nvSpPr>
        <p:spPr>
          <a:xfrm>
            <a:off x="365759" y="1308100"/>
            <a:ext cx="6313584" cy="4525963"/>
          </a:xfrm>
          <a:prstGeom prst="rect">
            <a:avLst/>
          </a:prstGeom>
        </p:spPr>
        <p:txBody>
          <a:bodyPr/>
          <a:lstStyle/>
          <a:p>
            <a:pPr/>
            <a:r>
              <a:t>Add the service:</a:t>
            </a:r>
          </a:p>
          <a:p>
            <a:pPr lvl="1">
              <a:buChar char="▪"/>
            </a:pPr>
          </a:p>
          <a:p>
            <a:pPr lvl="1">
              <a:buChar char="▪"/>
            </a:pPr>
            <a:r>
              <a:t>Go to your Bluemix dashboard and to your app. </a:t>
            </a:r>
          </a:p>
          <a:p>
            <a:pPr lvl="1">
              <a:buChar char="▪"/>
            </a:pPr>
          </a:p>
          <a:p>
            <a:pPr lvl="1">
              <a:buChar char="▪"/>
            </a:pPr>
          </a:p>
          <a:p>
            <a:pPr lvl="1">
              <a:buChar char="▪"/>
            </a:pPr>
          </a:p>
          <a:p>
            <a:pPr lvl="1">
              <a:buChar char="▪"/>
            </a:pPr>
          </a:p>
          <a:p>
            <a:pPr lvl="1">
              <a:buChar char="▪"/>
            </a:pPr>
          </a:p>
          <a:p>
            <a:pPr lvl="1">
              <a:buChar char="▪"/>
            </a:pPr>
          </a:p>
          <a:p>
            <a:pPr lvl="1">
              <a:buChar char="▪"/>
            </a:pPr>
            <a:r>
              <a:t>Add a service or API</a:t>
            </a:r>
          </a:p>
        </p:txBody>
      </p:sp>
      <p:sp>
        <p:nvSpPr>
          <p:cNvPr id="195" name="Shape 19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8" name="Group 198"/>
          <p:cNvGrpSpPr/>
          <p:nvPr/>
        </p:nvGrpSpPr>
        <p:grpSpPr>
          <a:xfrm>
            <a:off x="4526418" y="411005"/>
            <a:ext cx="7256544" cy="1666378"/>
            <a:chOff x="0" y="-50799"/>
            <a:chExt cx="7256542" cy="1666377"/>
          </a:xfrm>
        </p:grpSpPr>
        <p:pic>
          <p:nvPicPr>
            <p:cNvPr id="196" name="pasted-image.png"/>
            <p:cNvPicPr>
              <a:picLocks noChangeAspect="1"/>
            </p:cNvPicPr>
            <p:nvPr/>
          </p:nvPicPr>
          <p:blipFill>
            <a:blip r:embed="rId3">
              <a:extLst/>
            </a:blip>
            <a:stretch>
              <a:fillRect/>
            </a:stretch>
          </p:blipFill>
          <p:spPr>
            <a:xfrm>
              <a:off x="0" y="94261"/>
              <a:ext cx="7256543" cy="1521317"/>
            </a:xfrm>
            <a:prstGeom prst="rect">
              <a:avLst/>
            </a:prstGeom>
            <a:ln w="12700" cap="flat">
              <a:noFill/>
              <a:miter lim="400000"/>
            </a:ln>
            <a:effectLst/>
          </p:spPr>
        </p:pic>
        <p:pic>
          <p:nvPicPr>
            <p:cNvPr id="197" name=""/>
            <p:cNvPicPr>
              <a:picLocks noChangeAspect="0"/>
            </p:cNvPicPr>
            <p:nvPr/>
          </p:nvPicPr>
          <p:blipFill>
            <a:blip r:embed="rId4">
              <a:extLst/>
            </a:blip>
            <a:stretch>
              <a:fillRect/>
            </a:stretch>
          </p:blipFill>
          <p:spPr>
            <a:xfrm>
              <a:off x="3385661" y="-50800"/>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1" name="Group 201"/>
          <p:cNvGrpSpPr/>
          <p:nvPr/>
        </p:nvGrpSpPr>
        <p:grpSpPr>
          <a:xfrm>
            <a:off x="1365535" y="2446001"/>
            <a:ext cx="2769109" cy="2300961"/>
            <a:chOff x="0" y="0"/>
            <a:chExt cx="2769107" cy="2300959"/>
          </a:xfrm>
        </p:grpSpPr>
        <p:pic>
          <p:nvPicPr>
            <p:cNvPr id="199" name="pasted-image.png"/>
            <p:cNvPicPr>
              <a:picLocks noChangeAspect="1"/>
            </p:cNvPicPr>
            <p:nvPr/>
          </p:nvPicPr>
          <p:blipFill>
            <a:blip r:embed="rId5">
              <a:extLst/>
            </a:blip>
            <a:stretch>
              <a:fillRect/>
            </a:stretch>
          </p:blipFill>
          <p:spPr>
            <a:xfrm>
              <a:off x="0" y="0"/>
              <a:ext cx="2769108" cy="2153060"/>
            </a:xfrm>
            <a:prstGeom prst="rect">
              <a:avLst/>
            </a:prstGeom>
            <a:ln w="12700" cap="flat">
              <a:noFill/>
              <a:miter lim="400000"/>
            </a:ln>
            <a:effectLst/>
          </p:spPr>
        </p:pic>
        <p:pic>
          <p:nvPicPr>
            <p:cNvPr id="200" name=""/>
            <p:cNvPicPr>
              <a:picLocks noChangeAspect="0"/>
            </p:cNvPicPr>
            <p:nvPr/>
          </p:nvPicPr>
          <p:blipFill>
            <a:blip r:embed="rId4">
              <a:extLst/>
            </a:blip>
            <a:stretch>
              <a:fillRect/>
            </a:stretch>
          </p:blipFill>
          <p:spPr>
            <a:xfrm>
              <a:off x="991869" y="1700358"/>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4" name="Group 204"/>
          <p:cNvGrpSpPr/>
          <p:nvPr/>
        </p:nvGrpSpPr>
        <p:grpSpPr>
          <a:xfrm>
            <a:off x="1587213" y="4987809"/>
            <a:ext cx="2833019" cy="1637789"/>
            <a:chOff x="0" y="0"/>
            <a:chExt cx="2833017" cy="1637788"/>
          </a:xfrm>
        </p:grpSpPr>
        <p:pic>
          <p:nvPicPr>
            <p:cNvPr id="202" name="pasted-image.png"/>
            <p:cNvPicPr>
              <a:picLocks noChangeAspect="1"/>
            </p:cNvPicPr>
            <p:nvPr/>
          </p:nvPicPr>
          <p:blipFill>
            <a:blip r:embed="rId6">
              <a:extLst/>
            </a:blip>
            <a:stretch>
              <a:fillRect/>
            </a:stretch>
          </p:blipFill>
          <p:spPr>
            <a:xfrm>
              <a:off x="0" y="0"/>
              <a:ext cx="2833018" cy="1615578"/>
            </a:xfrm>
            <a:prstGeom prst="rect">
              <a:avLst/>
            </a:prstGeom>
            <a:ln w="12700" cap="flat">
              <a:noFill/>
              <a:miter lim="400000"/>
            </a:ln>
            <a:effectLst/>
          </p:spPr>
        </p:pic>
        <p:pic>
          <p:nvPicPr>
            <p:cNvPr id="203" name=""/>
            <p:cNvPicPr>
              <a:picLocks noChangeAspect="0"/>
            </p:cNvPicPr>
            <p:nvPr/>
          </p:nvPicPr>
          <p:blipFill>
            <a:blip r:embed="rId7">
              <a:extLst/>
            </a:blip>
            <a:stretch>
              <a:fillRect/>
            </a:stretch>
          </p:blipFill>
          <p:spPr>
            <a:xfrm>
              <a:off x="410445" y="1161756"/>
              <a:ext cx="948997" cy="476033"/>
            </a:xfrm>
            <a:prstGeom prst="rect">
              <a:avLst/>
            </a:prstGeom>
            <a:effectLst>
              <a:outerShdw sx="100000" sy="100000" kx="0" ky="0" algn="b" rotWithShape="0" blurRad="38100" dist="23000" dir="5400000">
                <a:srgbClr val="000000">
                  <a:alpha val="35000"/>
                </a:srgbClr>
              </a:outerShdw>
            </a:effectLst>
          </p:spPr>
        </p:pic>
      </p:grpSp>
      <p:pic>
        <p:nvPicPr>
          <p:cNvPr id="205" name="pasted-image.png"/>
          <p:cNvPicPr>
            <a:picLocks noChangeAspect="1"/>
          </p:cNvPicPr>
          <p:nvPr/>
        </p:nvPicPr>
        <p:blipFill>
          <a:blip r:embed="rId8">
            <a:extLst/>
          </a:blip>
          <a:stretch>
            <a:fillRect/>
          </a:stretch>
        </p:blipFill>
        <p:spPr>
          <a:xfrm>
            <a:off x="6493508" y="2972607"/>
            <a:ext cx="3628670" cy="1876508"/>
          </a:xfrm>
          <a:prstGeom prst="rect">
            <a:avLst/>
          </a:prstGeom>
          <a:ln w="12700">
            <a:miter lim="400000"/>
          </a:ln>
        </p:spPr>
      </p:pic>
      <p:pic>
        <p:nvPicPr>
          <p:cNvPr id="206" name=""/>
          <p:cNvPicPr>
            <a:picLocks noChangeAspect="0"/>
          </p:cNvPicPr>
          <p:nvPr/>
        </p:nvPicPr>
        <p:blipFill>
          <a:blip r:embed="rId4">
            <a:extLst/>
          </a:blip>
          <a:stretch>
            <a:fillRect/>
          </a:stretch>
        </p:blipFill>
        <p:spPr>
          <a:xfrm>
            <a:off x="7488882" y="3610560"/>
            <a:ext cx="785369" cy="600602"/>
          </a:xfrm>
          <a:prstGeom prst="rect">
            <a:avLst/>
          </a:prstGeom>
          <a:effectLst>
            <a:outerShdw sx="100000" sy="100000" kx="0" ky="0" algn="b" rotWithShape="0" blurRad="38100" dist="23000" dir="5400000">
              <a:srgbClr val="000000">
                <a:alpha val="35000"/>
              </a:srgbClr>
            </a:outerShdw>
          </a:effectLst>
        </p:spPr>
      </p:pic>
      <p:pic>
        <p:nvPicPr>
          <p:cNvPr id="207" name=""/>
          <p:cNvPicPr>
            <a:picLocks noChangeAspect="0"/>
          </p:cNvPicPr>
          <p:nvPr/>
        </p:nvPicPr>
        <p:blipFill>
          <a:blip r:embed="rId9">
            <a:extLst/>
          </a:blip>
          <a:stretch>
            <a:fillRect/>
          </a:stretch>
        </p:blipFill>
        <p:spPr>
          <a:xfrm>
            <a:off x="7680192" y="6391383"/>
            <a:ext cx="1255302" cy="476034"/>
          </a:xfrm>
          <a:prstGeom prst="rect">
            <a:avLst/>
          </a:prstGeom>
          <a:effectLst>
            <a:outerShdw sx="100000" sy="100000" kx="0" ky="0" algn="b" rotWithShape="0" blurRad="38100" dist="23000" dir="5400000">
              <a:srgbClr val="000000">
                <a:alpha val="35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Update your credentials file</a:t>
            </a:r>
          </a:p>
        </p:txBody>
      </p:sp>
      <p:sp>
        <p:nvSpPr>
          <p:cNvPr id="210" name="Shape 210"/>
          <p:cNvSpPr/>
          <p:nvPr>
            <p:ph type="body" idx="1"/>
          </p:nvPr>
        </p:nvSpPr>
        <p:spPr>
          <a:prstGeom prst="rect">
            <a:avLst/>
          </a:prstGeom>
        </p:spPr>
        <p:txBody>
          <a:bodyPr/>
          <a:lstStyle>
            <a:lvl2pPr>
              <a:buChar char="▪"/>
            </a:lvl2pPr>
          </a:lstStyle>
          <a:p>
            <a:pPr/>
            <a:r>
              <a:t>By now, this should be looking very familiar. </a:t>
            </a:r>
          </a:p>
          <a:p>
            <a:pPr lvl="1"/>
            <a:r>
              <a:t>open your env.json file and add your credentials for Natural Language Classification</a:t>
            </a:r>
          </a:p>
        </p:txBody>
      </p:sp>
      <p:sp>
        <p:nvSpPr>
          <p:cNvPr id="211" name="Shape 21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asted-image.png"/>
          <p:cNvPicPr>
            <a:picLocks noChangeAspect="1"/>
          </p:cNvPicPr>
          <p:nvPr/>
        </p:nvPicPr>
        <p:blipFill>
          <a:blip r:embed="rId2">
            <a:extLst/>
          </a:blip>
          <a:stretch>
            <a:fillRect/>
          </a:stretch>
        </p:blipFill>
        <p:spPr>
          <a:xfrm>
            <a:off x="773653" y="2375368"/>
            <a:ext cx="10644694" cy="2107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Create a new restful service to do the classification</a:t>
            </a:r>
          </a:p>
        </p:txBody>
      </p:sp>
      <p:sp>
        <p:nvSpPr>
          <p:cNvPr id="215" name="Shape 215"/>
          <p:cNvSpPr/>
          <p:nvPr>
            <p:ph type="body" idx="1"/>
          </p:nvPr>
        </p:nvSpPr>
        <p:spPr>
          <a:prstGeom prst="rect">
            <a:avLst/>
          </a:prstGeom>
        </p:spPr>
        <p:txBody>
          <a:bodyPr/>
          <a:lstStyle/>
          <a:p>
            <a:pPr/>
            <a:r>
              <a:t>Continuing in our theme of keeping unique parts of the program separate, we will create a new file for our classification. We have to add two lines to our ‘router.js’ file so that it can find the new services. </a:t>
            </a:r>
          </a:p>
          <a:p>
            <a:pPr/>
          </a:p>
          <a:p>
            <a:pPr/>
          </a:p>
          <a:p>
            <a:pPr/>
          </a:p>
          <a:p>
            <a:pPr/>
            <a:r>
              <a:t>The classifier.js file will have 2 functions in it and the same kind of require statements as we have previously used. </a:t>
            </a:r>
          </a:p>
          <a:p>
            <a:pPr/>
            <a:r>
              <a:t>lines 1-5 define required resources</a:t>
            </a:r>
          </a:p>
          <a:p>
            <a:pPr/>
            <a:r>
              <a:t>line 7 gets the execution environment</a:t>
            </a:r>
          </a:p>
          <a:p>
            <a:pPr/>
            <a:r>
              <a:t>lines 9-10 set up NC</a:t>
            </a:r>
          </a:p>
          <a:p>
            <a:pPr/>
            <a:r>
              <a:t>line 11 defines the classifier we will use. </a:t>
            </a:r>
          </a:p>
        </p:txBody>
      </p:sp>
      <p:sp>
        <p:nvSpPr>
          <p:cNvPr id="216" name="Shape 21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asted-image.png"/>
          <p:cNvPicPr>
            <a:picLocks noChangeAspect="1"/>
          </p:cNvPicPr>
          <p:nvPr/>
        </p:nvPicPr>
        <p:blipFill>
          <a:blip r:embed="rId2">
            <a:extLst/>
          </a:blip>
          <a:stretch>
            <a:fillRect/>
          </a:stretch>
        </p:blipFill>
        <p:spPr>
          <a:xfrm>
            <a:off x="868291" y="3093271"/>
            <a:ext cx="7914396" cy="671458"/>
          </a:xfrm>
          <a:prstGeom prst="rect">
            <a:avLst/>
          </a:prstGeom>
          <a:ln w="12700">
            <a:miter lim="400000"/>
          </a:ln>
        </p:spPr>
      </p:pic>
      <p:pic>
        <p:nvPicPr>
          <p:cNvPr id="218" name="pasted-image.png"/>
          <p:cNvPicPr>
            <a:picLocks noChangeAspect="1"/>
          </p:cNvPicPr>
          <p:nvPr/>
        </p:nvPicPr>
        <p:blipFill>
          <a:blip r:embed="rId3">
            <a:extLst/>
          </a:blip>
          <a:stretch>
            <a:fillRect/>
          </a:stretch>
        </p:blipFill>
        <p:spPr>
          <a:xfrm>
            <a:off x="863546" y="2623989"/>
            <a:ext cx="7362233" cy="375488"/>
          </a:xfrm>
          <a:prstGeom prst="rect">
            <a:avLst/>
          </a:prstGeom>
          <a:ln w="12700">
            <a:miter lim="400000"/>
          </a:ln>
        </p:spPr>
      </p:pic>
      <p:pic>
        <p:nvPicPr>
          <p:cNvPr id="219" name="pasted-image.png"/>
          <p:cNvPicPr>
            <a:picLocks noChangeAspect="1"/>
          </p:cNvPicPr>
          <p:nvPr/>
        </p:nvPicPr>
        <p:blipFill>
          <a:blip r:embed="rId4">
            <a:extLst/>
          </a:blip>
          <a:stretch>
            <a:fillRect/>
          </a:stretch>
        </p:blipFill>
        <p:spPr>
          <a:xfrm>
            <a:off x="5151710" y="4331845"/>
            <a:ext cx="6950106" cy="19219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Creating the restful service (II)</a:t>
            </a:r>
          </a:p>
        </p:txBody>
      </p:sp>
      <p:sp>
        <p:nvSpPr>
          <p:cNvPr id="222" name="Shape 222"/>
          <p:cNvSpPr/>
          <p:nvPr>
            <p:ph type="body" idx="1"/>
          </p:nvPr>
        </p:nvSpPr>
        <p:spPr>
          <a:xfrm>
            <a:off x="365759" y="1129354"/>
            <a:ext cx="11445242" cy="4996809"/>
          </a:xfrm>
          <a:prstGeom prst="rect">
            <a:avLst/>
          </a:prstGeom>
        </p:spPr>
        <p:txBody>
          <a:bodyPr/>
          <a:lstStyle/>
          <a:p>
            <a:pPr/>
            <a:r>
              <a:t>Line 12 names the exported service, </a:t>
            </a:r>
            <a:br/>
            <a:r>
              <a:t>This is what the router sees</a:t>
            </a:r>
          </a:p>
          <a:p>
            <a:pPr/>
            <a:r>
              <a:t>Line 13 gets the text from the post</a:t>
            </a:r>
          </a:p>
          <a:p>
            <a:pPr/>
            <a:r>
              <a:t>Line 15 defines an anonymous function, </a:t>
            </a:r>
            <a:br/>
            <a:r>
              <a:t> which on</a:t>
            </a:r>
          </a:p>
          <a:p>
            <a:pPr/>
            <a:r>
              <a:t>Line 16 calls the classifier and</a:t>
            </a:r>
          </a:p>
          <a:p>
            <a:pPr/>
            <a:r>
              <a:t>Line 20 returns the results which are</a:t>
            </a:r>
          </a:p>
          <a:p>
            <a:pPr/>
            <a:r>
              <a:t>Line 22 sent to a formatting function</a:t>
            </a:r>
            <a:br/>
          </a:p>
          <a:p>
            <a:pPr/>
            <a:r>
              <a:t>Line 29 check if the call was successful</a:t>
            </a:r>
          </a:p>
          <a:p>
            <a:pPr/>
            <a:r>
              <a:t>Lines 30-31 format an error message</a:t>
            </a:r>
          </a:p>
          <a:p>
            <a:pPr/>
            <a:r>
              <a:t>Lines 32-34 else format the classification</a:t>
            </a:r>
          </a:p>
          <a:p>
            <a:pPr/>
            <a:r>
              <a:t>Line 37 format and send the results back</a:t>
            </a:r>
            <a:br/>
            <a:r>
              <a:t>(note that JSON.stringify was called twice)</a:t>
            </a:r>
          </a:p>
        </p:txBody>
      </p:sp>
      <p:sp>
        <p:nvSpPr>
          <p:cNvPr id="223" name="Shape 22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asted-image.png"/>
          <p:cNvPicPr>
            <a:picLocks noChangeAspect="1"/>
          </p:cNvPicPr>
          <p:nvPr/>
        </p:nvPicPr>
        <p:blipFill>
          <a:blip r:embed="rId2">
            <a:extLst/>
          </a:blip>
          <a:stretch>
            <a:fillRect/>
          </a:stretch>
        </p:blipFill>
        <p:spPr>
          <a:xfrm>
            <a:off x="5641347" y="843341"/>
            <a:ext cx="6513596" cy="2952018"/>
          </a:xfrm>
          <a:prstGeom prst="rect">
            <a:avLst/>
          </a:prstGeom>
          <a:ln w="12700">
            <a:miter lim="400000"/>
          </a:ln>
        </p:spPr>
      </p:pic>
      <p:pic>
        <p:nvPicPr>
          <p:cNvPr id="225" name="pasted-image.png"/>
          <p:cNvPicPr>
            <a:picLocks noChangeAspect="1"/>
          </p:cNvPicPr>
          <p:nvPr/>
        </p:nvPicPr>
        <p:blipFill>
          <a:blip r:embed="rId3">
            <a:extLst/>
          </a:blip>
          <a:stretch>
            <a:fillRect/>
          </a:stretch>
        </p:blipFill>
        <p:spPr>
          <a:xfrm>
            <a:off x="5641347" y="3922738"/>
            <a:ext cx="6513596" cy="25030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curl on your local machine</a:t>
            </a:r>
          </a:p>
        </p:txBody>
      </p:sp>
      <p:sp>
        <p:nvSpPr>
          <p:cNvPr id="228" name="Shape 228"/>
          <p:cNvSpPr/>
          <p:nvPr>
            <p:ph type="body" idx="1"/>
          </p:nvPr>
        </p:nvSpPr>
        <p:spPr>
          <a:prstGeom prst="rect">
            <a:avLst/>
          </a:prstGeom>
        </p:spPr>
        <p:txBody>
          <a:bodyPr/>
          <a:lstStyle/>
          <a:p>
            <a:pPr marL="187452" indent="-187452" defTabSz="749808">
              <a:spcBef>
                <a:spcPts val="300"/>
              </a:spcBef>
              <a:defRPr sz="1640"/>
            </a:pPr>
            <a:r>
              <a:t>“curl”, or Command-line URL, is a utility on your laptops. </a:t>
            </a:r>
          </a:p>
          <a:p>
            <a:pPr marL="187452" indent="-187452" defTabSz="749808">
              <a:spcBef>
                <a:spcPts val="300"/>
              </a:spcBef>
              <a:defRPr sz="1640"/>
            </a:pPr>
            <a:r>
              <a:rPr b="1"/>
              <a:t>Windows</a:t>
            </a:r>
            <a:r>
              <a:t>:</a:t>
            </a:r>
          </a:p>
          <a:p>
            <a:pPr lvl="1" marL="562355" indent="-187452" defTabSz="749808">
              <a:spcBef>
                <a:spcPts val="300"/>
              </a:spcBef>
              <a:buChar char="▪"/>
              <a:defRPr sz="1640"/>
            </a:pPr>
            <a:r>
              <a:t>Open the git bash shell (this was installed when you installed git on your laptop). </a:t>
            </a:r>
          </a:p>
          <a:p>
            <a:pPr lvl="1" marL="562355" indent="-187452" defTabSz="749808">
              <a:spcBef>
                <a:spcPts val="300"/>
              </a:spcBef>
              <a:buChar char="▪"/>
              <a:defRPr sz="1640"/>
            </a:pPr>
            <a:r>
              <a:t>The git bash shell looks like a windows command prompt with unusual colors. </a:t>
            </a:r>
          </a:p>
          <a:p>
            <a:pPr lvl="1" marL="562355" indent="-187452" defTabSz="749808">
              <a:spcBef>
                <a:spcPts val="300"/>
              </a:spcBef>
              <a:buChar char="▪"/>
              <a:defRPr sz="1640"/>
            </a:pPr>
            <a:r>
              <a:t>Execute the curl commands from within the git bash shell</a:t>
            </a:r>
          </a:p>
          <a:p>
            <a:pPr marL="187452" indent="-187452" defTabSz="749808">
              <a:spcBef>
                <a:spcPts val="300"/>
              </a:spcBef>
              <a:defRPr b="1" sz="1640"/>
            </a:pPr>
            <a:r>
              <a:t>OSX</a:t>
            </a:r>
          </a:p>
          <a:p>
            <a:pPr lvl="1" marL="562355" indent="-187452" defTabSz="749808">
              <a:spcBef>
                <a:spcPts val="300"/>
              </a:spcBef>
              <a:buChar char="▪"/>
              <a:defRPr sz="1640"/>
            </a:pPr>
            <a:r>
              <a:t>If you don’t already have curl installed, I recommend that you use the “homebrew” service. </a:t>
            </a:r>
          </a:p>
          <a:p>
            <a:pPr lvl="1" marL="562355" indent="-187452" defTabSz="749808">
              <a:spcBef>
                <a:spcPts val="300"/>
              </a:spcBef>
              <a:buChar char="▪"/>
              <a:defRPr sz="1640"/>
            </a:pPr>
            <a:r>
              <a:t>If you don’t already have home-brew installed, go here: </a:t>
            </a:r>
            <a:r>
              <a:rPr u="sng">
                <a:solidFill>
                  <a:srgbClr val="00B2EF"/>
                </a:solidFill>
                <a:uFill>
                  <a:solidFill>
                    <a:srgbClr val="00B2EF"/>
                  </a:solidFill>
                </a:uFill>
                <a:hlinkClick r:id="rId2" invalidUrl="" action="" tgtFrame="" tooltip="" history="1" highlightClick="0" endSnd="0"/>
              </a:rPr>
              <a:t>http://brew.sh/</a:t>
            </a:r>
            <a:r>
              <a:t> and follow the directions. Once you have home-brew installed, type this command in a terminal window: </a:t>
            </a:r>
            <a:br/>
            <a:r>
              <a:rPr u="sng"/>
              <a:t>brew install curl</a:t>
            </a:r>
            <a:r>
              <a:t> and press enter. </a:t>
            </a:r>
          </a:p>
          <a:p>
            <a:pPr lvl="1" marL="562355" indent="-187452" defTabSz="749808">
              <a:spcBef>
                <a:spcPts val="300"/>
              </a:spcBef>
              <a:buChar char="▪"/>
              <a:defRPr sz="1640"/>
            </a:pPr>
            <a:r>
              <a:t>you can now execute curl commands from a terminal window</a:t>
            </a:r>
          </a:p>
          <a:p>
            <a:pPr marL="187452" indent="-187452" defTabSz="749808">
              <a:spcBef>
                <a:spcPts val="300"/>
              </a:spcBef>
              <a:defRPr b="1" sz="1640"/>
            </a:pPr>
            <a:r>
              <a:t>Linux</a:t>
            </a:r>
          </a:p>
          <a:p>
            <a:pPr lvl="1" marL="562355" indent="-187452" defTabSz="749808">
              <a:spcBef>
                <a:spcPts val="300"/>
              </a:spcBef>
              <a:buChar char="▪"/>
              <a:defRPr sz="1640"/>
            </a:pPr>
            <a:r>
              <a:t>If you don’t already have curl installed, type the following command in a terminal window: </a:t>
            </a:r>
            <a:br/>
            <a:r>
              <a:rPr u="sng"/>
              <a:t>sudo apt-get install curl</a:t>
            </a:r>
            <a:r>
              <a:t> and press enter. </a:t>
            </a:r>
            <a:br/>
            <a:r>
              <a:t>provide your laptop log in password when requested. </a:t>
            </a:r>
          </a:p>
          <a:p>
            <a:pPr lvl="1" marL="562355" indent="-187452" defTabSz="749808">
              <a:spcBef>
                <a:spcPts val="300"/>
              </a:spcBef>
              <a:buChar char="▪"/>
              <a:defRPr sz="1640"/>
            </a:pPr>
            <a:r>
              <a:t>you can now execute curl commands from a terminal. </a:t>
            </a:r>
          </a:p>
        </p:txBody>
      </p:sp>
      <p:sp>
        <p:nvSpPr>
          <p:cNvPr id="229" name="Shape 22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