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prstGeom prst="rect">
            <a:avLst/>
          </a:prstGeom>
        </p:spPr>
        <p:txBody>
          <a:bodyPr/>
          <a:lstStyle>
            <a:lvl1pPr defTabSz="731520">
              <a:defRPr sz="3840"/>
            </a:lvl1pPr>
          </a:lstStyle>
          <a:p>
            <a:pPr/>
            <a:r>
              <a:t>Chapter 6: Creating a Custom Dialog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1"/>
            <a:r>
              <a:t>Chapter 6: Creating a Custom Dialog</a:t>
            </a:r>
          </a:p>
        </p:txBody>
      </p:sp>
      <p:sp>
        <p:nvSpPr>
          <p:cNvPr id="171" name="Shape 171"/>
          <p:cNvSpPr/>
          <p:nvPr>
            <p:ph type="body" idx="1"/>
          </p:nvPr>
        </p:nvSpPr>
        <p:spPr>
          <a:prstGeom prst="rect">
            <a:avLst/>
          </a:prstGeom>
        </p:spPr>
        <p:txBody>
          <a:bodyPr/>
          <a:lstStyle/>
          <a:p>
            <a:pPr/>
            <a:r>
              <a:t>Identifying who we are: cookies </a:t>
            </a:r>
          </a:p>
          <a:p>
            <a:pPr/>
            <a:r>
              <a:t>Why … restful services, no authentication yet</a:t>
            </a:r>
          </a:p>
          <a:p>
            <a:pPr lvl="1">
              <a:buChar char="▪"/>
            </a:pPr>
            <a:r>
              <a:t>How would authentication help?</a:t>
            </a:r>
          </a:p>
          <a:p>
            <a:pPr/>
            <a:r>
              <a:t>Creating and Using cookies</a:t>
            </a:r>
          </a:p>
          <a:p>
            <a:pPr/>
            <a:r>
              <a:t>The flow: </a:t>
            </a:r>
          </a:p>
          <a:p>
            <a:pPr lvl="1">
              <a:buChar char="▪"/>
            </a:pPr>
            <a:r>
              <a:t>talk to Watson, send text for analysis</a:t>
            </a:r>
          </a:p>
          <a:p>
            <a:pPr lvl="1">
              <a:buChar char="▪"/>
            </a:pPr>
            <a:r>
              <a:t>Identify most likely classifier and tell user.</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373379" y="287391"/>
            <a:ext cx="11445242" cy="575202"/>
          </a:xfrm>
          <a:prstGeom prst="rect">
            <a:avLst/>
          </a:prstGeom>
        </p:spPr>
        <p:txBody>
          <a:bodyPr/>
          <a:lstStyle/>
          <a:p>
            <a:pPr/>
            <a:r>
              <a:t>What are we going to build today?</a:t>
            </a:r>
          </a:p>
        </p:txBody>
      </p:sp>
      <p:sp>
        <p:nvSpPr>
          <p:cNvPr id="175" name="Shape 175"/>
          <p:cNvSpPr/>
          <p:nvPr>
            <p:ph type="sldNum" sz="quarter" idx="2"/>
          </p:nvPr>
        </p:nvSpPr>
        <p:spPr>
          <a:xfrm>
            <a:off x="426693" y="6553200"/>
            <a:ext cx="213784" cy="152400"/>
          </a:xfrm>
          <a:prstGeom prst="rect">
            <a:avLst/>
          </a:prstGeom>
          <a:extLst>
            <a:ext uri="{C572A759-6A51-4108-AA02-DFA0A04FC94B}">
              <ma14:wrappingTextBoxFlag xmlns:ma14="http://schemas.microsoft.com/office/mac/drawingml/2011/main" val="1"/>
            </a:ext>
          </a:extLst>
        </p:spPr>
        <p:txBody>
          <a:bodyPr wrap="square"/>
          <a:lstStyle/>
          <a:p>
            <a:pPr/>
            <a:fld id="{86CB4B4D-7CA3-9044-876B-883B54F8677D}" type="slidenum"/>
          </a:p>
        </p:txBody>
      </p:sp>
      <p:sp>
        <p:nvSpPr>
          <p:cNvPr id="176" name="Shape 176"/>
          <p:cNvSpPr/>
          <p:nvPr/>
        </p:nvSpPr>
        <p:spPr>
          <a:xfrm>
            <a:off x="9126193" y="1563087"/>
            <a:ext cx="2924758"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p>
            <a:pPr>
              <a:defRPr sz="1600"/>
            </a:pPr>
            <a:r>
              <a:t>Store Name in Cookie</a:t>
            </a:r>
          </a:p>
          <a:p>
            <a:pPr>
              <a:defRPr sz="1600"/>
            </a:pPr>
            <a:r>
              <a:t>Store state in Cookie</a:t>
            </a:r>
          </a:p>
        </p:txBody>
      </p:sp>
      <p:sp>
        <p:nvSpPr>
          <p:cNvPr id="177" name="Shape 177"/>
          <p:cNvSpPr/>
          <p:nvPr/>
        </p:nvSpPr>
        <p:spPr>
          <a:xfrm>
            <a:off x="3230819" y="1014460"/>
            <a:ext cx="2996009" cy="948483"/>
          </a:xfrm>
          <a:prstGeom prst="rightArrow">
            <a:avLst>
              <a:gd name="adj1" fmla="val 64730"/>
              <a:gd name="adj2" fmla="val 8007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Watson greets you and asks for your name</a:t>
            </a:r>
          </a:p>
        </p:txBody>
      </p:sp>
      <p:sp>
        <p:nvSpPr>
          <p:cNvPr id="178" name="Shape 178"/>
          <p:cNvSpPr/>
          <p:nvPr/>
        </p:nvSpPr>
        <p:spPr>
          <a:xfrm>
            <a:off x="6188036" y="1555505"/>
            <a:ext cx="2773144" cy="9505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15" y="17791"/>
                </a:moveTo>
                <a:lnTo>
                  <a:pt x="5915" y="21600"/>
                </a:lnTo>
                <a:lnTo>
                  <a:pt x="0" y="10800"/>
                </a:lnTo>
                <a:lnTo>
                  <a:pt x="5915" y="0"/>
                </a:lnTo>
                <a:lnTo>
                  <a:pt x="5915" y="3809"/>
                </a:lnTo>
                <a:lnTo>
                  <a:pt x="21600" y="3809"/>
                </a:lnTo>
                <a:lnTo>
                  <a:pt x="21600" y="17791"/>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You respond with your first name/salutation</a:t>
            </a:r>
          </a:p>
        </p:txBody>
      </p:sp>
      <p:sp>
        <p:nvSpPr>
          <p:cNvPr id="179" name="Shape 179"/>
          <p:cNvSpPr/>
          <p:nvPr/>
        </p:nvSpPr>
        <p:spPr>
          <a:xfrm>
            <a:off x="3230819" y="2112085"/>
            <a:ext cx="2996009" cy="952501"/>
          </a:xfrm>
          <a:prstGeom prst="rightArrow">
            <a:avLst>
              <a:gd name="adj1" fmla="val 64730"/>
              <a:gd name="adj2" fmla="val 7973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Watson responds with “Hi, {name}, …</a:t>
            </a:r>
          </a:p>
        </p:txBody>
      </p:sp>
      <p:sp>
        <p:nvSpPr>
          <p:cNvPr id="180" name="Shape 180"/>
          <p:cNvSpPr/>
          <p:nvPr/>
        </p:nvSpPr>
        <p:spPr>
          <a:xfrm>
            <a:off x="6188036" y="2661656"/>
            <a:ext cx="2773144" cy="9484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15" y="17791"/>
                </a:moveTo>
                <a:lnTo>
                  <a:pt x="5915" y="21600"/>
                </a:lnTo>
                <a:lnTo>
                  <a:pt x="0" y="10800"/>
                </a:lnTo>
                <a:lnTo>
                  <a:pt x="5915" y="0"/>
                </a:lnTo>
                <a:lnTo>
                  <a:pt x="5915" y="3809"/>
                </a:lnTo>
                <a:lnTo>
                  <a:pt x="21600" y="3809"/>
                </a:lnTo>
                <a:lnTo>
                  <a:pt x="21600" y="17791"/>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You respond with ‘classify’</a:t>
            </a:r>
          </a:p>
        </p:txBody>
      </p:sp>
      <p:sp>
        <p:nvSpPr>
          <p:cNvPr id="181" name="Shape 181"/>
          <p:cNvSpPr/>
          <p:nvPr/>
        </p:nvSpPr>
        <p:spPr>
          <a:xfrm>
            <a:off x="3230819" y="3211718"/>
            <a:ext cx="2996009" cy="952501"/>
          </a:xfrm>
          <a:prstGeom prst="rightArrow">
            <a:avLst>
              <a:gd name="adj1" fmla="val 64730"/>
              <a:gd name="adj2" fmla="val 7973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Watson responds with “what would you like …</a:t>
            </a:r>
          </a:p>
        </p:txBody>
      </p:sp>
      <p:sp>
        <p:nvSpPr>
          <p:cNvPr id="182" name="Shape 182"/>
          <p:cNvSpPr/>
          <p:nvPr/>
        </p:nvSpPr>
        <p:spPr>
          <a:xfrm>
            <a:off x="6188036" y="4869852"/>
            <a:ext cx="2773144" cy="952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15" y="17791"/>
                </a:moveTo>
                <a:lnTo>
                  <a:pt x="5915" y="21600"/>
                </a:lnTo>
                <a:lnTo>
                  <a:pt x="0" y="10800"/>
                </a:lnTo>
                <a:lnTo>
                  <a:pt x="5915" y="0"/>
                </a:lnTo>
                <a:lnTo>
                  <a:pt x="5915" y="3809"/>
                </a:lnTo>
                <a:lnTo>
                  <a:pt x="21600" y="3809"/>
                </a:lnTo>
                <a:lnTo>
                  <a:pt x="21600" y="17791"/>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You answer “Yes” and click stop or Classify</a:t>
            </a:r>
          </a:p>
        </p:txBody>
      </p:sp>
      <p:sp>
        <p:nvSpPr>
          <p:cNvPr id="183" name="Shape 183"/>
          <p:cNvSpPr/>
          <p:nvPr/>
        </p:nvSpPr>
        <p:spPr>
          <a:xfrm>
            <a:off x="3230819" y="5337501"/>
            <a:ext cx="2996009" cy="1099472"/>
          </a:xfrm>
          <a:prstGeom prst="rightArrow">
            <a:avLst>
              <a:gd name="adj1" fmla="val 64730"/>
              <a:gd name="adj2" fmla="val 69074"/>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Watson responds with the popup window from lesson 5</a:t>
            </a:r>
          </a:p>
        </p:txBody>
      </p:sp>
      <p:sp>
        <p:nvSpPr>
          <p:cNvPr id="184" name="Shape 184"/>
          <p:cNvSpPr/>
          <p:nvPr/>
        </p:nvSpPr>
        <p:spPr>
          <a:xfrm>
            <a:off x="9126193" y="2437772"/>
            <a:ext cx="2924758" cy="759233"/>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Name extracted from cookie, passed in text to server</a:t>
            </a:r>
          </a:p>
        </p:txBody>
      </p:sp>
      <p:sp>
        <p:nvSpPr>
          <p:cNvPr id="185" name="Shape 185"/>
          <p:cNvSpPr/>
          <p:nvPr/>
        </p:nvSpPr>
        <p:spPr>
          <a:xfrm>
            <a:off x="9127333" y="6033143"/>
            <a:ext cx="2922478" cy="486558"/>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Pop-up processed locally</a:t>
            </a:r>
          </a:p>
        </p:txBody>
      </p:sp>
      <p:pic>
        <p:nvPicPr>
          <p:cNvPr id="186" name="pasted-image.png"/>
          <p:cNvPicPr>
            <a:picLocks noChangeAspect="1"/>
          </p:cNvPicPr>
          <p:nvPr/>
        </p:nvPicPr>
        <p:blipFill>
          <a:blip r:embed="rId2">
            <a:extLst/>
          </a:blip>
          <a:stretch>
            <a:fillRect/>
          </a:stretch>
        </p:blipFill>
        <p:spPr>
          <a:xfrm>
            <a:off x="46054" y="914879"/>
            <a:ext cx="2676267" cy="5586034"/>
          </a:xfrm>
          <a:prstGeom prst="rect">
            <a:avLst/>
          </a:prstGeom>
          <a:ln w="12700">
            <a:miter lim="400000"/>
          </a:ln>
        </p:spPr>
      </p:pic>
      <p:sp>
        <p:nvSpPr>
          <p:cNvPr id="187" name="Shape 187"/>
          <p:cNvSpPr/>
          <p:nvPr/>
        </p:nvSpPr>
        <p:spPr>
          <a:xfrm>
            <a:off x="6188036" y="3766759"/>
            <a:ext cx="2773144" cy="9484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15" y="17791"/>
                </a:moveTo>
                <a:lnTo>
                  <a:pt x="5915" y="21600"/>
                </a:lnTo>
                <a:lnTo>
                  <a:pt x="0" y="10800"/>
                </a:lnTo>
                <a:lnTo>
                  <a:pt x="5915" y="0"/>
                </a:lnTo>
                <a:lnTo>
                  <a:pt x="5915" y="3809"/>
                </a:lnTo>
                <a:lnTo>
                  <a:pt x="21600" y="3809"/>
                </a:lnTo>
                <a:lnTo>
                  <a:pt x="21600" y="17791"/>
                </a:lnTo>
                <a:close/>
              </a:path>
            </a:pathLst>
          </a:cu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You respond with text to classify</a:t>
            </a:r>
          </a:p>
        </p:txBody>
      </p:sp>
      <p:sp>
        <p:nvSpPr>
          <p:cNvPr id="188" name="Shape 188"/>
          <p:cNvSpPr/>
          <p:nvPr/>
        </p:nvSpPr>
        <p:spPr>
          <a:xfrm>
            <a:off x="3230819" y="4311352"/>
            <a:ext cx="2996009" cy="952501"/>
          </a:xfrm>
          <a:prstGeom prst="rightArrow">
            <a:avLst>
              <a:gd name="adj1" fmla="val 64730"/>
              <a:gd name="adj2" fmla="val 7973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Watson responds with “Bob, your client is …</a:t>
            </a:r>
          </a:p>
        </p:txBody>
      </p:sp>
      <p:sp>
        <p:nvSpPr>
          <p:cNvPr id="189" name="Shape 189"/>
          <p:cNvSpPr/>
          <p:nvPr/>
        </p:nvSpPr>
        <p:spPr>
          <a:xfrm>
            <a:off x="9126193" y="3281433"/>
            <a:ext cx="2924758" cy="401920"/>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Store state in Cookie</a:t>
            </a:r>
          </a:p>
        </p:txBody>
      </p:sp>
      <p:sp>
        <p:nvSpPr>
          <p:cNvPr id="190" name="Shape 190"/>
          <p:cNvSpPr/>
          <p:nvPr/>
        </p:nvSpPr>
        <p:spPr>
          <a:xfrm>
            <a:off x="9126193" y="3767781"/>
            <a:ext cx="2924758" cy="401920"/>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Store state in Cookie</a:t>
            </a:r>
          </a:p>
        </p:txBody>
      </p:sp>
      <p:sp>
        <p:nvSpPr>
          <p:cNvPr id="191" name="Shape 191"/>
          <p:cNvSpPr/>
          <p:nvPr/>
        </p:nvSpPr>
        <p:spPr>
          <a:xfrm>
            <a:off x="9126193" y="4254129"/>
            <a:ext cx="2924758" cy="401920"/>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Store state in Cookie</a:t>
            </a:r>
          </a:p>
        </p:txBody>
      </p:sp>
      <p:sp>
        <p:nvSpPr>
          <p:cNvPr id="192" name="Shape 192"/>
          <p:cNvSpPr/>
          <p:nvPr/>
        </p:nvSpPr>
        <p:spPr>
          <a:xfrm>
            <a:off x="9126193" y="4728030"/>
            <a:ext cx="2924758" cy="401919"/>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Store state in Cookie</a:t>
            </a:r>
          </a:p>
        </p:txBody>
      </p:sp>
      <p:sp>
        <p:nvSpPr>
          <p:cNvPr id="193" name="Shape 193"/>
          <p:cNvSpPr/>
          <p:nvPr/>
        </p:nvSpPr>
        <p:spPr>
          <a:xfrm>
            <a:off x="9126193" y="5201930"/>
            <a:ext cx="2924758" cy="759232"/>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defRPr sz="1600"/>
            </a:lvl1pPr>
          </a:lstStyle>
          <a:p>
            <a:pPr/>
            <a:r>
              <a:t>Name extracted from cookie, passed in text to server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xfrm>
            <a:off x="365759" y="274638"/>
            <a:ext cx="11445242" cy="649903"/>
          </a:xfrm>
          <a:prstGeom prst="rect">
            <a:avLst/>
          </a:prstGeom>
        </p:spPr>
        <p:txBody>
          <a:bodyPr/>
          <a:lstStyle/>
          <a:p>
            <a:pPr/>
            <a:r>
              <a:t>HTML and CSS</a:t>
            </a:r>
          </a:p>
        </p:txBody>
      </p:sp>
      <p:sp>
        <p:nvSpPr>
          <p:cNvPr id="196" name="Shape 19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7" name="pasted-image.png"/>
          <p:cNvPicPr>
            <a:picLocks noChangeAspect="1"/>
          </p:cNvPicPr>
          <p:nvPr/>
        </p:nvPicPr>
        <p:blipFill>
          <a:blip r:embed="rId2">
            <a:extLst/>
          </a:blip>
          <a:stretch>
            <a:fillRect/>
          </a:stretch>
        </p:blipFill>
        <p:spPr>
          <a:xfrm>
            <a:off x="65522" y="831487"/>
            <a:ext cx="12192001" cy="1846109"/>
          </a:xfrm>
          <a:prstGeom prst="rect">
            <a:avLst/>
          </a:prstGeom>
          <a:ln w="12700">
            <a:miter lim="400000"/>
          </a:ln>
        </p:spPr>
      </p:pic>
      <p:pic>
        <p:nvPicPr>
          <p:cNvPr id="198" name="pasted-image.png"/>
          <p:cNvPicPr>
            <a:picLocks noChangeAspect="1"/>
          </p:cNvPicPr>
          <p:nvPr/>
        </p:nvPicPr>
        <p:blipFill>
          <a:blip r:embed="rId3">
            <a:extLst/>
          </a:blip>
          <a:stretch>
            <a:fillRect/>
          </a:stretch>
        </p:blipFill>
        <p:spPr>
          <a:xfrm>
            <a:off x="8800142" y="2947014"/>
            <a:ext cx="2939350" cy="3031977"/>
          </a:xfrm>
          <a:prstGeom prst="rect">
            <a:avLst/>
          </a:prstGeom>
          <a:ln w="12700">
            <a:miter lim="400000"/>
          </a:ln>
        </p:spPr>
      </p:pic>
      <p:pic>
        <p:nvPicPr>
          <p:cNvPr id="199" name="pasted-image.png"/>
          <p:cNvPicPr>
            <a:picLocks noChangeAspect="1"/>
          </p:cNvPicPr>
          <p:nvPr/>
        </p:nvPicPr>
        <p:blipFill>
          <a:blip r:embed="rId4">
            <a:extLst/>
          </a:blip>
          <a:stretch>
            <a:fillRect/>
          </a:stretch>
        </p:blipFill>
        <p:spPr>
          <a:xfrm>
            <a:off x="345777" y="2951018"/>
            <a:ext cx="3076105" cy="3023969"/>
          </a:xfrm>
          <a:prstGeom prst="rect">
            <a:avLst/>
          </a:prstGeom>
          <a:ln w="12700">
            <a:miter lim="400000"/>
          </a:ln>
        </p:spPr>
      </p:pic>
      <p:pic>
        <p:nvPicPr>
          <p:cNvPr id="200" name="pasted-image.png"/>
          <p:cNvPicPr>
            <a:picLocks noChangeAspect="1"/>
          </p:cNvPicPr>
          <p:nvPr/>
        </p:nvPicPr>
        <p:blipFill>
          <a:blip r:embed="rId5">
            <a:extLst/>
          </a:blip>
          <a:srcRect l="0" t="31995" r="0" b="7951"/>
          <a:stretch>
            <a:fillRect/>
          </a:stretch>
        </p:blipFill>
        <p:spPr>
          <a:xfrm>
            <a:off x="4523411" y="2913309"/>
            <a:ext cx="2676267" cy="335457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xfrm>
            <a:off x="365759" y="274638"/>
            <a:ext cx="11445242" cy="575201"/>
          </a:xfrm>
          <a:prstGeom prst="rect">
            <a:avLst/>
          </a:prstGeom>
        </p:spPr>
        <p:txBody>
          <a:bodyPr/>
          <a:lstStyle/>
          <a:p>
            <a:pPr/>
            <a:r>
              <a:t>Refactoring</a:t>
            </a:r>
          </a:p>
        </p:txBody>
      </p:sp>
      <p:sp>
        <p:nvSpPr>
          <p:cNvPr id="203" name="Shape 203"/>
          <p:cNvSpPr/>
          <p:nvPr>
            <p:ph type="body" sz="quarter" idx="1"/>
          </p:nvPr>
        </p:nvSpPr>
        <p:spPr>
          <a:xfrm>
            <a:off x="365760" y="894015"/>
            <a:ext cx="11460481" cy="627730"/>
          </a:xfrm>
          <a:prstGeom prst="rect">
            <a:avLst/>
          </a:prstGeom>
        </p:spPr>
        <p:txBody>
          <a:bodyPr/>
          <a:lstStyle>
            <a:lvl1pPr marL="228599" indent="-228599">
              <a:defRPr sz="1300"/>
            </a:lvl1pPr>
          </a:lstStyle>
          <a:p>
            <a:pPr/>
            <a:r>
              <a:t>The objective in refactoring any piece of code is to identify those portions which will be duplicated if they are not rewritten. In our case, both the code in the z2c-speech and z2cNLC files will benefit from refactoring.</a:t>
            </a:r>
          </a:p>
        </p:txBody>
      </p:sp>
      <p:sp>
        <p:nvSpPr>
          <p:cNvPr id="204" name="Shape 204"/>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5" name="pasted-image.png"/>
          <p:cNvPicPr>
            <a:picLocks noChangeAspect="1"/>
          </p:cNvPicPr>
          <p:nvPr/>
        </p:nvPicPr>
        <p:blipFill>
          <a:blip r:embed="rId2">
            <a:extLst/>
          </a:blip>
          <a:stretch>
            <a:fillRect/>
          </a:stretch>
        </p:blipFill>
        <p:spPr>
          <a:xfrm>
            <a:off x="223740" y="2926631"/>
            <a:ext cx="3959980" cy="2884186"/>
          </a:xfrm>
          <a:prstGeom prst="rect">
            <a:avLst/>
          </a:prstGeom>
          <a:ln w="12700">
            <a:miter lim="400000"/>
          </a:ln>
        </p:spPr>
      </p:pic>
      <p:sp>
        <p:nvSpPr>
          <p:cNvPr id="206" name="Shape 206"/>
          <p:cNvSpPr/>
          <p:nvPr/>
        </p:nvSpPr>
        <p:spPr>
          <a:xfrm>
            <a:off x="543721" y="1501199"/>
            <a:ext cx="3119332" cy="133465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599" indent="-228599">
              <a:spcBef>
                <a:spcPts val="400"/>
              </a:spcBef>
              <a:buSzPct val="100000"/>
              <a:buFont typeface="Helvetica"/>
              <a:buChar char="▪"/>
              <a:defRPr sz="1300">
                <a:latin typeface="Tahoma"/>
                <a:ea typeface="Tahoma"/>
                <a:cs typeface="Tahoma"/>
                <a:sym typeface="Tahoma"/>
              </a:defRPr>
            </a:lvl1pPr>
          </a:lstStyle>
          <a:p>
            <a:pPr/>
            <a:r>
              <a:t>The code to reset the classes for the microphone and stop button are repeated several times in the code. This creates unnecessary code and creates opportunities to insert bugs in the code. </a:t>
            </a:r>
          </a:p>
        </p:txBody>
      </p:sp>
      <p:sp>
        <p:nvSpPr>
          <p:cNvPr id="207" name="Shape 207"/>
          <p:cNvSpPr/>
          <p:nvPr/>
        </p:nvSpPr>
        <p:spPr>
          <a:xfrm>
            <a:off x="4420459" y="1565920"/>
            <a:ext cx="3781470" cy="78186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19455" indent="-219455" defTabSz="877823">
              <a:spcBef>
                <a:spcPts val="400"/>
              </a:spcBef>
              <a:buSzPct val="100000"/>
              <a:buFont typeface="Helvetica"/>
              <a:buChar char="▪"/>
              <a:defRPr sz="1248">
                <a:latin typeface="Tahoma"/>
                <a:ea typeface="Tahoma"/>
                <a:cs typeface="Tahoma"/>
                <a:sym typeface="Tahoma"/>
              </a:defRPr>
            </a:lvl1pPr>
          </a:lstStyle>
          <a:p>
            <a:pPr/>
            <a:r>
              <a:t>We want to be able to use the speech to text service and dynamically tell it what html element to link to, so it makes sense to refactor this code.</a:t>
            </a:r>
          </a:p>
        </p:txBody>
      </p:sp>
      <p:pic>
        <p:nvPicPr>
          <p:cNvPr id="208" name="pasted-image.png"/>
          <p:cNvPicPr>
            <a:picLocks noChangeAspect="1"/>
          </p:cNvPicPr>
          <p:nvPr/>
        </p:nvPicPr>
        <p:blipFill>
          <a:blip r:embed="rId3">
            <a:extLst/>
          </a:blip>
          <a:stretch>
            <a:fillRect/>
          </a:stretch>
        </p:blipFill>
        <p:spPr>
          <a:xfrm>
            <a:off x="4211908" y="2272373"/>
            <a:ext cx="4368538" cy="1166128"/>
          </a:xfrm>
          <a:prstGeom prst="rect">
            <a:avLst/>
          </a:prstGeom>
          <a:ln w="12700">
            <a:miter lim="400000"/>
          </a:ln>
        </p:spPr>
      </p:pic>
      <p:pic>
        <p:nvPicPr>
          <p:cNvPr id="209" name="pasted-image.png"/>
          <p:cNvPicPr>
            <a:picLocks noChangeAspect="1"/>
          </p:cNvPicPr>
          <p:nvPr/>
        </p:nvPicPr>
        <p:blipFill>
          <a:blip r:embed="rId4">
            <a:extLst/>
          </a:blip>
          <a:stretch>
            <a:fillRect/>
          </a:stretch>
        </p:blipFill>
        <p:spPr>
          <a:xfrm>
            <a:off x="4505442" y="4189129"/>
            <a:ext cx="3781470" cy="1810672"/>
          </a:xfrm>
          <a:prstGeom prst="rect">
            <a:avLst/>
          </a:prstGeom>
          <a:ln w="12700">
            <a:miter lim="400000"/>
          </a:ln>
        </p:spPr>
      </p:pic>
      <p:sp>
        <p:nvSpPr>
          <p:cNvPr id="210" name="Shape 210"/>
          <p:cNvSpPr/>
          <p:nvPr/>
        </p:nvSpPr>
        <p:spPr>
          <a:xfrm>
            <a:off x="4512723" y="3533342"/>
            <a:ext cx="4305624" cy="72011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599" indent="-228599">
              <a:spcBef>
                <a:spcPts val="400"/>
              </a:spcBef>
              <a:buSzPct val="100000"/>
              <a:buFont typeface="Helvetica"/>
              <a:buChar char="▪"/>
              <a:defRPr sz="1300">
                <a:latin typeface="Tahoma"/>
                <a:ea typeface="Tahoma"/>
                <a:cs typeface="Tahoma"/>
                <a:sym typeface="Tahoma"/>
              </a:defRPr>
            </a:lvl1pPr>
          </a:lstStyle>
          <a:p>
            <a:pPr/>
            <a:r>
              <a:t>We want to be able to use the text to speech service repeatedly and hide the audio control. Again, refactoring here makes sense. </a:t>
            </a:r>
          </a:p>
        </p:txBody>
      </p:sp>
      <p:pic>
        <p:nvPicPr>
          <p:cNvPr id="211" name="pasted-image.png"/>
          <p:cNvPicPr>
            <a:picLocks noChangeAspect="1"/>
          </p:cNvPicPr>
          <p:nvPr/>
        </p:nvPicPr>
        <p:blipFill>
          <a:blip r:embed="rId5">
            <a:extLst/>
          </a:blip>
          <a:stretch>
            <a:fillRect/>
          </a:stretch>
        </p:blipFill>
        <p:spPr>
          <a:xfrm>
            <a:off x="8608635" y="3888076"/>
            <a:ext cx="4475160" cy="1200782"/>
          </a:xfrm>
          <a:prstGeom prst="rect">
            <a:avLst/>
          </a:prstGeom>
          <a:ln w="12700">
            <a:miter lim="400000"/>
          </a:ln>
        </p:spPr>
      </p:pic>
      <p:sp>
        <p:nvSpPr>
          <p:cNvPr id="212" name="Shape 212"/>
          <p:cNvSpPr/>
          <p:nvPr/>
        </p:nvSpPr>
        <p:spPr>
          <a:xfrm>
            <a:off x="8766309" y="1565920"/>
            <a:ext cx="3304670" cy="20458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599" indent="-228599">
              <a:spcBef>
                <a:spcPts val="400"/>
              </a:spcBef>
              <a:buSzPct val="100000"/>
              <a:buFont typeface="Helvetica"/>
              <a:buChar char="▪"/>
              <a:defRPr sz="1300">
                <a:latin typeface="Tahoma"/>
                <a:ea typeface="Tahoma"/>
                <a:cs typeface="Tahoma"/>
                <a:sym typeface="Tahoma"/>
              </a:defRPr>
            </a:lvl1pPr>
          </a:lstStyle>
          <a:p>
            <a:pPr/>
            <a:r>
              <a:t>In the Z2C NLC file, the function which posts the classification request to the server also automatically calls the display function which pops up the modal dialog. This is not what we want to have happen, so we need to do a little refactoring here, too.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4" name="pasted-image.png"/>
          <p:cNvPicPr>
            <a:picLocks noChangeAspect="1"/>
          </p:cNvPicPr>
          <p:nvPr/>
        </p:nvPicPr>
        <p:blipFill>
          <a:blip r:embed="rId2">
            <a:extLst/>
          </a:blip>
          <a:stretch>
            <a:fillRect/>
          </a:stretch>
        </p:blipFill>
        <p:spPr>
          <a:xfrm>
            <a:off x="34568" y="1046159"/>
            <a:ext cx="3069962" cy="5153345"/>
          </a:xfrm>
          <a:prstGeom prst="rect">
            <a:avLst/>
          </a:prstGeom>
          <a:ln w="12700">
            <a:miter lim="400000"/>
          </a:ln>
        </p:spPr>
      </p:pic>
      <p:sp>
        <p:nvSpPr>
          <p:cNvPr id="215" name="Shape 215"/>
          <p:cNvSpPr/>
          <p:nvPr>
            <p:ph type="title"/>
          </p:nvPr>
        </p:nvSpPr>
        <p:spPr>
          <a:prstGeom prst="rect">
            <a:avLst/>
          </a:prstGeom>
        </p:spPr>
        <p:txBody>
          <a:bodyPr/>
          <a:lstStyle/>
          <a:p>
            <a:pPr/>
            <a:r>
              <a:t>The Custom Dialog</a:t>
            </a:r>
          </a:p>
        </p:txBody>
      </p:sp>
      <p:sp>
        <p:nvSpPr>
          <p:cNvPr id="216" name="Shape 216"/>
          <p:cNvSpPr/>
          <p:nvPr>
            <p:ph type="body" sz="half" idx="1"/>
          </p:nvPr>
        </p:nvSpPr>
        <p:spPr>
          <a:xfrm>
            <a:off x="3356440" y="1086532"/>
            <a:ext cx="8454560" cy="3180596"/>
          </a:xfrm>
          <a:prstGeom prst="rect">
            <a:avLst/>
          </a:prstGeom>
        </p:spPr>
        <p:txBody>
          <a:bodyPr/>
          <a:lstStyle/>
          <a:p>
            <a:pPr marL="0" indent="0" defTabSz="612648">
              <a:spcBef>
                <a:spcPts val="300"/>
              </a:spcBef>
              <a:buSzTx/>
              <a:buFontTx/>
              <a:buNone/>
              <a:defRPr sz="1340"/>
            </a:pPr>
            <a:r>
              <a:t>There are nine steps in this custom dialog:</a:t>
            </a:r>
          </a:p>
          <a:p>
            <a:pPr lvl="1" marL="519496" indent="-179136" defTabSz="612648">
              <a:spcBef>
                <a:spcPts val="300"/>
              </a:spcBef>
              <a:buFontTx/>
              <a:buAutoNum type="arabicPeriod" startAt="1"/>
              <a:defRPr sz="1340"/>
            </a:pPr>
            <a:r>
              <a:t>Initialization - greeting if Watson does not know your name.</a:t>
            </a:r>
          </a:p>
          <a:p>
            <a:pPr lvl="1" marL="519496" indent="-179136" defTabSz="612648">
              <a:spcBef>
                <a:spcPts val="300"/>
              </a:spcBef>
              <a:buFontTx/>
              <a:buAutoNum type="arabicPeriod" startAt="1"/>
              <a:defRPr sz="1340"/>
            </a:pPr>
            <a:r>
              <a:t>providing your name</a:t>
            </a:r>
          </a:p>
          <a:p>
            <a:pPr lvl="1" marL="519496" indent="-179136" defTabSz="612648">
              <a:spcBef>
                <a:spcPts val="300"/>
              </a:spcBef>
              <a:buFontTx/>
              <a:buAutoNum type="arabicPeriod" startAt="1"/>
              <a:defRPr sz="1340"/>
            </a:pPr>
            <a:r>
              <a:t>Watson responding, asking how to help</a:t>
            </a:r>
          </a:p>
          <a:p>
            <a:pPr lvl="1" marL="519496" indent="-179136" defTabSz="612648">
              <a:spcBef>
                <a:spcPts val="300"/>
              </a:spcBef>
              <a:buFontTx/>
              <a:buAutoNum type="arabicPeriod" startAt="1"/>
              <a:defRPr sz="1340"/>
            </a:pPr>
            <a:r>
              <a:t>You identifying what you want to do</a:t>
            </a:r>
          </a:p>
          <a:p>
            <a:pPr lvl="1" marL="519496" indent="-179136" defTabSz="612648">
              <a:spcBef>
                <a:spcPts val="300"/>
              </a:spcBef>
              <a:buFontTx/>
              <a:buAutoNum type="arabicPeriod" startAt="1"/>
              <a:defRPr sz="1340"/>
            </a:pPr>
            <a:r>
              <a:t>Watson responding to your request for classification</a:t>
            </a:r>
          </a:p>
          <a:p>
            <a:pPr lvl="1" marL="519496" indent="-179136" defTabSz="612648">
              <a:spcBef>
                <a:spcPts val="300"/>
              </a:spcBef>
              <a:buFontTx/>
              <a:buAutoNum type="arabicPeriod" startAt="1"/>
              <a:defRPr sz="1340"/>
            </a:pPr>
            <a:r>
              <a:t>You providing text to classify and pressing the classify button</a:t>
            </a:r>
          </a:p>
          <a:p>
            <a:pPr lvl="1" marL="519496" indent="-179136" defTabSz="612648">
              <a:spcBef>
                <a:spcPts val="300"/>
              </a:spcBef>
              <a:buFontTx/>
              <a:buAutoNum type="arabicPeriod" startAt="1"/>
              <a:defRPr sz="1340"/>
            </a:pPr>
            <a:r>
              <a:t>Watson identifies the highest probability industry and asks if you want to see the rest of the industries</a:t>
            </a:r>
          </a:p>
          <a:p>
            <a:pPr lvl="1" marL="519496" indent="-179136" defTabSz="612648">
              <a:spcBef>
                <a:spcPts val="300"/>
              </a:spcBef>
              <a:buFontTx/>
              <a:buAutoNum type="arabicPeriod" startAt="1"/>
              <a:defRPr sz="1340"/>
            </a:pPr>
            <a:r>
              <a:t>You answering Yes</a:t>
            </a:r>
          </a:p>
          <a:p>
            <a:pPr lvl="1" marL="519496" indent="-179136" defTabSz="612648">
              <a:spcBef>
                <a:spcPts val="300"/>
              </a:spcBef>
              <a:buFontTx/>
              <a:buAutoNum type="arabicPeriod" startAt="1"/>
              <a:defRPr sz="1340"/>
            </a:pPr>
            <a:r>
              <a:t>Watson displaying the detail table from Chapter 5</a:t>
            </a:r>
          </a:p>
          <a:p>
            <a:pPr marL="0" indent="0" defTabSz="612648">
              <a:spcBef>
                <a:spcPts val="300"/>
              </a:spcBef>
              <a:buSzTx/>
              <a:buFontTx/>
              <a:buNone/>
              <a:defRPr sz="1340"/>
            </a:pPr>
            <a:r>
              <a:t>We will manage them through a javascript object, shown below, which shows the name of each step, the kind of action to be taken, and, if Watson is to say something, what that phrase is. We could also separate the text into a separate object, which would simplify NL support. </a:t>
            </a:r>
          </a:p>
        </p:txBody>
      </p:sp>
      <p:sp>
        <p:nvSpPr>
          <p:cNvPr id="217" name="Shape 217"/>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Shape 218"/>
          <p:cNvSpPr/>
          <p:nvPr/>
        </p:nvSpPr>
        <p:spPr>
          <a:xfrm>
            <a:off x="102732" y="2495509"/>
            <a:ext cx="351295" cy="362642"/>
          </a:xfrm>
          <a:prstGeom prst="ellipse">
            <a:avLst/>
          </a:prstGeom>
          <a:solidFill>
            <a:srgbClr val="FDFF49"/>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400">
                <a:solidFill>
                  <a:srgbClr val="4B5EFF"/>
                </a:solidFill>
              </a:defRPr>
            </a:lvl1pPr>
          </a:lstStyle>
          <a:p>
            <a:pPr/>
            <a:r>
              <a:t>1</a:t>
            </a:r>
          </a:p>
        </p:txBody>
      </p:sp>
      <p:sp>
        <p:nvSpPr>
          <p:cNvPr id="219" name="Shape 219"/>
          <p:cNvSpPr/>
          <p:nvPr/>
        </p:nvSpPr>
        <p:spPr>
          <a:xfrm>
            <a:off x="1980327" y="2879745"/>
            <a:ext cx="351295" cy="362642"/>
          </a:xfrm>
          <a:prstGeom prst="ellipse">
            <a:avLst/>
          </a:prstGeom>
          <a:solidFill>
            <a:srgbClr val="FDFF49"/>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400">
                <a:solidFill>
                  <a:srgbClr val="4B5EFF"/>
                </a:solidFill>
              </a:defRPr>
            </a:lvl1pPr>
          </a:lstStyle>
          <a:p>
            <a:pPr/>
            <a:r>
              <a:t>2</a:t>
            </a:r>
          </a:p>
        </p:txBody>
      </p:sp>
      <p:sp>
        <p:nvSpPr>
          <p:cNvPr id="220" name="Shape 220"/>
          <p:cNvSpPr/>
          <p:nvPr/>
        </p:nvSpPr>
        <p:spPr>
          <a:xfrm>
            <a:off x="102732" y="3257509"/>
            <a:ext cx="351295" cy="362642"/>
          </a:xfrm>
          <a:prstGeom prst="ellipse">
            <a:avLst/>
          </a:prstGeom>
          <a:solidFill>
            <a:srgbClr val="FDFF49"/>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400">
                <a:solidFill>
                  <a:srgbClr val="4B5EFF"/>
                </a:solidFill>
              </a:defRPr>
            </a:lvl1pPr>
          </a:lstStyle>
          <a:p>
            <a:pPr/>
            <a:r>
              <a:t>3</a:t>
            </a:r>
          </a:p>
        </p:txBody>
      </p:sp>
      <p:sp>
        <p:nvSpPr>
          <p:cNvPr id="221" name="Shape 221"/>
          <p:cNvSpPr/>
          <p:nvPr/>
        </p:nvSpPr>
        <p:spPr>
          <a:xfrm>
            <a:off x="1735936" y="3633656"/>
            <a:ext cx="351295" cy="362642"/>
          </a:xfrm>
          <a:prstGeom prst="ellipse">
            <a:avLst/>
          </a:prstGeom>
          <a:solidFill>
            <a:srgbClr val="FDFF49"/>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400">
                <a:solidFill>
                  <a:srgbClr val="4B5EFF"/>
                </a:solidFill>
              </a:defRPr>
            </a:lvl1pPr>
          </a:lstStyle>
          <a:p>
            <a:pPr/>
            <a:r>
              <a:t>4</a:t>
            </a:r>
          </a:p>
        </p:txBody>
      </p:sp>
      <p:sp>
        <p:nvSpPr>
          <p:cNvPr id="222" name="Shape 222"/>
          <p:cNvSpPr/>
          <p:nvPr/>
        </p:nvSpPr>
        <p:spPr>
          <a:xfrm>
            <a:off x="102732" y="3948722"/>
            <a:ext cx="351295" cy="362642"/>
          </a:xfrm>
          <a:prstGeom prst="ellipse">
            <a:avLst/>
          </a:prstGeom>
          <a:solidFill>
            <a:srgbClr val="FDFF49"/>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400">
                <a:solidFill>
                  <a:srgbClr val="4B5EFF"/>
                </a:solidFill>
              </a:defRPr>
            </a:lvl1pPr>
          </a:lstStyle>
          <a:p>
            <a:pPr/>
            <a:r>
              <a:t>5</a:t>
            </a:r>
          </a:p>
        </p:txBody>
      </p:sp>
      <p:sp>
        <p:nvSpPr>
          <p:cNvPr id="223" name="Shape 223"/>
          <p:cNvSpPr/>
          <p:nvPr/>
        </p:nvSpPr>
        <p:spPr>
          <a:xfrm>
            <a:off x="446522" y="4639935"/>
            <a:ext cx="351295" cy="362642"/>
          </a:xfrm>
          <a:prstGeom prst="ellipse">
            <a:avLst/>
          </a:prstGeom>
          <a:solidFill>
            <a:srgbClr val="FDFF49"/>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400">
                <a:solidFill>
                  <a:srgbClr val="4B5EFF"/>
                </a:solidFill>
              </a:defRPr>
            </a:lvl1pPr>
          </a:lstStyle>
          <a:p>
            <a:pPr/>
            <a:r>
              <a:t>6</a:t>
            </a:r>
          </a:p>
        </p:txBody>
      </p:sp>
      <p:sp>
        <p:nvSpPr>
          <p:cNvPr id="224" name="Shape 224"/>
          <p:cNvSpPr/>
          <p:nvPr/>
        </p:nvSpPr>
        <p:spPr>
          <a:xfrm>
            <a:off x="44490" y="4906083"/>
            <a:ext cx="351295" cy="362642"/>
          </a:xfrm>
          <a:prstGeom prst="ellipse">
            <a:avLst/>
          </a:prstGeom>
          <a:solidFill>
            <a:srgbClr val="FDFF49"/>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400">
                <a:solidFill>
                  <a:srgbClr val="4B5EFF"/>
                </a:solidFill>
              </a:defRPr>
            </a:lvl1pPr>
          </a:lstStyle>
          <a:p>
            <a:pPr/>
            <a:r>
              <a:t>7</a:t>
            </a:r>
          </a:p>
        </p:txBody>
      </p:sp>
      <p:sp>
        <p:nvSpPr>
          <p:cNvPr id="225" name="Shape 225"/>
          <p:cNvSpPr/>
          <p:nvPr/>
        </p:nvSpPr>
        <p:spPr>
          <a:xfrm>
            <a:off x="1893675" y="5583146"/>
            <a:ext cx="351295" cy="362643"/>
          </a:xfrm>
          <a:prstGeom prst="ellipse">
            <a:avLst/>
          </a:prstGeom>
          <a:solidFill>
            <a:srgbClr val="FDFF49"/>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b="1" sz="1400">
                <a:solidFill>
                  <a:srgbClr val="4B5EFF"/>
                </a:solidFill>
              </a:defRPr>
            </a:lvl1pPr>
          </a:lstStyle>
          <a:p>
            <a:pPr/>
            <a:r>
              <a:t>8</a:t>
            </a:r>
          </a:p>
        </p:txBody>
      </p:sp>
      <p:pic>
        <p:nvPicPr>
          <p:cNvPr id="226" name="pasted-image.png"/>
          <p:cNvPicPr>
            <a:picLocks noChangeAspect="1"/>
          </p:cNvPicPr>
          <p:nvPr/>
        </p:nvPicPr>
        <p:blipFill>
          <a:blip r:embed="rId3">
            <a:extLst/>
          </a:blip>
          <a:stretch>
            <a:fillRect/>
          </a:stretch>
        </p:blipFill>
        <p:spPr>
          <a:xfrm>
            <a:off x="3453706" y="4515367"/>
            <a:ext cx="8260028" cy="156632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xfrm>
            <a:off x="365759" y="274638"/>
            <a:ext cx="11445242" cy="575201"/>
          </a:xfrm>
          <a:prstGeom prst="rect">
            <a:avLst/>
          </a:prstGeom>
        </p:spPr>
        <p:txBody>
          <a:bodyPr/>
          <a:lstStyle/>
          <a:p>
            <a:pPr/>
            <a:r>
              <a:t>Cookies and Custom Dialog functions</a:t>
            </a:r>
          </a:p>
        </p:txBody>
      </p:sp>
      <p:sp>
        <p:nvSpPr>
          <p:cNvPr id="229" name="Shape 229"/>
          <p:cNvSpPr/>
          <p:nvPr>
            <p:ph type="body" idx="1"/>
          </p:nvPr>
        </p:nvSpPr>
        <p:spPr>
          <a:xfrm>
            <a:off x="365759" y="1012688"/>
            <a:ext cx="11445242" cy="5113475"/>
          </a:xfrm>
          <a:prstGeom prst="rect">
            <a:avLst/>
          </a:prstGeom>
        </p:spPr>
        <p:txBody>
          <a:bodyPr/>
          <a:lstStyle/>
          <a:p>
            <a:pPr marL="212597" indent="-212597" defTabSz="850391">
              <a:defRPr sz="1860"/>
            </a:pPr>
            <a:r>
              <a:t>The application creates and uses 3 cookies: </a:t>
            </a:r>
            <a:r>
              <a:rPr b="1"/>
              <a:t>name</a:t>
            </a:r>
            <a:r>
              <a:t>, </a:t>
            </a:r>
            <a:r>
              <a:rPr b="1"/>
              <a:t>step</a:t>
            </a:r>
            <a:r>
              <a:t>, </a:t>
            </a:r>
            <a:r>
              <a:rPr b="1"/>
              <a:t>prev</a:t>
            </a:r>
            <a:r>
              <a:t>(ious)</a:t>
            </a:r>
            <a:r>
              <a:rPr b="1"/>
              <a:t>step</a:t>
            </a:r>
          </a:p>
          <a:p>
            <a:pPr lvl="1" marL="637794" indent="-212597" defTabSz="850391">
              <a:buChar char="▪"/>
              <a:defRPr sz="1860"/>
            </a:pPr>
            <a:r>
              <a:rPr b="1"/>
              <a:t>name</a:t>
            </a:r>
            <a:r>
              <a:t> allows Watson to sound more personal</a:t>
            </a:r>
          </a:p>
          <a:p>
            <a:pPr lvl="1" marL="637794" indent="-212597" defTabSz="850391">
              <a:buChar char="▪"/>
              <a:defRPr sz="1860"/>
            </a:pPr>
            <a:r>
              <a:rPr b="1"/>
              <a:t>step</a:t>
            </a:r>
            <a:r>
              <a:t> and </a:t>
            </a:r>
            <a:r>
              <a:rPr b="1"/>
              <a:t>prevstep</a:t>
            </a:r>
            <a:r>
              <a:t> enable the app to understand what to do next.</a:t>
            </a:r>
          </a:p>
          <a:p>
            <a:pPr marL="212597" indent="-212597" defTabSz="850391">
              <a:defRPr sz="1860"/>
            </a:pPr>
            <a:r>
              <a:t>startDialog()</a:t>
            </a:r>
          </a:p>
          <a:p>
            <a:pPr lvl="1" marL="637794" indent="-212597" defTabSz="850391">
              <a:buChar char="▪"/>
              <a:defRPr sz="1860"/>
            </a:pPr>
            <a:r>
              <a:t>initialize the dialog, figure out if we know your name, yet.</a:t>
            </a:r>
          </a:p>
          <a:p>
            <a:pPr marL="212597" indent="-212597" defTabSz="850391">
              <a:defRPr sz="1860"/>
            </a:pPr>
            <a:r>
              <a:t>talkToMe()</a:t>
            </a:r>
          </a:p>
          <a:p>
            <a:pPr lvl="1" marL="637794" indent="-212597" defTabSz="850391">
              <a:buChar char="▪"/>
              <a:defRPr sz="1860"/>
            </a:pPr>
            <a:r>
              <a:t>used to provide a message to the speech to text function, handles details of speech to text. Displays what Watson is saying.</a:t>
            </a:r>
          </a:p>
          <a:p>
            <a:pPr marL="212597" indent="-212597" defTabSz="850391">
              <a:defRPr sz="1860"/>
            </a:pPr>
            <a:r>
              <a:t>listenToMe()</a:t>
            </a:r>
          </a:p>
          <a:p>
            <a:pPr lvl="1" marL="637794" indent="-212597" defTabSz="850391">
              <a:buChar char="▪"/>
              <a:defRPr sz="1860"/>
            </a:pPr>
            <a:r>
              <a:t>used to translate my voice into text. dynamically changes to html object where text is to be displayed.</a:t>
            </a:r>
          </a:p>
          <a:p>
            <a:pPr marL="212597" indent="-212597" defTabSz="850391">
              <a:defRPr sz="1860"/>
            </a:pPr>
            <a:r>
              <a:t>nextStep()</a:t>
            </a:r>
          </a:p>
          <a:p>
            <a:pPr lvl="1" marL="637794" indent="-212597" defTabSz="850391">
              <a:buChar char="▪"/>
              <a:defRPr sz="1860"/>
            </a:pPr>
            <a:r>
              <a:t>logic for executing the next logical step. Uses all three cookies.</a:t>
            </a:r>
          </a:p>
          <a:p>
            <a:pPr marL="212597" indent="-212597" defTabSz="850391">
              <a:defRPr sz="1860"/>
            </a:pPr>
            <a:r>
              <a:t>incrementStep()</a:t>
            </a:r>
          </a:p>
          <a:p>
            <a:pPr lvl="1" marL="637794" indent="-212597" defTabSz="850391">
              <a:buChar char="▪"/>
              <a:defRPr sz="1860"/>
            </a:pPr>
            <a:r>
              <a:t>cookie management to keep track of where I’m going and what I last did. Updates step and prevstep.</a:t>
            </a:r>
          </a:p>
        </p:txBody>
      </p:sp>
      <p:sp>
        <p:nvSpPr>
          <p:cNvPr id="230" name="Shape 23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33" name="Shape 233"/>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34" name="Shape 234"/>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35" name="Shape 235"/>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36" name="Shape 236"/>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37" name="Shape 237"/>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8" name="Shape 238"/>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41" name="Shape 241"/>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42" name="Shape 242"/>
          <p:cNvSpPr/>
          <p:nvPr>
            <p:ph type="title"/>
          </p:nvPr>
        </p:nvSpPr>
        <p:spPr>
          <a:prstGeom prst="rect">
            <a:avLst/>
          </a:prstGeom>
        </p:spPr>
        <p:txBody>
          <a:bodyPr/>
          <a:lstStyle>
            <a:lvl1pPr defTabSz="731520">
              <a:defRPr sz="3840"/>
            </a:lvl1pPr>
          </a:lstStyle>
          <a:p>
            <a:pPr/>
            <a:r>
              <a:t>Chapter 7: Authentication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