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64" name="Shape 164"/>
          <p:cNvSpPr/>
          <p:nvPr>
            <p:ph type="title"/>
          </p:nvPr>
        </p:nvSpPr>
        <p:spPr>
          <a:xfrm>
            <a:off x="365759" y="274638"/>
            <a:ext cx="11445242" cy="1143001"/>
          </a:xfrm>
          <a:prstGeom prst="rect">
            <a:avLst/>
          </a:prstGeom>
        </p:spPr>
        <p:txBody>
          <a:bodyPr/>
          <a:lstStyle/>
          <a:p>
            <a:pPr/>
            <a:r>
              <a:t>Title Text</a:t>
            </a:r>
          </a:p>
        </p:txBody>
      </p:sp>
      <p:sp>
        <p:nvSpPr>
          <p:cNvPr id="165" name="Shape 165"/>
          <p:cNvSpPr/>
          <p:nvPr>
            <p:ph type="body" idx="1"/>
          </p:nvPr>
        </p:nvSpPr>
        <p:spPr>
          <a:xfrm>
            <a:off x="365759" y="1600200"/>
            <a:ext cx="11445242"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6" name="Shape 1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xfrm>
            <a:off x="365759" y="274638"/>
            <a:ext cx="11445242" cy="575201"/>
          </a:xfrm>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xfrm>
            <a:off x="365759" y="274638"/>
            <a:ext cx="11445242" cy="1143001"/>
          </a:xfrm>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xfrm>
            <a:off x="365759" y="274638"/>
            <a:ext cx="11445242" cy="1143001"/>
          </a:xfrm>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xfrm>
            <a:off x="365759" y="274638"/>
            <a:ext cx="11445242" cy="1143001"/>
          </a:xfrm>
          <a:prstGeom prst="rect">
            <a:avLst/>
          </a:prstGeom>
        </p:spPr>
        <p:txBody>
          <a:bodyPr/>
          <a:lstStyle/>
          <a:p>
            <a:pPr/>
            <a:r>
              <a:t>Title Text</a:t>
            </a:r>
          </a:p>
        </p:txBody>
      </p:sp>
      <p:sp>
        <p:nvSpPr>
          <p:cNvPr id="73" name="Shape 73"/>
          <p:cNvSpPr/>
          <p:nvPr>
            <p:ph type="body" idx="1"/>
          </p:nvPr>
        </p:nvSpPr>
        <p:spPr>
          <a:xfrm>
            <a:off x="365759" y="1600200"/>
            <a:ext cx="11445242" cy="4525963"/>
          </a:xfrm>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6659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954421"/>
            <a:ext cx="11445242" cy="517174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st.github.com/nrollr/4daba07c67adcb30693e"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76" name="Shape 176"/>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77" name="Shape 177"/>
          <p:cNvSpPr/>
          <p:nvPr>
            <p:ph type="title"/>
          </p:nvPr>
        </p:nvSpPr>
        <p:spPr>
          <a:prstGeom prst="rect">
            <a:avLst/>
          </a:prstGeom>
        </p:spPr>
        <p:txBody>
          <a:bodyPr/>
          <a:lstStyle>
            <a:lvl1pPr defTabSz="731520">
              <a:defRPr sz="3840"/>
            </a:lvl1pPr>
          </a:lstStyle>
          <a:p>
            <a:pPr/>
            <a:r>
              <a:t>Chapter 7: Authentication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lvl="1"/>
            <a:r>
              <a:t>Chapter 7: Creating a secure application</a:t>
            </a:r>
          </a:p>
        </p:txBody>
      </p:sp>
      <p:sp>
        <p:nvSpPr>
          <p:cNvPr id="180" name="Shape 180"/>
          <p:cNvSpPr/>
          <p:nvPr>
            <p:ph type="body" sz="half" idx="1"/>
          </p:nvPr>
        </p:nvSpPr>
        <p:spPr>
          <a:xfrm>
            <a:off x="232240" y="1511381"/>
            <a:ext cx="4886095" cy="4948076"/>
          </a:xfrm>
          <a:prstGeom prst="rect">
            <a:avLst/>
          </a:prstGeom>
        </p:spPr>
        <p:txBody>
          <a:bodyPr/>
          <a:lstStyle/>
          <a:p>
            <a:pPr marL="221742" indent="-221742" defTabSz="886968">
              <a:defRPr sz="1940"/>
            </a:pPr>
            <a:r>
              <a:t>SSL</a:t>
            </a:r>
          </a:p>
          <a:p>
            <a:pPr marL="221742" indent="-221742" defTabSz="886968">
              <a:defRPr sz="1940"/>
            </a:pPr>
            <a:r>
              <a:t>Sessions</a:t>
            </a:r>
          </a:p>
          <a:p>
            <a:pPr marL="221742" indent="-221742" defTabSz="886968">
              <a:defRPr sz="1940"/>
            </a:pPr>
            <a:r>
              <a:t>Cloudant</a:t>
            </a:r>
          </a:p>
          <a:p>
            <a:pPr lvl="1" marL="665226" indent="-221742" defTabSz="886968">
              <a:buChar char="▪"/>
              <a:defRPr sz="1940"/>
            </a:pPr>
            <a:r>
              <a:t>Storing session information</a:t>
            </a:r>
          </a:p>
          <a:p>
            <a:pPr lvl="1" marL="665226" indent="-221742" defTabSz="886968">
              <a:buChar char="▪"/>
              <a:defRPr sz="1940"/>
            </a:pPr>
            <a:r>
              <a:t>Storing userIDs</a:t>
            </a:r>
          </a:p>
          <a:p>
            <a:pPr marL="221742" indent="-221742" defTabSz="886968">
              <a:defRPr sz="1940"/>
            </a:pPr>
          </a:p>
          <a:p>
            <a:pPr marL="221742" indent="-221742" defTabSz="886968">
              <a:defRPr sz="1940"/>
            </a:pPr>
            <a:r>
              <a:t>Responding to the user:</a:t>
            </a:r>
          </a:p>
          <a:p>
            <a:pPr lvl="1" marL="665226" indent="-221742" defTabSz="886968">
              <a:buChar char="▪"/>
              <a:defRPr sz="1940"/>
            </a:pPr>
            <a:r>
              <a:t>no userid</a:t>
            </a:r>
          </a:p>
          <a:p>
            <a:pPr lvl="1" marL="665226" indent="-221742" defTabSz="886968">
              <a:buChar char="▪"/>
              <a:defRPr sz="1940"/>
            </a:pPr>
            <a:r>
              <a:t>no password</a:t>
            </a:r>
          </a:p>
          <a:p>
            <a:pPr lvl="1" marL="665226" indent="-221742" defTabSz="886968">
              <a:buChar char="▪"/>
              <a:defRPr sz="1940"/>
            </a:pPr>
            <a:r>
              <a:t>not registered</a:t>
            </a:r>
          </a:p>
          <a:p>
            <a:pPr lvl="1" marL="665226" indent="-221742" defTabSz="886968">
              <a:buChar char="▪"/>
              <a:defRPr sz="1940"/>
            </a:pPr>
            <a:r>
              <a:t>userid password don’t match</a:t>
            </a:r>
          </a:p>
          <a:p>
            <a:pPr lvl="1" marL="665226" indent="-221742" defTabSz="886968">
              <a:buChar char="▪"/>
              <a:defRPr sz="1940"/>
            </a:pPr>
            <a:r>
              <a:t>success!!</a:t>
            </a:r>
          </a:p>
          <a:p>
            <a:pPr marL="221742" indent="-221742" defTabSz="886968">
              <a:defRPr sz="1940"/>
            </a:pPr>
            <a:r>
              <a:t>Enabling your app to dynamically detect local or bluemix environments</a:t>
            </a:r>
          </a:p>
        </p:txBody>
      </p:sp>
      <p:sp>
        <p:nvSpPr>
          <p:cNvPr id="181" name="Shape 18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pasted-image.png"/>
          <p:cNvPicPr>
            <a:picLocks noChangeAspect="1"/>
          </p:cNvPicPr>
          <p:nvPr/>
        </p:nvPicPr>
        <p:blipFill>
          <a:blip r:embed="rId2">
            <a:extLst/>
          </a:blip>
          <a:stretch>
            <a:fillRect/>
          </a:stretch>
        </p:blipFill>
        <p:spPr>
          <a:xfrm>
            <a:off x="5885749" y="856812"/>
            <a:ext cx="5098847" cy="545876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373379" y="274638"/>
            <a:ext cx="11445242" cy="665910"/>
          </a:xfrm>
          <a:prstGeom prst="rect">
            <a:avLst/>
          </a:prstGeom>
        </p:spPr>
        <p:txBody>
          <a:bodyPr/>
          <a:lstStyle/>
          <a:p>
            <a:pPr/>
            <a:r>
              <a:t>New in index.js</a:t>
            </a:r>
          </a:p>
        </p:txBody>
      </p:sp>
      <p:sp>
        <p:nvSpPr>
          <p:cNvPr id="185" name="Shape 18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pasted-image.png"/>
          <p:cNvPicPr>
            <a:picLocks noChangeAspect="1"/>
          </p:cNvPicPr>
          <p:nvPr/>
        </p:nvPicPr>
        <p:blipFill>
          <a:blip r:embed="rId2">
            <a:extLst/>
          </a:blip>
          <a:stretch>
            <a:fillRect/>
          </a:stretch>
        </p:blipFill>
        <p:spPr>
          <a:xfrm>
            <a:off x="114197" y="1368090"/>
            <a:ext cx="6727695" cy="1817037"/>
          </a:xfrm>
          <a:prstGeom prst="rect">
            <a:avLst/>
          </a:prstGeom>
          <a:ln w="12700">
            <a:miter lim="400000"/>
          </a:ln>
        </p:spPr>
      </p:pic>
      <p:sp>
        <p:nvSpPr>
          <p:cNvPr id="187" name="Shape 187"/>
          <p:cNvSpPr/>
          <p:nvPr/>
        </p:nvSpPr>
        <p:spPr>
          <a:xfrm>
            <a:off x="972474" y="894347"/>
            <a:ext cx="125621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Modules</a:t>
            </a:r>
          </a:p>
        </p:txBody>
      </p:sp>
      <p:sp>
        <p:nvSpPr>
          <p:cNvPr id="188" name="Shape 188"/>
          <p:cNvSpPr/>
          <p:nvPr/>
        </p:nvSpPr>
        <p:spPr>
          <a:xfrm>
            <a:off x="949103" y="3199129"/>
            <a:ext cx="181521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Environment</a:t>
            </a:r>
          </a:p>
        </p:txBody>
      </p:sp>
      <p:pic>
        <p:nvPicPr>
          <p:cNvPr id="189" name="pasted-image.png"/>
          <p:cNvPicPr>
            <a:picLocks noChangeAspect="1"/>
          </p:cNvPicPr>
          <p:nvPr/>
        </p:nvPicPr>
        <p:blipFill>
          <a:blip r:embed="rId3">
            <a:extLst/>
          </a:blip>
          <a:stretch>
            <a:fillRect/>
          </a:stretch>
        </p:blipFill>
        <p:spPr>
          <a:xfrm>
            <a:off x="246582" y="3612669"/>
            <a:ext cx="5346701" cy="431801"/>
          </a:xfrm>
          <a:prstGeom prst="rect">
            <a:avLst/>
          </a:prstGeom>
          <a:ln w="12700">
            <a:miter lim="400000"/>
          </a:ln>
        </p:spPr>
      </p:pic>
      <p:sp>
        <p:nvSpPr>
          <p:cNvPr id="190" name="Shape 190"/>
          <p:cNvSpPr/>
          <p:nvPr/>
        </p:nvSpPr>
        <p:spPr>
          <a:xfrm>
            <a:off x="949103" y="4067406"/>
            <a:ext cx="81553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Tests</a:t>
            </a:r>
          </a:p>
        </p:txBody>
      </p:sp>
      <p:pic>
        <p:nvPicPr>
          <p:cNvPr id="191" name="pasted-image.png"/>
          <p:cNvPicPr>
            <a:picLocks noChangeAspect="1"/>
          </p:cNvPicPr>
          <p:nvPr/>
        </p:nvPicPr>
        <p:blipFill>
          <a:blip r:embed="rId4">
            <a:extLst/>
          </a:blip>
          <a:stretch>
            <a:fillRect/>
          </a:stretch>
        </p:blipFill>
        <p:spPr>
          <a:xfrm>
            <a:off x="213978" y="4454073"/>
            <a:ext cx="5207001" cy="508001"/>
          </a:xfrm>
          <a:prstGeom prst="rect">
            <a:avLst/>
          </a:prstGeom>
          <a:ln w="12700">
            <a:miter lim="400000"/>
          </a:ln>
        </p:spPr>
      </p:pic>
      <p:sp>
        <p:nvSpPr>
          <p:cNvPr id="192" name="Shape 192"/>
          <p:cNvSpPr/>
          <p:nvPr/>
        </p:nvSpPr>
        <p:spPr>
          <a:xfrm>
            <a:off x="7531786" y="3133416"/>
            <a:ext cx="2831863"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Session persistence</a:t>
            </a:r>
          </a:p>
        </p:txBody>
      </p:sp>
      <p:pic>
        <p:nvPicPr>
          <p:cNvPr id="193" name="pasted-image.png"/>
          <p:cNvPicPr>
            <a:picLocks noChangeAspect="1"/>
          </p:cNvPicPr>
          <p:nvPr/>
        </p:nvPicPr>
        <p:blipFill>
          <a:blip r:embed="rId5">
            <a:extLst/>
          </a:blip>
          <a:stretch>
            <a:fillRect/>
          </a:stretch>
        </p:blipFill>
        <p:spPr>
          <a:xfrm>
            <a:off x="5770617" y="3602851"/>
            <a:ext cx="6354202" cy="1465614"/>
          </a:xfrm>
          <a:prstGeom prst="rect">
            <a:avLst/>
          </a:prstGeom>
          <a:ln w="12700">
            <a:miter lim="400000"/>
          </a:ln>
        </p:spPr>
      </p:pic>
      <p:sp>
        <p:nvSpPr>
          <p:cNvPr id="194" name="Shape 194"/>
          <p:cNvSpPr/>
          <p:nvPr/>
        </p:nvSpPr>
        <p:spPr>
          <a:xfrm>
            <a:off x="991295" y="4982272"/>
            <a:ext cx="88355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Paths</a:t>
            </a:r>
          </a:p>
        </p:txBody>
      </p:sp>
      <p:pic>
        <p:nvPicPr>
          <p:cNvPr id="195" name="pasted-image.png"/>
          <p:cNvPicPr>
            <a:picLocks noChangeAspect="1"/>
          </p:cNvPicPr>
          <p:nvPr/>
        </p:nvPicPr>
        <p:blipFill>
          <a:blip r:embed="rId6">
            <a:extLst/>
          </a:blip>
          <a:stretch>
            <a:fillRect/>
          </a:stretch>
        </p:blipFill>
        <p:spPr>
          <a:xfrm>
            <a:off x="163753" y="5378901"/>
            <a:ext cx="11354377" cy="400629"/>
          </a:xfrm>
          <a:prstGeom prst="rect">
            <a:avLst/>
          </a:prstGeom>
          <a:ln w="12700">
            <a:miter lim="400000"/>
          </a:ln>
        </p:spPr>
      </p:pic>
      <p:pic>
        <p:nvPicPr>
          <p:cNvPr id="196" name="pasted-image.png"/>
          <p:cNvPicPr>
            <a:picLocks noChangeAspect="1"/>
          </p:cNvPicPr>
          <p:nvPr/>
        </p:nvPicPr>
        <p:blipFill>
          <a:blip r:embed="rId7">
            <a:extLst/>
          </a:blip>
          <a:stretch>
            <a:fillRect/>
          </a:stretch>
        </p:blipFill>
        <p:spPr>
          <a:xfrm>
            <a:off x="161630" y="5851616"/>
            <a:ext cx="4704070" cy="69753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a:r>
              <a:t>New files</a:t>
            </a:r>
          </a:p>
        </p:txBody>
      </p:sp>
      <p:sp>
        <p:nvSpPr>
          <p:cNvPr id="199" name="Shape 199"/>
          <p:cNvSpPr/>
          <p:nvPr>
            <p:ph type="body" idx="1"/>
          </p:nvPr>
        </p:nvSpPr>
        <p:spPr>
          <a:prstGeom prst="rect">
            <a:avLst/>
          </a:prstGeom>
        </p:spPr>
        <p:txBody>
          <a:bodyPr/>
          <a:lstStyle/>
          <a:p>
            <a:pPr/>
            <a:r>
              <a:t>index.html updated</a:t>
            </a:r>
          </a:p>
          <a:p>
            <a:pPr/>
            <a:r>
              <a:t>body.html - new</a:t>
            </a:r>
          </a:p>
          <a:p>
            <a:pPr/>
            <a:r>
              <a:t>login_1.html - new</a:t>
            </a:r>
          </a:p>
          <a:p>
            <a:pPr/>
          </a:p>
          <a:p>
            <a:pPr/>
            <a:r>
              <a:t>z2c-login.js - new</a:t>
            </a:r>
          </a:p>
          <a:p>
            <a:pPr/>
            <a:r>
              <a:t>authenticate.js - new</a:t>
            </a:r>
          </a:p>
          <a:p>
            <a:pPr/>
          </a:p>
          <a:p>
            <a:pPr>
              <a:defRPr>
                <a:solidFill>
                  <a:srgbClr val="A7A7A7"/>
                </a:solidFill>
              </a:defRPr>
            </a:pPr>
            <a:r>
              <a:t>sessionManagement.js - new</a:t>
            </a:r>
          </a:p>
          <a:p>
            <a:pPr>
              <a:defRPr>
                <a:solidFill>
                  <a:srgbClr val="A7A7A7"/>
                </a:solidFill>
              </a:defRPr>
            </a:pPr>
            <a:r>
              <a:t>cloudant_utils.js - new</a:t>
            </a:r>
          </a:p>
        </p:txBody>
      </p:sp>
      <p:sp>
        <p:nvSpPr>
          <p:cNvPr id="200" name="Shape 20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1" name="pasted-image.png"/>
          <p:cNvPicPr>
            <a:picLocks noChangeAspect="1"/>
          </p:cNvPicPr>
          <p:nvPr/>
        </p:nvPicPr>
        <p:blipFill>
          <a:blip r:embed="rId2">
            <a:extLst/>
          </a:blip>
          <a:stretch>
            <a:fillRect/>
          </a:stretch>
        </p:blipFill>
        <p:spPr>
          <a:xfrm>
            <a:off x="5802769" y="203018"/>
            <a:ext cx="5019311" cy="617716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z2c-login.js</a:t>
            </a:r>
          </a:p>
        </p:txBody>
      </p:sp>
      <p:sp>
        <p:nvSpPr>
          <p:cNvPr id="204" name="Shape 204"/>
          <p:cNvSpPr/>
          <p:nvPr>
            <p:ph type="body" idx="1"/>
          </p:nvPr>
        </p:nvSpPr>
        <p:spPr>
          <a:prstGeom prst="rect">
            <a:avLst/>
          </a:prstGeom>
        </p:spPr>
        <p:txBody>
          <a:bodyPr/>
          <a:lstStyle/>
          <a:p>
            <a:pPr/>
          </a:p>
        </p:txBody>
      </p:sp>
      <p:sp>
        <p:nvSpPr>
          <p:cNvPr id="205" name="Shape 20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6" name="pasted-image.png"/>
          <p:cNvPicPr>
            <a:picLocks noChangeAspect="1"/>
          </p:cNvPicPr>
          <p:nvPr/>
        </p:nvPicPr>
        <p:blipFill>
          <a:blip r:embed="rId2">
            <a:extLst/>
          </a:blip>
          <a:stretch>
            <a:fillRect/>
          </a:stretch>
        </p:blipFill>
        <p:spPr>
          <a:xfrm>
            <a:off x="808263" y="779030"/>
            <a:ext cx="5029686" cy="579729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pPr/>
            <a:r>
              <a:t>authenticate.js</a:t>
            </a:r>
          </a:p>
        </p:txBody>
      </p:sp>
      <p:sp>
        <p:nvSpPr>
          <p:cNvPr id="209" name="Shape 209"/>
          <p:cNvSpPr/>
          <p:nvPr>
            <p:ph type="body" idx="1"/>
          </p:nvPr>
        </p:nvSpPr>
        <p:spPr>
          <a:prstGeom prst="rect">
            <a:avLst/>
          </a:prstGeom>
        </p:spPr>
        <p:txBody>
          <a:bodyPr/>
          <a:lstStyle/>
          <a:p>
            <a:pPr/>
          </a:p>
        </p:txBody>
      </p:sp>
      <p:sp>
        <p:nvSpPr>
          <p:cNvPr id="210" name="Shape 21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1" name="pasted-image.png"/>
          <p:cNvPicPr>
            <a:picLocks noChangeAspect="1"/>
          </p:cNvPicPr>
          <p:nvPr/>
        </p:nvPicPr>
        <p:blipFill>
          <a:blip r:embed="rId2">
            <a:extLst/>
          </a:blip>
          <a:stretch>
            <a:fillRect/>
          </a:stretch>
        </p:blipFill>
        <p:spPr>
          <a:xfrm>
            <a:off x="823426" y="793262"/>
            <a:ext cx="5585686" cy="576870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You will need to create certificate files. </a:t>
            </a:r>
          </a:p>
        </p:txBody>
      </p:sp>
      <p:sp>
        <p:nvSpPr>
          <p:cNvPr id="214" name="Shape 214"/>
          <p:cNvSpPr/>
          <p:nvPr>
            <p:ph type="body" idx="1"/>
          </p:nvPr>
        </p:nvSpPr>
        <p:spPr>
          <a:prstGeom prst="rect">
            <a:avLst/>
          </a:prstGeom>
        </p:spPr>
        <p:txBody>
          <a:bodyPr/>
          <a:lstStyle/>
          <a:p>
            <a:pPr/>
            <a:r>
              <a:t>This information is also in the index.js file for Chapter 7: </a:t>
            </a:r>
          </a:p>
          <a:p>
            <a:pPr/>
          </a:p>
          <a:p>
            <a:pPr marL="0" indent="0">
              <a:buSzTx/>
              <a:buFontTx/>
              <a:buNone/>
            </a:pPr>
          </a:p>
          <a:p>
            <a:pPr marL="200526" indent="-200526">
              <a:buFontTx/>
              <a:buChar char="•"/>
            </a:pPr>
            <a:r>
              <a:t>for information on how to enable https support in osx, go here:</a:t>
            </a:r>
          </a:p>
          <a:p>
            <a:pPr marL="0" indent="0">
              <a:buSzTx/>
              <a:buFontTx/>
              <a:buNone/>
            </a:pPr>
            <a:r>
              <a:t>  </a:t>
            </a:r>
            <a:r>
              <a:rPr u="sng">
                <a:solidFill>
                  <a:srgbClr val="00B2EF"/>
                </a:solidFill>
                <a:uFill>
                  <a:solidFill>
                    <a:srgbClr val="00B2EF"/>
                  </a:solidFill>
                </a:uFill>
                <a:hlinkClick r:id="rId2" invalidUrl="" action="" tgtFrame="" tooltip="" history="1" highlightClick="0" endSnd="0"/>
              </a:rPr>
              <a:t>https://gist.github.com/nrollr/4daba07c67adcb30693e</a:t>
            </a:r>
          </a:p>
          <a:p>
            <a:pPr marL="0" indent="0">
              <a:buSzTx/>
              <a:buFontTx/>
              <a:buNone/>
            </a:pPr>
          </a:p>
          <a:p>
            <a:pPr marL="200526" indent="-200526">
              <a:buFontTx/>
              <a:buChar char="•"/>
            </a:pPr>
            <a:r>
              <a:t>Execute the following commands to create the necessary certificate files. You should be in the Chapter07 folder when you execute these commands. If you are running Linux, you will need to preface each command with </a:t>
            </a:r>
            <a:r>
              <a:rPr b="1"/>
              <a:t>sudo </a:t>
            </a:r>
            <a:r>
              <a:t> and then provide your login password when prompted. </a:t>
            </a:r>
          </a:p>
          <a:p>
            <a:pPr marL="200526" indent="-200526">
              <a:buFontTx/>
              <a:buChar char="•"/>
            </a:pPr>
          </a:p>
          <a:p>
            <a:pPr marL="0" indent="0">
              <a:buSzTx/>
              <a:buFontTx/>
              <a:buNone/>
            </a:pPr>
            <a:r>
              <a:t>openssl genrsa -out key.pem 2048</a:t>
            </a:r>
          </a:p>
          <a:p>
            <a:pPr marL="0" indent="0">
              <a:buSzTx/>
              <a:buFontTx/>
              <a:buNone/>
            </a:pPr>
            <a:r>
              <a:t>openssl req -new -key key.pem -out csr.pem</a:t>
            </a:r>
          </a:p>
          <a:p>
            <a:pPr marL="0" indent="0">
              <a:buSzTx/>
              <a:buFontTx/>
              <a:buNone/>
            </a:pPr>
            <a:r>
              <a:t>openssl x509 -req -days 9999 -in csr.pem -signkey key.pem -out cert.pem</a:t>
            </a:r>
          </a:p>
        </p:txBody>
      </p:sp>
      <p:sp>
        <p:nvSpPr>
          <p:cNvPr id="215" name="Shape 21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18" name="Shape 218"/>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19" name="Shape 219"/>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20" name="Shape 220"/>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21" name="Shape 221"/>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22" name="Shape 22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Shape 223"/>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26" name="Shape 226"/>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27" name="Shape 227"/>
          <p:cNvSpPr/>
          <p:nvPr>
            <p:ph type="title"/>
          </p:nvPr>
        </p:nvSpPr>
        <p:spPr>
          <a:prstGeom prst="rect">
            <a:avLst/>
          </a:prstGeom>
        </p:spPr>
        <p:txBody>
          <a:bodyPr/>
          <a:lstStyle>
            <a:lvl1pPr defTabSz="731520">
              <a:defRPr sz="3840"/>
            </a:lvl1pPr>
          </a:lstStyle>
          <a:p>
            <a:pPr/>
            <a:r>
              <a:t>Chapter 8: Understanding Alchemy News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