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4" r:id="rId2"/>
    <p:sldId id="277" r:id="rId3"/>
    <p:sldId id="300" r:id="rId4"/>
  </p:sldIdLst>
  <p:sldSz cx="9144000" cy="6858000" type="screen4x3"/>
  <p:notesSz cx="7010400" cy="9296400"/>
  <p:custDataLst>
    <p:tags r:id="rId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35F"/>
    <a:srgbClr val="41B1E9"/>
    <a:srgbClr val="003366"/>
    <a:srgbClr val="243190"/>
    <a:srgbClr val="229E54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75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7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2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1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hyperlink" Target="https://pixabay.com/en/carousel-website-page-layout-168459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F99472-1140-46BA-9F42-A4F55AC31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1" y="5043954"/>
            <a:ext cx="2873829" cy="181404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51226" y="41290"/>
            <a:ext cx="344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>
                <a:solidFill>
                  <a:schemeClr val="bg1"/>
                </a:solidFill>
              </a:rPr>
              <a:t>Flujo de Trabajo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4655" y="765008"/>
            <a:ext cx="8199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 smtClean="0"/>
              <a:t>Un proyecto </a:t>
            </a:r>
            <a:r>
              <a:rPr lang="es-CL" sz="2800" dirty="0"/>
              <a:t>de </a:t>
            </a:r>
            <a:r>
              <a:rPr lang="es-CL" sz="2800" dirty="0" smtClean="0"/>
              <a:t>diseño pasa por </a:t>
            </a:r>
            <a:r>
              <a:rPr lang="es-CL" sz="2800" dirty="0"/>
              <a:t>diversos estados, creando un </a:t>
            </a:r>
            <a:r>
              <a:rPr lang="es-CL" sz="2800" b="1" dirty="0"/>
              <a:t>flujo de trabajo</a:t>
            </a:r>
            <a:r>
              <a:rPr lang="es-CL" sz="2800" dirty="0"/>
              <a:t> que generalmente se </a:t>
            </a:r>
            <a:r>
              <a:rPr lang="es-CL" sz="2800" dirty="0" smtClean="0"/>
              <a:t>repite </a:t>
            </a:r>
            <a:r>
              <a:rPr lang="es-CL" sz="2800" dirty="0"/>
              <a:t>en cada encargo </a:t>
            </a:r>
            <a:r>
              <a:rPr lang="es-CL" sz="2800" dirty="0" smtClean="0"/>
              <a:t>recibido.</a:t>
            </a:r>
            <a:endParaRPr lang="es-CL" sz="2800" dirty="0"/>
          </a:p>
          <a:p>
            <a:pPr algn="just"/>
            <a:endParaRPr lang="es-CL" sz="2800" dirty="0"/>
          </a:p>
          <a:p>
            <a:pPr algn="just"/>
            <a:r>
              <a:rPr lang="es-CL" sz="2800" dirty="0"/>
              <a:t>En función de la experiencia de cada </a:t>
            </a:r>
            <a:r>
              <a:rPr lang="es-CL" sz="2800" dirty="0" smtClean="0"/>
              <a:t>diseñador pueden </a:t>
            </a:r>
            <a:r>
              <a:rPr lang="es-CL" sz="2800" dirty="0"/>
              <a:t>acortarse ciertas partes, incluso saltarse algún paso. </a:t>
            </a:r>
          </a:p>
          <a:p>
            <a:pPr algn="just"/>
            <a:endParaRPr lang="es-CL" sz="2800" dirty="0"/>
          </a:p>
          <a:p>
            <a:pPr algn="just"/>
            <a:r>
              <a:rPr lang="es-CL" sz="2800" dirty="0"/>
              <a:t>El flujo de trabajo se divide </a:t>
            </a:r>
            <a:r>
              <a:rPr lang="es-CL" sz="2800" dirty="0" smtClean="0"/>
              <a:t>principalmente en </a:t>
            </a:r>
            <a:r>
              <a:rPr lang="es-CL" sz="2800" b="1" dirty="0"/>
              <a:t>4 etapas</a:t>
            </a:r>
            <a:r>
              <a:rPr lang="es-CL" sz="2800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07090" y="4504023"/>
            <a:ext cx="27837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sz="3200" b="1" dirty="0" smtClean="0"/>
              <a:t>Bosquejo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3200" b="1" dirty="0" err="1" smtClean="0"/>
              <a:t>Wireframes</a:t>
            </a:r>
            <a:endParaRPr lang="es-CL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s-CL" sz="3200" b="1" dirty="0" err="1" smtClean="0"/>
              <a:t>Mockup</a:t>
            </a:r>
            <a:endParaRPr lang="es-CL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s-CL" sz="3200" b="1" dirty="0" err="1" smtClean="0"/>
              <a:t>Prototipado</a:t>
            </a:r>
            <a:endParaRPr lang="es-C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2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4445" y="8008"/>
            <a:ext cx="148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solidFill>
                  <a:schemeClr val="bg1"/>
                </a:solidFill>
              </a:rPr>
              <a:t>Roles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43691" y="776785"/>
            <a:ext cx="8804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200" b="1" dirty="0" smtClean="0"/>
              <a:t>		Roles </a:t>
            </a:r>
            <a:r>
              <a:rPr lang="es-CL" sz="2200" b="1" dirty="0"/>
              <a:t>en el Diseño WEB:</a:t>
            </a:r>
          </a:p>
          <a:p>
            <a:pPr algn="just"/>
            <a:endParaRPr lang="es-CL" sz="2200" b="1" dirty="0"/>
          </a:p>
          <a:p>
            <a:pPr algn="just"/>
            <a:r>
              <a:rPr lang="es-CL" sz="2200" dirty="0"/>
              <a:t>Los roles de </a:t>
            </a:r>
            <a:r>
              <a:rPr lang="es-CL" sz="2200" b="1" dirty="0"/>
              <a:t>Diseñador, Maquetador y Desarrollador web</a:t>
            </a:r>
            <a:r>
              <a:rPr lang="es-CL" sz="2200" dirty="0"/>
              <a:t> no siempre se delimitan con claridad.  Sin embargo, las atribuciones particulares de cada puesto pueden entenderse más fácilmente si conocemos la diferencia entre </a:t>
            </a:r>
            <a:r>
              <a:rPr lang="es-CL" sz="2200" i="1" dirty="0" err="1"/>
              <a:t>front-end</a:t>
            </a:r>
            <a:r>
              <a:rPr lang="es-CL" sz="2200" dirty="0"/>
              <a:t> y </a:t>
            </a:r>
            <a:r>
              <a:rPr lang="es-CL" sz="2200" i="1" dirty="0"/>
              <a:t>back-</a:t>
            </a:r>
            <a:r>
              <a:rPr lang="es-CL" sz="2200" i="1" dirty="0" err="1"/>
              <a:t>end</a:t>
            </a:r>
            <a:r>
              <a:rPr lang="es-CL" sz="2200" i="1" dirty="0"/>
              <a:t>.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3ABF83D-544A-42BE-90FF-F4411888B2F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90" y="2900805"/>
            <a:ext cx="4193179" cy="2619495"/>
            <a:chOff x="524655" y="3737894"/>
            <a:chExt cx="3110746" cy="1943295"/>
          </a:xfrm>
        </p:grpSpPr>
        <p:pic>
          <p:nvPicPr>
            <p:cNvPr id="5" name="Imagen 4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67049C4A-5EA2-40CD-8DB4-4154C638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xmlns="" r:id="rId6"/>
                </a:ext>
              </a:extLst>
            </a:blip>
            <a:stretch>
              <a:fillRect/>
            </a:stretch>
          </p:blipFill>
          <p:spPr>
            <a:xfrm>
              <a:off x="524655" y="4199559"/>
              <a:ext cx="2138894" cy="148163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DD609F0-1754-4160-93E1-B3191786691A}"/>
                </a:ext>
              </a:extLst>
            </p:cNvPr>
            <p:cNvSpPr txBox="1"/>
            <p:nvPr/>
          </p:nvSpPr>
          <p:spPr>
            <a:xfrm>
              <a:off x="524655" y="3737894"/>
              <a:ext cx="311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400" b="1" dirty="0">
                  <a:solidFill>
                    <a:srgbClr val="FF0000"/>
                  </a:solidFill>
                </a:rPr>
                <a:t>Front-</a:t>
              </a:r>
              <a:r>
                <a:rPr lang="es-CL" sz="2400" b="1" dirty="0" err="1">
                  <a:solidFill>
                    <a:srgbClr val="FF0000"/>
                  </a:solidFill>
                </a:rPr>
                <a:t>End</a:t>
              </a:r>
              <a:endParaRPr lang="es-CL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92B544E-0787-4DB0-A96F-DE8C09424474}"/>
                </a:ext>
              </a:extLst>
            </p:cNvPr>
            <p:cNvSpPr/>
            <p:nvPr/>
          </p:nvSpPr>
          <p:spPr>
            <a:xfrm>
              <a:off x="2516051" y="4199559"/>
              <a:ext cx="1119350" cy="14773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CSS</a:t>
              </a:r>
            </a:p>
            <a:p>
              <a:pPr algn="ctr"/>
              <a:endParaRPr lang="es-CL" dirty="0"/>
            </a:p>
            <a:p>
              <a:pPr algn="ctr"/>
              <a:r>
                <a:rPr lang="es-CL" dirty="0"/>
                <a:t>HTML</a:t>
              </a:r>
            </a:p>
            <a:p>
              <a:pPr algn="ctr"/>
              <a:endParaRPr lang="es-CL" dirty="0"/>
            </a:p>
            <a:p>
              <a:pPr algn="ctr"/>
              <a:r>
                <a:rPr lang="es-CL" dirty="0"/>
                <a:t>JavaScript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B85DB23F-7713-4771-BB25-C2CF8016B421}"/>
              </a:ext>
            </a:extLst>
          </p:cNvPr>
          <p:cNvGrpSpPr>
            <a:grpSpLocks noChangeAspect="1"/>
          </p:cNvGrpSpPr>
          <p:nvPr/>
        </p:nvGrpSpPr>
        <p:grpSpPr>
          <a:xfrm>
            <a:off x="4829063" y="2900806"/>
            <a:ext cx="4180735" cy="2611721"/>
            <a:chOff x="524655" y="3737894"/>
            <a:chExt cx="3110746" cy="1943295"/>
          </a:xfrm>
        </p:grpSpPr>
        <p:pic>
          <p:nvPicPr>
            <p:cNvPr id="10" name="Imagen 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3B59E1E3-2070-4346-9BA6-C5D5868E5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xmlns="" r:id="rId6"/>
                </a:ext>
              </a:extLst>
            </a:blip>
            <a:stretch>
              <a:fillRect/>
            </a:stretch>
          </p:blipFill>
          <p:spPr>
            <a:xfrm>
              <a:off x="524655" y="4199559"/>
              <a:ext cx="2138894" cy="148163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DC9AFF6-C709-46B9-904E-4B59169989FB}"/>
                </a:ext>
              </a:extLst>
            </p:cNvPr>
            <p:cNvSpPr txBox="1"/>
            <p:nvPr/>
          </p:nvSpPr>
          <p:spPr>
            <a:xfrm>
              <a:off x="524655" y="3737894"/>
              <a:ext cx="311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400" b="1" dirty="0">
                  <a:solidFill>
                    <a:srgbClr val="FF0000"/>
                  </a:solidFill>
                </a:rPr>
                <a:t>Back-</a:t>
              </a:r>
              <a:r>
                <a:rPr lang="es-CL" sz="2400" b="1" dirty="0" err="1">
                  <a:solidFill>
                    <a:srgbClr val="FF0000"/>
                  </a:solidFill>
                </a:rPr>
                <a:t>End</a:t>
              </a:r>
              <a:endParaRPr lang="es-CL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E4D3324-C6B7-4A07-89B0-0D47AC6635A9}"/>
                </a:ext>
              </a:extLst>
            </p:cNvPr>
            <p:cNvSpPr/>
            <p:nvPr/>
          </p:nvSpPr>
          <p:spPr>
            <a:xfrm>
              <a:off x="2516051" y="4199559"/>
              <a:ext cx="1119350" cy="14773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C#</a:t>
              </a:r>
            </a:p>
            <a:p>
              <a:pPr algn="ctr"/>
              <a:r>
                <a:rPr lang="es-CL" dirty="0"/>
                <a:t>Java</a:t>
              </a:r>
            </a:p>
            <a:p>
              <a:pPr algn="ctr"/>
              <a:r>
                <a:rPr lang="es-CL" dirty="0" err="1"/>
                <a:t>Phyton</a:t>
              </a:r>
              <a:endParaRPr lang="es-CL" dirty="0"/>
            </a:p>
            <a:p>
              <a:pPr algn="ctr"/>
              <a:r>
                <a:rPr lang="es-CL" dirty="0"/>
                <a:t>C++</a:t>
              </a:r>
            </a:p>
            <a:p>
              <a:pPr algn="ctr"/>
              <a:r>
                <a:rPr lang="es-CL" dirty="0"/>
                <a:t>PHP</a:t>
              </a: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F4622CF-BED9-4108-AEA4-EB12629D8739}"/>
              </a:ext>
            </a:extLst>
          </p:cNvPr>
          <p:cNvSpPr/>
          <p:nvPr/>
        </p:nvSpPr>
        <p:spPr>
          <a:xfrm>
            <a:off x="60855" y="5520300"/>
            <a:ext cx="4276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>
                <a:solidFill>
                  <a:srgbClr val="333333"/>
                </a:solidFill>
                <a:latin typeface="Raleway"/>
              </a:rPr>
              <a:t>La parte que interactúa directamente con el usuario; </a:t>
            </a:r>
            <a:r>
              <a:rPr lang="es-CL" dirty="0" smtClean="0">
                <a:solidFill>
                  <a:srgbClr val="333333"/>
                </a:solidFill>
                <a:latin typeface="Raleway"/>
              </a:rPr>
              <a:t>Es todo </a:t>
            </a:r>
            <a:r>
              <a:rPr lang="es-CL" dirty="0">
                <a:solidFill>
                  <a:srgbClr val="333333"/>
                </a:solidFill>
                <a:latin typeface="Raleway"/>
              </a:rPr>
              <a:t>aspecto </a:t>
            </a:r>
            <a:r>
              <a:rPr lang="es-CL" dirty="0" smtClean="0">
                <a:solidFill>
                  <a:srgbClr val="333333"/>
                </a:solidFill>
                <a:latin typeface="Raleway"/>
              </a:rPr>
              <a:t>visible, </a:t>
            </a:r>
            <a:r>
              <a:rPr lang="es-CL" dirty="0">
                <a:solidFill>
                  <a:srgbClr val="333333"/>
                </a:solidFill>
                <a:latin typeface="Raleway"/>
              </a:rPr>
              <a:t>incluyendo el diseño y el código fuente interpretado por el navegador.</a:t>
            </a:r>
            <a:endParaRPr lang="es-CL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1A3CEAA-E9C8-4D2C-B9DE-340268887AD9}"/>
              </a:ext>
            </a:extLst>
          </p:cNvPr>
          <p:cNvSpPr/>
          <p:nvPr/>
        </p:nvSpPr>
        <p:spPr>
          <a:xfrm>
            <a:off x="4767944" y="5531329"/>
            <a:ext cx="4241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>
                <a:solidFill>
                  <a:srgbClr val="333333"/>
                </a:solidFill>
                <a:latin typeface="Raleway"/>
              </a:rPr>
              <a:t>Es </a:t>
            </a:r>
            <a:r>
              <a:rPr lang="es-CL" dirty="0" smtClean="0">
                <a:solidFill>
                  <a:srgbClr val="333333"/>
                </a:solidFill>
                <a:latin typeface="Raleway"/>
              </a:rPr>
              <a:t>la lógica de negocio del </a:t>
            </a:r>
            <a:r>
              <a:rPr lang="es-CL" dirty="0">
                <a:solidFill>
                  <a:srgbClr val="333333"/>
                </a:solidFill>
                <a:latin typeface="Raleway"/>
              </a:rPr>
              <a:t>sitio </a:t>
            </a:r>
            <a:r>
              <a:rPr lang="es-CL" dirty="0" smtClean="0">
                <a:solidFill>
                  <a:srgbClr val="333333"/>
                </a:solidFill>
                <a:latin typeface="Raleway"/>
              </a:rPr>
              <a:t>web, las </a:t>
            </a:r>
            <a:r>
              <a:rPr lang="es-CL" dirty="0">
                <a:solidFill>
                  <a:srgbClr val="333333"/>
                </a:solidFill>
                <a:latin typeface="Raleway"/>
              </a:rPr>
              <a:t>bases de datos y cualquier archivo alojado en el servidor que esté oculto al público.</a:t>
            </a:r>
            <a:endParaRPr lang="es-C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4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6462" y="68121"/>
            <a:ext cx="6816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</a:rPr>
              <a:t>Metodologías para Organizar Hojas de Estilo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71958" y="728379"/>
            <a:ext cx="886753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 smtClean="0"/>
              <a:t>		Existen </a:t>
            </a:r>
            <a:r>
              <a:rPr lang="es-CL" sz="2400" dirty="0"/>
              <a:t>varias metodologías para organizar y modularizar las hojas de estilos, en este curso veremos BEM, OOCSS y SMACSS</a:t>
            </a:r>
          </a:p>
          <a:p>
            <a:pPr lvl="1" algn="just"/>
            <a:endParaRPr lang="es-CL" sz="2000" dirty="0"/>
          </a:p>
          <a:p>
            <a:pPr algn="just"/>
            <a:r>
              <a:rPr lang="es-CL" sz="3200" b="1" dirty="0"/>
              <a:t>1.- </a:t>
            </a:r>
            <a:r>
              <a:rPr lang="es-CL" sz="3200" b="1" dirty="0" smtClean="0"/>
              <a:t>BEM </a:t>
            </a:r>
            <a:r>
              <a:rPr lang="es-CL" sz="2400" dirty="0" smtClean="0"/>
              <a:t>(Bloque, Elemento, Modificador) </a:t>
            </a:r>
            <a:r>
              <a:rPr lang="es-CL" sz="2400" dirty="0"/>
              <a:t>es una</a:t>
            </a:r>
            <a:r>
              <a:rPr lang="es-CL" sz="2400" b="1" dirty="0"/>
              <a:t> metodología ágil de desarrollo basada en componentes</a:t>
            </a:r>
            <a:r>
              <a:rPr lang="es-CL" sz="2400" b="1" dirty="0" smtClean="0"/>
              <a:t>.</a:t>
            </a:r>
          </a:p>
          <a:p>
            <a:pPr algn="just"/>
            <a:endParaRPr lang="es-CL" sz="2400" b="1" dirty="0" smtClean="0"/>
          </a:p>
          <a:p>
            <a:pPr algn="just"/>
            <a:endParaRPr lang="es-CL" sz="2400" b="1" dirty="0"/>
          </a:p>
          <a:p>
            <a:pPr algn="just"/>
            <a:r>
              <a:rPr lang="es-CL" sz="3200" b="1" dirty="0"/>
              <a:t>2.- </a:t>
            </a:r>
            <a:r>
              <a:rPr lang="es-CL" sz="3200" b="1" dirty="0" smtClean="0"/>
              <a:t>OOCSS</a:t>
            </a:r>
            <a:r>
              <a:rPr lang="es-CL" sz="2400" b="1" dirty="0" smtClean="0"/>
              <a:t> (</a:t>
            </a:r>
            <a:r>
              <a:rPr lang="es-CL" sz="2400" b="1" dirty="0" err="1" smtClean="0"/>
              <a:t>Object-Oriented</a:t>
            </a:r>
            <a:r>
              <a:rPr lang="es-CL" sz="2400" b="1" dirty="0" smtClean="0"/>
              <a:t> CSS): </a:t>
            </a:r>
            <a:r>
              <a:rPr lang="es-CL" sz="2400" dirty="0" smtClean="0"/>
              <a:t>Fue </a:t>
            </a:r>
            <a:r>
              <a:rPr lang="es-CL" sz="2400" dirty="0"/>
              <a:t>desarrollada por Nicole Sullivan en 2008 y se basa en </a:t>
            </a:r>
            <a:r>
              <a:rPr lang="es-CL" sz="2400" dirty="0" smtClean="0"/>
              <a:t>2 </a:t>
            </a:r>
            <a:r>
              <a:rPr lang="es-CL" sz="2400" dirty="0"/>
              <a:t>principios </a:t>
            </a:r>
            <a:r>
              <a:rPr lang="es-CL" sz="2400" dirty="0" smtClean="0"/>
              <a:t>básicos: </a:t>
            </a:r>
            <a:r>
              <a:rPr lang="es-CL" sz="2400" b="1" dirty="0" smtClean="0"/>
              <a:t>Separar </a:t>
            </a:r>
            <a:r>
              <a:rPr lang="es-CL" sz="2400" b="1" dirty="0"/>
              <a:t>la estructura del </a:t>
            </a:r>
            <a:r>
              <a:rPr lang="es-CL" sz="2400" b="1" dirty="0" smtClean="0"/>
              <a:t>diseño</a:t>
            </a:r>
            <a:r>
              <a:rPr lang="es-CL" sz="2400" dirty="0" smtClean="0"/>
              <a:t> y </a:t>
            </a:r>
            <a:r>
              <a:rPr lang="es-CL" sz="2400" b="1" dirty="0" smtClean="0"/>
              <a:t>Separar </a:t>
            </a:r>
            <a:r>
              <a:rPr lang="es-CL" sz="2400" b="1" dirty="0"/>
              <a:t>contenedor del contenido</a:t>
            </a:r>
            <a:r>
              <a:rPr lang="es-CL" sz="2400" dirty="0" smtClean="0"/>
              <a:t>.</a:t>
            </a:r>
          </a:p>
          <a:p>
            <a:pPr algn="just"/>
            <a:endParaRPr lang="es-CL" sz="2400" b="1" dirty="0" smtClean="0"/>
          </a:p>
          <a:p>
            <a:pPr algn="just"/>
            <a:endParaRPr lang="es-CL" sz="2400" b="1" dirty="0"/>
          </a:p>
          <a:p>
            <a:pPr marL="0" lvl="1" algn="just" fontAlgn="base"/>
            <a:r>
              <a:rPr lang="es-CL" sz="3200" b="1" dirty="0" smtClean="0"/>
              <a:t>3</a:t>
            </a:r>
            <a:r>
              <a:rPr lang="es-CL" sz="3200" b="1" dirty="0"/>
              <a:t>.- </a:t>
            </a:r>
            <a:r>
              <a:rPr lang="es-CL" sz="3200" b="1" dirty="0" smtClean="0"/>
              <a:t>SMACSS (</a:t>
            </a:r>
            <a:r>
              <a:rPr lang="es-CL" sz="2400" b="1" dirty="0" err="1" smtClean="0"/>
              <a:t>Scalable</a:t>
            </a:r>
            <a:r>
              <a:rPr lang="es-CL" sz="2400" b="1" dirty="0" smtClean="0"/>
              <a:t> </a:t>
            </a:r>
            <a:r>
              <a:rPr lang="es-CL" sz="2400" b="1" dirty="0"/>
              <a:t>and Modular </a:t>
            </a:r>
            <a:r>
              <a:rPr lang="es-CL" sz="2400" b="1" dirty="0" err="1"/>
              <a:t>Architecture</a:t>
            </a:r>
            <a:r>
              <a:rPr lang="es-CL" sz="2400" b="1" dirty="0"/>
              <a:t> </a:t>
            </a:r>
            <a:r>
              <a:rPr lang="es-CL" sz="2400" b="1" dirty="0" err="1"/>
              <a:t>for</a:t>
            </a:r>
            <a:r>
              <a:rPr lang="es-CL" sz="2400" b="1" dirty="0"/>
              <a:t> </a:t>
            </a:r>
            <a:r>
              <a:rPr lang="es-CL" sz="2400" b="1" dirty="0" smtClean="0"/>
              <a:t>CSS): </a:t>
            </a:r>
            <a:r>
              <a:rPr lang="es-CL" sz="2400" dirty="0" smtClean="0"/>
              <a:t>Desarrollado por</a:t>
            </a:r>
            <a:r>
              <a:rPr lang="es-CL" sz="2400" dirty="0"/>
              <a:t> Jonathan </a:t>
            </a:r>
            <a:r>
              <a:rPr lang="es-CL" sz="2400" dirty="0" err="1"/>
              <a:t>Snook</a:t>
            </a:r>
            <a:r>
              <a:rPr lang="es-CL" sz="2400" dirty="0"/>
              <a:t>, SMACSS </a:t>
            </a:r>
            <a:r>
              <a:rPr lang="es-CL" sz="2400" dirty="0" smtClean="0"/>
              <a:t>organiza las </a:t>
            </a:r>
            <a:r>
              <a:rPr lang="es-CL" sz="2400" dirty="0"/>
              <a:t>reglas CSS en 5 categorías: </a:t>
            </a:r>
            <a:r>
              <a:rPr lang="es-CL" sz="2400" dirty="0" smtClean="0"/>
              <a:t> </a:t>
            </a:r>
            <a:r>
              <a:rPr lang="es-CL" sz="2400" b="1" dirty="0" smtClean="0"/>
              <a:t>1</a:t>
            </a:r>
            <a:r>
              <a:rPr lang="es-CL" sz="2400" b="1" dirty="0"/>
              <a:t>)</a:t>
            </a:r>
            <a:r>
              <a:rPr lang="es-CL" sz="2400" dirty="0"/>
              <a:t> Base </a:t>
            </a:r>
            <a:r>
              <a:rPr lang="es-CL" sz="2400" b="1" dirty="0"/>
              <a:t>2)</a:t>
            </a:r>
            <a:r>
              <a:rPr lang="es-CL" sz="2400" dirty="0"/>
              <a:t> Maquetación </a:t>
            </a:r>
            <a:r>
              <a:rPr lang="es-CL" sz="2400" b="1" dirty="0"/>
              <a:t>3)</a:t>
            </a:r>
            <a:r>
              <a:rPr lang="es-CL" sz="2400" dirty="0"/>
              <a:t> Módulo </a:t>
            </a:r>
            <a:r>
              <a:rPr lang="es-CL" sz="2400" b="1" dirty="0"/>
              <a:t>4)</a:t>
            </a:r>
            <a:r>
              <a:rPr lang="es-CL" sz="2400" dirty="0"/>
              <a:t> Estado </a:t>
            </a:r>
            <a:r>
              <a:rPr lang="es-CL" sz="2400" b="1" dirty="0"/>
              <a:t>5)</a:t>
            </a:r>
            <a:r>
              <a:rPr lang="es-CL" sz="2400" dirty="0"/>
              <a:t> </a:t>
            </a:r>
            <a:r>
              <a:rPr lang="es-CL" sz="2400" dirty="0" smtClean="0"/>
              <a:t>Tema</a:t>
            </a:r>
            <a:endParaRPr lang="es-C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1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19883</TotalTime>
  <Words>133</Words>
  <Application>Microsoft Office PowerPoint</Application>
  <PresentationFormat>Presentación en pantalla 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340</cp:revision>
  <cp:lastPrinted>2018-02-06T19:43:21Z</cp:lastPrinted>
  <dcterms:created xsi:type="dcterms:W3CDTF">2016-02-23T20:13:48Z</dcterms:created>
  <dcterms:modified xsi:type="dcterms:W3CDTF">2020-09-14T17:41:21Z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