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0"/>
  </p:notesMasterIdLst>
  <p:handoutMasterIdLst>
    <p:handoutMasterId r:id="rId31"/>
  </p:handoutMasterIdLst>
  <p:sldIdLst>
    <p:sldId id="264" r:id="rId2"/>
    <p:sldId id="274" r:id="rId3"/>
    <p:sldId id="281" r:id="rId4"/>
    <p:sldId id="282" r:id="rId5"/>
    <p:sldId id="284" r:id="rId6"/>
    <p:sldId id="283" r:id="rId7"/>
    <p:sldId id="285" r:id="rId8"/>
    <p:sldId id="286" r:id="rId9"/>
    <p:sldId id="287" r:id="rId10"/>
    <p:sldId id="275" r:id="rId11"/>
    <p:sldId id="277" r:id="rId12"/>
    <p:sldId id="278" r:id="rId13"/>
    <p:sldId id="279" r:id="rId14"/>
    <p:sldId id="280" r:id="rId15"/>
    <p:sldId id="288" r:id="rId16"/>
    <p:sldId id="300" r:id="rId17"/>
    <p:sldId id="289" r:id="rId18"/>
    <p:sldId id="290" r:id="rId19"/>
    <p:sldId id="291" r:id="rId20"/>
    <p:sldId id="292" r:id="rId21"/>
    <p:sldId id="293" r:id="rId22"/>
    <p:sldId id="294" r:id="rId23"/>
    <p:sldId id="295" r:id="rId24"/>
    <p:sldId id="296" r:id="rId25"/>
    <p:sldId id="297" r:id="rId26"/>
    <p:sldId id="298" r:id="rId27"/>
    <p:sldId id="299" r:id="rId28"/>
    <p:sldId id="265" r:id="rId29"/>
  </p:sldIdLst>
  <p:sldSz cx="9144000" cy="6858000" type="screen4x3"/>
  <p:notesSz cx="7010400" cy="9296400"/>
  <p:custDataLst>
    <p:tags r:id="rId32"/>
  </p:custDataLst>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ernanda Astudillo P." initials="FAP"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49535F"/>
    <a:srgbClr val="41B1E9"/>
    <a:srgbClr val="003366"/>
    <a:srgbClr val="243190"/>
    <a:srgbClr val="229E54"/>
    <a:srgbClr val="E88E16"/>
    <a:srgbClr val="E00E2C"/>
    <a:srgbClr val="FEB915"/>
    <a:srgbClr val="CCFF3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275" autoAdjust="0"/>
    <p:restoredTop sz="94364" autoAdjust="0"/>
  </p:normalViewPr>
  <p:slideViewPr>
    <p:cSldViewPr snapToGrid="0" snapToObjects="1">
      <p:cViewPr varScale="1">
        <p:scale>
          <a:sx n="121" d="100"/>
          <a:sy n="121" d="100"/>
        </p:scale>
        <p:origin x="93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s-CL"/>
          </a:p>
        </p:txBody>
      </p:sp>
      <p:sp>
        <p:nvSpPr>
          <p:cNvPr id="3" name="2 Marcador de fecha"/>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5CACFEAB-34D1-4C07-8DCE-8E44EC1C82C2}" type="datetimeFigureOut">
              <a:rPr lang="es-CL" smtClean="0"/>
              <a:t>28-12-2020</a:t>
            </a:fld>
            <a:endParaRPr lang="es-CL"/>
          </a:p>
        </p:txBody>
      </p:sp>
      <p:sp>
        <p:nvSpPr>
          <p:cNvPr id="4" name="3 Marcador de pie de página"/>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s-CL"/>
          </a:p>
        </p:txBody>
      </p:sp>
      <p:sp>
        <p:nvSpPr>
          <p:cNvPr id="5" name="4 Marcador de número de diapositiva"/>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56A84A1E-25AE-4A40-B540-C2821EB8A3B9}" type="slidenum">
              <a:rPr lang="es-CL" smtClean="0"/>
              <a:t>‹Nº›</a:t>
            </a:fld>
            <a:endParaRPr lang="es-CL"/>
          </a:p>
        </p:txBody>
      </p:sp>
    </p:spTree>
    <p:extLst>
      <p:ext uri="{BB962C8B-B14F-4D97-AF65-F5344CB8AC3E}">
        <p14:creationId xmlns:p14="http://schemas.microsoft.com/office/powerpoint/2010/main" val="29220304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18924F2E-4955-4E98-A6C3-6F727FE95F07}" type="datetimeFigureOut">
              <a:rPr lang="es-CL" smtClean="0"/>
              <a:t>28-12-2020</a:t>
            </a:fld>
            <a:endParaRPr lang="es-CL"/>
          </a:p>
        </p:txBody>
      </p:sp>
      <p:sp>
        <p:nvSpPr>
          <p:cNvPr id="4" name="Marcador de imagen de diapositiva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0AF60042-8184-4145-9EDA-BA3AA743B5B2}" type="slidenum">
              <a:rPr lang="es-CL" smtClean="0"/>
              <a:t>‹Nº›</a:t>
            </a:fld>
            <a:endParaRPr lang="es-CL"/>
          </a:p>
        </p:txBody>
      </p:sp>
    </p:spTree>
    <p:extLst>
      <p:ext uri="{BB962C8B-B14F-4D97-AF65-F5344CB8AC3E}">
        <p14:creationId xmlns:p14="http://schemas.microsoft.com/office/powerpoint/2010/main" val="1797322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dirty="0"/>
              <a:t>Dar</a:t>
            </a:r>
            <a:r>
              <a:rPr lang="es-CL" baseline="0" dirty="0"/>
              <a:t> </a:t>
            </a:r>
            <a:r>
              <a:rPr lang="es-CL" baseline="0" dirty="0" err="1"/>
              <a:t>refresh</a:t>
            </a:r>
            <a:r>
              <a:rPr lang="es-CL" baseline="0" dirty="0"/>
              <a:t> a la imagen homologando a la web. </a:t>
            </a:r>
            <a:endParaRPr lang="es-CL"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t>1</a:t>
            </a:fld>
            <a:endParaRPr lang="es-CL"/>
          </a:p>
        </p:txBody>
      </p:sp>
    </p:spTree>
    <p:extLst>
      <p:ext uri="{BB962C8B-B14F-4D97-AF65-F5344CB8AC3E}">
        <p14:creationId xmlns:p14="http://schemas.microsoft.com/office/powerpoint/2010/main" val="4071151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10</a:t>
            </a:fld>
            <a:endParaRPr lang="es-CL">
              <a:solidFill>
                <a:prstClr val="black"/>
              </a:solidFill>
            </a:endParaRPr>
          </a:p>
        </p:txBody>
      </p:sp>
    </p:spTree>
    <p:extLst>
      <p:ext uri="{BB962C8B-B14F-4D97-AF65-F5344CB8AC3E}">
        <p14:creationId xmlns:p14="http://schemas.microsoft.com/office/powerpoint/2010/main" val="27566062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11</a:t>
            </a:fld>
            <a:endParaRPr lang="es-CL">
              <a:solidFill>
                <a:prstClr val="black"/>
              </a:solidFill>
            </a:endParaRPr>
          </a:p>
        </p:txBody>
      </p:sp>
    </p:spTree>
    <p:extLst>
      <p:ext uri="{BB962C8B-B14F-4D97-AF65-F5344CB8AC3E}">
        <p14:creationId xmlns:p14="http://schemas.microsoft.com/office/powerpoint/2010/main" val="33990208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12</a:t>
            </a:fld>
            <a:endParaRPr lang="es-CL">
              <a:solidFill>
                <a:prstClr val="black"/>
              </a:solidFill>
            </a:endParaRPr>
          </a:p>
        </p:txBody>
      </p:sp>
    </p:spTree>
    <p:extLst>
      <p:ext uri="{BB962C8B-B14F-4D97-AF65-F5344CB8AC3E}">
        <p14:creationId xmlns:p14="http://schemas.microsoft.com/office/powerpoint/2010/main" val="29008394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13</a:t>
            </a:fld>
            <a:endParaRPr lang="es-CL">
              <a:solidFill>
                <a:prstClr val="black"/>
              </a:solidFill>
            </a:endParaRPr>
          </a:p>
        </p:txBody>
      </p:sp>
    </p:spTree>
    <p:extLst>
      <p:ext uri="{BB962C8B-B14F-4D97-AF65-F5344CB8AC3E}">
        <p14:creationId xmlns:p14="http://schemas.microsoft.com/office/powerpoint/2010/main" val="34046225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14</a:t>
            </a:fld>
            <a:endParaRPr lang="es-CL">
              <a:solidFill>
                <a:prstClr val="black"/>
              </a:solidFill>
            </a:endParaRPr>
          </a:p>
        </p:txBody>
      </p:sp>
    </p:spTree>
    <p:extLst>
      <p:ext uri="{BB962C8B-B14F-4D97-AF65-F5344CB8AC3E}">
        <p14:creationId xmlns:p14="http://schemas.microsoft.com/office/powerpoint/2010/main" val="11816209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15</a:t>
            </a:fld>
            <a:endParaRPr lang="es-CL">
              <a:solidFill>
                <a:prstClr val="black"/>
              </a:solidFill>
            </a:endParaRPr>
          </a:p>
        </p:txBody>
      </p:sp>
    </p:spTree>
    <p:extLst>
      <p:ext uri="{BB962C8B-B14F-4D97-AF65-F5344CB8AC3E}">
        <p14:creationId xmlns:p14="http://schemas.microsoft.com/office/powerpoint/2010/main" val="19796852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16</a:t>
            </a:fld>
            <a:endParaRPr lang="es-CL">
              <a:solidFill>
                <a:prstClr val="black"/>
              </a:solidFill>
            </a:endParaRPr>
          </a:p>
        </p:txBody>
      </p:sp>
    </p:spTree>
    <p:extLst>
      <p:ext uri="{BB962C8B-B14F-4D97-AF65-F5344CB8AC3E}">
        <p14:creationId xmlns:p14="http://schemas.microsoft.com/office/powerpoint/2010/main" val="38994183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17</a:t>
            </a:fld>
            <a:endParaRPr lang="es-CL">
              <a:solidFill>
                <a:prstClr val="black"/>
              </a:solidFill>
            </a:endParaRPr>
          </a:p>
        </p:txBody>
      </p:sp>
    </p:spTree>
    <p:extLst>
      <p:ext uri="{BB962C8B-B14F-4D97-AF65-F5344CB8AC3E}">
        <p14:creationId xmlns:p14="http://schemas.microsoft.com/office/powerpoint/2010/main" val="13429938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18</a:t>
            </a:fld>
            <a:endParaRPr lang="es-CL">
              <a:solidFill>
                <a:prstClr val="black"/>
              </a:solidFill>
            </a:endParaRPr>
          </a:p>
        </p:txBody>
      </p:sp>
    </p:spTree>
    <p:extLst>
      <p:ext uri="{BB962C8B-B14F-4D97-AF65-F5344CB8AC3E}">
        <p14:creationId xmlns:p14="http://schemas.microsoft.com/office/powerpoint/2010/main" val="41980728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19</a:t>
            </a:fld>
            <a:endParaRPr lang="es-CL">
              <a:solidFill>
                <a:prstClr val="black"/>
              </a:solidFill>
            </a:endParaRPr>
          </a:p>
        </p:txBody>
      </p:sp>
    </p:spTree>
    <p:extLst>
      <p:ext uri="{BB962C8B-B14F-4D97-AF65-F5344CB8AC3E}">
        <p14:creationId xmlns:p14="http://schemas.microsoft.com/office/powerpoint/2010/main" val="3051239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2</a:t>
            </a:fld>
            <a:endParaRPr lang="es-CL">
              <a:solidFill>
                <a:prstClr val="black"/>
              </a:solidFill>
            </a:endParaRPr>
          </a:p>
        </p:txBody>
      </p:sp>
    </p:spTree>
    <p:extLst>
      <p:ext uri="{BB962C8B-B14F-4D97-AF65-F5344CB8AC3E}">
        <p14:creationId xmlns:p14="http://schemas.microsoft.com/office/powerpoint/2010/main" val="11152789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20</a:t>
            </a:fld>
            <a:endParaRPr lang="es-CL">
              <a:solidFill>
                <a:prstClr val="black"/>
              </a:solidFill>
            </a:endParaRPr>
          </a:p>
        </p:txBody>
      </p:sp>
    </p:spTree>
    <p:extLst>
      <p:ext uri="{BB962C8B-B14F-4D97-AF65-F5344CB8AC3E}">
        <p14:creationId xmlns:p14="http://schemas.microsoft.com/office/powerpoint/2010/main" val="38601209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21</a:t>
            </a:fld>
            <a:endParaRPr lang="es-CL">
              <a:solidFill>
                <a:prstClr val="black"/>
              </a:solidFill>
            </a:endParaRPr>
          </a:p>
        </p:txBody>
      </p:sp>
    </p:spTree>
    <p:extLst>
      <p:ext uri="{BB962C8B-B14F-4D97-AF65-F5344CB8AC3E}">
        <p14:creationId xmlns:p14="http://schemas.microsoft.com/office/powerpoint/2010/main" val="35766460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22</a:t>
            </a:fld>
            <a:endParaRPr lang="es-CL">
              <a:solidFill>
                <a:prstClr val="black"/>
              </a:solidFill>
            </a:endParaRPr>
          </a:p>
        </p:txBody>
      </p:sp>
    </p:spTree>
    <p:extLst>
      <p:ext uri="{BB962C8B-B14F-4D97-AF65-F5344CB8AC3E}">
        <p14:creationId xmlns:p14="http://schemas.microsoft.com/office/powerpoint/2010/main" val="40987818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23</a:t>
            </a:fld>
            <a:endParaRPr lang="es-CL">
              <a:solidFill>
                <a:prstClr val="black"/>
              </a:solidFill>
            </a:endParaRPr>
          </a:p>
        </p:txBody>
      </p:sp>
    </p:spTree>
    <p:extLst>
      <p:ext uri="{BB962C8B-B14F-4D97-AF65-F5344CB8AC3E}">
        <p14:creationId xmlns:p14="http://schemas.microsoft.com/office/powerpoint/2010/main" val="29714705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24</a:t>
            </a:fld>
            <a:endParaRPr lang="es-CL">
              <a:solidFill>
                <a:prstClr val="black"/>
              </a:solidFill>
            </a:endParaRPr>
          </a:p>
        </p:txBody>
      </p:sp>
    </p:spTree>
    <p:extLst>
      <p:ext uri="{BB962C8B-B14F-4D97-AF65-F5344CB8AC3E}">
        <p14:creationId xmlns:p14="http://schemas.microsoft.com/office/powerpoint/2010/main" val="39860718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25</a:t>
            </a:fld>
            <a:endParaRPr lang="es-CL">
              <a:solidFill>
                <a:prstClr val="black"/>
              </a:solidFill>
            </a:endParaRPr>
          </a:p>
        </p:txBody>
      </p:sp>
    </p:spTree>
    <p:extLst>
      <p:ext uri="{BB962C8B-B14F-4D97-AF65-F5344CB8AC3E}">
        <p14:creationId xmlns:p14="http://schemas.microsoft.com/office/powerpoint/2010/main" val="38047002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26</a:t>
            </a:fld>
            <a:endParaRPr lang="es-CL">
              <a:solidFill>
                <a:prstClr val="black"/>
              </a:solidFill>
            </a:endParaRPr>
          </a:p>
        </p:txBody>
      </p:sp>
    </p:spTree>
    <p:extLst>
      <p:ext uri="{BB962C8B-B14F-4D97-AF65-F5344CB8AC3E}">
        <p14:creationId xmlns:p14="http://schemas.microsoft.com/office/powerpoint/2010/main" val="3093592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27</a:t>
            </a:fld>
            <a:endParaRPr lang="es-CL">
              <a:solidFill>
                <a:prstClr val="black"/>
              </a:solidFill>
            </a:endParaRPr>
          </a:p>
        </p:txBody>
      </p:sp>
    </p:spTree>
    <p:extLst>
      <p:ext uri="{BB962C8B-B14F-4D97-AF65-F5344CB8AC3E}">
        <p14:creationId xmlns:p14="http://schemas.microsoft.com/office/powerpoint/2010/main" val="3264974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3</a:t>
            </a:fld>
            <a:endParaRPr lang="es-CL">
              <a:solidFill>
                <a:prstClr val="black"/>
              </a:solidFill>
            </a:endParaRPr>
          </a:p>
        </p:txBody>
      </p:sp>
    </p:spTree>
    <p:extLst>
      <p:ext uri="{BB962C8B-B14F-4D97-AF65-F5344CB8AC3E}">
        <p14:creationId xmlns:p14="http://schemas.microsoft.com/office/powerpoint/2010/main" val="2612185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4</a:t>
            </a:fld>
            <a:endParaRPr lang="es-CL">
              <a:solidFill>
                <a:prstClr val="black"/>
              </a:solidFill>
            </a:endParaRPr>
          </a:p>
        </p:txBody>
      </p:sp>
    </p:spTree>
    <p:extLst>
      <p:ext uri="{BB962C8B-B14F-4D97-AF65-F5344CB8AC3E}">
        <p14:creationId xmlns:p14="http://schemas.microsoft.com/office/powerpoint/2010/main" val="729320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5</a:t>
            </a:fld>
            <a:endParaRPr lang="es-CL">
              <a:solidFill>
                <a:prstClr val="black"/>
              </a:solidFill>
            </a:endParaRPr>
          </a:p>
        </p:txBody>
      </p:sp>
    </p:spTree>
    <p:extLst>
      <p:ext uri="{BB962C8B-B14F-4D97-AF65-F5344CB8AC3E}">
        <p14:creationId xmlns:p14="http://schemas.microsoft.com/office/powerpoint/2010/main" val="725366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6</a:t>
            </a:fld>
            <a:endParaRPr lang="es-CL">
              <a:solidFill>
                <a:prstClr val="black"/>
              </a:solidFill>
            </a:endParaRPr>
          </a:p>
        </p:txBody>
      </p:sp>
    </p:spTree>
    <p:extLst>
      <p:ext uri="{BB962C8B-B14F-4D97-AF65-F5344CB8AC3E}">
        <p14:creationId xmlns:p14="http://schemas.microsoft.com/office/powerpoint/2010/main" val="192083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7</a:t>
            </a:fld>
            <a:endParaRPr lang="es-CL">
              <a:solidFill>
                <a:prstClr val="black"/>
              </a:solidFill>
            </a:endParaRPr>
          </a:p>
        </p:txBody>
      </p:sp>
    </p:spTree>
    <p:extLst>
      <p:ext uri="{BB962C8B-B14F-4D97-AF65-F5344CB8AC3E}">
        <p14:creationId xmlns:p14="http://schemas.microsoft.com/office/powerpoint/2010/main" val="27856474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8</a:t>
            </a:fld>
            <a:endParaRPr lang="es-CL">
              <a:solidFill>
                <a:prstClr val="black"/>
              </a:solidFill>
            </a:endParaRPr>
          </a:p>
        </p:txBody>
      </p:sp>
    </p:spTree>
    <p:extLst>
      <p:ext uri="{BB962C8B-B14F-4D97-AF65-F5344CB8AC3E}">
        <p14:creationId xmlns:p14="http://schemas.microsoft.com/office/powerpoint/2010/main" val="29751231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9</a:t>
            </a:fld>
            <a:endParaRPr lang="es-CL">
              <a:solidFill>
                <a:prstClr val="black"/>
              </a:solidFill>
            </a:endParaRPr>
          </a:p>
        </p:txBody>
      </p:sp>
    </p:spTree>
    <p:extLst>
      <p:ext uri="{BB962C8B-B14F-4D97-AF65-F5344CB8AC3E}">
        <p14:creationId xmlns:p14="http://schemas.microsoft.com/office/powerpoint/2010/main" val="413801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p:spPr>
        <p:txBody>
          <a:bodyPr anchor="b"/>
          <a:lstStyle>
            <a:lvl1pPr algn="ctr">
              <a:defRPr sz="4500"/>
            </a:lvl1pPr>
          </a:lstStyle>
          <a:p>
            <a:r>
              <a:rPr lang="es-ES"/>
              <a:t>Haga clic para modificar el estilo de título del patrón</a:t>
            </a:r>
          </a:p>
        </p:txBody>
      </p:sp>
      <p:sp>
        <p:nvSpPr>
          <p:cNvPr id="3" name="Subtítulo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84C1D52C-9431-5644-AED1-5F2D7AE8DD15}" type="datetimeFigureOut">
              <a:rPr lang="es-ES" smtClean="0"/>
              <a:t>28/12/2020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21839C9-794D-CA40-A982-3DF30676A5CE}" type="slidenum">
              <a:rPr lang="es-ES" smtClean="0"/>
              <a:t>‹Nº›</a:t>
            </a:fld>
            <a:endParaRPr lang="es-ES"/>
          </a:p>
        </p:txBody>
      </p:sp>
    </p:spTree>
    <p:extLst>
      <p:ext uri="{BB962C8B-B14F-4D97-AF65-F5344CB8AC3E}">
        <p14:creationId xmlns:p14="http://schemas.microsoft.com/office/powerpoint/2010/main" val="1673441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84C1D52C-9431-5644-AED1-5F2D7AE8DD15}" type="datetimeFigureOut">
              <a:rPr lang="es-ES" smtClean="0"/>
              <a:t>28/12/2020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21839C9-794D-CA40-A982-3DF30676A5CE}" type="slidenum">
              <a:rPr lang="es-ES" smtClean="0"/>
              <a:t>‹Nº›</a:t>
            </a:fld>
            <a:endParaRPr lang="es-ES"/>
          </a:p>
        </p:txBody>
      </p:sp>
    </p:spTree>
    <p:extLst>
      <p:ext uri="{BB962C8B-B14F-4D97-AF65-F5344CB8AC3E}">
        <p14:creationId xmlns:p14="http://schemas.microsoft.com/office/powerpoint/2010/main" val="3767536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43675" y="365125"/>
            <a:ext cx="1971675"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628650" y="365125"/>
            <a:ext cx="5800725"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84C1D52C-9431-5644-AED1-5F2D7AE8DD15}" type="datetimeFigureOut">
              <a:rPr lang="es-ES" smtClean="0"/>
              <a:t>28/12/2020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21839C9-794D-CA40-A982-3DF30676A5CE}" type="slidenum">
              <a:rPr lang="es-ES" smtClean="0"/>
              <a:t>‹Nº›</a:t>
            </a:fld>
            <a:endParaRPr lang="es-ES"/>
          </a:p>
        </p:txBody>
      </p:sp>
    </p:spTree>
    <p:extLst>
      <p:ext uri="{BB962C8B-B14F-4D97-AF65-F5344CB8AC3E}">
        <p14:creationId xmlns:p14="http://schemas.microsoft.com/office/powerpoint/2010/main" val="31140415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_Título y objetos">
    <p:spTree>
      <p:nvGrpSpPr>
        <p:cNvPr id="1" name=""/>
        <p:cNvGrpSpPr/>
        <p:nvPr/>
      </p:nvGrpSpPr>
      <p:grpSpPr>
        <a:xfrm>
          <a:off x="0" y="0"/>
          <a:ext cx="0" cy="0"/>
          <a:chOff x="0" y="0"/>
          <a:chExt cx="0" cy="0"/>
        </a:xfrm>
      </p:grpSpPr>
      <p:sp>
        <p:nvSpPr>
          <p:cNvPr id="8" name="Rectángulo 7"/>
          <p:cNvSpPr/>
          <p:nvPr userDrawn="1"/>
        </p:nvSpPr>
        <p:spPr>
          <a:xfrm>
            <a:off x="0" y="0"/>
            <a:ext cx="9144000" cy="1351294"/>
          </a:xfrm>
          <a:prstGeom prst="rect">
            <a:avLst/>
          </a:prstGeom>
          <a:solidFill>
            <a:schemeClr val="tx2">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 name="Marcador de fecha 3"/>
          <p:cNvSpPr>
            <a:spLocks noGrp="1"/>
          </p:cNvSpPr>
          <p:nvPr>
            <p:ph type="dt" sz="half" idx="10"/>
          </p:nvPr>
        </p:nvSpPr>
        <p:spPr/>
        <p:txBody>
          <a:bodyPr/>
          <a:lstStyle/>
          <a:p>
            <a:fld id="{84C1D52C-9431-5644-AED1-5F2D7AE8DD15}" type="datetimeFigureOut">
              <a:rPr lang="es-ES" smtClean="0"/>
              <a:t>28/12/2020</a:t>
            </a:fld>
            <a:endParaRPr lang="es-ES"/>
          </a:p>
        </p:txBody>
      </p:sp>
      <p:sp>
        <p:nvSpPr>
          <p:cNvPr id="5" name="Marcador de pie de página 4"/>
          <p:cNvSpPr>
            <a:spLocks noGrp="1"/>
          </p:cNvSpPr>
          <p:nvPr>
            <p:ph type="ftr" sz="quarter" idx="11"/>
          </p:nvPr>
        </p:nvSpPr>
        <p:spPr>
          <a:xfrm>
            <a:off x="5791200" y="6356350"/>
            <a:ext cx="2895600" cy="365125"/>
          </a:xfrm>
        </p:spPr>
        <p:txBody>
          <a:bodyPr/>
          <a:lstStyle>
            <a:lvl1pPr>
              <a:defRPr>
                <a:solidFill>
                  <a:schemeClr val="bg1">
                    <a:lumMod val="75000"/>
                  </a:schemeClr>
                </a:solidFill>
              </a:defRPr>
            </a:lvl1pPr>
          </a:lstStyle>
          <a:p>
            <a:r>
              <a:rPr lang="es-ES" dirty="0"/>
              <a:t>                                    EDUCACIÓN CONTÍNUA</a:t>
            </a:r>
          </a:p>
        </p:txBody>
      </p:sp>
      <p:sp>
        <p:nvSpPr>
          <p:cNvPr id="7" name="Rectángulo 6"/>
          <p:cNvSpPr/>
          <p:nvPr userDrawn="1"/>
        </p:nvSpPr>
        <p:spPr>
          <a:xfrm flipV="1">
            <a:off x="0" y="6313419"/>
            <a:ext cx="9144000" cy="465202"/>
          </a:xfrm>
          <a:prstGeom prst="rect">
            <a:avLst/>
          </a:prstGeom>
          <a:solidFill>
            <a:srgbClr val="F2F2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9" name="Rectángulo 8"/>
          <p:cNvSpPr/>
          <p:nvPr userDrawn="1"/>
        </p:nvSpPr>
        <p:spPr>
          <a:xfrm rot="2736822">
            <a:off x="575940" y="1103933"/>
            <a:ext cx="494719" cy="494719"/>
          </a:xfrm>
          <a:prstGeom prst="rect">
            <a:avLst/>
          </a:prstGeom>
          <a:solidFill>
            <a:schemeClr val="tx2">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464542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84C1D52C-9431-5644-AED1-5F2D7AE8DD15}" type="datetimeFigureOut">
              <a:rPr lang="es-ES" smtClean="0"/>
              <a:t>28/12/2020</a:t>
            </a:fld>
            <a:endParaRPr lang="es-ES"/>
          </a:p>
        </p:txBody>
      </p:sp>
      <p:sp>
        <p:nvSpPr>
          <p:cNvPr id="5" name="Marcador de pie de página 4"/>
          <p:cNvSpPr>
            <a:spLocks noGrp="1"/>
          </p:cNvSpPr>
          <p:nvPr>
            <p:ph type="ftr" sz="quarter" idx="11"/>
          </p:nvPr>
        </p:nvSpPr>
        <p:spPr/>
        <p:txBody>
          <a:bodyPr/>
          <a:lstStyle/>
          <a:p>
            <a:r>
              <a:rPr lang="es-ES"/>
              <a:t>GFDHDFDHFHD</a:t>
            </a:r>
            <a:endParaRPr lang="es-ES" dirty="0"/>
          </a:p>
        </p:txBody>
      </p:sp>
      <p:sp>
        <p:nvSpPr>
          <p:cNvPr id="6" name="Marcador de número de diapositiva 5"/>
          <p:cNvSpPr>
            <a:spLocks noGrp="1"/>
          </p:cNvSpPr>
          <p:nvPr>
            <p:ph type="sldNum" sz="quarter" idx="12"/>
          </p:nvPr>
        </p:nvSpPr>
        <p:spPr/>
        <p:txBody>
          <a:bodyPr/>
          <a:lstStyle/>
          <a:p>
            <a:fld id="{621839C9-794D-CA40-A982-3DF30676A5CE}" type="slidenum">
              <a:rPr lang="es-ES" smtClean="0"/>
              <a:t>‹Nº›</a:t>
            </a:fld>
            <a:endParaRPr lang="es-ES"/>
          </a:p>
        </p:txBody>
      </p:sp>
    </p:spTree>
    <p:extLst>
      <p:ext uri="{BB962C8B-B14F-4D97-AF65-F5344CB8AC3E}">
        <p14:creationId xmlns:p14="http://schemas.microsoft.com/office/powerpoint/2010/main" val="3518142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9"/>
            <a:ext cx="7886700" cy="2852737"/>
          </a:xfrm>
        </p:spPr>
        <p:txBody>
          <a:bodyPr anchor="b"/>
          <a:lstStyle>
            <a:lvl1pPr>
              <a:defRPr sz="4500"/>
            </a:lvl1pPr>
          </a:lstStyle>
          <a:p>
            <a:r>
              <a:rPr lang="es-ES"/>
              <a:t>Haga clic para modificar el estilo de título del patrón</a:t>
            </a:r>
          </a:p>
        </p:txBody>
      </p:sp>
      <p:sp>
        <p:nvSpPr>
          <p:cNvPr id="3" name="Marcador de texto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84C1D52C-9431-5644-AED1-5F2D7AE8DD15}" type="datetimeFigureOut">
              <a:rPr lang="es-ES" smtClean="0"/>
              <a:t>28/12/2020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21839C9-794D-CA40-A982-3DF30676A5CE}" type="slidenum">
              <a:rPr lang="es-ES" smtClean="0"/>
              <a:t>‹Nº›</a:t>
            </a:fld>
            <a:endParaRPr lang="es-ES"/>
          </a:p>
        </p:txBody>
      </p:sp>
    </p:spTree>
    <p:extLst>
      <p:ext uri="{BB962C8B-B14F-4D97-AF65-F5344CB8AC3E}">
        <p14:creationId xmlns:p14="http://schemas.microsoft.com/office/powerpoint/2010/main" val="1303387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6286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46291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84C1D52C-9431-5644-AED1-5F2D7AE8DD15}" type="datetimeFigureOut">
              <a:rPr lang="es-ES" smtClean="0"/>
              <a:t>28/12/2020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21839C9-794D-CA40-A982-3DF30676A5CE}" type="slidenum">
              <a:rPr lang="es-ES" smtClean="0"/>
              <a:t>‹Nº›</a:t>
            </a:fld>
            <a:endParaRPr lang="es-ES"/>
          </a:p>
        </p:txBody>
      </p:sp>
    </p:spTree>
    <p:extLst>
      <p:ext uri="{BB962C8B-B14F-4D97-AF65-F5344CB8AC3E}">
        <p14:creationId xmlns:p14="http://schemas.microsoft.com/office/powerpoint/2010/main" val="617487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29841" y="365126"/>
            <a:ext cx="78867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Marcador de contenido 3"/>
          <p:cNvSpPr>
            <a:spLocks noGrp="1"/>
          </p:cNvSpPr>
          <p:nvPr>
            <p:ph sz="half" idx="2"/>
          </p:nvPr>
        </p:nvSpPr>
        <p:spPr>
          <a:xfrm>
            <a:off x="629842" y="2505075"/>
            <a:ext cx="3868340"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Marcador de contenido 5"/>
          <p:cNvSpPr>
            <a:spLocks noGrp="1"/>
          </p:cNvSpPr>
          <p:nvPr>
            <p:ph sz="quarter" idx="4"/>
          </p:nvPr>
        </p:nvSpPr>
        <p:spPr>
          <a:xfrm>
            <a:off x="4629150" y="2505075"/>
            <a:ext cx="3887391"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84C1D52C-9431-5644-AED1-5F2D7AE8DD15}" type="datetimeFigureOut">
              <a:rPr lang="es-ES" smtClean="0"/>
              <a:t>28/12/2020</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621839C9-794D-CA40-A982-3DF30676A5CE}" type="slidenum">
              <a:rPr lang="es-ES" smtClean="0"/>
              <a:t>‹Nº›</a:t>
            </a:fld>
            <a:endParaRPr lang="es-ES"/>
          </a:p>
        </p:txBody>
      </p:sp>
    </p:spTree>
    <p:extLst>
      <p:ext uri="{BB962C8B-B14F-4D97-AF65-F5344CB8AC3E}">
        <p14:creationId xmlns:p14="http://schemas.microsoft.com/office/powerpoint/2010/main" val="3561894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84C1D52C-9431-5644-AED1-5F2D7AE8DD15}" type="datetimeFigureOut">
              <a:rPr lang="es-ES" smtClean="0"/>
              <a:t>28/12/2020</a:t>
            </a:fld>
            <a:endParaRPr lang="es-ES"/>
          </a:p>
        </p:txBody>
      </p:sp>
      <p:sp>
        <p:nvSpPr>
          <p:cNvPr id="4" name="Marcador de pie de página 3"/>
          <p:cNvSpPr>
            <a:spLocks noGrp="1"/>
          </p:cNvSpPr>
          <p:nvPr>
            <p:ph type="ftr" sz="quarter" idx="11"/>
          </p:nvPr>
        </p:nvSpPr>
        <p:spPr/>
        <p:txBody>
          <a:bodyPr/>
          <a:lstStyle/>
          <a:p>
            <a:r>
              <a:rPr lang="es-ES"/>
              <a:t>GFDHDFDHFHD</a:t>
            </a:r>
            <a:endParaRPr lang="es-ES" dirty="0"/>
          </a:p>
        </p:txBody>
      </p:sp>
      <p:sp>
        <p:nvSpPr>
          <p:cNvPr id="5" name="Marcador de número de diapositiva 4"/>
          <p:cNvSpPr>
            <a:spLocks noGrp="1"/>
          </p:cNvSpPr>
          <p:nvPr>
            <p:ph type="sldNum" sz="quarter" idx="12"/>
          </p:nvPr>
        </p:nvSpPr>
        <p:spPr/>
        <p:txBody>
          <a:bodyPr/>
          <a:lstStyle/>
          <a:p>
            <a:fld id="{621839C9-794D-CA40-A982-3DF30676A5CE}" type="slidenum">
              <a:rPr lang="es-ES" smtClean="0"/>
              <a:t>‹Nº›</a:t>
            </a:fld>
            <a:endParaRPr lang="es-ES"/>
          </a:p>
        </p:txBody>
      </p:sp>
    </p:spTree>
    <p:extLst>
      <p:ext uri="{BB962C8B-B14F-4D97-AF65-F5344CB8AC3E}">
        <p14:creationId xmlns:p14="http://schemas.microsoft.com/office/powerpoint/2010/main" val="773353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84C1D52C-9431-5644-AED1-5F2D7AE8DD15}" type="datetimeFigureOut">
              <a:rPr lang="es-ES" smtClean="0"/>
              <a:t>28/12/2020</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621839C9-794D-CA40-A982-3DF30676A5CE}" type="slidenum">
              <a:rPr lang="es-ES" smtClean="0"/>
              <a:t>‹Nº›</a:t>
            </a:fld>
            <a:endParaRPr lang="es-ES"/>
          </a:p>
        </p:txBody>
      </p:sp>
    </p:spTree>
    <p:extLst>
      <p:ext uri="{BB962C8B-B14F-4D97-AF65-F5344CB8AC3E}">
        <p14:creationId xmlns:p14="http://schemas.microsoft.com/office/powerpoint/2010/main" val="2926226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p>
        </p:txBody>
      </p:sp>
      <p:sp>
        <p:nvSpPr>
          <p:cNvPr id="3" name="Marcador de contenido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84C1D52C-9431-5644-AED1-5F2D7AE8DD15}" type="datetimeFigureOut">
              <a:rPr lang="es-ES" smtClean="0"/>
              <a:t>28/12/2020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21839C9-794D-CA40-A982-3DF30676A5CE}" type="slidenum">
              <a:rPr lang="es-ES" smtClean="0"/>
              <a:t>‹Nº›</a:t>
            </a:fld>
            <a:endParaRPr lang="es-ES"/>
          </a:p>
        </p:txBody>
      </p:sp>
    </p:spTree>
    <p:extLst>
      <p:ext uri="{BB962C8B-B14F-4D97-AF65-F5344CB8AC3E}">
        <p14:creationId xmlns:p14="http://schemas.microsoft.com/office/powerpoint/2010/main" val="2955520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p>
        </p:txBody>
      </p:sp>
      <p:sp>
        <p:nvSpPr>
          <p:cNvPr id="3" name="Marcador de posición de imagen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s-ES"/>
          </a:p>
        </p:txBody>
      </p:sp>
      <p:sp>
        <p:nvSpPr>
          <p:cNvPr id="4" name="Marcador de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84C1D52C-9431-5644-AED1-5F2D7AE8DD15}" type="datetimeFigureOut">
              <a:rPr lang="es-ES" smtClean="0"/>
              <a:t>28/12/2020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21839C9-794D-CA40-A982-3DF30676A5CE}" type="slidenum">
              <a:rPr lang="es-ES" smtClean="0"/>
              <a:t>‹Nº›</a:t>
            </a:fld>
            <a:endParaRPr lang="es-ES"/>
          </a:p>
        </p:txBody>
      </p:sp>
    </p:spTree>
    <p:extLst>
      <p:ext uri="{BB962C8B-B14F-4D97-AF65-F5344CB8AC3E}">
        <p14:creationId xmlns:p14="http://schemas.microsoft.com/office/powerpoint/2010/main" val="2495209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4C1D52C-9431-5644-AED1-5F2D7AE8DD15}" type="datetimeFigureOut">
              <a:rPr lang="es-ES" smtClean="0"/>
              <a:t>28/12/2020</a:t>
            </a:fld>
            <a:endParaRPr lang="es-ES"/>
          </a:p>
        </p:txBody>
      </p:sp>
      <p:sp>
        <p:nvSpPr>
          <p:cNvPr id="5" name="Marcador de pie de página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s-ES"/>
              <a:t>GFDHDFDHFHD</a:t>
            </a:r>
            <a:endParaRPr lang="es-ES" dirty="0"/>
          </a:p>
        </p:txBody>
      </p:sp>
      <p:sp>
        <p:nvSpPr>
          <p:cNvPr id="6" name="Marcador de número de diapositiva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21839C9-794D-CA40-A982-3DF30676A5CE}" type="slidenum">
              <a:rPr lang="es-ES" smtClean="0"/>
              <a:t>‹Nº›</a:t>
            </a:fld>
            <a:endParaRPr lang="es-ES"/>
          </a:p>
        </p:txBody>
      </p:sp>
    </p:spTree>
    <p:extLst>
      <p:ext uri="{BB962C8B-B14F-4D97-AF65-F5344CB8AC3E}">
        <p14:creationId xmlns:p14="http://schemas.microsoft.com/office/powerpoint/2010/main" val="7530424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E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xml"/><Relationship Id="rId1" Type="http://schemas.openxmlformats.org/officeDocument/2006/relationships/tags" Target="../tags/tag2.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tags" Target="../tags/tag1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tags" Target="../tags/tag12.xml"/><Relationship Id="rId6" Type="http://schemas.openxmlformats.org/officeDocument/2006/relationships/hyperlink" Target="https://pixabay.com/en/carousel-website-page-layout-1684591/" TargetMode="External"/><Relationship Id="rId5" Type="http://schemas.openxmlformats.org/officeDocument/2006/relationships/image" Target="../media/image29.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tags" Target="../tags/tag13.xml"/><Relationship Id="rId5" Type="http://schemas.openxmlformats.org/officeDocument/2006/relationships/image" Target="../media/image30.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tags" Target="../tags/tag14.xml"/><Relationship Id="rId5" Type="http://schemas.openxmlformats.org/officeDocument/2006/relationships/image" Target="../media/image31.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tags" Target="../tags/tag15.xml"/><Relationship Id="rId5" Type="http://schemas.openxmlformats.org/officeDocument/2006/relationships/image" Target="../media/image32.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tags" Target="../tags/tag16.xml"/><Relationship Id="rId5" Type="http://schemas.openxmlformats.org/officeDocument/2006/relationships/image" Target="../media/image3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tags" Target="../tags/tag17.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tags" Target="../tags/tag18.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tags" Target="../tags/tag19.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tags" Target="../tags/tag20.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3.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tags" Target="../tags/tag21.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38.png"/><Relationship Id="rId2" Type="http://schemas.openxmlformats.org/officeDocument/2006/relationships/slideLayout" Target="../slideLayouts/slideLayout12.xml"/><Relationship Id="rId1" Type="http://schemas.openxmlformats.org/officeDocument/2006/relationships/tags" Target="../tags/tag2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tags" Target="../tags/tag23.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tags" Target="../tags/tag24.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2.xml"/><Relationship Id="rId1" Type="http://schemas.openxmlformats.org/officeDocument/2006/relationships/tags" Target="../tags/tag25.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2.xml"/><Relationship Id="rId1" Type="http://schemas.openxmlformats.org/officeDocument/2006/relationships/tags" Target="../tags/tag26.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2.xml"/><Relationship Id="rId1" Type="http://schemas.openxmlformats.org/officeDocument/2006/relationships/tags" Target="../tags/tag27.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2.xml"/><Relationship Id="rId1" Type="http://schemas.openxmlformats.org/officeDocument/2006/relationships/tags" Target="../tags/tag28.xml"/><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5.xml"/><Relationship Id="rId7" Type="http://schemas.openxmlformats.org/officeDocument/2006/relationships/image" Target="../media/image7.png"/><Relationship Id="rId2" Type="http://schemas.openxmlformats.org/officeDocument/2006/relationships/slideLayout" Target="../slideLayouts/slideLayout12.xml"/><Relationship Id="rId1" Type="http://schemas.openxmlformats.org/officeDocument/2006/relationships/tags" Target="../tags/tag6.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2.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tags" Target="../tags/tag7.xml"/><Relationship Id="rId5" Type="http://schemas.openxmlformats.org/officeDocument/2006/relationships/image" Target="../media/image1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notesSlide" Target="../notesSlides/notesSlide7.xml"/><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slideLayout" Target="../slideLayouts/slideLayout12.xml"/><Relationship Id="rId1" Type="http://schemas.openxmlformats.org/officeDocument/2006/relationships/tags" Target="../tags/tag8.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tags" Target="../tags/tag9.xml"/><Relationship Id="rId5" Type="http://schemas.openxmlformats.org/officeDocument/2006/relationships/image" Target="../media/image20.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notesSlide" Target="../notesSlides/notesSlide9.xml"/><Relationship Id="rId7" Type="http://schemas.openxmlformats.org/officeDocument/2006/relationships/image" Target="../media/image23.png"/><Relationship Id="rId2" Type="http://schemas.openxmlformats.org/officeDocument/2006/relationships/slideLayout" Target="../slideLayouts/slideLayout12.xml"/><Relationship Id="rId1" Type="http://schemas.openxmlformats.org/officeDocument/2006/relationships/tags" Target="../tags/tag10.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png"/><Relationship Id="rId9"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3" name="CuadroTexto 2"/>
          <p:cNvSpPr txBox="1"/>
          <p:nvPr/>
        </p:nvSpPr>
        <p:spPr>
          <a:xfrm>
            <a:off x="4297682" y="2340097"/>
            <a:ext cx="4639884" cy="3108543"/>
          </a:xfrm>
          <a:prstGeom prst="rect">
            <a:avLst/>
          </a:prstGeom>
          <a:noFill/>
        </p:spPr>
        <p:txBody>
          <a:bodyPr wrap="square" rtlCol="0">
            <a:spAutoFit/>
          </a:bodyPr>
          <a:lstStyle/>
          <a:p>
            <a:pPr algn="just"/>
            <a:r>
              <a:rPr lang="es-CL" sz="2800" b="1" dirty="0"/>
              <a:t>Construir un sitio web usando hojas de estilos CSS y metodologías para la organización y </a:t>
            </a:r>
            <a:r>
              <a:rPr lang="es-CL" sz="2800" b="1" dirty="0" err="1"/>
              <a:t>modularización</a:t>
            </a:r>
            <a:r>
              <a:rPr lang="es-CL" sz="2800" b="1" dirty="0"/>
              <a:t> de dichas hojas para la implementación de una maqueta definida</a:t>
            </a:r>
            <a:endParaRPr lang="es-ES_tradnl" sz="2800" b="1" dirty="0">
              <a:solidFill>
                <a:srgbClr val="49535F"/>
              </a:solidFill>
            </a:endParaRPr>
          </a:p>
        </p:txBody>
      </p:sp>
    </p:spTree>
    <p:custDataLst>
      <p:tags r:id="rId1"/>
    </p:custDataLst>
    <p:extLst>
      <p:ext uri="{BB962C8B-B14F-4D97-AF65-F5344CB8AC3E}">
        <p14:creationId xmlns:p14="http://schemas.microsoft.com/office/powerpoint/2010/main" val="1583893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0A675CDD-2BA1-48C4-8FE3-F54271E58F93}"/>
              </a:ext>
            </a:extLst>
          </p:cNvPr>
          <p:cNvSpPr txBox="1"/>
          <p:nvPr/>
        </p:nvSpPr>
        <p:spPr>
          <a:xfrm>
            <a:off x="248194" y="805121"/>
            <a:ext cx="8647612" cy="954107"/>
          </a:xfrm>
          <a:prstGeom prst="rect">
            <a:avLst/>
          </a:prstGeom>
          <a:noFill/>
        </p:spPr>
        <p:txBody>
          <a:bodyPr wrap="square" rtlCol="0">
            <a:spAutoFit/>
          </a:bodyPr>
          <a:lstStyle/>
          <a:p>
            <a:pPr algn="just"/>
            <a:r>
              <a:rPr lang="es-CL" sz="2800" b="1" dirty="0" smtClean="0"/>
              <a:t>		Diseño </a:t>
            </a:r>
            <a:r>
              <a:rPr lang="es-CL" sz="2800" b="1" dirty="0"/>
              <a:t>WEB</a:t>
            </a:r>
            <a:r>
              <a:rPr lang="es-CL" sz="2800" dirty="0"/>
              <a:t>: Es el que define los elementos  y características  visuales  de un sitio WEB. </a:t>
            </a:r>
          </a:p>
        </p:txBody>
      </p:sp>
      <p:pic>
        <p:nvPicPr>
          <p:cNvPr id="5" name="Imagen 4">
            <a:extLst>
              <a:ext uri="{FF2B5EF4-FFF2-40B4-BE49-F238E27FC236}">
                <a16:creationId xmlns:a16="http://schemas.microsoft.com/office/drawing/2014/main" id="{F691159A-5DA5-4432-A9A6-935454C621C6}"/>
              </a:ext>
            </a:extLst>
          </p:cNvPr>
          <p:cNvPicPr>
            <a:picLocks noChangeAspect="1"/>
          </p:cNvPicPr>
          <p:nvPr/>
        </p:nvPicPr>
        <p:blipFill>
          <a:blip r:embed="rId5"/>
          <a:stretch>
            <a:fillRect/>
          </a:stretch>
        </p:blipFill>
        <p:spPr>
          <a:xfrm>
            <a:off x="366153" y="2747010"/>
            <a:ext cx="3069378" cy="3906481"/>
          </a:xfrm>
          <a:prstGeom prst="rect">
            <a:avLst/>
          </a:prstGeom>
        </p:spPr>
      </p:pic>
      <p:pic>
        <p:nvPicPr>
          <p:cNvPr id="6" name="Imagen 5">
            <a:extLst>
              <a:ext uri="{FF2B5EF4-FFF2-40B4-BE49-F238E27FC236}">
                <a16:creationId xmlns:a16="http://schemas.microsoft.com/office/drawing/2014/main" id="{9AC23126-BD98-4F00-8970-85A95FB97720}"/>
              </a:ext>
            </a:extLst>
          </p:cNvPr>
          <p:cNvPicPr>
            <a:picLocks noChangeAspect="1"/>
          </p:cNvPicPr>
          <p:nvPr/>
        </p:nvPicPr>
        <p:blipFill>
          <a:blip r:embed="rId6"/>
          <a:stretch>
            <a:fillRect/>
          </a:stretch>
        </p:blipFill>
        <p:spPr>
          <a:xfrm>
            <a:off x="6100354" y="2747010"/>
            <a:ext cx="2880834" cy="3984802"/>
          </a:xfrm>
          <a:prstGeom prst="rect">
            <a:avLst/>
          </a:prstGeom>
        </p:spPr>
      </p:pic>
      <p:sp>
        <p:nvSpPr>
          <p:cNvPr id="7" name="Rectángulo 6">
            <a:extLst>
              <a:ext uri="{FF2B5EF4-FFF2-40B4-BE49-F238E27FC236}">
                <a16:creationId xmlns:a16="http://schemas.microsoft.com/office/drawing/2014/main" id="{6E2C2B05-8E46-42BA-8D51-88AE9B61BCF8}"/>
              </a:ext>
            </a:extLst>
          </p:cNvPr>
          <p:cNvSpPr>
            <a:spLocks noChangeAspect="1"/>
          </p:cNvSpPr>
          <p:nvPr/>
        </p:nvSpPr>
        <p:spPr>
          <a:xfrm>
            <a:off x="366153" y="1805159"/>
            <a:ext cx="8615035" cy="644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2400" dirty="0"/>
              <a:t>Sitio WEB</a:t>
            </a:r>
          </a:p>
        </p:txBody>
      </p:sp>
      <p:sp>
        <p:nvSpPr>
          <p:cNvPr id="8" name="Flecha: a la izquierda, derecha y arriba 7">
            <a:extLst>
              <a:ext uri="{FF2B5EF4-FFF2-40B4-BE49-F238E27FC236}">
                <a16:creationId xmlns:a16="http://schemas.microsoft.com/office/drawing/2014/main" id="{8FB083C0-5E57-47EC-9313-2FDC27E36136}"/>
              </a:ext>
            </a:extLst>
          </p:cNvPr>
          <p:cNvSpPr>
            <a:spLocks noChangeAspect="1"/>
          </p:cNvSpPr>
          <p:nvPr/>
        </p:nvSpPr>
        <p:spPr>
          <a:xfrm>
            <a:off x="3435531" y="3592287"/>
            <a:ext cx="2671661" cy="1868154"/>
          </a:xfrm>
          <a:prstGeom prst="leftRigh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9" name="CuadroTexto 8"/>
          <p:cNvSpPr txBox="1"/>
          <p:nvPr/>
        </p:nvSpPr>
        <p:spPr>
          <a:xfrm>
            <a:off x="851226" y="41290"/>
            <a:ext cx="3447738" cy="646331"/>
          </a:xfrm>
          <a:prstGeom prst="rect">
            <a:avLst/>
          </a:prstGeom>
          <a:noFill/>
        </p:spPr>
        <p:txBody>
          <a:bodyPr wrap="square" rtlCol="0">
            <a:spAutoFit/>
          </a:bodyPr>
          <a:lstStyle/>
          <a:p>
            <a:r>
              <a:rPr lang="es-CL" sz="3600" b="1" dirty="0">
                <a:solidFill>
                  <a:schemeClr val="bg1"/>
                </a:solidFill>
              </a:rPr>
              <a:t>Flujo de Trabajo</a:t>
            </a:r>
          </a:p>
        </p:txBody>
      </p:sp>
    </p:spTree>
    <p:custDataLst>
      <p:tags r:id="rId1"/>
    </p:custDataLst>
    <p:extLst>
      <p:ext uri="{BB962C8B-B14F-4D97-AF65-F5344CB8AC3E}">
        <p14:creationId xmlns:p14="http://schemas.microsoft.com/office/powerpoint/2010/main" val="2966374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CuadroTexto 1"/>
          <p:cNvSpPr txBox="1"/>
          <p:nvPr/>
        </p:nvSpPr>
        <p:spPr>
          <a:xfrm>
            <a:off x="1014445" y="8008"/>
            <a:ext cx="1487876" cy="707886"/>
          </a:xfrm>
          <a:prstGeom prst="rect">
            <a:avLst/>
          </a:prstGeom>
          <a:noFill/>
        </p:spPr>
        <p:txBody>
          <a:bodyPr wrap="square" rtlCol="0">
            <a:spAutoFit/>
          </a:bodyPr>
          <a:lstStyle/>
          <a:p>
            <a:r>
              <a:rPr lang="es-CL" sz="4000" b="1" dirty="0">
                <a:solidFill>
                  <a:schemeClr val="bg1"/>
                </a:solidFill>
              </a:rPr>
              <a:t>Roles </a:t>
            </a:r>
          </a:p>
        </p:txBody>
      </p:sp>
      <p:sp>
        <p:nvSpPr>
          <p:cNvPr id="3" name="CuadroTexto 2"/>
          <p:cNvSpPr txBox="1"/>
          <p:nvPr/>
        </p:nvSpPr>
        <p:spPr>
          <a:xfrm>
            <a:off x="143691" y="776785"/>
            <a:ext cx="8804366" cy="2123658"/>
          </a:xfrm>
          <a:prstGeom prst="rect">
            <a:avLst/>
          </a:prstGeom>
          <a:noFill/>
        </p:spPr>
        <p:txBody>
          <a:bodyPr wrap="square" rtlCol="0">
            <a:spAutoFit/>
          </a:bodyPr>
          <a:lstStyle/>
          <a:p>
            <a:pPr algn="just"/>
            <a:r>
              <a:rPr lang="es-CL" sz="2200" b="1" dirty="0" smtClean="0"/>
              <a:t>		Roles </a:t>
            </a:r>
            <a:r>
              <a:rPr lang="es-CL" sz="2200" b="1" dirty="0"/>
              <a:t>en el Diseño WEB:</a:t>
            </a:r>
          </a:p>
          <a:p>
            <a:pPr algn="just"/>
            <a:endParaRPr lang="es-CL" sz="2200" b="1" dirty="0"/>
          </a:p>
          <a:p>
            <a:pPr algn="just"/>
            <a:r>
              <a:rPr lang="es-CL" sz="2200" dirty="0"/>
              <a:t>Los roles de </a:t>
            </a:r>
            <a:r>
              <a:rPr lang="es-CL" sz="2200" b="1" dirty="0"/>
              <a:t>Diseñador, Maquetador y Desarrollador web</a:t>
            </a:r>
            <a:r>
              <a:rPr lang="es-CL" sz="2200" dirty="0"/>
              <a:t> no siempre se delimitan con claridad.  Sin embargo, las atribuciones particulares de cada puesto pueden entenderse más fácilmente si conocemos la diferencia entre </a:t>
            </a:r>
            <a:r>
              <a:rPr lang="es-CL" sz="2200" i="1" dirty="0" err="1"/>
              <a:t>front-end</a:t>
            </a:r>
            <a:r>
              <a:rPr lang="es-CL" sz="2200" dirty="0"/>
              <a:t> y </a:t>
            </a:r>
            <a:r>
              <a:rPr lang="es-CL" sz="2200" i="1" dirty="0"/>
              <a:t>back-</a:t>
            </a:r>
            <a:r>
              <a:rPr lang="es-CL" sz="2200" i="1" dirty="0" err="1"/>
              <a:t>end</a:t>
            </a:r>
            <a:r>
              <a:rPr lang="es-CL" sz="2200" i="1" dirty="0"/>
              <a:t>.</a:t>
            </a:r>
          </a:p>
        </p:txBody>
      </p:sp>
      <p:grpSp>
        <p:nvGrpSpPr>
          <p:cNvPr id="8" name="Grupo 7">
            <a:extLst>
              <a:ext uri="{FF2B5EF4-FFF2-40B4-BE49-F238E27FC236}">
                <a16:creationId xmlns:a16="http://schemas.microsoft.com/office/drawing/2014/main" id="{63ABF83D-544A-42BE-90FF-F4411888B2F5}"/>
              </a:ext>
            </a:extLst>
          </p:cNvPr>
          <p:cNvGrpSpPr>
            <a:grpSpLocks noChangeAspect="1"/>
          </p:cNvGrpSpPr>
          <p:nvPr/>
        </p:nvGrpSpPr>
        <p:grpSpPr>
          <a:xfrm>
            <a:off x="143690" y="2900805"/>
            <a:ext cx="4193179" cy="2619495"/>
            <a:chOff x="524655" y="3737894"/>
            <a:chExt cx="3110746" cy="1943295"/>
          </a:xfrm>
        </p:grpSpPr>
        <p:pic>
          <p:nvPicPr>
            <p:cNvPr id="5" name="Imagen 4" descr="Imagen que contiene objeto&#10;&#10;Descripción generada automáticamente">
              <a:extLst>
                <a:ext uri="{FF2B5EF4-FFF2-40B4-BE49-F238E27FC236}">
                  <a16:creationId xmlns:a16="http://schemas.microsoft.com/office/drawing/2014/main" id="{67049C4A-5EA2-40CD-8DB4-4154C638254A}"/>
                </a:ext>
              </a:extLst>
            </p:cNvPr>
            <p:cNvPicPr>
              <a:picLocks noChangeAspect="1"/>
            </p:cNvPicPr>
            <p:nvPr/>
          </p:nvPicPr>
          <p:blipFill>
            <a:blip r:embed="rId5">
              <a:extLst>
                <a:ext uri="{837473B0-CC2E-450A-ABE3-18F120FF3D39}">
                  <a1611:picAttrSrcUrl xmlns:a1611="http://schemas.microsoft.com/office/drawing/2016/11/main" xmlns="" r:id="rId6"/>
                </a:ext>
              </a:extLst>
            </a:blip>
            <a:stretch>
              <a:fillRect/>
            </a:stretch>
          </p:blipFill>
          <p:spPr>
            <a:xfrm>
              <a:off x="524655" y="4199559"/>
              <a:ext cx="2138894" cy="1481630"/>
            </a:xfrm>
            <a:prstGeom prst="rect">
              <a:avLst/>
            </a:prstGeom>
          </p:spPr>
        </p:pic>
        <p:sp>
          <p:nvSpPr>
            <p:cNvPr id="6" name="CuadroTexto 5">
              <a:extLst>
                <a:ext uri="{FF2B5EF4-FFF2-40B4-BE49-F238E27FC236}">
                  <a16:creationId xmlns:a16="http://schemas.microsoft.com/office/drawing/2014/main" id="{0DD609F0-1754-4160-93E1-B3191786691A}"/>
                </a:ext>
              </a:extLst>
            </p:cNvPr>
            <p:cNvSpPr txBox="1"/>
            <p:nvPr/>
          </p:nvSpPr>
          <p:spPr>
            <a:xfrm>
              <a:off x="524655" y="3737894"/>
              <a:ext cx="3110746" cy="461665"/>
            </a:xfrm>
            <a:prstGeom prst="rect">
              <a:avLst/>
            </a:prstGeom>
            <a:noFill/>
          </p:spPr>
          <p:txBody>
            <a:bodyPr wrap="square" rtlCol="0">
              <a:spAutoFit/>
            </a:bodyPr>
            <a:lstStyle/>
            <a:p>
              <a:pPr algn="ctr"/>
              <a:r>
                <a:rPr lang="es-CL" sz="2400" b="1" dirty="0">
                  <a:solidFill>
                    <a:srgbClr val="FF0000"/>
                  </a:solidFill>
                </a:rPr>
                <a:t>Front-</a:t>
              </a:r>
              <a:r>
                <a:rPr lang="es-CL" sz="2400" b="1" dirty="0" err="1">
                  <a:solidFill>
                    <a:srgbClr val="FF0000"/>
                  </a:solidFill>
                </a:rPr>
                <a:t>End</a:t>
              </a:r>
              <a:endParaRPr lang="es-CL" sz="2400" b="1" dirty="0">
                <a:solidFill>
                  <a:srgbClr val="FF0000"/>
                </a:solidFill>
              </a:endParaRPr>
            </a:p>
          </p:txBody>
        </p:sp>
        <p:sp>
          <p:nvSpPr>
            <p:cNvPr id="7" name="Rectángulo 6">
              <a:extLst>
                <a:ext uri="{FF2B5EF4-FFF2-40B4-BE49-F238E27FC236}">
                  <a16:creationId xmlns:a16="http://schemas.microsoft.com/office/drawing/2014/main" id="{392B544E-0787-4DB0-A96F-DE8C09424474}"/>
                </a:ext>
              </a:extLst>
            </p:cNvPr>
            <p:cNvSpPr/>
            <p:nvPr/>
          </p:nvSpPr>
          <p:spPr>
            <a:xfrm>
              <a:off x="2516051" y="4199559"/>
              <a:ext cx="1119350" cy="14773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CSS</a:t>
              </a:r>
            </a:p>
            <a:p>
              <a:pPr algn="ctr"/>
              <a:endParaRPr lang="es-CL" dirty="0"/>
            </a:p>
            <a:p>
              <a:pPr algn="ctr"/>
              <a:r>
                <a:rPr lang="es-CL" dirty="0"/>
                <a:t>HTML</a:t>
              </a:r>
            </a:p>
            <a:p>
              <a:pPr algn="ctr"/>
              <a:endParaRPr lang="es-CL" dirty="0"/>
            </a:p>
            <a:p>
              <a:pPr algn="ctr"/>
              <a:r>
                <a:rPr lang="es-CL" dirty="0" err="1" smtClean="0"/>
                <a:t>Javascript</a:t>
              </a:r>
              <a:endParaRPr lang="es-CL" dirty="0"/>
            </a:p>
          </p:txBody>
        </p:sp>
      </p:grpSp>
      <p:grpSp>
        <p:nvGrpSpPr>
          <p:cNvPr id="9" name="Grupo 8">
            <a:extLst>
              <a:ext uri="{FF2B5EF4-FFF2-40B4-BE49-F238E27FC236}">
                <a16:creationId xmlns:a16="http://schemas.microsoft.com/office/drawing/2014/main" id="{B85DB23F-7713-4771-BB25-C2CF8016B421}"/>
              </a:ext>
            </a:extLst>
          </p:cNvPr>
          <p:cNvGrpSpPr>
            <a:grpSpLocks noChangeAspect="1"/>
          </p:cNvGrpSpPr>
          <p:nvPr/>
        </p:nvGrpSpPr>
        <p:grpSpPr>
          <a:xfrm>
            <a:off x="4829063" y="2900806"/>
            <a:ext cx="4180735" cy="2611721"/>
            <a:chOff x="524655" y="3737894"/>
            <a:chExt cx="3110746" cy="1943295"/>
          </a:xfrm>
        </p:grpSpPr>
        <p:pic>
          <p:nvPicPr>
            <p:cNvPr id="10" name="Imagen 9" descr="Imagen que contiene objeto&#10;&#10;Descripción generada automáticamente">
              <a:extLst>
                <a:ext uri="{FF2B5EF4-FFF2-40B4-BE49-F238E27FC236}">
                  <a16:creationId xmlns:a16="http://schemas.microsoft.com/office/drawing/2014/main" id="{3B59E1E3-2070-4346-9BA6-C5D5868E5BF7}"/>
                </a:ext>
              </a:extLst>
            </p:cNvPr>
            <p:cNvPicPr>
              <a:picLocks noChangeAspect="1"/>
            </p:cNvPicPr>
            <p:nvPr/>
          </p:nvPicPr>
          <p:blipFill>
            <a:blip r:embed="rId5">
              <a:extLst>
                <a:ext uri="{837473B0-CC2E-450A-ABE3-18F120FF3D39}">
                  <a1611:picAttrSrcUrl xmlns:a1611="http://schemas.microsoft.com/office/drawing/2016/11/main" xmlns="" r:id="rId6"/>
                </a:ext>
              </a:extLst>
            </a:blip>
            <a:stretch>
              <a:fillRect/>
            </a:stretch>
          </p:blipFill>
          <p:spPr>
            <a:xfrm>
              <a:off x="524655" y="4199559"/>
              <a:ext cx="2138894" cy="1481630"/>
            </a:xfrm>
            <a:prstGeom prst="rect">
              <a:avLst/>
            </a:prstGeom>
          </p:spPr>
        </p:pic>
        <p:sp>
          <p:nvSpPr>
            <p:cNvPr id="11" name="CuadroTexto 10">
              <a:extLst>
                <a:ext uri="{FF2B5EF4-FFF2-40B4-BE49-F238E27FC236}">
                  <a16:creationId xmlns:a16="http://schemas.microsoft.com/office/drawing/2014/main" id="{9DC9AFF6-C709-46B9-904E-4B59169989FB}"/>
                </a:ext>
              </a:extLst>
            </p:cNvPr>
            <p:cNvSpPr txBox="1"/>
            <p:nvPr/>
          </p:nvSpPr>
          <p:spPr>
            <a:xfrm>
              <a:off x="524655" y="3737894"/>
              <a:ext cx="3110746" cy="461665"/>
            </a:xfrm>
            <a:prstGeom prst="rect">
              <a:avLst/>
            </a:prstGeom>
            <a:noFill/>
          </p:spPr>
          <p:txBody>
            <a:bodyPr wrap="square" rtlCol="0">
              <a:spAutoFit/>
            </a:bodyPr>
            <a:lstStyle/>
            <a:p>
              <a:pPr algn="ctr"/>
              <a:r>
                <a:rPr lang="es-CL" sz="2400" b="1" dirty="0">
                  <a:solidFill>
                    <a:srgbClr val="FF0000"/>
                  </a:solidFill>
                </a:rPr>
                <a:t>Back-</a:t>
              </a:r>
              <a:r>
                <a:rPr lang="es-CL" sz="2400" b="1" dirty="0" err="1">
                  <a:solidFill>
                    <a:srgbClr val="FF0000"/>
                  </a:solidFill>
                </a:rPr>
                <a:t>End</a:t>
              </a:r>
              <a:endParaRPr lang="es-CL" sz="2400" b="1" dirty="0">
                <a:solidFill>
                  <a:srgbClr val="FF0000"/>
                </a:solidFill>
              </a:endParaRPr>
            </a:p>
          </p:txBody>
        </p:sp>
        <p:sp>
          <p:nvSpPr>
            <p:cNvPr id="12" name="Rectángulo 11">
              <a:extLst>
                <a:ext uri="{FF2B5EF4-FFF2-40B4-BE49-F238E27FC236}">
                  <a16:creationId xmlns:a16="http://schemas.microsoft.com/office/drawing/2014/main" id="{7E4D3324-C6B7-4A07-89B0-0D47AC6635A9}"/>
                </a:ext>
              </a:extLst>
            </p:cNvPr>
            <p:cNvSpPr/>
            <p:nvPr/>
          </p:nvSpPr>
          <p:spPr>
            <a:xfrm>
              <a:off x="2516051" y="4199559"/>
              <a:ext cx="1119350" cy="14773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C#</a:t>
              </a:r>
            </a:p>
            <a:p>
              <a:pPr algn="ctr"/>
              <a:r>
                <a:rPr lang="es-CL" dirty="0" smtClean="0"/>
                <a:t>Java</a:t>
              </a:r>
            </a:p>
            <a:p>
              <a:pPr algn="ctr"/>
              <a:r>
                <a:rPr lang="es-CL" dirty="0" err="1" smtClean="0"/>
                <a:t>Javascript</a:t>
              </a:r>
              <a:endParaRPr lang="es-CL" dirty="0"/>
            </a:p>
            <a:p>
              <a:pPr algn="ctr"/>
              <a:r>
                <a:rPr lang="es-CL" dirty="0" err="1"/>
                <a:t>Phyton</a:t>
              </a:r>
              <a:endParaRPr lang="es-CL" dirty="0"/>
            </a:p>
            <a:p>
              <a:pPr algn="ctr"/>
              <a:r>
                <a:rPr lang="es-CL" dirty="0"/>
                <a:t>C++</a:t>
              </a:r>
            </a:p>
            <a:p>
              <a:pPr algn="ctr"/>
              <a:r>
                <a:rPr lang="es-CL" dirty="0"/>
                <a:t>PHP</a:t>
              </a:r>
            </a:p>
          </p:txBody>
        </p:sp>
      </p:grpSp>
      <p:sp>
        <p:nvSpPr>
          <p:cNvPr id="13" name="Rectángulo 12">
            <a:extLst>
              <a:ext uri="{FF2B5EF4-FFF2-40B4-BE49-F238E27FC236}">
                <a16:creationId xmlns:a16="http://schemas.microsoft.com/office/drawing/2014/main" id="{5F4622CF-BED9-4108-AEA4-EB12629D8739}"/>
              </a:ext>
            </a:extLst>
          </p:cNvPr>
          <p:cNvSpPr/>
          <p:nvPr/>
        </p:nvSpPr>
        <p:spPr>
          <a:xfrm>
            <a:off x="60855" y="5520300"/>
            <a:ext cx="4276013" cy="1200329"/>
          </a:xfrm>
          <a:prstGeom prst="rect">
            <a:avLst/>
          </a:prstGeom>
        </p:spPr>
        <p:txBody>
          <a:bodyPr wrap="square">
            <a:spAutoFit/>
          </a:bodyPr>
          <a:lstStyle/>
          <a:p>
            <a:pPr algn="just"/>
            <a:r>
              <a:rPr lang="es-CL" dirty="0">
                <a:solidFill>
                  <a:srgbClr val="333333"/>
                </a:solidFill>
                <a:latin typeface="Raleway"/>
              </a:rPr>
              <a:t>La parte que interactúa directamente con el usuario; </a:t>
            </a:r>
            <a:r>
              <a:rPr lang="es-CL" dirty="0" smtClean="0">
                <a:solidFill>
                  <a:srgbClr val="333333"/>
                </a:solidFill>
                <a:latin typeface="Raleway"/>
              </a:rPr>
              <a:t>Es todo </a:t>
            </a:r>
            <a:r>
              <a:rPr lang="es-CL" dirty="0">
                <a:solidFill>
                  <a:srgbClr val="333333"/>
                </a:solidFill>
                <a:latin typeface="Raleway"/>
              </a:rPr>
              <a:t>aspecto </a:t>
            </a:r>
            <a:r>
              <a:rPr lang="es-CL" dirty="0" smtClean="0">
                <a:solidFill>
                  <a:srgbClr val="333333"/>
                </a:solidFill>
                <a:latin typeface="Raleway"/>
              </a:rPr>
              <a:t>visible, </a:t>
            </a:r>
            <a:r>
              <a:rPr lang="es-CL" dirty="0">
                <a:solidFill>
                  <a:srgbClr val="333333"/>
                </a:solidFill>
                <a:latin typeface="Raleway"/>
              </a:rPr>
              <a:t>incluyendo el diseño y el código fuente interpretado por el navegador.</a:t>
            </a:r>
            <a:endParaRPr lang="es-CL" dirty="0"/>
          </a:p>
        </p:txBody>
      </p:sp>
      <p:sp>
        <p:nvSpPr>
          <p:cNvPr id="14" name="Rectángulo 13">
            <a:extLst>
              <a:ext uri="{FF2B5EF4-FFF2-40B4-BE49-F238E27FC236}">
                <a16:creationId xmlns:a16="http://schemas.microsoft.com/office/drawing/2014/main" id="{81A3CEAA-E9C8-4D2C-B9DE-340268887AD9}"/>
              </a:ext>
            </a:extLst>
          </p:cNvPr>
          <p:cNvSpPr/>
          <p:nvPr/>
        </p:nvSpPr>
        <p:spPr>
          <a:xfrm>
            <a:off x="4767944" y="5531329"/>
            <a:ext cx="4241853" cy="1200329"/>
          </a:xfrm>
          <a:prstGeom prst="rect">
            <a:avLst/>
          </a:prstGeom>
        </p:spPr>
        <p:txBody>
          <a:bodyPr wrap="square">
            <a:spAutoFit/>
          </a:bodyPr>
          <a:lstStyle/>
          <a:p>
            <a:pPr algn="just"/>
            <a:r>
              <a:rPr lang="es-CL" dirty="0">
                <a:solidFill>
                  <a:srgbClr val="333333"/>
                </a:solidFill>
                <a:latin typeface="Raleway"/>
              </a:rPr>
              <a:t>Es </a:t>
            </a:r>
            <a:r>
              <a:rPr lang="es-CL" dirty="0" smtClean="0">
                <a:solidFill>
                  <a:srgbClr val="333333"/>
                </a:solidFill>
                <a:latin typeface="Raleway"/>
              </a:rPr>
              <a:t>la lógica de negocio del </a:t>
            </a:r>
            <a:r>
              <a:rPr lang="es-CL" dirty="0">
                <a:solidFill>
                  <a:srgbClr val="333333"/>
                </a:solidFill>
                <a:latin typeface="Raleway"/>
              </a:rPr>
              <a:t>sitio </a:t>
            </a:r>
            <a:r>
              <a:rPr lang="es-CL" dirty="0" smtClean="0">
                <a:solidFill>
                  <a:srgbClr val="333333"/>
                </a:solidFill>
                <a:latin typeface="Raleway"/>
              </a:rPr>
              <a:t>web, las </a:t>
            </a:r>
            <a:r>
              <a:rPr lang="es-CL" dirty="0">
                <a:solidFill>
                  <a:srgbClr val="333333"/>
                </a:solidFill>
                <a:latin typeface="Raleway"/>
              </a:rPr>
              <a:t>bases de datos y cualquier archivo alojado en el servidor que esté oculto al público.</a:t>
            </a:r>
            <a:endParaRPr lang="es-CL" dirty="0"/>
          </a:p>
        </p:txBody>
      </p:sp>
    </p:spTree>
    <p:custDataLst>
      <p:tags r:id="rId1"/>
    </p:custDataLst>
    <p:extLst>
      <p:ext uri="{BB962C8B-B14F-4D97-AF65-F5344CB8AC3E}">
        <p14:creationId xmlns:p14="http://schemas.microsoft.com/office/powerpoint/2010/main" val="814492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3" name="CuadroTexto 2"/>
          <p:cNvSpPr txBox="1"/>
          <p:nvPr/>
        </p:nvSpPr>
        <p:spPr>
          <a:xfrm>
            <a:off x="106644" y="702251"/>
            <a:ext cx="8789162" cy="4524315"/>
          </a:xfrm>
          <a:prstGeom prst="rect">
            <a:avLst/>
          </a:prstGeom>
          <a:noFill/>
        </p:spPr>
        <p:txBody>
          <a:bodyPr wrap="square" rtlCol="0">
            <a:spAutoFit/>
          </a:bodyPr>
          <a:lstStyle/>
          <a:p>
            <a:pPr algn="just"/>
            <a:r>
              <a:rPr lang="es-CL" sz="2400" b="1" dirty="0" smtClean="0"/>
              <a:t>		Diseñador </a:t>
            </a:r>
            <a:r>
              <a:rPr lang="es-CL" sz="2400" b="1" dirty="0"/>
              <a:t>(UI/UX):</a:t>
            </a:r>
          </a:p>
          <a:p>
            <a:pPr marL="285750" indent="-285750" algn="just">
              <a:buFont typeface="Arial" panose="020B0604020202020204" pitchFamily="34" charset="0"/>
              <a:buChar char="•"/>
            </a:pPr>
            <a:endParaRPr lang="es-CL" sz="2400" b="1" dirty="0"/>
          </a:p>
          <a:p>
            <a:pPr algn="just"/>
            <a:r>
              <a:rPr lang="es-CL" sz="2400" b="1" dirty="0"/>
              <a:t>UX (</a:t>
            </a:r>
            <a:r>
              <a:rPr lang="es-CL" sz="2400" b="1" dirty="0" err="1"/>
              <a:t>User</a:t>
            </a:r>
            <a:r>
              <a:rPr lang="es-CL" sz="2400" b="1" dirty="0"/>
              <a:t> </a:t>
            </a:r>
            <a:r>
              <a:rPr lang="es-CL" sz="2400" b="1" dirty="0" err="1"/>
              <a:t>Experience</a:t>
            </a:r>
            <a:r>
              <a:rPr lang="es-CL" sz="2400" b="1" dirty="0"/>
              <a:t>) </a:t>
            </a:r>
            <a:r>
              <a:rPr lang="es-CL" sz="2400" dirty="0"/>
              <a:t>Esta disciplina se encarga de que el sitio sea usable y que la experiencia del usuario sea agradable. Una tarea importante en este rol es el flujo de usuario, que es la cantidad de pasos que debe seguir para realizar una tarea.</a:t>
            </a:r>
          </a:p>
          <a:p>
            <a:pPr algn="just"/>
            <a:endParaRPr lang="es-CL" sz="2400" b="1" dirty="0"/>
          </a:p>
          <a:p>
            <a:pPr algn="just"/>
            <a:r>
              <a:rPr lang="es-CL" sz="2400" b="1" dirty="0"/>
              <a:t>UI (</a:t>
            </a:r>
            <a:r>
              <a:rPr lang="es-CL" sz="2400" b="1" dirty="0" err="1"/>
              <a:t>User</a:t>
            </a:r>
            <a:r>
              <a:rPr lang="es-CL" sz="2400" b="1" dirty="0"/>
              <a:t> Interface) </a:t>
            </a:r>
            <a:r>
              <a:rPr lang="es-CL" sz="2400" dirty="0"/>
              <a:t>Se encarga del diseño de toda la interfaz con programas como: Sketch, </a:t>
            </a:r>
            <a:r>
              <a:rPr lang="es-CL" sz="2400" dirty="0" err="1" smtClean="0"/>
              <a:t>AdobeXD</a:t>
            </a:r>
            <a:r>
              <a:rPr lang="es-CL" sz="2400" dirty="0" smtClean="0"/>
              <a:t>, </a:t>
            </a:r>
            <a:r>
              <a:rPr lang="es-CL" sz="2400" dirty="0"/>
              <a:t>Photoshop, etc. UI está profundamente ligado con UX, </a:t>
            </a:r>
            <a:r>
              <a:rPr lang="es-CL" sz="2400" dirty="0" smtClean="0"/>
              <a:t>al punto de que podemos </a:t>
            </a:r>
            <a:r>
              <a:rPr lang="es-CL" sz="2400" dirty="0"/>
              <a:t>diseñar perfecto el flujo de usuario, pero si algún botón es confuso puede </a:t>
            </a:r>
            <a:r>
              <a:rPr lang="es-CL" sz="2400" dirty="0" smtClean="0"/>
              <a:t>causar fuga de clientes.</a:t>
            </a:r>
            <a:endParaRPr lang="es-CL" sz="2400" dirty="0"/>
          </a:p>
        </p:txBody>
      </p:sp>
      <p:pic>
        <p:nvPicPr>
          <p:cNvPr id="5" name="Imagen 4">
            <a:extLst>
              <a:ext uri="{FF2B5EF4-FFF2-40B4-BE49-F238E27FC236}">
                <a16:creationId xmlns:a16="http://schemas.microsoft.com/office/drawing/2014/main" id="{21FF0088-E93A-47C3-93AE-666B221C7FA6}"/>
              </a:ext>
            </a:extLst>
          </p:cNvPr>
          <p:cNvPicPr>
            <a:picLocks noChangeAspect="1"/>
          </p:cNvPicPr>
          <p:nvPr/>
        </p:nvPicPr>
        <p:blipFill>
          <a:blip r:embed="rId5"/>
          <a:stretch>
            <a:fillRect/>
          </a:stretch>
        </p:blipFill>
        <p:spPr>
          <a:xfrm>
            <a:off x="3273674" y="4824328"/>
            <a:ext cx="5141405" cy="2033671"/>
          </a:xfrm>
          <a:prstGeom prst="rect">
            <a:avLst/>
          </a:prstGeom>
        </p:spPr>
      </p:pic>
      <p:sp>
        <p:nvSpPr>
          <p:cNvPr id="6" name="CuadroTexto 5"/>
          <p:cNvSpPr txBox="1"/>
          <p:nvPr/>
        </p:nvSpPr>
        <p:spPr>
          <a:xfrm>
            <a:off x="1014445" y="8008"/>
            <a:ext cx="1487876" cy="707886"/>
          </a:xfrm>
          <a:prstGeom prst="rect">
            <a:avLst/>
          </a:prstGeom>
          <a:noFill/>
        </p:spPr>
        <p:txBody>
          <a:bodyPr wrap="square" rtlCol="0">
            <a:spAutoFit/>
          </a:bodyPr>
          <a:lstStyle/>
          <a:p>
            <a:r>
              <a:rPr lang="es-CL" sz="4000" b="1" dirty="0">
                <a:solidFill>
                  <a:schemeClr val="bg1"/>
                </a:solidFill>
              </a:rPr>
              <a:t>Roles </a:t>
            </a:r>
          </a:p>
        </p:txBody>
      </p:sp>
    </p:spTree>
    <p:custDataLst>
      <p:tags r:id="rId1"/>
    </p:custDataLst>
    <p:extLst>
      <p:ext uri="{BB962C8B-B14F-4D97-AF65-F5344CB8AC3E}">
        <p14:creationId xmlns:p14="http://schemas.microsoft.com/office/powerpoint/2010/main" val="1233115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3" name="CuadroTexto 2"/>
          <p:cNvSpPr txBox="1"/>
          <p:nvPr/>
        </p:nvSpPr>
        <p:spPr>
          <a:xfrm>
            <a:off x="180527" y="845945"/>
            <a:ext cx="8832844" cy="3416320"/>
          </a:xfrm>
          <a:prstGeom prst="rect">
            <a:avLst/>
          </a:prstGeom>
          <a:noFill/>
        </p:spPr>
        <p:txBody>
          <a:bodyPr wrap="square" rtlCol="0">
            <a:spAutoFit/>
          </a:bodyPr>
          <a:lstStyle/>
          <a:p>
            <a:pPr algn="just"/>
            <a:r>
              <a:rPr lang="es-CL" sz="2400" b="1" dirty="0" smtClean="0"/>
              <a:t>		Rol </a:t>
            </a:r>
            <a:r>
              <a:rPr lang="es-CL" sz="2400" b="1" dirty="0"/>
              <a:t>del Maquetador</a:t>
            </a:r>
          </a:p>
          <a:p>
            <a:pPr marL="285750" indent="-285750" algn="just">
              <a:buFont typeface="Arial" panose="020B0604020202020204" pitchFamily="34" charset="0"/>
              <a:buChar char="•"/>
            </a:pPr>
            <a:endParaRPr lang="es-CL" sz="2400" b="1" dirty="0"/>
          </a:p>
          <a:p>
            <a:pPr algn="just"/>
            <a:r>
              <a:rPr lang="es-CL" sz="2400" dirty="0"/>
              <a:t>El maquetador web traduce la plantilla propuesta por el diseñador a lenguajes de marcas (XHTML, XML o HTML) y de estilos (CSS), es decir, estructura los elementos que componen el diseño de manera que puedan ser interpretados por un navegador. En muchos casos, también puede implementar ciertas características en lenguajes de </a:t>
            </a:r>
            <a:r>
              <a:rPr lang="es-CL" sz="2400" i="1" dirty="0"/>
              <a:t>scripting</a:t>
            </a:r>
            <a:r>
              <a:rPr lang="es-CL" sz="2400" dirty="0"/>
              <a:t>, como </a:t>
            </a:r>
            <a:r>
              <a:rPr lang="es-CL" sz="2400" dirty="0" smtClean="0"/>
              <a:t>JavaScript. </a:t>
            </a:r>
            <a:r>
              <a:rPr lang="es-CL" sz="2400" dirty="0"/>
              <a:t>En este punto, el sitio web ya cuenta con interactividad, pero sólo desde el punto de vista del </a:t>
            </a:r>
            <a:r>
              <a:rPr lang="es-CL" sz="2400" i="1" dirty="0" err="1"/>
              <a:t>front-end</a:t>
            </a:r>
            <a:r>
              <a:rPr lang="es-CL" sz="2400" dirty="0"/>
              <a:t>.</a:t>
            </a:r>
            <a:endParaRPr lang="es-CL" sz="2000" dirty="0"/>
          </a:p>
        </p:txBody>
      </p:sp>
      <p:pic>
        <p:nvPicPr>
          <p:cNvPr id="4" name="Imagen 3">
            <a:extLst>
              <a:ext uri="{FF2B5EF4-FFF2-40B4-BE49-F238E27FC236}">
                <a16:creationId xmlns:a16="http://schemas.microsoft.com/office/drawing/2014/main" id="{D9A6D663-4093-43D3-A7BC-B6BC24119BB5}"/>
              </a:ext>
            </a:extLst>
          </p:cNvPr>
          <p:cNvPicPr>
            <a:picLocks noChangeAspect="1"/>
          </p:cNvPicPr>
          <p:nvPr/>
        </p:nvPicPr>
        <p:blipFill>
          <a:blip r:embed="rId5"/>
          <a:stretch>
            <a:fillRect/>
          </a:stretch>
        </p:blipFill>
        <p:spPr>
          <a:xfrm>
            <a:off x="1737361" y="4233385"/>
            <a:ext cx="5906772" cy="2624616"/>
          </a:xfrm>
          <a:prstGeom prst="rect">
            <a:avLst/>
          </a:prstGeom>
        </p:spPr>
      </p:pic>
      <p:sp>
        <p:nvSpPr>
          <p:cNvPr id="5" name="CuadroTexto 4"/>
          <p:cNvSpPr txBox="1"/>
          <p:nvPr/>
        </p:nvSpPr>
        <p:spPr>
          <a:xfrm>
            <a:off x="1014445" y="8008"/>
            <a:ext cx="1487876" cy="707886"/>
          </a:xfrm>
          <a:prstGeom prst="rect">
            <a:avLst/>
          </a:prstGeom>
          <a:noFill/>
        </p:spPr>
        <p:txBody>
          <a:bodyPr wrap="square" rtlCol="0">
            <a:spAutoFit/>
          </a:bodyPr>
          <a:lstStyle/>
          <a:p>
            <a:r>
              <a:rPr lang="es-CL" sz="4000" b="1" dirty="0">
                <a:solidFill>
                  <a:schemeClr val="bg1"/>
                </a:solidFill>
              </a:rPr>
              <a:t>Roles </a:t>
            </a:r>
          </a:p>
        </p:txBody>
      </p:sp>
    </p:spTree>
    <p:custDataLst>
      <p:tags r:id="rId1"/>
    </p:custDataLst>
    <p:extLst>
      <p:ext uri="{BB962C8B-B14F-4D97-AF65-F5344CB8AC3E}">
        <p14:creationId xmlns:p14="http://schemas.microsoft.com/office/powerpoint/2010/main" val="1259915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3" name="CuadroTexto 2"/>
          <p:cNvSpPr txBox="1"/>
          <p:nvPr/>
        </p:nvSpPr>
        <p:spPr>
          <a:xfrm>
            <a:off x="488731" y="765004"/>
            <a:ext cx="7985235" cy="2677656"/>
          </a:xfrm>
          <a:prstGeom prst="rect">
            <a:avLst/>
          </a:prstGeom>
          <a:noFill/>
        </p:spPr>
        <p:txBody>
          <a:bodyPr wrap="square" rtlCol="0">
            <a:spAutoFit/>
          </a:bodyPr>
          <a:lstStyle/>
          <a:p>
            <a:pPr algn="just"/>
            <a:r>
              <a:rPr lang="es-CL" sz="2400" b="1" dirty="0" smtClean="0"/>
              <a:t>		Desarrollador </a:t>
            </a:r>
            <a:r>
              <a:rPr lang="es-CL" sz="2400" b="1" dirty="0" smtClean="0"/>
              <a:t>WEB/</a:t>
            </a:r>
            <a:r>
              <a:rPr lang="es-CL" sz="2400" b="1" dirty="0" err="1" smtClean="0"/>
              <a:t>backend</a:t>
            </a:r>
            <a:r>
              <a:rPr lang="es-CL" sz="2400" b="1" dirty="0" smtClean="0"/>
              <a:t>.</a:t>
            </a:r>
            <a:endParaRPr lang="es-CL" sz="2400" b="1" dirty="0" smtClean="0"/>
          </a:p>
          <a:p>
            <a:pPr algn="just"/>
            <a:endParaRPr lang="es-CL" sz="2400" b="1" dirty="0" smtClean="0"/>
          </a:p>
          <a:p>
            <a:pPr algn="just"/>
            <a:r>
              <a:rPr lang="es-CL" sz="2400" dirty="0" smtClean="0"/>
              <a:t>Hace toda la lógica del lado del servidor, toda la seguridad está </a:t>
            </a:r>
            <a:r>
              <a:rPr lang="es-CL" sz="2400" dirty="0" smtClean="0"/>
              <a:t>aquí</a:t>
            </a:r>
            <a:r>
              <a:rPr lang="es-CL" sz="2400" dirty="0"/>
              <a:t>.</a:t>
            </a:r>
            <a:endParaRPr lang="es-CL" sz="2400" dirty="0" smtClean="0"/>
          </a:p>
          <a:p>
            <a:pPr algn="just"/>
            <a:r>
              <a:rPr lang="es-CL" sz="2400" dirty="0" smtClean="0"/>
              <a:t>El </a:t>
            </a:r>
            <a:r>
              <a:rPr lang="es-CL" sz="2400" dirty="0" smtClean="0"/>
              <a:t>programador </a:t>
            </a:r>
            <a:r>
              <a:rPr lang="es-CL" sz="2400" dirty="0" err="1" smtClean="0"/>
              <a:t>Backend</a:t>
            </a:r>
            <a:r>
              <a:rPr lang="es-CL" sz="2400" dirty="0" smtClean="0"/>
              <a:t> también se </a:t>
            </a:r>
            <a:r>
              <a:rPr lang="es-CL" sz="2400" dirty="0" smtClean="0"/>
              <a:t>comunica </a:t>
            </a:r>
            <a:r>
              <a:rPr lang="es-CL" sz="2400" dirty="0" smtClean="0"/>
              <a:t>con las bases de datos, para recuperar la información que luego se le enviará al </a:t>
            </a:r>
            <a:r>
              <a:rPr lang="es-CL" sz="2400" dirty="0" err="1" smtClean="0"/>
              <a:t>Frontend</a:t>
            </a:r>
            <a:r>
              <a:rPr lang="es-CL" sz="2400" dirty="0" smtClean="0"/>
              <a:t>.</a:t>
            </a:r>
            <a:endParaRPr lang="es-CL" sz="2000" dirty="0"/>
          </a:p>
        </p:txBody>
      </p:sp>
      <p:pic>
        <p:nvPicPr>
          <p:cNvPr id="4" name="Imagen 3">
            <a:extLst>
              <a:ext uri="{FF2B5EF4-FFF2-40B4-BE49-F238E27FC236}">
                <a16:creationId xmlns:a16="http://schemas.microsoft.com/office/drawing/2014/main" id="{1BE07012-E723-4B29-BBBF-24B70DC04768}"/>
              </a:ext>
            </a:extLst>
          </p:cNvPr>
          <p:cNvPicPr>
            <a:picLocks noChangeAspect="1"/>
          </p:cNvPicPr>
          <p:nvPr/>
        </p:nvPicPr>
        <p:blipFill>
          <a:blip r:embed="rId5"/>
          <a:stretch>
            <a:fillRect/>
          </a:stretch>
        </p:blipFill>
        <p:spPr>
          <a:xfrm>
            <a:off x="4745420" y="4831143"/>
            <a:ext cx="4208267" cy="1851042"/>
          </a:xfrm>
          <a:prstGeom prst="rect">
            <a:avLst/>
          </a:prstGeom>
        </p:spPr>
      </p:pic>
      <p:sp>
        <p:nvSpPr>
          <p:cNvPr id="5" name="CuadroTexto 4"/>
          <p:cNvSpPr txBox="1"/>
          <p:nvPr/>
        </p:nvSpPr>
        <p:spPr>
          <a:xfrm>
            <a:off x="1014445" y="8008"/>
            <a:ext cx="1487876" cy="707886"/>
          </a:xfrm>
          <a:prstGeom prst="rect">
            <a:avLst/>
          </a:prstGeom>
          <a:noFill/>
        </p:spPr>
        <p:txBody>
          <a:bodyPr wrap="square" rtlCol="0">
            <a:spAutoFit/>
          </a:bodyPr>
          <a:lstStyle/>
          <a:p>
            <a:r>
              <a:rPr lang="es-CL" sz="4000" b="1" dirty="0">
                <a:solidFill>
                  <a:schemeClr val="bg1"/>
                </a:solidFill>
              </a:rPr>
              <a:t>Roles </a:t>
            </a:r>
          </a:p>
        </p:txBody>
      </p:sp>
    </p:spTree>
    <p:custDataLst>
      <p:tags r:id="rId1"/>
    </p:custDataLst>
    <p:extLst>
      <p:ext uri="{BB962C8B-B14F-4D97-AF65-F5344CB8AC3E}">
        <p14:creationId xmlns:p14="http://schemas.microsoft.com/office/powerpoint/2010/main" val="1658706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CuadroTexto 1"/>
          <p:cNvSpPr txBox="1"/>
          <p:nvPr/>
        </p:nvSpPr>
        <p:spPr>
          <a:xfrm>
            <a:off x="825101" y="1361345"/>
            <a:ext cx="7313058" cy="2862322"/>
          </a:xfrm>
          <a:prstGeom prst="rect">
            <a:avLst/>
          </a:prstGeom>
          <a:noFill/>
        </p:spPr>
        <p:txBody>
          <a:bodyPr wrap="square" rtlCol="0">
            <a:spAutoFit/>
          </a:bodyPr>
          <a:lstStyle/>
          <a:p>
            <a:pPr algn="ctr"/>
            <a:r>
              <a:rPr lang="es-CL" sz="6000" b="1" dirty="0">
                <a:solidFill>
                  <a:srgbClr val="49535F"/>
                </a:solidFill>
              </a:rPr>
              <a:t>Metodologías para Organizar Hojas de Estilo</a:t>
            </a:r>
          </a:p>
        </p:txBody>
      </p:sp>
      <p:pic>
        <p:nvPicPr>
          <p:cNvPr id="4" name="Imagen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3879669"/>
            <a:ext cx="2831919" cy="2831919"/>
          </a:xfrm>
          <a:prstGeom prst="rect">
            <a:avLst/>
          </a:prstGeom>
        </p:spPr>
      </p:pic>
    </p:spTree>
    <p:custDataLst>
      <p:tags r:id="rId1"/>
    </p:custDataLst>
    <p:extLst>
      <p:ext uri="{BB962C8B-B14F-4D97-AF65-F5344CB8AC3E}">
        <p14:creationId xmlns:p14="http://schemas.microsoft.com/office/powerpoint/2010/main" val="3891617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CuadroTexto 1"/>
          <p:cNvSpPr txBox="1"/>
          <p:nvPr/>
        </p:nvSpPr>
        <p:spPr>
          <a:xfrm>
            <a:off x="276462" y="68121"/>
            <a:ext cx="6816671" cy="523220"/>
          </a:xfrm>
          <a:prstGeom prst="rect">
            <a:avLst/>
          </a:prstGeom>
          <a:noFill/>
        </p:spPr>
        <p:txBody>
          <a:bodyPr wrap="square" rtlCol="0">
            <a:spAutoFit/>
          </a:bodyPr>
          <a:lstStyle/>
          <a:p>
            <a:r>
              <a:rPr lang="es-CL" sz="2800" b="1" dirty="0">
                <a:solidFill>
                  <a:schemeClr val="bg1"/>
                </a:solidFill>
              </a:rPr>
              <a:t>Metodologías para Organizar Hojas de Estilo</a:t>
            </a:r>
          </a:p>
        </p:txBody>
      </p:sp>
      <p:sp>
        <p:nvSpPr>
          <p:cNvPr id="3" name="CuadroTexto 2"/>
          <p:cNvSpPr txBox="1"/>
          <p:nvPr/>
        </p:nvSpPr>
        <p:spPr>
          <a:xfrm>
            <a:off x="171958" y="885133"/>
            <a:ext cx="8552317" cy="4832092"/>
          </a:xfrm>
          <a:prstGeom prst="rect">
            <a:avLst/>
          </a:prstGeom>
          <a:noFill/>
        </p:spPr>
        <p:txBody>
          <a:bodyPr wrap="square" rtlCol="0">
            <a:spAutoFit/>
          </a:bodyPr>
          <a:lstStyle/>
          <a:p>
            <a:pPr algn="just"/>
            <a:r>
              <a:rPr lang="es-CL" sz="2400" dirty="0" smtClean="0"/>
              <a:t>		Existen </a:t>
            </a:r>
            <a:r>
              <a:rPr lang="es-CL" sz="2400" dirty="0"/>
              <a:t>varias metodologías para organizar y modularizar las hojas de estilos, en este curso veremos BEM, OOCSS y SMACSS</a:t>
            </a:r>
          </a:p>
          <a:p>
            <a:pPr lvl="1" algn="just"/>
            <a:endParaRPr lang="es-CL" sz="2000" dirty="0"/>
          </a:p>
          <a:p>
            <a:pPr algn="just"/>
            <a:r>
              <a:rPr lang="es-CL" sz="3200" b="1" dirty="0"/>
              <a:t>1.- BEM:</a:t>
            </a:r>
          </a:p>
          <a:p>
            <a:pPr lvl="1" algn="just"/>
            <a:endParaRPr lang="es-CL" sz="2000" dirty="0"/>
          </a:p>
          <a:p>
            <a:pPr algn="just"/>
            <a:r>
              <a:rPr lang="es-CL" sz="2400" dirty="0"/>
              <a:t>BEM (</a:t>
            </a:r>
            <a:r>
              <a:rPr lang="es-CL" sz="2400" i="1" dirty="0"/>
              <a:t>Block, </a:t>
            </a:r>
            <a:r>
              <a:rPr lang="es-CL" sz="2400" i="1" dirty="0" err="1"/>
              <a:t>Element</a:t>
            </a:r>
            <a:r>
              <a:rPr lang="es-CL" sz="2400" i="1" dirty="0"/>
              <a:t>, </a:t>
            </a:r>
            <a:r>
              <a:rPr lang="es-CL" sz="2400" i="1" dirty="0" err="1"/>
              <a:t>Modifier</a:t>
            </a:r>
            <a:r>
              <a:rPr lang="es-CL" sz="2400" dirty="0"/>
              <a:t> o Bloque, Elemento, Modificador) es una</a:t>
            </a:r>
            <a:r>
              <a:rPr lang="es-CL" sz="2400" b="1" dirty="0"/>
              <a:t> metodología ágil de desarrollo basada en componentes.</a:t>
            </a:r>
            <a:r>
              <a:rPr lang="es-CL" sz="2400" dirty="0"/>
              <a:t> Fue creada por la empresa </a:t>
            </a:r>
            <a:r>
              <a:rPr lang="es-CL" sz="2400" dirty="0" err="1"/>
              <a:t>Yandex</a:t>
            </a:r>
            <a:r>
              <a:rPr lang="es-CL" sz="2400" dirty="0"/>
              <a:t> para desarrollar sitios en poco tiempo y con un soporte de largo plazo.</a:t>
            </a:r>
          </a:p>
          <a:p>
            <a:pPr algn="just"/>
            <a:endParaRPr lang="es-CL" sz="2000" dirty="0"/>
          </a:p>
          <a:p>
            <a:pPr algn="just"/>
            <a:r>
              <a:rPr lang="es-CL" sz="2400" dirty="0"/>
              <a:t>La metodología BEM se centra en tres parámetros o variables posibles: </a:t>
            </a:r>
            <a:r>
              <a:rPr lang="es-CL" sz="2400" b="1" dirty="0"/>
              <a:t>Bloques</a:t>
            </a:r>
            <a:r>
              <a:rPr lang="es-CL" sz="2400" dirty="0"/>
              <a:t> (div, </a:t>
            </a:r>
            <a:r>
              <a:rPr lang="es-CL" sz="2400" dirty="0" err="1"/>
              <a:t>section</a:t>
            </a:r>
            <a:r>
              <a:rPr lang="es-CL" sz="2400" dirty="0"/>
              <a:t>, </a:t>
            </a:r>
            <a:r>
              <a:rPr lang="es-CL" sz="2400" dirty="0" err="1"/>
              <a:t>article</a:t>
            </a:r>
            <a:r>
              <a:rPr lang="es-CL" sz="2400" dirty="0"/>
              <a:t>, </a:t>
            </a:r>
            <a:r>
              <a:rPr lang="es-CL" sz="2400" dirty="0" err="1"/>
              <a:t>ul</a:t>
            </a:r>
            <a:r>
              <a:rPr lang="es-CL" sz="2400" dirty="0"/>
              <a:t>, </a:t>
            </a:r>
            <a:r>
              <a:rPr lang="es-CL" sz="2400" dirty="0" err="1"/>
              <a:t>ol</a:t>
            </a:r>
            <a:r>
              <a:rPr lang="es-CL" sz="2400" dirty="0"/>
              <a:t>, etc.), </a:t>
            </a:r>
            <a:r>
              <a:rPr lang="es-CL" sz="2400" b="1" dirty="0"/>
              <a:t>elementos</a:t>
            </a:r>
            <a:r>
              <a:rPr lang="es-CL" sz="2400" dirty="0"/>
              <a:t> (a, </a:t>
            </a:r>
            <a:r>
              <a:rPr lang="es-CL" sz="2400" dirty="0" err="1"/>
              <a:t>button</a:t>
            </a:r>
            <a:r>
              <a:rPr lang="es-CL" sz="2400" dirty="0"/>
              <a:t>, li, </a:t>
            </a:r>
            <a:r>
              <a:rPr lang="es-CL" sz="2400" dirty="0" err="1"/>
              <a:t>span</a:t>
            </a:r>
            <a:r>
              <a:rPr lang="es-CL" sz="2400" dirty="0"/>
              <a:t>, etc.) y </a:t>
            </a:r>
            <a:r>
              <a:rPr lang="es-CL" sz="2400" b="1" dirty="0"/>
              <a:t>modificadores</a:t>
            </a:r>
            <a:r>
              <a:rPr lang="es-CL" sz="2400" dirty="0"/>
              <a:t>. </a:t>
            </a:r>
          </a:p>
        </p:txBody>
      </p:sp>
    </p:spTree>
    <p:custDataLst>
      <p:tags r:id="rId1"/>
    </p:custDataLst>
    <p:extLst>
      <p:ext uri="{BB962C8B-B14F-4D97-AF65-F5344CB8AC3E}">
        <p14:creationId xmlns:p14="http://schemas.microsoft.com/office/powerpoint/2010/main" val="2640193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3" name="CuadroTexto 2"/>
          <p:cNvSpPr txBox="1"/>
          <p:nvPr/>
        </p:nvSpPr>
        <p:spPr>
          <a:xfrm>
            <a:off x="276462" y="780631"/>
            <a:ext cx="8199620" cy="4524315"/>
          </a:xfrm>
          <a:prstGeom prst="rect">
            <a:avLst/>
          </a:prstGeom>
          <a:noFill/>
        </p:spPr>
        <p:txBody>
          <a:bodyPr wrap="square" rtlCol="0">
            <a:spAutoFit/>
          </a:bodyPr>
          <a:lstStyle/>
          <a:p>
            <a:r>
              <a:rPr lang="es-CL" sz="2400" b="1" dirty="0" smtClean="0"/>
              <a:t>		1.1 </a:t>
            </a:r>
            <a:r>
              <a:rPr lang="es-CL" sz="2400" b="1" dirty="0"/>
              <a:t>Bloques</a:t>
            </a:r>
          </a:p>
          <a:p>
            <a:endParaRPr lang="es-CL" sz="2400" dirty="0"/>
          </a:p>
          <a:p>
            <a:pPr algn="just"/>
            <a:r>
              <a:rPr lang="es-CL" sz="2400" dirty="0"/>
              <a:t>Es un contenedor donde se encontrarán los diferentes elementos. Por ejemplo, un encabezado (</a:t>
            </a:r>
            <a:r>
              <a:rPr lang="es-CL" sz="2400" dirty="0" err="1"/>
              <a:t>header</a:t>
            </a:r>
            <a:r>
              <a:rPr lang="es-CL" sz="2400" dirty="0"/>
              <a:t>), una barra lateral (</a:t>
            </a:r>
            <a:r>
              <a:rPr lang="es-CL" sz="2400" dirty="0" err="1"/>
              <a:t>sidebar</a:t>
            </a:r>
            <a:r>
              <a:rPr lang="es-CL" sz="2400" dirty="0"/>
              <a:t>/</a:t>
            </a:r>
            <a:r>
              <a:rPr lang="es-CL" sz="2400" dirty="0" err="1"/>
              <a:t>aside</a:t>
            </a:r>
            <a:r>
              <a:rPr lang="es-CL" sz="2400" dirty="0"/>
              <a:t>) un área de contenido principal (</a:t>
            </a:r>
            <a:r>
              <a:rPr lang="es-CL" sz="2400" dirty="0" err="1"/>
              <a:t>main</a:t>
            </a:r>
            <a:r>
              <a:rPr lang="es-CL" sz="2400" dirty="0"/>
              <a:t>) y un pie de página (</a:t>
            </a:r>
            <a:r>
              <a:rPr lang="es-CL" sz="2400" dirty="0" err="1"/>
              <a:t>footer</a:t>
            </a:r>
            <a:r>
              <a:rPr lang="es-CL" sz="2400" dirty="0"/>
              <a:t>), se consideraría cada uno como un bloque.</a:t>
            </a:r>
          </a:p>
          <a:p>
            <a:pPr algn="just"/>
            <a:endParaRPr lang="es-CL" sz="2400" dirty="0"/>
          </a:p>
          <a:p>
            <a:pPr algn="just"/>
            <a:r>
              <a:rPr lang="es-CL" sz="2400" dirty="0"/>
              <a:t>El bloque de elementos corresponde a la raíz de la clase y deberá ir siempre primero. Cuando ya está definido, es posible nombrar los elementos que compondrán la estructura final y su contenido.</a:t>
            </a:r>
            <a:endParaRPr lang="es-CL" sz="2000" dirty="0"/>
          </a:p>
        </p:txBody>
      </p:sp>
      <p:sp>
        <p:nvSpPr>
          <p:cNvPr id="9" name="Rectángulo 8">
            <a:extLst>
              <a:ext uri="{FF2B5EF4-FFF2-40B4-BE49-F238E27FC236}">
                <a16:creationId xmlns:a16="http://schemas.microsoft.com/office/drawing/2014/main" id="{691F38BF-C124-4C58-8858-E9E034305361}"/>
              </a:ext>
            </a:extLst>
          </p:cNvPr>
          <p:cNvSpPr/>
          <p:nvPr/>
        </p:nvSpPr>
        <p:spPr>
          <a:xfrm>
            <a:off x="413958" y="5491082"/>
            <a:ext cx="7737265" cy="6353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L" sz="2400" dirty="0" smtClean="0"/>
              <a:t>.encabezado</a:t>
            </a:r>
            <a:endParaRPr lang="es-CL" sz="2400" dirty="0"/>
          </a:p>
        </p:txBody>
      </p:sp>
      <p:sp>
        <p:nvSpPr>
          <p:cNvPr id="5" name="CuadroTexto 4"/>
          <p:cNvSpPr txBox="1"/>
          <p:nvPr/>
        </p:nvSpPr>
        <p:spPr>
          <a:xfrm>
            <a:off x="276462" y="68121"/>
            <a:ext cx="6816671" cy="523220"/>
          </a:xfrm>
          <a:prstGeom prst="rect">
            <a:avLst/>
          </a:prstGeom>
          <a:noFill/>
        </p:spPr>
        <p:txBody>
          <a:bodyPr wrap="square" rtlCol="0">
            <a:spAutoFit/>
          </a:bodyPr>
          <a:lstStyle/>
          <a:p>
            <a:r>
              <a:rPr lang="es-CL" sz="2800" b="1" dirty="0">
                <a:solidFill>
                  <a:schemeClr val="bg1"/>
                </a:solidFill>
              </a:rPr>
              <a:t>Metodologías para Organizar Hojas de Estilo</a:t>
            </a:r>
          </a:p>
        </p:txBody>
      </p:sp>
    </p:spTree>
    <p:custDataLst>
      <p:tags r:id="rId1"/>
    </p:custDataLst>
    <p:extLst>
      <p:ext uri="{BB962C8B-B14F-4D97-AF65-F5344CB8AC3E}">
        <p14:creationId xmlns:p14="http://schemas.microsoft.com/office/powerpoint/2010/main" val="767500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3" name="CuadroTexto 2"/>
          <p:cNvSpPr txBox="1"/>
          <p:nvPr/>
        </p:nvSpPr>
        <p:spPr>
          <a:xfrm>
            <a:off x="276462" y="1068105"/>
            <a:ext cx="8593218" cy="2677656"/>
          </a:xfrm>
          <a:prstGeom prst="rect">
            <a:avLst/>
          </a:prstGeom>
          <a:noFill/>
        </p:spPr>
        <p:txBody>
          <a:bodyPr wrap="square" rtlCol="0">
            <a:spAutoFit/>
          </a:bodyPr>
          <a:lstStyle/>
          <a:p>
            <a:r>
              <a:rPr lang="es-CL" sz="2400" b="1" dirty="0" smtClean="0"/>
              <a:t>		1.2 </a:t>
            </a:r>
            <a:r>
              <a:rPr lang="es-CL" sz="2400" b="1" dirty="0"/>
              <a:t>Elementos</a:t>
            </a:r>
          </a:p>
          <a:p>
            <a:endParaRPr lang="es-CL" sz="2400" dirty="0"/>
          </a:p>
          <a:p>
            <a:pPr algn="just"/>
            <a:r>
              <a:rPr lang="es-CL" sz="2400" dirty="0"/>
              <a:t>Es el elemento que esta dentro de un bloque. En la metodología BEM no puede utilizarse por si sólo, si no se especifica a que bloque pertenece. </a:t>
            </a:r>
            <a:r>
              <a:rPr lang="es-CL" sz="2400" dirty="0" smtClean="0"/>
              <a:t>La clase se nombra de forma general: </a:t>
            </a:r>
          </a:p>
          <a:p>
            <a:pPr algn="just"/>
            <a:endParaRPr lang="es-CL" sz="2400" dirty="0"/>
          </a:p>
          <a:p>
            <a:pPr algn="just"/>
            <a:r>
              <a:rPr lang="es-CL" sz="2400" dirty="0" smtClean="0"/>
              <a:t>.</a:t>
            </a:r>
            <a:r>
              <a:rPr lang="es-CL" sz="2400" dirty="0" err="1" smtClean="0"/>
              <a:t>bloque_elemento</a:t>
            </a:r>
            <a:endParaRPr lang="es-CL" sz="2000" dirty="0"/>
          </a:p>
        </p:txBody>
      </p:sp>
      <p:sp>
        <p:nvSpPr>
          <p:cNvPr id="9" name="Rectángulo 8">
            <a:extLst>
              <a:ext uri="{FF2B5EF4-FFF2-40B4-BE49-F238E27FC236}">
                <a16:creationId xmlns:a16="http://schemas.microsoft.com/office/drawing/2014/main" id="{691F38BF-C124-4C58-8858-E9E034305361}"/>
              </a:ext>
            </a:extLst>
          </p:cNvPr>
          <p:cNvSpPr>
            <a:spLocks noChangeAspect="1"/>
          </p:cNvSpPr>
          <p:nvPr/>
        </p:nvSpPr>
        <p:spPr>
          <a:xfrm>
            <a:off x="276462" y="4802646"/>
            <a:ext cx="8705081" cy="6359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L" sz="2400" dirty="0" smtClean="0"/>
              <a:t>.</a:t>
            </a:r>
            <a:r>
              <a:rPr lang="es-CL" sz="2400" dirty="0" err="1" smtClean="0"/>
              <a:t>encabezado_informacion</a:t>
            </a:r>
            <a:endParaRPr lang="es-CL" sz="2400" dirty="0"/>
          </a:p>
        </p:txBody>
      </p:sp>
      <p:sp>
        <p:nvSpPr>
          <p:cNvPr id="5" name="CuadroTexto 4"/>
          <p:cNvSpPr txBox="1"/>
          <p:nvPr/>
        </p:nvSpPr>
        <p:spPr>
          <a:xfrm>
            <a:off x="276462" y="68121"/>
            <a:ext cx="6816671" cy="523220"/>
          </a:xfrm>
          <a:prstGeom prst="rect">
            <a:avLst/>
          </a:prstGeom>
          <a:noFill/>
        </p:spPr>
        <p:txBody>
          <a:bodyPr wrap="square" rtlCol="0">
            <a:spAutoFit/>
          </a:bodyPr>
          <a:lstStyle/>
          <a:p>
            <a:r>
              <a:rPr lang="es-CL" sz="2800" b="1" dirty="0">
                <a:solidFill>
                  <a:schemeClr val="bg1"/>
                </a:solidFill>
              </a:rPr>
              <a:t>Metodologías para Organizar Hojas de Estilo</a:t>
            </a:r>
          </a:p>
        </p:txBody>
      </p:sp>
      <p:sp>
        <p:nvSpPr>
          <p:cNvPr id="6" name="Rectángulo 5">
            <a:extLst>
              <a:ext uri="{FF2B5EF4-FFF2-40B4-BE49-F238E27FC236}">
                <a16:creationId xmlns:a16="http://schemas.microsoft.com/office/drawing/2014/main" id="{691F38BF-C124-4C58-8858-E9E034305361}"/>
              </a:ext>
            </a:extLst>
          </p:cNvPr>
          <p:cNvSpPr>
            <a:spLocks noChangeAspect="1"/>
          </p:cNvSpPr>
          <p:nvPr/>
        </p:nvSpPr>
        <p:spPr>
          <a:xfrm>
            <a:off x="276462" y="5748577"/>
            <a:ext cx="8705081" cy="6359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L" sz="2400" dirty="0" smtClean="0"/>
              <a:t>.</a:t>
            </a:r>
            <a:r>
              <a:rPr lang="es-CL" sz="2400" dirty="0" err="1" smtClean="0"/>
              <a:t>encabezado_botonbuscar</a:t>
            </a:r>
            <a:endParaRPr lang="es-CL" sz="2400" dirty="0"/>
          </a:p>
        </p:txBody>
      </p:sp>
    </p:spTree>
    <p:custDataLst>
      <p:tags r:id="rId1"/>
    </p:custDataLst>
    <p:extLst>
      <p:ext uri="{BB962C8B-B14F-4D97-AF65-F5344CB8AC3E}">
        <p14:creationId xmlns:p14="http://schemas.microsoft.com/office/powerpoint/2010/main" val="3163947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3" name="CuadroTexto 2"/>
          <p:cNvSpPr txBox="1"/>
          <p:nvPr/>
        </p:nvSpPr>
        <p:spPr>
          <a:xfrm>
            <a:off x="276462" y="1097637"/>
            <a:ext cx="8593218" cy="1938992"/>
          </a:xfrm>
          <a:prstGeom prst="rect">
            <a:avLst/>
          </a:prstGeom>
          <a:noFill/>
        </p:spPr>
        <p:txBody>
          <a:bodyPr wrap="square" rtlCol="0">
            <a:spAutoFit/>
          </a:bodyPr>
          <a:lstStyle/>
          <a:p>
            <a:r>
              <a:rPr lang="es-CL" sz="2400" b="1" dirty="0" smtClean="0"/>
              <a:t>		1.3 </a:t>
            </a:r>
            <a:r>
              <a:rPr lang="es-CL" sz="2400" b="1" dirty="0"/>
              <a:t>Modificador</a:t>
            </a:r>
          </a:p>
          <a:p>
            <a:pPr marL="285750" indent="-285750">
              <a:buFont typeface="Arial" panose="020B0604020202020204" pitchFamily="34" charset="0"/>
              <a:buChar char="•"/>
            </a:pPr>
            <a:endParaRPr lang="es-CL" sz="2400" b="1" dirty="0"/>
          </a:p>
          <a:p>
            <a:pPr algn="just"/>
            <a:r>
              <a:rPr lang="es-CL" sz="2400" dirty="0" smtClean="0"/>
              <a:t>Cambia </a:t>
            </a:r>
            <a:r>
              <a:rPr lang="es-CL" sz="2400" dirty="0"/>
              <a:t>la apariencia especifica de un bloque o un </a:t>
            </a:r>
            <a:r>
              <a:rPr lang="es-CL" sz="2400" dirty="0" smtClean="0"/>
              <a:t>elemento</a:t>
            </a:r>
          </a:p>
          <a:p>
            <a:pPr algn="just"/>
            <a:endParaRPr lang="es-CL" sz="2400" dirty="0" smtClean="0"/>
          </a:p>
          <a:p>
            <a:pPr algn="just"/>
            <a:r>
              <a:rPr lang="es-CL" sz="2400" dirty="0" smtClean="0"/>
              <a:t>Para crear un modificador agregamos dos guiones y su nombre</a:t>
            </a:r>
            <a:endParaRPr lang="es-CL" sz="2400" dirty="0"/>
          </a:p>
        </p:txBody>
      </p:sp>
      <p:sp>
        <p:nvSpPr>
          <p:cNvPr id="9" name="Rectángulo 8">
            <a:extLst>
              <a:ext uri="{FF2B5EF4-FFF2-40B4-BE49-F238E27FC236}">
                <a16:creationId xmlns:a16="http://schemas.microsoft.com/office/drawing/2014/main" id="{691F38BF-C124-4C58-8858-E9E034305361}"/>
              </a:ext>
            </a:extLst>
          </p:cNvPr>
          <p:cNvSpPr/>
          <p:nvPr/>
        </p:nvSpPr>
        <p:spPr>
          <a:xfrm>
            <a:off x="741909" y="3553304"/>
            <a:ext cx="7662323" cy="766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L" sz="2400" dirty="0" smtClean="0"/>
              <a:t>.</a:t>
            </a:r>
            <a:r>
              <a:rPr lang="es-CL" sz="2400" dirty="0" err="1" smtClean="0"/>
              <a:t>encabezado_informacion</a:t>
            </a:r>
            <a:r>
              <a:rPr lang="es-CL" sz="2400" dirty="0" smtClean="0"/>
              <a:t>-</a:t>
            </a:r>
            <a:r>
              <a:rPr lang="es-CL" sz="2400" dirty="0" smtClean="0"/>
              <a:t>-rojo</a:t>
            </a:r>
            <a:endParaRPr lang="es-CL" sz="2400" dirty="0"/>
          </a:p>
        </p:txBody>
      </p:sp>
      <p:sp>
        <p:nvSpPr>
          <p:cNvPr id="5" name="CuadroTexto 4"/>
          <p:cNvSpPr txBox="1"/>
          <p:nvPr/>
        </p:nvSpPr>
        <p:spPr>
          <a:xfrm>
            <a:off x="276462" y="68121"/>
            <a:ext cx="6816671" cy="523220"/>
          </a:xfrm>
          <a:prstGeom prst="rect">
            <a:avLst/>
          </a:prstGeom>
          <a:noFill/>
        </p:spPr>
        <p:txBody>
          <a:bodyPr wrap="square" rtlCol="0">
            <a:spAutoFit/>
          </a:bodyPr>
          <a:lstStyle/>
          <a:p>
            <a:r>
              <a:rPr lang="es-CL" sz="2800" b="1" dirty="0">
                <a:solidFill>
                  <a:schemeClr val="bg1"/>
                </a:solidFill>
              </a:rPr>
              <a:t>Metodologías para Organizar Hojas de Estilo</a:t>
            </a:r>
          </a:p>
        </p:txBody>
      </p:sp>
      <p:sp>
        <p:nvSpPr>
          <p:cNvPr id="6" name="Rectángulo 5">
            <a:extLst>
              <a:ext uri="{FF2B5EF4-FFF2-40B4-BE49-F238E27FC236}">
                <a16:creationId xmlns:a16="http://schemas.microsoft.com/office/drawing/2014/main" id="{691F38BF-C124-4C58-8858-E9E034305361}"/>
              </a:ext>
            </a:extLst>
          </p:cNvPr>
          <p:cNvSpPr/>
          <p:nvPr/>
        </p:nvSpPr>
        <p:spPr>
          <a:xfrm>
            <a:off x="741909" y="4735718"/>
            <a:ext cx="7662323" cy="766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L" sz="2400" dirty="0" smtClean="0"/>
              <a:t>.</a:t>
            </a:r>
            <a:r>
              <a:rPr lang="es-CL" sz="2400" dirty="0" err="1" smtClean="0"/>
              <a:t>encabezado_botonbuscar</a:t>
            </a:r>
            <a:r>
              <a:rPr lang="es-CL" sz="2400" dirty="0" smtClean="0"/>
              <a:t>--destacado</a:t>
            </a:r>
            <a:endParaRPr lang="es-CL" sz="2400" dirty="0"/>
          </a:p>
        </p:txBody>
      </p:sp>
    </p:spTree>
    <p:custDataLst>
      <p:tags r:id="rId1"/>
    </p:custDataLst>
    <p:extLst>
      <p:ext uri="{BB962C8B-B14F-4D97-AF65-F5344CB8AC3E}">
        <p14:creationId xmlns:p14="http://schemas.microsoft.com/office/powerpoint/2010/main" val="3616859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CuadroTexto 1"/>
          <p:cNvSpPr txBox="1"/>
          <p:nvPr/>
        </p:nvSpPr>
        <p:spPr>
          <a:xfrm>
            <a:off x="851226" y="41290"/>
            <a:ext cx="3447738" cy="646331"/>
          </a:xfrm>
          <a:prstGeom prst="rect">
            <a:avLst/>
          </a:prstGeom>
          <a:noFill/>
        </p:spPr>
        <p:txBody>
          <a:bodyPr wrap="square" rtlCol="0">
            <a:spAutoFit/>
          </a:bodyPr>
          <a:lstStyle/>
          <a:p>
            <a:r>
              <a:rPr lang="es-CL" sz="3600" b="1" dirty="0">
                <a:solidFill>
                  <a:schemeClr val="bg1"/>
                </a:solidFill>
              </a:rPr>
              <a:t>Flujo de Trabajo</a:t>
            </a:r>
          </a:p>
        </p:txBody>
      </p:sp>
      <p:sp>
        <p:nvSpPr>
          <p:cNvPr id="3" name="CuadroTexto 2"/>
          <p:cNvSpPr txBox="1"/>
          <p:nvPr/>
        </p:nvSpPr>
        <p:spPr>
          <a:xfrm>
            <a:off x="851226" y="687621"/>
            <a:ext cx="8199620" cy="3970318"/>
          </a:xfrm>
          <a:prstGeom prst="rect">
            <a:avLst/>
          </a:prstGeom>
          <a:noFill/>
        </p:spPr>
        <p:txBody>
          <a:bodyPr wrap="square" rtlCol="0">
            <a:spAutoFit/>
          </a:bodyPr>
          <a:lstStyle/>
          <a:p>
            <a:pPr algn="just"/>
            <a:r>
              <a:rPr lang="es-CL" sz="2800" dirty="0" smtClean="0"/>
              <a:t>Un proyecto </a:t>
            </a:r>
            <a:r>
              <a:rPr lang="es-CL" sz="2800" dirty="0"/>
              <a:t>de </a:t>
            </a:r>
            <a:r>
              <a:rPr lang="es-CL" sz="2800" dirty="0" smtClean="0"/>
              <a:t>diseño pasa por </a:t>
            </a:r>
            <a:r>
              <a:rPr lang="es-CL" sz="2800" dirty="0"/>
              <a:t>diversos estados, creando un </a:t>
            </a:r>
            <a:r>
              <a:rPr lang="es-CL" sz="2800" b="1" dirty="0"/>
              <a:t>flujo de trabajo</a:t>
            </a:r>
            <a:r>
              <a:rPr lang="es-CL" sz="2800" dirty="0"/>
              <a:t> que generalmente se </a:t>
            </a:r>
            <a:r>
              <a:rPr lang="es-CL" sz="2800" dirty="0" smtClean="0"/>
              <a:t>repite </a:t>
            </a:r>
            <a:r>
              <a:rPr lang="es-CL" sz="2800" dirty="0"/>
              <a:t>en cada encargo </a:t>
            </a:r>
            <a:r>
              <a:rPr lang="es-CL" sz="2800" dirty="0" smtClean="0"/>
              <a:t>recibido.</a:t>
            </a:r>
            <a:endParaRPr lang="es-CL" sz="2800" dirty="0"/>
          </a:p>
          <a:p>
            <a:pPr algn="just"/>
            <a:endParaRPr lang="es-CL" sz="2800" dirty="0"/>
          </a:p>
          <a:p>
            <a:pPr algn="just"/>
            <a:r>
              <a:rPr lang="es-CL" sz="2800" dirty="0" smtClean="0"/>
              <a:t>Según la </a:t>
            </a:r>
            <a:r>
              <a:rPr lang="es-CL" sz="2800" dirty="0"/>
              <a:t>experiencia de cada </a:t>
            </a:r>
            <a:r>
              <a:rPr lang="es-CL" sz="2800" dirty="0" smtClean="0"/>
              <a:t>diseñador, pueden </a:t>
            </a:r>
            <a:r>
              <a:rPr lang="es-CL" sz="2800" dirty="0"/>
              <a:t>acortarse ciertas partes, incluso saltarse algún paso. </a:t>
            </a:r>
          </a:p>
          <a:p>
            <a:pPr algn="just"/>
            <a:endParaRPr lang="es-CL" sz="2800" dirty="0"/>
          </a:p>
          <a:p>
            <a:pPr algn="just"/>
            <a:r>
              <a:rPr lang="es-CL" sz="2800" dirty="0"/>
              <a:t>El flujo de trabajo se divide </a:t>
            </a:r>
            <a:r>
              <a:rPr lang="es-CL" sz="2800" dirty="0" smtClean="0"/>
              <a:t>principalmente en </a:t>
            </a:r>
            <a:r>
              <a:rPr lang="es-CL" sz="2800" b="1" dirty="0"/>
              <a:t>4 etapas</a:t>
            </a:r>
            <a:r>
              <a:rPr lang="es-CL" sz="2800" dirty="0"/>
              <a:t>.</a:t>
            </a:r>
          </a:p>
        </p:txBody>
      </p:sp>
      <p:sp>
        <p:nvSpPr>
          <p:cNvPr id="5" name="Elipse 4"/>
          <p:cNvSpPr/>
          <p:nvPr/>
        </p:nvSpPr>
        <p:spPr>
          <a:xfrm>
            <a:off x="98729" y="4729558"/>
            <a:ext cx="1502228" cy="1436148"/>
          </a:xfrm>
          <a:prstGeom prst="ellipse">
            <a:avLst/>
          </a:prstGeom>
          <a:solidFill>
            <a:schemeClr val="tx1">
              <a:lumMod val="95000"/>
              <a:lumOff val="5000"/>
            </a:schemeClr>
          </a:solidFill>
          <a:ln w="41275">
            <a:solidFill>
              <a:srgbClr val="00FF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CL" sz="1400" b="1" dirty="0" smtClean="0">
                <a:solidFill>
                  <a:srgbClr val="00FF00"/>
                </a:solidFill>
              </a:rPr>
              <a:t>Bosquejo</a:t>
            </a:r>
            <a:endParaRPr lang="es-CL" sz="1400" b="1" dirty="0">
              <a:solidFill>
                <a:srgbClr val="00FF00"/>
              </a:solidFill>
            </a:endParaRPr>
          </a:p>
        </p:txBody>
      </p:sp>
      <p:sp>
        <p:nvSpPr>
          <p:cNvPr id="6" name="Elipse 5"/>
          <p:cNvSpPr/>
          <p:nvPr/>
        </p:nvSpPr>
        <p:spPr>
          <a:xfrm>
            <a:off x="2564385" y="4721812"/>
            <a:ext cx="1502228" cy="1436148"/>
          </a:xfrm>
          <a:prstGeom prst="ellipse">
            <a:avLst/>
          </a:prstGeom>
          <a:solidFill>
            <a:schemeClr val="tx1">
              <a:lumMod val="95000"/>
              <a:lumOff val="5000"/>
            </a:schemeClr>
          </a:solidFill>
          <a:ln w="41275">
            <a:solidFill>
              <a:srgbClr val="00FF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CL" sz="1400" b="1" dirty="0" err="1">
                <a:solidFill>
                  <a:srgbClr val="00FF00"/>
                </a:solidFill>
              </a:rPr>
              <a:t>W</a:t>
            </a:r>
            <a:r>
              <a:rPr lang="es-CL" sz="1400" b="1" dirty="0" err="1" smtClean="0">
                <a:solidFill>
                  <a:srgbClr val="00FF00"/>
                </a:solidFill>
              </a:rPr>
              <a:t>ireframes</a:t>
            </a:r>
            <a:endParaRPr lang="es-CL" sz="1400" b="1" dirty="0">
              <a:solidFill>
                <a:srgbClr val="00FF00"/>
              </a:solidFill>
            </a:endParaRPr>
          </a:p>
        </p:txBody>
      </p:sp>
      <p:sp>
        <p:nvSpPr>
          <p:cNvPr id="7" name="Elipse 6"/>
          <p:cNvSpPr/>
          <p:nvPr/>
        </p:nvSpPr>
        <p:spPr>
          <a:xfrm>
            <a:off x="5126620" y="4737305"/>
            <a:ext cx="1502228" cy="1436148"/>
          </a:xfrm>
          <a:prstGeom prst="ellipse">
            <a:avLst/>
          </a:prstGeom>
          <a:solidFill>
            <a:schemeClr val="tx1">
              <a:lumMod val="95000"/>
              <a:lumOff val="5000"/>
            </a:schemeClr>
          </a:solidFill>
          <a:ln w="41275">
            <a:solidFill>
              <a:srgbClr val="00FF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CL" sz="1400" b="1" dirty="0" err="1" smtClean="0">
                <a:solidFill>
                  <a:srgbClr val="00FF00"/>
                </a:solidFill>
              </a:rPr>
              <a:t>Mockup</a:t>
            </a:r>
            <a:endParaRPr lang="es-CL" sz="1400" b="1" dirty="0">
              <a:solidFill>
                <a:srgbClr val="00FF00"/>
              </a:solidFill>
            </a:endParaRPr>
          </a:p>
        </p:txBody>
      </p:sp>
      <p:sp>
        <p:nvSpPr>
          <p:cNvPr id="8" name="Elipse 7"/>
          <p:cNvSpPr/>
          <p:nvPr/>
        </p:nvSpPr>
        <p:spPr>
          <a:xfrm>
            <a:off x="7472748" y="4657939"/>
            <a:ext cx="1578098" cy="1500021"/>
          </a:xfrm>
          <a:prstGeom prst="ellipse">
            <a:avLst/>
          </a:prstGeom>
          <a:solidFill>
            <a:schemeClr val="tx1">
              <a:lumMod val="95000"/>
              <a:lumOff val="5000"/>
            </a:schemeClr>
          </a:solidFill>
          <a:ln w="41275">
            <a:solidFill>
              <a:srgbClr val="00FF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CL" sz="1400" b="1" dirty="0" err="1" smtClean="0">
                <a:solidFill>
                  <a:srgbClr val="00FF00"/>
                </a:solidFill>
              </a:rPr>
              <a:t>Prototipado</a:t>
            </a:r>
            <a:endParaRPr lang="es-CL" sz="1400" b="1" dirty="0">
              <a:solidFill>
                <a:srgbClr val="00FF00"/>
              </a:solidFill>
            </a:endParaRPr>
          </a:p>
        </p:txBody>
      </p:sp>
      <p:sp>
        <p:nvSpPr>
          <p:cNvPr id="9" name="Flecha derecha 8"/>
          <p:cNvSpPr/>
          <p:nvPr/>
        </p:nvSpPr>
        <p:spPr>
          <a:xfrm>
            <a:off x="1638034" y="5215447"/>
            <a:ext cx="925703" cy="417786"/>
          </a:xfrm>
          <a:prstGeom prst="rightArrow">
            <a:avLst/>
          </a:prstGeom>
          <a:solidFill>
            <a:srgbClr val="00FF00"/>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0" name="Flecha derecha 9"/>
          <p:cNvSpPr/>
          <p:nvPr/>
        </p:nvSpPr>
        <p:spPr>
          <a:xfrm>
            <a:off x="4103690" y="5215447"/>
            <a:ext cx="1022930" cy="417786"/>
          </a:xfrm>
          <a:prstGeom prst="rightArrow">
            <a:avLst/>
          </a:prstGeom>
          <a:solidFill>
            <a:srgbClr val="00FF00"/>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1" name="Flecha derecha 10"/>
          <p:cNvSpPr/>
          <p:nvPr/>
        </p:nvSpPr>
        <p:spPr>
          <a:xfrm>
            <a:off x="6665925" y="5246486"/>
            <a:ext cx="806824" cy="417786"/>
          </a:xfrm>
          <a:prstGeom prst="rightArrow">
            <a:avLst/>
          </a:prstGeom>
          <a:solidFill>
            <a:srgbClr val="00FF00"/>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Tree>
    <p:custDataLst>
      <p:tags r:id="rId1"/>
    </p:custDataLst>
    <p:extLst>
      <p:ext uri="{BB962C8B-B14F-4D97-AF65-F5344CB8AC3E}">
        <p14:creationId xmlns:p14="http://schemas.microsoft.com/office/powerpoint/2010/main" val="135625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3" name="CuadroTexto 2"/>
          <p:cNvSpPr txBox="1"/>
          <p:nvPr/>
        </p:nvSpPr>
        <p:spPr>
          <a:xfrm>
            <a:off x="367902" y="923372"/>
            <a:ext cx="8586284" cy="2369880"/>
          </a:xfrm>
          <a:prstGeom prst="rect">
            <a:avLst/>
          </a:prstGeom>
          <a:noFill/>
        </p:spPr>
        <p:txBody>
          <a:bodyPr wrap="square" rtlCol="0">
            <a:spAutoFit/>
          </a:bodyPr>
          <a:lstStyle/>
          <a:p>
            <a:pPr algn="just"/>
            <a:r>
              <a:rPr lang="es-CL" sz="2000" b="1" dirty="0" smtClean="0"/>
              <a:t>		</a:t>
            </a:r>
            <a:r>
              <a:rPr lang="es-CL" sz="2800" b="1" dirty="0" smtClean="0"/>
              <a:t> 2</a:t>
            </a:r>
            <a:r>
              <a:rPr lang="es-CL" sz="2800" b="1" dirty="0"/>
              <a:t>.- OOCSS:</a:t>
            </a:r>
          </a:p>
          <a:p>
            <a:pPr algn="just"/>
            <a:endParaRPr lang="es-CL" sz="2000" dirty="0"/>
          </a:p>
          <a:p>
            <a:pPr algn="just" fontAlgn="base"/>
            <a:r>
              <a:rPr lang="es-CL" sz="2000" b="1" dirty="0"/>
              <a:t>OOCSS : </a:t>
            </a:r>
            <a:r>
              <a:rPr lang="es-CL" sz="2000" b="1" dirty="0" err="1"/>
              <a:t>Object-Oriented</a:t>
            </a:r>
            <a:r>
              <a:rPr lang="es-CL" sz="2000" b="1" dirty="0"/>
              <a:t> CSS</a:t>
            </a:r>
          </a:p>
          <a:p>
            <a:pPr algn="just" fontAlgn="base"/>
            <a:endParaRPr lang="es-CL" sz="2000" b="1" dirty="0"/>
          </a:p>
          <a:p>
            <a:pPr algn="just" fontAlgn="base"/>
            <a:r>
              <a:rPr lang="es-CL" sz="2000" dirty="0"/>
              <a:t>Fue desarrollada por Nicole Sullivan en 2008 y se basa en </a:t>
            </a:r>
            <a:r>
              <a:rPr lang="es-CL" sz="2000" b="1" dirty="0"/>
              <a:t>dos</a:t>
            </a:r>
            <a:r>
              <a:rPr lang="es-CL" sz="2000" dirty="0"/>
              <a:t> principios básicos:</a:t>
            </a:r>
          </a:p>
          <a:p>
            <a:pPr algn="just" fontAlgn="base"/>
            <a:endParaRPr lang="es-CL" sz="2000" b="1" dirty="0"/>
          </a:p>
          <a:p>
            <a:pPr algn="just" fontAlgn="base"/>
            <a:r>
              <a:rPr lang="es-CL" sz="2000" b="1" dirty="0"/>
              <a:t>2.1 Separar la estructura del diseño</a:t>
            </a:r>
            <a:r>
              <a:rPr lang="es-CL" sz="2000" dirty="0"/>
              <a:t> (en inglés lo describen como skin, piel).</a:t>
            </a:r>
          </a:p>
        </p:txBody>
      </p:sp>
      <p:grpSp>
        <p:nvGrpSpPr>
          <p:cNvPr id="12" name="Grupo 11">
            <a:extLst>
              <a:ext uri="{FF2B5EF4-FFF2-40B4-BE49-F238E27FC236}">
                <a16:creationId xmlns:a16="http://schemas.microsoft.com/office/drawing/2014/main" id="{9889856C-3302-4B37-A04C-A733B62B6DB3}"/>
              </a:ext>
            </a:extLst>
          </p:cNvPr>
          <p:cNvGrpSpPr>
            <a:grpSpLocks noChangeAspect="1"/>
          </p:cNvGrpSpPr>
          <p:nvPr/>
        </p:nvGrpSpPr>
        <p:grpSpPr>
          <a:xfrm>
            <a:off x="367902" y="3476247"/>
            <a:ext cx="3394201" cy="3194237"/>
            <a:chOff x="1067168" y="3756107"/>
            <a:chExt cx="2961907" cy="2787411"/>
          </a:xfrm>
        </p:grpSpPr>
        <p:pic>
          <p:nvPicPr>
            <p:cNvPr id="8" name="Imagen 7">
              <a:extLst>
                <a:ext uri="{FF2B5EF4-FFF2-40B4-BE49-F238E27FC236}">
                  <a16:creationId xmlns:a16="http://schemas.microsoft.com/office/drawing/2014/main" id="{5F3547F5-C8C3-4475-A047-0919A4D04F62}"/>
                </a:ext>
              </a:extLst>
            </p:cNvPr>
            <p:cNvPicPr>
              <a:picLocks noChangeAspect="1"/>
            </p:cNvPicPr>
            <p:nvPr/>
          </p:nvPicPr>
          <p:blipFill>
            <a:blip r:embed="rId5"/>
            <a:stretch>
              <a:fillRect/>
            </a:stretch>
          </p:blipFill>
          <p:spPr>
            <a:xfrm>
              <a:off x="1067168" y="4119899"/>
              <a:ext cx="2961907" cy="2423619"/>
            </a:xfrm>
            <a:prstGeom prst="rect">
              <a:avLst/>
            </a:prstGeom>
          </p:spPr>
          <p:style>
            <a:lnRef idx="2">
              <a:schemeClr val="accent1"/>
            </a:lnRef>
            <a:fillRef idx="1">
              <a:schemeClr val="lt1"/>
            </a:fillRef>
            <a:effectRef idx="0">
              <a:schemeClr val="accent1"/>
            </a:effectRef>
            <a:fontRef idx="minor">
              <a:schemeClr val="dk1"/>
            </a:fontRef>
          </p:style>
        </p:pic>
        <p:sp>
          <p:nvSpPr>
            <p:cNvPr id="10" name="CuadroTexto 9">
              <a:extLst>
                <a:ext uri="{FF2B5EF4-FFF2-40B4-BE49-F238E27FC236}">
                  <a16:creationId xmlns:a16="http://schemas.microsoft.com/office/drawing/2014/main" id="{14F38245-E96F-4D76-89B0-A500CB8648CD}"/>
                </a:ext>
              </a:extLst>
            </p:cNvPr>
            <p:cNvSpPr txBox="1"/>
            <p:nvPr/>
          </p:nvSpPr>
          <p:spPr>
            <a:xfrm>
              <a:off x="1433232" y="3756107"/>
              <a:ext cx="2229778" cy="369332"/>
            </a:xfrm>
            <a:prstGeom prst="rect">
              <a:avLst/>
            </a:prstGeom>
            <a:noFill/>
          </p:spPr>
          <p:txBody>
            <a:bodyPr wrap="none" rtlCol="0">
              <a:spAutoFit/>
            </a:bodyPr>
            <a:lstStyle/>
            <a:p>
              <a:r>
                <a:rPr lang="es-CL" dirty="0">
                  <a:solidFill>
                    <a:srgbClr val="FF0000"/>
                  </a:solidFill>
                </a:rPr>
                <a:t>CSS sin Aplicar OOCSS</a:t>
              </a:r>
            </a:p>
          </p:txBody>
        </p:sp>
      </p:grpSp>
      <p:grpSp>
        <p:nvGrpSpPr>
          <p:cNvPr id="13" name="Grupo 12">
            <a:extLst>
              <a:ext uri="{FF2B5EF4-FFF2-40B4-BE49-F238E27FC236}">
                <a16:creationId xmlns:a16="http://schemas.microsoft.com/office/drawing/2014/main" id="{33E76B4F-D823-470C-8009-81B6E107E941}"/>
              </a:ext>
            </a:extLst>
          </p:cNvPr>
          <p:cNvGrpSpPr>
            <a:grpSpLocks noChangeAspect="1"/>
          </p:cNvGrpSpPr>
          <p:nvPr/>
        </p:nvGrpSpPr>
        <p:grpSpPr>
          <a:xfrm>
            <a:off x="4701558" y="3476247"/>
            <a:ext cx="3956018" cy="3068244"/>
            <a:chOff x="4624465" y="3750567"/>
            <a:chExt cx="3128885" cy="2426729"/>
          </a:xfrm>
        </p:grpSpPr>
        <p:pic>
          <p:nvPicPr>
            <p:cNvPr id="9" name="Imagen 8">
              <a:extLst>
                <a:ext uri="{FF2B5EF4-FFF2-40B4-BE49-F238E27FC236}">
                  <a16:creationId xmlns:a16="http://schemas.microsoft.com/office/drawing/2014/main" id="{54B26DE5-51A5-42AC-B571-6977C0E489C3}"/>
                </a:ext>
              </a:extLst>
            </p:cNvPr>
            <p:cNvPicPr>
              <a:picLocks noChangeAspect="1"/>
            </p:cNvPicPr>
            <p:nvPr/>
          </p:nvPicPr>
          <p:blipFill>
            <a:blip r:embed="rId6"/>
            <a:stretch>
              <a:fillRect/>
            </a:stretch>
          </p:blipFill>
          <p:spPr>
            <a:xfrm>
              <a:off x="4624465" y="4125439"/>
              <a:ext cx="3128885" cy="2051857"/>
            </a:xfrm>
            <a:prstGeom prst="rect">
              <a:avLst/>
            </a:prstGeom>
          </p:spPr>
          <p:style>
            <a:lnRef idx="2">
              <a:schemeClr val="accent1">
                <a:shade val="50000"/>
              </a:schemeClr>
            </a:lnRef>
            <a:fillRef idx="1">
              <a:schemeClr val="accent1"/>
            </a:fillRef>
            <a:effectRef idx="0">
              <a:schemeClr val="accent1"/>
            </a:effectRef>
            <a:fontRef idx="minor">
              <a:schemeClr val="lt1"/>
            </a:fontRef>
          </p:style>
        </p:pic>
        <p:sp>
          <p:nvSpPr>
            <p:cNvPr id="11" name="CuadroTexto 10">
              <a:extLst>
                <a:ext uri="{FF2B5EF4-FFF2-40B4-BE49-F238E27FC236}">
                  <a16:creationId xmlns:a16="http://schemas.microsoft.com/office/drawing/2014/main" id="{ECC12753-8CE7-4D68-8737-AAE98AB57D7F}"/>
                </a:ext>
              </a:extLst>
            </p:cNvPr>
            <p:cNvSpPr txBox="1"/>
            <p:nvPr/>
          </p:nvSpPr>
          <p:spPr>
            <a:xfrm>
              <a:off x="5074018" y="3750567"/>
              <a:ext cx="2197718" cy="369332"/>
            </a:xfrm>
            <a:prstGeom prst="rect">
              <a:avLst/>
            </a:prstGeom>
            <a:noFill/>
          </p:spPr>
          <p:txBody>
            <a:bodyPr wrap="none" rtlCol="0">
              <a:spAutoFit/>
            </a:bodyPr>
            <a:lstStyle/>
            <a:p>
              <a:r>
                <a:rPr lang="es-CL" dirty="0">
                  <a:solidFill>
                    <a:srgbClr val="00B050"/>
                  </a:solidFill>
                </a:rPr>
                <a:t>CSS Aplicando OOCSS</a:t>
              </a:r>
            </a:p>
          </p:txBody>
        </p:sp>
      </p:grpSp>
      <p:sp>
        <p:nvSpPr>
          <p:cNvPr id="14" name="CuadroTexto 13"/>
          <p:cNvSpPr txBox="1"/>
          <p:nvPr/>
        </p:nvSpPr>
        <p:spPr>
          <a:xfrm>
            <a:off x="276462" y="68121"/>
            <a:ext cx="6816671" cy="523220"/>
          </a:xfrm>
          <a:prstGeom prst="rect">
            <a:avLst/>
          </a:prstGeom>
          <a:noFill/>
        </p:spPr>
        <p:txBody>
          <a:bodyPr wrap="square" rtlCol="0">
            <a:spAutoFit/>
          </a:bodyPr>
          <a:lstStyle/>
          <a:p>
            <a:r>
              <a:rPr lang="es-CL" sz="2800" b="1" dirty="0">
                <a:solidFill>
                  <a:schemeClr val="bg1"/>
                </a:solidFill>
              </a:rPr>
              <a:t>Metodologías para Organizar Hojas de Estilo</a:t>
            </a:r>
          </a:p>
        </p:txBody>
      </p:sp>
    </p:spTree>
    <p:custDataLst>
      <p:tags r:id="rId1"/>
    </p:custDataLst>
    <p:extLst>
      <p:ext uri="{BB962C8B-B14F-4D97-AF65-F5344CB8AC3E}">
        <p14:creationId xmlns:p14="http://schemas.microsoft.com/office/powerpoint/2010/main" val="1652630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3" name="CuadroTexto 2"/>
          <p:cNvSpPr txBox="1"/>
          <p:nvPr/>
        </p:nvSpPr>
        <p:spPr>
          <a:xfrm>
            <a:off x="1106783" y="849638"/>
            <a:ext cx="6307219" cy="461665"/>
          </a:xfrm>
          <a:prstGeom prst="rect">
            <a:avLst/>
          </a:prstGeom>
          <a:noFill/>
        </p:spPr>
        <p:txBody>
          <a:bodyPr wrap="square" rtlCol="0">
            <a:spAutoFit/>
          </a:bodyPr>
          <a:lstStyle/>
          <a:p>
            <a:pPr algn="just" fontAlgn="base"/>
            <a:r>
              <a:rPr lang="es-CL" sz="2400" b="1" dirty="0"/>
              <a:t>2.2.- Separar contenedor del contenido</a:t>
            </a:r>
            <a:r>
              <a:rPr lang="es-CL" sz="2400" dirty="0"/>
              <a:t>.</a:t>
            </a:r>
          </a:p>
        </p:txBody>
      </p:sp>
      <p:grpSp>
        <p:nvGrpSpPr>
          <p:cNvPr id="17" name="Grupo 16">
            <a:extLst>
              <a:ext uri="{FF2B5EF4-FFF2-40B4-BE49-F238E27FC236}">
                <a16:creationId xmlns:a16="http://schemas.microsoft.com/office/drawing/2014/main" id="{D98B654C-F1B5-4406-AFF1-400FEE8FFC6F}"/>
              </a:ext>
            </a:extLst>
          </p:cNvPr>
          <p:cNvGrpSpPr>
            <a:grpSpLocks noChangeAspect="1"/>
          </p:cNvGrpSpPr>
          <p:nvPr/>
        </p:nvGrpSpPr>
        <p:grpSpPr>
          <a:xfrm>
            <a:off x="149435" y="1438784"/>
            <a:ext cx="4035457" cy="2963633"/>
            <a:chOff x="1106783" y="1816448"/>
            <a:chExt cx="3438525" cy="2525247"/>
          </a:xfrm>
        </p:grpSpPr>
        <p:pic>
          <p:nvPicPr>
            <p:cNvPr id="5" name="Imagen 4">
              <a:extLst>
                <a:ext uri="{FF2B5EF4-FFF2-40B4-BE49-F238E27FC236}">
                  <a16:creationId xmlns:a16="http://schemas.microsoft.com/office/drawing/2014/main" id="{2D111F8C-31F8-4889-873B-7888825877B7}"/>
                </a:ext>
              </a:extLst>
            </p:cNvPr>
            <p:cNvPicPr>
              <a:picLocks noChangeAspect="1"/>
            </p:cNvPicPr>
            <p:nvPr/>
          </p:nvPicPr>
          <p:blipFill>
            <a:blip r:embed="rId5"/>
            <a:stretch>
              <a:fillRect/>
            </a:stretch>
          </p:blipFill>
          <p:spPr>
            <a:xfrm>
              <a:off x="1106783" y="2160470"/>
              <a:ext cx="3438525" cy="2181225"/>
            </a:xfrm>
            <a:prstGeom prst="rect">
              <a:avLst/>
            </a:prstGeom>
          </p:spPr>
          <p:style>
            <a:lnRef idx="2">
              <a:schemeClr val="accent1">
                <a:shade val="50000"/>
              </a:schemeClr>
            </a:lnRef>
            <a:fillRef idx="1">
              <a:schemeClr val="accent1"/>
            </a:fillRef>
            <a:effectRef idx="0">
              <a:schemeClr val="accent1"/>
            </a:effectRef>
            <a:fontRef idx="minor">
              <a:schemeClr val="lt1"/>
            </a:fontRef>
          </p:style>
        </p:pic>
        <p:sp>
          <p:nvSpPr>
            <p:cNvPr id="14" name="CuadroTexto 13">
              <a:extLst>
                <a:ext uri="{FF2B5EF4-FFF2-40B4-BE49-F238E27FC236}">
                  <a16:creationId xmlns:a16="http://schemas.microsoft.com/office/drawing/2014/main" id="{0790FCE3-5F4F-454A-A1E8-18C96724A226}"/>
                </a:ext>
              </a:extLst>
            </p:cNvPr>
            <p:cNvSpPr txBox="1"/>
            <p:nvPr/>
          </p:nvSpPr>
          <p:spPr>
            <a:xfrm>
              <a:off x="1794140" y="1816448"/>
              <a:ext cx="2229778" cy="369332"/>
            </a:xfrm>
            <a:prstGeom prst="rect">
              <a:avLst/>
            </a:prstGeom>
            <a:noFill/>
          </p:spPr>
          <p:txBody>
            <a:bodyPr wrap="none" rtlCol="0">
              <a:spAutoFit/>
            </a:bodyPr>
            <a:lstStyle/>
            <a:p>
              <a:r>
                <a:rPr lang="es-CL" dirty="0">
                  <a:solidFill>
                    <a:srgbClr val="FF0000"/>
                  </a:solidFill>
                </a:rPr>
                <a:t>CSS sin Aplicar OOCSS</a:t>
              </a:r>
            </a:p>
          </p:txBody>
        </p:sp>
      </p:grpSp>
      <p:grpSp>
        <p:nvGrpSpPr>
          <p:cNvPr id="18" name="Grupo 17">
            <a:extLst>
              <a:ext uri="{FF2B5EF4-FFF2-40B4-BE49-F238E27FC236}">
                <a16:creationId xmlns:a16="http://schemas.microsoft.com/office/drawing/2014/main" id="{AE6B4BA3-A5F1-40B4-BE8D-ADECA22CC890}"/>
              </a:ext>
            </a:extLst>
          </p:cNvPr>
          <p:cNvGrpSpPr>
            <a:grpSpLocks noChangeAspect="1"/>
          </p:cNvGrpSpPr>
          <p:nvPr/>
        </p:nvGrpSpPr>
        <p:grpSpPr>
          <a:xfrm>
            <a:off x="4663361" y="1438784"/>
            <a:ext cx="4328223" cy="2796258"/>
            <a:chOff x="4953001" y="1825874"/>
            <a:chExt cx="3687984" cy="2382630"/>
          </a:xfrm>
        </p:grpSpPr>
        <p:pic>
          <p:nvPicPr>
            <p:cNvPr id="6" name="Imagen 5">
              <a:extLst>
                <a:ext uri="{FF2B5EF4-FFF2-40B4-BE49-F238E27FC236}">
                  <a16:creationId xmlns:a16="http://schemas.microsoft.com/office/drawing/2014/main" id="{0D46F8BC-9D75-4802-BD92-F113170423D2}"/>
                </a:ext>
              </a:extLst>
            </p:cNvPr>
            <p:cNvPicPr>
              <a:picLocks noChangeAspect="1"/>
            </p:cNvPicPr>
            <p:nvPr/>
          </p:nvPicPr>
          <p:blipFill>
            <a:blip r:embed="rId6"/>
            <a:stretch>
              <a:fillRect/>
            </a:stretch>
          </p:blipFill>
          <p:spPr>
            <a:xfrm>
              <a:off x="4953001" y="2185780"/>
              <a:ext cx="3687984" cy="2022724"/>
            </a:xfrm>
            <a:prstGeom prst="rect">
              <a:avLst/>
            </a:prstGeom>
          </p:spPr>
          <p:style>
            <a:lnRef idx="2">
              <a:schemeClr val="accent1">
                <a:shade val="50000"/>
              </a:schemeClr>
            </a:lnRef>
            <a:fillRef idx="1">
              <a:schemeClr val="accent1"/>
            </a:fillRef>
            <a:effectRef idx="0">
              <a:schemeClr val="accent1"/>
            </a:effectRef>
            <a:fontRef idx="minor">
              <a:schemeClr val="lt1"/>
            </a:fontRef>
          </p:style>
        </p:pic>
        <p:sp>
          <p:nvSpPr>
            <p:cNvPr id="15" name="CuadroTexto 14">
              <a:extLst>
                <a:ext uri="{FF2B5EF4-FFF2-40B4-BE49-F238E27FC236}">
                  <a16:creationId xmlns:a16="http://schemas.microsoft.com/office/drawing/2014/main" id="{0B04AF9A-CFCA-4863-AA3D-0F06246CAF2A}"/>
                </a:ext>
              </a:extLst>
            </p:cNvPr>
            <p:cNvSpPr txBox="1"/>
            <p:nvPr/>
          </p:nvSpPr>
          <p:spPr>
            <a:xfrm>
              <a:off x="5768387" y="1825874"/>
              <a:ext cx="2197718" cy="369332"/>
            </a:xfrm>
            <a:prstGeom prst="rect">
              <a:avLst/>
            </a:prstGeom>
            <a:noFill/>
          </p:spPr>
          <p:txBody>
            <a:bodyPr wrap="none" rtlCol="0">
              <a:spAutoFit/>
            </a:bodyPr>
            <a:lstStyle/>
            <a:p>
              <a:r>
                <a:rPr lang="es-CL" dirty="0">
                  <a:solidFill>
                    <a:srgbClr val="00B050"/>
                  </a:solidFill>
                </a:rPr>
                <a:t>CSS Aplicando OOCSS</a:t>
              </a:r>
            </a:p>
          </p:txBody>
        </p:sp>
      </p:grpSp>
      <p:grpSp>
        <p:nvGrpSpPr>
          <p:cNvPr id="19" name="Grupo 18">
            <a:extLst>
              <a:ext uri="{FF2B5EF4-FFF2-40B4-BE49-F238E27FC236}">
                <a16:creationId xmlns:a16="http://schemas.microsoft.com/office/drawing/2014/main" id="{EA2C88B0-AB1E-46B2-87B5-C5A978EDDB0D}"/>
              </a:ext>
            </a:extLst>
          </p:cNvPr>
          <p:cNvGrpSpPr>
            <a:grpSpLocks noChangeAspect="1"/>
          </p:cNvGrpSpPr>
          <p:nvPr/>
        </p:nvGrpSpPr>
        <p:grpSpPr>
          <a:xfrm>
            <a:off x="1334374" y="4623314"/>
            <a:ext cx="6333523" cy="2040600"/>
            <a:chOff x="2826045" y="4466160"/>
            <a:chExt cx="4546071" cy="1464700"/>
          </a:xfrm>
        </p:grpSpPr>
        <p:pic>
          <p:nvPicPr>
            <p:cNvPr id="7" name="Imagen 6">
              <a:extLst>
                <a:ext uri="{FF2B5EF4-FFF2-40B4-BE49-F238E27FC236}">
                  <a16:creationId xmlns:a16="http://schemas.microsoft.com/office/drawing/2014/main" id="{0806C04C-4E45-46A7-971A-74BFBB92F09C}"/>
                </a:ext>
              </a:extLst>
            </p:cNvPr>
            <p:cNvPicPr>
              <a:picLocks noChangeAspect="1"/>
            </p:cNvPicPr>
            <p:nvPr/>
          </p:nvPicPr>
          <p:blipFill>
            <a:blip r:embed="rId7"/>
            <a:stretch>
              <a:fillRect/>
            </a:stretch>
          </p:blipFill>
          <p:spPr>
            <a:xfrm>
              <a:off x="2826045" y="4944116"/>
              <a:ext cx="4546071" cy="986744"/>
            </a:xfrm>
            <a:prstGeom prst="rect">
              <a:avLst/>
            </a:prstGeom>
          </p:spPr>
          <p:style>
            <a:lnRef idx="2">
              <a:schemeClr val="accent1">
                <a:shade val="50000"/>
              </a:schemeClr>
            </a:lnRef>
            <a:fillRef idx="1">
              <a:schemeClr val="accent1"/>
            </a:fillRef>
            <a:effectRef idx="0">
              <a:schemeClr val="accent1"/>
            </a:effectRef>
            <a:fontRef idx="minor">
              <a:schemeClr val="lt1"/>
            </a:fontRef>
          </p:style>
        </p:pic>
        <p:sp>
          <p:nvSpPr>
            <p:cNvPr id="16" name="CuadroTexto 15">
              <a:extLst>
                <a:ext uri="{FF2B5EF4-FFF2-40B4-BE49-F238E27FC236}">
                  <a16:creationId xmlns:a16="http://schemas.microsoft.com/office/drawing/2014/main" id="{7C7AFA7A-A672-4979-BC44-172CDCBA0BDC}"/>
                </a:ext>
              </a:extLst>
            </p:cNvPr>
            <p:cNvSpPr txBox="1"/>
            <p:nvPr/>
          </p:nvSpPr>
          <p:spPr>
            <a:xfrm>
              <a:off x="3274810" y="4466160"/>
              <a:ext cx="2528150" cy="265099"/>
            </a:xfrm>
            <a:prstGeom prst="rect">
              <a:avLst/>
            </a:prstGeom>
            <a:noFill/>
          </p:spPr>
          <p:txBody>
            <a:bodyPr wrap="none" rtlCol="0">
              <a:spAutoFit/>
            </a:bodyPr>
            <a:lstStyle/>
            <a:p>
              <a:r>
                <a:rPr lang="es-CL" dirty="0"/>
                <a:t>Para un HTML de la siguiente forma</a:t>
              </a:r>
            </a:p>
          </p:txBody>
        </p:sp>
      </p:grpSp>
      <p:sp>
        <p:nvSpPr>
          <p:cNvPr id="13" name="CuadroTexto 12"/>
          <p:cNvSpPr txBox="1"/>
          <p:nvPr/>
        </p:nvSpPr>
        <p:spPr>
          <a:xfrm>
            <a:off x="276462" y="68121"/>
            <a:ext cx="6816671" cy="523220"/>
          </a:xfrm>
          <a:prstGeom prst="rect">
            <a:avLst/>
          </a:prstGeom>
          <a:noFill/>
        </p:spPr>
        <p:txBody>
          <a:bodyPr wrap="square" rtlCol="0">
            <a:spAutoFit/>
          </a:bodyPr>
          <a:lstStyle/>
          <a:p>
            <a:r>
              <a:rPr lang="es-CL" sz="2800" b="1" dirty="0">
                <a:solidFill>
                  <a:schemeClr val="bg1"/>
                </a:solidFill>
              </a:rPr>
              <a:t>Metodologías para Organizar Hojas de Estilo</a:t>
            </a:r>
          </a:p>
        </p:txBody>
      </p:sp>
    </p:spTree>
    <p:custDataLst>
      <p:tags r:id="rId1"/>
    </p:custDataLst>
    <p:extLst>
      <p:ext uri="{BB962C8B-B14F-4D97-AF65-F5344CB8AC3E}">
        <p14:creationId xmlns:p14="http://schemas.microsoft.com/office/powerpoint/2010/main" val="1019932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3" name="CuadroTexto 2"/>
          <p:cNvSpPr txBox="1"/>
          <p:nvPr/>
        </p:nvSpPr>
        <p:spPr>
          <a:xfrm>
            <a:off x="276462" y="769969"/>
            <a:ext cx="8117541" cy="4647426"/>
          </a:xfrm>
          <a:prstGeom prst="rect">
            <a:avLst/>
          </a:prstGeom>
          <a:noFill/>
        </p:spPr>
        <p:txBody>
          <a:bodyPr wrap="square" rtlCol="0">
            <a:spAutoFit/>
          </a:bodyPr>
          <a:lstStyle/>
          <a:p>
            <a:pPr marL="0" lvl="1" fontAlgn="base"/>
            <a:r>
              <a:rPr lang="es-CL" sz="2400" b="1" dirty="0" smtClean="0"/>
              <a:t>		</a:t>
            </a:r>
            <a:r>
              <a:rPr lang="es-CL" sz="3200" b="1" dirty="0" smtClean="0"/>
              <a:t>3</a:t>
            </a:r>
            <a:r>
              <a:rPr lang="es-CL" sz="3200" b="1" dirty="0"/>
              <a:t>.- SMACSS:</a:t>
            </a:r>
          </a:p>
          <a:p>
            <a:pPr marL="0" lvl="1" fontAlgn="base"/>
            <a:endParaRPr lang="es-CL" sz="2400" dirty="0"/>
          </a:p>
          <a:p>
            <a:pPr marL="0" lvl="1" fontAlgn="base"/>
            <a:r>
              <a:rPr lang="es-CL" sz="2400" b="1" dirty="0"/>
              <a:t>SMACSS </a:t>
            </a:r>
            <a:r>
              <a:rPr lang="es-CL" sz="2400" b="1" dirty="0" err="1"/>
              <a:t>Scalable</a:t>
            </a:r>
            <a:r>
              <a:rPr lang="es-CL" sz="2400" b="1" dirty="0"/>
              <a:t> and Modular </a:t>
            </a:r>
            <a:r>
              <a:rPr lang="es-CL" sz="2400" b="1" dirty="0" err="1"/>
              <a:t>Architecture</a:t>
            </a:r>
            <a:r>
              <a:rPr lang="es-CL" sz="2400" b="1" dirty="0"/>
              <a:t> </a:t>
            </a:r>
            <a:r>
              <a:rPr lang="es-CL" sz="2400" b="1" dirty="0" err="1"/>
              <a:t>for</a:t>
            </a:r>
            <a:r>
              <a:rPr lang="es-CL" sz="2400" b="1" dirty="0"/>
              <a:t> CSS</a:t>
            </a:r>
          </a:p>
          <a:p>
            <a:pPr lvl="1" algn="just" fontAlgn="base"/>
            <a:endParaRPr lang="es-CL" sz="2400" b="1" dirty="0"/>
          </a:p>
          <a:p>
            <a:pPr fontAlgn="base"/>
            <a:r>
              <a:rPr lang="es-CL" sz="2400" dirty="0"/>
              <a:t>Desarrollado en 2011 por Jonathan </a:t>
            </a:r>
            <a:r>
              <a:rPr lang="es-CL" sz="2400" dirty="0" err="1"/>
              <a:t>Snook</a:t>
            </a:r>
            <a:r>
              <a:rPr lang="es-CL" sz="2400" dirty="0"/>
              <a:t>, SMACSS funciona mediante organización de las reglas CSS en 5 </a:t>
            </a:r>
            <a:r>
              <a:rPr lang="es-CL" sz="2400" dirty="0" smtClean="0"/>
              <a:t>categorías: </a:t>
            </a:r>
          </a:p>
          <a:p>
            <a:pPr fontAlgn="base"/>
            <a:r>
              <a:rPr lang="es-CL" sz="2400" b="1" dirty="0" smtClean="0"/>
              <a:t>1)</a:t>
            </a:r>
            <a:r>
              <a:rPr lang="es-CL" sz="2400" dirty="0" smtClean="0"/>
              <a:t> Base </a:t>
            </a:r>
            <a:r>
              <a:rPr lang="es-CL" sz="2400" b="1" dirty="0" smtClean="0"/>
              <a:t>2)</a:t>
            </a:r>
            <a:r>
              <a:rPr lang="es-CL" sz="2400" dirty="0" smtClean="0"/>
              <a:t> Maquetación </a:t>
            </a:r>
            <a:r>
              <a:rPr lang="es-CL" sz="2400" b="1" dirty="0" smtClean="0"/>
              <a:t>3)</a:t>
            </a:r>
            <a:r>
              <a:rPr lang="es-CL" sz="2400" dirty="0" smtClean="0"/>
              <a:t> Módulo </a:t>
            </a:r>
            <a:r>
              <a:rPr lang="es-CL" sz="2400" b="1" dirty="0" smtClean="0"/>
              <a:t>4)</a:t>
            </a:r>
            <a:r>
              <a:rPr lang="es-CL" sz="2400" dirty="0" smtClean="0"/>
              <a:t> Estado </a:t>
            </a:r>
            <a:r>
              <a:rPr lang="es-CL" sz="2400" b="1" dirty="0" smtClean="0"/>
              <a:t>5)</a:t>
            </a:r>
            <a:r>
              <a:rPr lang="es-CL" sz="2400" dirty="0" smtClean="0"/>
              <a:t> Tema</a:t>
            </a:r>
            <a:endParaRPr lang="es-CL" sz="2400" dirty="0"/>
          </a:p>
          <a:p>
            <a:pPr fontAlgn="base"/>
            <a:endParaRPr lang="es-CL" sz="2400" dirty="0"/>
          </a:p>
          <a:p>
            <a:pPr algn="just" fontAlgn="base"/>
            <a:r>
              <a:rPr lang="es-CL" sz="2400" b="1" dirty="0"/>
              <a:t>3.1 Base: </a:t>
            </a:r>
            <a:r>
              <a:rPr lang="es-CL" sz="2400" dirty="0"/>
              <a:t>Reglas básicas para elementos, atributos, </a:t>
            </a:r>
            <a:r>
              <a:rPr lang="es-CL" sz="2400" dirty="0" err="1"/>
              <a:t>pseudo-clases</a:t>
            </a:r>
            <a:r>
              <a:rPr lang="es-CL" sz="2400" dirty="0"/>
              <a:t>, entre otras.</a:t>
            </a:r>
          </a:p>
          <a:p>
            <a:pPr algn="just" fontAlgn="base"/>
            <a:endParaRPr lang="es-CL" sz="2400" dirty="0"/>
          </a:p>
          <a:p>
            <a:pPr algn="just" fontAlgn="base"/>
            <a:r>
              <a:rPr lang="es-CL" sz="2400" u="sng" dirty="0"/>
              <a:t>Ejemplos:</a:t>
            </a:r>
          </a:p>
        </p:txBody>
      </p:sp>
      <p:grpSp>
        <p:nvGrpSpPr>
          <p:cNvPr id="5" name="Grupo 4">
            <a:extLst>
              <a:ext uri="{FF2B5EF4-FFF2-40B4-BE49-F238E27FC236}">
                <a16:creationId xmlns:a16="http://schemas.microsoft.com/office/drawing/2014/main" id="{F4249753-2938-42E1-B988-0D7588FEF9CA}"/>
              </a:ext>
            </a:extLst>
          </p:cNvPr>
          <p:cNvGrpSpPr/>
          <p:nvPr/>
        </p:nvGrpSpPr>
        <p:grpSpPr>
          <a:xfrm>
            <a:off x="1010974" y="5472912"/>
            <a:ext cx="7162255" cy="923330"/>
            <a:chOff x="671340" y="4438187"/>
            <a:chExt cx="7162255" cy="923330"/>
          </a:xfrm>
        </p:grpSpPr>
        <p:sp>
          <p:nvSpPr>
            <p:cNvPr id="4" name="Rectángulo 3">
              <a:extLst>
                <a:ext uri="{FF2B5EF4-FFF2-40B4-BE49-F238E27FC236}">
                  <a16:creationId xmlns:a16="http://schemas.microsoft.com/office/drawing/2014/main" id="{CAD7772D-3775-45DD-A09D-0AC096938A88}"/>
                </a:ext>
              </a:extLst>
            </p:cNvPr>
            <p:cNvSpPr/>
            <p:nvPr/>
          </p:nvSpPr>
          <p:spPr>
            <a:xfrm>
              <a:off x="671340" y="4438187"/>
              <a:ext cx="2073854"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just" fontAlgn="base"/>
              <a:r>
                <a:rPr lang="es-CL" dirty="0"/>
                <a:t>h1 {</a:t>
              </a:r>
            </a:p>
            <a:p>
              <a:pPr algn="just" fontAlgn="base"/>
              <a:r>
                <a:rPr lang="es-CL" dirty="0"/>
                <a:t>	</a:t>
              </a:r>
              <a:r>
                <a:rPr lang="es-CL" dirty="0" err="1"/>
                <a:t>font-size</a:t>
              </a:r>
              <a:r>
                <a:rPr lang="es-CL" dirty="0"/>
                <a:t>: 32px;</a:t>
              </a:r>
            </a:p>
            <a:p>
              <a:pPr algn="just" fontAlgn="base"/>
              <a:r>
                <a:rPr lang="es-CL" dirty="0"/>
                <a:t>}</a:t>
              </a:r>
            </a:p>
          </p:txBody>
        </p:sp>
        <p:sp>
          <p:nvSpPr>
            <p:cNvPr id="14" name="Rectángulo 13">
              <a:extLst>
                <a:ext uri="{FF2B5EF4-FFF2-40B4-BE49-F238E27FC236}">
                  <a16:creationId xmlns:a16="http://schemas.microsoft.com/office/drawing/2014/main" id="{DA375C17-4395-46C6-8AE3-1DB9A6AD7116}"/>
                </a:ext>
              </a:extLst>
            </p:cNvPr>
            <p:cNvSpPr/>
            <p:nvPr/>
          </p:nvSpPr>
          <p:spPr>
            <a:xfrm>
              <a:off x="3141199" y="4438187"/>
              <a:ext cx="2222537"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just" fontAlgn="base"/>
              <a:r>
                <a:rPr lang="es-CL" dirty="0" err="1"/>
                <a:t>div</a:t>
              </a:r>
              <a:r>
                <a:rPr lang="es-CL" dirty="0"/>
                <a:t> {</a:t>
              </a:r>
            </a:p>
            <a:p>
              <a:pPr algn="just" fontAlgn="base"/>
              <a:r>
                <a:rPr lang="es-CL" dirty="0"/>
                <a:t>	</a:t>
              </a:r>
              <a:r>
                <a:rPr lang="es-CL" dirty="0" err="1"/>
                <a:t>margin</a:t>
              </a:r>
              <a:r>
                <a:rPr lang="es-CL" dirty="0"/>
                <a:t>: 0 auto;</a:t>
              </a:r>
            </a:p>
            <a:p>
              <a:pPr algn="just" fontAlgn="base"/>
              <a:r>
                <a:rPr lang="es-CL" dirty="0"/>
                <a:t>}</a:t>
              </a:r>
            </a:p>
          </p:txBody>
        </p:sp>
        <p:sp>
          <p:nvSpPr>
            <p:cNvPr id="15" name="Rectángulo 14">
              <a:extLst>
                <a:ext uri="{FF2B5EF4-FFF2-40B4-BE49-F238E27FC236}">
                  <a16:creationId xmlns:a16="http://schemas.microsoft.com/office/drawing/2014/main" id="{24C03090-5ADE-4900-9D38-DDD6A0F9216C}"/>
                </a:ext>
              </a:extLst>
            </p:cNvPr>
            <p:cNvSpPr/>
            <p:nvPr/>
          </p:nvSpPr>
          <p:spPr>
            <a:xfrm>
              <a:off x="5759741" y="4438187"/>
              <a:ext cx="2073854"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just" fontAlgn="base"/>
              <a:r>
                <a:rPr lang="es-CL" dirty="0"/>
                <a:t>a {</a:t>
              </a:r>
            </a:p>
            <a:p>
              <a:pPr algn="just" fontAlgn="base"/>
              <a:r>
                <a:rPr lang="es-CL" dirty="0"/>
                <a:t>	color: blue;</a:t>
              </a:r>
            </a:p>
            <a:p>
              <a:pPr algn="just" fontAlgn="base"/>
              <a:r>
                <a:rPr lang="es-CL" dirty="0"/>
                <a:t>}</a:t>
              </a:r>
            </a:p>
          </p:txBody>
        </p:sp>
      </p:grpSp>
      <p:sp>
        <p:nvSpPr>
          <p:cNvPr id="8" name="CuadroTexto 7"/>
          <p:cNvSpPr txBox="1"/>
          <p:nvPr/>
        </p:nvSpPr>
        <p:spPr>
          <a:xfrm>
            <a:off x="276462" y="68121"/>
            <a:ext cx="6816671" cy="523220"/>
          </a:xfrm>
          <a:prstGeom prst="rect">
            <a:avLst/>
          </a:prstGeom>
          <a:noFill/>
        </p:spPr>
        <p:txBody>
          <a:bodyPr wrap="square" rtlCol="0">
            <a:spAutoFit/>
          </a:bodyPr>
          <a:lstStyle/>
          <a:p>
            <a:r>
              <a:rPr lang="es-CL" sz="2800" b="1" dirty="0">
                <a:solidFill>
                  <a:schemeClr val="bg1"/>
                </a:solidFill>
              </a:rPr>
              <a:t>Metodologías para Organizar Hojas de Estilo</a:t>
            </a:r>
          </a:p>
        </p:txBody>
      </p:sp>
    </p:spTree>
    <p:custDataLst>
      <p:tags r:id="rId1"/>
    </p:custDataLst>
    <p:extLst>
      <p:ext uri="{BB962C8B-B14F-4D97-AF65-F5344CB8AC3E}">
        <p14:creationId xmlns:p14="http://schemas.microsoft.com/office/powerpoint/2010/main" val="2827663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3" name="CuadroTexto 2"/>
          <p:cNvSpPr txBox="1"/>
          <p:nvPr/>
        </p:nvSpPr>
        <p:spPr>
          <a:xfrm>
            <a:off x="369538" y="862103"/>
            <a:ext cx="8117541" cy="3046988"/>
          </a:xfrm>
          <a:prstGeom prst="rect">
            <a:avLst/>
          </a:prstGeom>
          <a:noFill/>
        </p:spPr>
        <p:txBody>
          <a:bodyPr wrap="square" rtlCol="0">
            <a:spAutoFit/>
          </a:bodyPr>
          <a:lstStyle/>
          <a:p>
            <a:pPr algn="just" fontAlgn="base"/>
            <a:r>
              <a:rPr lang="es-CL" sz="2400" b="1" dirty="0" smtClean="0"/>
              <a:t>		3.2 </a:t>
            </a:r>
            <a:r>
              <a:rPr lang="es-CL" sz="2400" b="1" dirty="0"/>
              <a:t>Maquetación: </a:t>
            </a:r>
            <a:r>
              <a:rPr lang="es-CL" sz="2400" dirty="0"/>
              <a:t>Son las reglas de estilo que están relacionadas con el diseño </a:t>
            </a:r>
            <a:r>
              <a:rPr lang="es-CL" sz="2400" dirty="0" smtClean="0"/>
              <a:t>estructural de las </a:t>
            </a:r>
            <a:r>
              <a:rPr lang="es-CL" sz="2400" dirty="0"/>
              <a:t>páginas. Contenedores, grillas, etc. Van con el prefijo: </a:t>
            </a:r>
          </a:p>
          <a:p>
            <a:pPr algn="just" fontAlgn="base"/>
            <a:r>
              <a:rPr lang="es-CL" sz="2400" dirty="0" err="1"/>
              <a:t>layout</a:t>
            </a:r>
            <a:r>
              <a:rPr lang="es-CL" sz="2400" dirty="0"/>
              <a:t>- </a:t>
            </a:r>
          </a:p>
          <a:p>
            <a:pPr algn="just" fontAlgn="base"/>
            <a:r>
              <a:rPr lang="es-CL" sz="2400" dirty="0"/>
              <a:t>o </a:t>
            </a:r>
          </a:p>
          <a:p>
            <a:pPr algn="just" fontAlgn="base"/>
            <a:r>
              <a:rPr lang="es-CL" sz="2400" dirty="0"/>
              <a:t>l-</a:t>
            </a:r>
          </a:p>
          <a:p>
            <a:pPr algn="just" fontAlgn="base"/>
            <a:endParaRPr lang="es-CL" sz="2400" dirty="0"/>
          </a:p>
          <a:p>
            <a:pPr algn="just" fontAlgn="base"/>
            <a:r>
              <a:rPr lang="es-CL" sz="2400" u="sng" dirty="0"/>
              <a:t>Ejemplos:</a:t>
            </a:r>
          </a:p>
        </p:txBody>
      </p:sp>
      <p:grpSp>
        <p:nvGrpSpPr>
          <p:cNvPr id="5" name="Grupo 4">
            <a:extLst>
              <a:ext uri="{FF2B5EF4-FFF2-40B4-BE49-F238E27FC236}">
                <a16:creationId xmlns:a16="http://schemas.microsoft.com/office/drawing/2014/main" id="{F4249753-2938-42E1-B988-0D7588FEF9CA}"/>
              </a:ext>
            </a:extLst>
          </p:cNvPr>
          <p:cNvGrpSpPr>
            <a:grpSpLocks noChangeAspect="1"/>
          </p:cNvGrpSpPr>
          <p:nvPr/>
        </p:nvGrpSpPr>
        <p:grpSpPr>
          <a:xfrm>
            <a:off x="1662760" y="4179853"/>
            <a:ext cx="5772332" cy="1500701"/>
            <a:chOff x="671340" y="5361518"/>
            <a:chExt cx="4616974" cy="1200329"/>
          </a:xfrm>
        </p:grpSpPr>
        <p:sp>
          <p:nvSpPr>
            <p:cNvPr id="4" name="Rectángulo 3">
              <a:extLst>
                <a:ext uri="{FF2B5EF4-FFF2-40B4-BE49-F238E27FC236}">
                  <a16:creationId xmlns:a16="http://schemas.microsoft.com/office/drawing/2014/main" id="{CAD7772D-3775-45DD-A09D-0AC096938A88}"/>
                </a:ext>
              </a:extLst>
            </p:cNvPr>
            <p:cNvSpPr/>
            <p:nvPr/>
          </p:nvSpPr>
          <p:spPr>
            <a:xfrm>
              <a:off x="671340" y="5361518"/>
              <a:ext cx="2073854" cy="120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just" fontAlgn="base"/>
              <a:r>
                <a:rPr lang="es-CL" dirty="0"/>
                <a:t>.</a:t>
              </a:r>
              <a:r>
                <a:rPr lang="es-CL" dirty="0" err="1"/>
                <a:t>layout-barralateral</a:t>
              </a:r>
              <a:r>
                <a:rPr lang="es-CL" dirty="0"/>
                <a:t> {</a:t>
              </a:r>
            </a:p>
            <a:p>
              <a:pPr algn="just" fontAlgn="base"/>
              <a:r>
                <a:rPr lang="es-CL" dirty="0"/>
                <a:t>	</a:t>
              </a:r>
              <a:r>
                <a:rPr lang="es-CL" dirty="0" err="1"/>
                <a:t>width</a:t>
              </a:r>
              <a:r>
                <a:rPr lang="es-CL" dirty="0"/>
                <a:t>: 320px;</a:t>
              </a:r>
            </a:p>
            <a:p>
              <a:pPr algn="just" fontAlgn="base"/>
              <a:r>
                <a:rPr lang="es-CL" dirty="0"/>
                <a:t>}</a:t>
              </a:r>
            </a:p>
          </p:txBody>
        </p:sp>
        <p:sp>
          <p:nvSpPr>
            <p:cNvPr id="14" name="Rectángulo 13">
              <a:extLst>
                <a:ext uri="{FF2B5EF4-FFF2-40B4-BE49-F238E27FC236}">
                  <a16:creationId xmlns:a16="http://schemas.microsoft.com/office/drawing/2014/main" id="{DA375C17-4395-46C6-8AE3-1DB9A6AD7116}"/>
                </a:ext>
              </a:extLst>
            </p:cNvPr>
            <p:cNvSpPr/>
            <p:nvPr/>
          </p:nvSpPr>
          <p:spPr>
            <a:xfrm>
              <a:off x="3065777" y="5361518"/>
              <a:ext cx="2222537" cy="120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just" fontAlgn="base"/>
              <a:r>
                <a:rPr lang="es-CL" dirty="0"/>
                <a:t>.l-comentarios </a:t>
              </a:r>
            </a:p>
            <a:p>
              <a:pPr algn="just" fontAlgn="base"/>
              <a:r>
                <a:rPr lang="es-CL" dirty="0"/>
                <a:t>{</a:t>
              </a:r>
            </a:p>
            <a:p>
              <a:pPr algn="just" fontAlgn="base"/>
              <a:r>
                <a:rPr lang="es-CL" dirty="0"/>
                <a:t>	</a:t>
              </a:r>
              <a:r>
                <a:rPr lang="es-CL" dirty="0" err="1"/>
                <a:t>width</a:t>
              </a:r>
              <a:r>
                <a:rPr lang="es-CL" dirty="0"/>
                <a:t>: 640px;</a:t>
              </a:r>
            </a:p>
            <a:p>
              <a:pPr algn="just" fontAlgn="base"/>
              <a:r>
                <a:rPr lang="es-CL" dirty="0"/>
                <a:t>}</a:t>
              </a:r>
            </a:p>
          </p:txBody>
        </p:sp>
      </p:grpSp>
      <p:sp>
        <p:nvSpPr>
          <p:cNvPr id="7" name="CuadroTexto 6"/>
          <p:cNvSpPr txBox="1"/>
          <p:nvPr/>
        </p:nvSpPr>
        <p:spPr>
          <a:xfrm>
            <a:off x="276462" y="68121"/>
            <a:ext cx="6816671" cy="523220"/>
          </a:xfrm>
          <a:prstGeom prst="rect">
            <a:avLst/>
          </a:prstGeom>
          <a:noFill/>
        </p:spPr>
        <p:txBody>
          <a:bodyPr wrap="square" rtlCol="0">
            <a:spAutoFit/>
          </a:bodyPr>
          <a:lstStyle/>
          <a:p>
            <a:r>
              <a:rPr lang="es-CL" sz="2800" b="1" dirty="0">
                <a:solidFill>
                  <a:schemeClr val="bg1"/>
                </a:solidFill>
              </a:rPr>
              <a:t>Metodologías para Organizar Hojas de Estilo</a:t>
            </a:r>
          </a:p>
        </p:txBody>
      </p:sp>
    </p:spTree>
    <p:custDataLst>
      <p:tags r:id="rId1"/>
    </p:custDataLst>
    <p:extLst>
      <p:ext uri="{BB962C8B-B14F-4D97-AF65-F5344CB8AC3E}">
        <p14:creationId xmlns:p14="http://schemas.microsoft.com/office/powerpoint/2010/main" val="1526582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3" name="CuadroTexto 2"/>
          <p:cNvSpPr txBox="1"/>
          <p:nvPr/>
        </p:nvSpPr>
        <p:spPr>
          <a:xfrm>
            <a:off x="276463" y="1470110"/>
            <a:ext cx="8354308" cy="1384995"/>
          </a:xfrm>
          <a:prstGeom prst="rect">
            <a:avLst/>
          </a:prstGeom>
          <a:noFill/>
        </p:spPr>
        <p:txBody>
          <a:bodyPr wrap="square" rtlCol="0">
            <a:spAutoFit/>
          </a:bodyPr>
          <a:lstStyle/>
          <a:p>
            <a:pPr algn="just" fontAlgn="base"/>
            <a:r>
              <a:rPr lang="es-CL" sz="2800" b="1" dirty="0"/>
              <a:t>3.3 Módulos: </a:t>
            </a:r>
            <a:r>
              <a:rPr lang="es-CL" sz="2800" dirty="0"/>
              <a:t>Son Componente </a:t>
            </a:r>
            <a:r>
              <a:rPr lang="es-CL" sz="2800" dirty="0" err="1"/>
              <a:t>re-usables</a:t>
            </a:r>
            <a:r>
              <a:rPr lang="es-CL" sz="2800" dirty="0"/>
              <a:t> y modulares.</a:t>
            </a:r>
          </a:p>
          <a:p>
            <a:pPr algn="just" fontAlgn="base"/>
            <a:endParaRPr lang="es-CL" sz="2800" dirty="0"/>
          </a:p>
          <a:p>
            <a:pPr algn="just" fontAlgn="base"/>
            <a:r>
              <a:rPr lang="es-CL" sz="2800" u="sng" dirty="0"/>
              <a:t>Ejemplos:</a:t>
            </a:r>
          </a:p>
        </p:txBody>
      </p:sp>
      <p:grpSp>
        <p:nvGrpSpPr>
          <p:cNvPr id="5" name="Grupo 4">
            <a:extLst>
              <a:ext uri="{FF2B5EF4-FFF2-40B4-BE49-F238E27FC236}">
                <a16:creationId xmlns:a16="http://schemas.microsoft.com/office/drawing/2014/main" id="{F4249753-2938-42E1-B988-0D7588FEF9CA}"/>
              </a:ext>
            </a:extLst>
          </p:cNvPr>
          <p:cNvGrpSpPr/>
          <p:nvPr/>
        </p:nvGrpSpPr>
        <p:grpSpPr>
          <a:xfrm>
            <a:off x="874213" y="3595377"/>
            <a:ext cx="7158808" cy="1200330"/>
            <a:chOff x="726823" y="3582047"/>
            <a:chExt cx="7158808" cy="1200330"/>
          </a:xfrm>
        </p:grpSpPr>
        <p:sp>
          <p:nvSpPr>
            <p:cNvPr id="4" name="Rectángulo 3">
              <a:extLst>
                <a:ext uri="{FF2B5EF4-FFF2-40B4-BE49-F238E27FC236}">
                  <a16:creationId xmlns:a16="http://schemas.microsoft.com/office/drawing/2014/main" id="{CAD7772D-3775-45DD-A09D-0AC096938A88}"/>
                </a:ext>
              </a:extLst>
            </p:cNvPr>
            <p:cNvSpPr/>
            <p:nvPr/>
          </p:nvSpPr>
          <p:spPr>
            <a:xfrm>
              <a:off x="726823" y="3582048"/>
              <a:ext cx="3311912" cy="120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just" fontAlgn="base"/>
              <a:r>
                <a:rPr lang="es-CL" dirty="0"/>
                <a:t>.</a:t>
              </a:r>
              <a:r>
                <a:rPr lang="es-CL" dirty="0" err="1"/>
                <a:t>boton</a:t>
              </a:r>
              <a:r>
                <a:rPr lang="es-CL" dirty="0"/>
                <a:t>-</a:t>
              </a:r>
              <a:r>
                <a:rPr lang="es-CL" dirty="0" err="1"/>
                <a:t>de-accion</a:t>
              </a:r>
              <a:r>
                <a:rPr lang="es-CL" dirty="0"/>
                <a:t> {</a:t>
              </a:r>
            </a:p>
            <a:p>
              <a:pPr algn="just" fontAlgn="base"/>
              <a:r>
                <a:rPr lang="es-CL" dirty="0"/>
                <a:t>	</a:t>
              </a:r>
              <a:r>
                <a:rPr lang="es-CL" dirty="0" err="1"/>
                <a:t>text-transform</a:t>
              </a:r>
              <a:r>
                <a:rPr lang="es-CL" dirty="0"/>
                <a:t>: </a:t>
              </a:r>
              <a:r>
                <a:rPr lang="es-CL" dirty="0" err="1"/>
                <a:t>uppercase</a:t>
              </a:r>
              <a:r>
                <a:rPr lang="es-CL" dirty="0"/>
                <a:t>;</a:t>
              </a:r>
            </a:p>
            <a:p>
              <a:pPr algn="just" fontAlgn="base"/>
              <a:r>
                <a:rPr lang="es-CL" dirty="0"/>
                <a:t>	color: #FF200;</a:t>
              </a:r>
            </a:p>
            <a:p>
              <a:pPr algn="just" fontAlgn="base"/>
              <a:r>
                <a:rPr lang="es-CL" dirty="0"/>
                <a:t>}</a:t>
              </a:r>
            </a:p>
          </p:txBody>
        </p:sp>
        <p:sp>
          <p:nvSpPr>
            <p:cNvPr id="14" name="Rectángulo 13">
              <a:extLst>
                <a:ext uri="{FF2B5EF4-FFF2-40B4-BE49-F238E27FC236}">
                  <a16:creationId xmlns:a16="http://schemas.microsoft.com/office/drawing/2014/main" id="{DA375C17-4395-46C6-8AE3-1DB9A6AD7116}"/>
                </a:ext>
              </a:extLst>
            </p:cNvPr>
            <p:cNvSpPr/>
            <p:nvPr/>
          </p:nvSpPr>
          <p:spPr>
            <a:xfrm>
              <a:off x="4573719" y="3582047"/>
              <a:ext cx="3311912" cy="120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just" fontAlgn="base"/>
              <a:r>
                <a:rPr lang="es-CL" dirty="0"/>
                <a:t>.formulario-</a:t>
              </a:r>
              <a:r>
                <a:rPr lang="es-CL" dirty="0" err="1"/>
                <a:t>busqueda</a:t>
              </a:r>
              <a:r>
                <a:rPr lang="es-CL" dirty="0"/>
                <a:t> {</a:t>
              </a:r>
            </a:p>
            <a:p>
              <a:pPr algn="just" fontAlgn="base"/>
              <a:r>
                <a:rPr lang="es-CL" dirty="0"/>
                <a:t>	display: </a:t>
              </a:r>
              <a:r>
                <a:rPr lang="es-CL" dirty="0" err="1"/>
                <a:t>inline</a:t>
              </a:r>
              <a:r>
                <a:rPr lang="es-CL" dirty="0"/>
                <a:t>-block;</a:t>
              </a:r>
            </a:p>
            <a:p>
              <a:pPr algn="just" fontAlgn="base"/>
              <a:r>
                <a:rPr lang="es-CL" dirty="0"/>
                <a:t>	</a:t>
              </a:r>
              <a:r>
                <a:rPr lang="es-CL" dirty="0" err="1"/>
                <a:t>background</a:t>
              </a:r>
              <a:r>
                <a:rPr lang="es-CL" dirty="0"/>
                <a:t>-color: #E1E1E1;</a:t>
              </a:r>
            </a:p>
            <a:p>
              <a:pPr algn="just" fontAlgn="base"/>
              <a:r>
                <a:rPr lang="es-CL" dirty="0"/>
                <a:t>}</a:t>
              </a:r>
            </a:p>
          </p:txBody>
        </p:sp>
      </p:grpSp>
      <p:sp>
        <p:nvSpPr>
          <p:cNvPr id="7" name="CuadroTexto 6"/>
          <p:cNvSpPr txBox="1"/>
          <p:nvPr/>
        </p:nvSpPr>
        <p:spPr>
          <a:xfrm>
            <a:off x="276462" y="68121"/>
            <a:ext cx="6816671" cy="523220"/>
          </a:xfrm>
          <a:prstGeom prst="rect">
            <a:avLst/>
          </a:prstGeom>
          <a:noFill/>
        </p:spPr>
        <p:txBody>
          <a:bodyPr wrap="square" rtlCol="0">
            <a:spAutoFit/>
          </a:bodyPr>
          <a:lstStyle/>
          <a:p>
            <a:r>
              <a:rPr lang="es-CL" sz="2800" b="1" dirty="0">
                <a:solidFill>
                  <a:schemeClr val="bg1"/>
                </a:solidFill>
              </a:rPr>
              <a:t>Metodologías para Organizar Hojas de Estilo</a:t>
            </a:r>
          </a:p>
        </p:txBody>
      </p:sp>
    </p:spTree>
    <p:custDataLst>
      <p:tags r:id="rId1"/>
    </p:custDataLst>
    <p:extLst>
      <p:ext uri="{BB962C8B-B14F-4D97-AF65-F5344CB8AC3E}">
        <p14:creationId xmlns:p14="http://schemas.microsoft.com/office/powerpoint/2010/main" val="3410408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3" name="CuadroTexto 2"/>
          <p:cNvSpPr txBox="1"/>
          <p:nvPr/>
        </p:nvSpPr>
        <p:spPr>
          <a:xfrm>
            <a:off x="276463" y="1354375"/>
            <a:ext cx="8619344" cy="1815882"/>
          </a:xfrm>
          <a:prstGeom prst="rect">
            <a:avLst/>
          </a:prstGeom>
          <a:noFill/>
        </p:spPr>
        <p:txBody>
          <a:bodyPr wrap="square" rtlCol="0">
            <a:spAutoFit/>
          </a:bodyPr>
          <a:lstStyle/>
          <a:p>
            <a:pPr algn="just" fontAlgn="base"/>
            <a:r>
              <a:rPr lang="es-CL" sz="2800" b="1" dirty="0"/>
              <a:t>3.4 Estados: </a:t>
            </a:r>
            <a:r>
              <a:rPr lang="es-CL" sz="2800" dirty="0"/>
              <a:t>Son las reglas de estilo que especifican el estado actual de algo en la interfaz</a:t>
            </a:r>
            <a:r>
              <a:rPr lang="es-CL" sz="2800" dirty="0" smtClean="0"/>
              <a:t>. Se usa el prefijo es-</a:t>
            </a:r>
            <a:endParaRPr lang="es-CL" sz="2800" dirty="0"/>
          </a:p>
          <a:p>
            <a:pPr algn="just" fontAlgn="base"/>
            <a:endParaRPr lang="es-CL" sz="2800" dirty="0"/>
          </a:p>
          <a:p>
            <a:pPr algn="just" fontAlgn="base"/>
            <a:r>
              <a:rPr lang="es-CL" sz="2800" u="sng" dirty="0"/>
              <a:t>Ejemplos:</a:t>
            </a:r>
          </a:p>
        </p:txBody>
      </p:sp>
      <p:grpSp>
        <p:nvGrpSpPr>
          <p:cNvPr id="5" name="Grupo 4">
            <a:extLst>
              <a:ext uri="{FF2B5EF4-FFF2-40B4-BE49-F238E27FC236}">
                <a16:creationId xmlns:a16="http://schemas.microsoft.com/office/drawing/2014/main" id="{F4249753-2938-42E1-B988-0D7588FEF9CA}"/>
              </a:ext>
            </a:extLst>
          </p:cNvPr>
          <p:cNvGrpSpPr/>
          <p:nvPr/>
        </p:nvGrpSpPr>
        <p:grpSpPr>
          <a:xfrm>
            <a:off x="1627480" y="4038833"/>
            <a:ext cx="5917309" cy="1477328"/>
            <a:chOff x="671339" y="4438187"/>
            <a:chExt cx="5917309" cy="1477328"/>
          </a:xfrm>
        </p:grpSpPr>
        <p:sp>
          <p:nvSpPr>
            <p:cNvPr id="4" name="Rectángulo 3">
              <a:extLst>
                <a:ext uri="{FF2B5EF4-FFF2-40B4-BE49-F238E27FC236}">
                  <a16:creationId xmlns:a16="http://schemas.microsoft.com/office/drawing/2014/main" id="{CAD7772D-3775-45DD-A09D-0AC096938A88}"/>
                </a:ext>
              </a:extLst>
            </p:cNvPr>
            <p:cNvSpPr/>
            <p:nvPr/>
          </p:nvSpPr>
          <p:spPr>
            <a:xfrm>
              <a:off x="671339" y="4438187"/>
              <a:ext cx="2040401"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just" fontAlgn="base"/>
              <a:r>
                <a:rPr lang="es-CL" dirty="0"/>
                <a:t>.es-invisible {</a:t>
              </a:r>
            </a:p>
            <a:p>
              <a:pPr algn="just" fontAlgn="base"/>
              <a:r>
                <a:rPr lang="es-CL" dirty="0"/>
                <a:t>	display: </a:t>
              </a:r>
              <a:r>
                <a:rPr lang="es-CL" dirty="0" err="1"/>
                <a:t>none</a:t>
              </a:r>
              <a:r>
                <a:rPr lang="es-CL" dirty="0"/>
                <a:t>;</a:t>
              </a:r>
            </a:p>
            <a:p>
              <a:pPr algn="just" fontAlgn="base"/>
              <a:r>
                <a:rPr lang="es-CL" dirty="0"/>
                <a:t>}</a:t>
              </a:r>
            </a:p>
          </p:txBody>
        </p:sp>
        <p:sp>
          <p:nvSpPr>
            <p:cNvPr id="14" name="Rectángulo 13">
              <a:extLst>
                <a:ext uri="{FF2B5EF4-FFF2-40B4-BE49-F238E27FC236}">
                  <a16:creationId xmlns:a16="http://schemas.microsoft.com/office/drawing/2014/main" id="{DA375C17-4395-46C6-8AE3-1DB9A6AD7116}"/>
                </a:ext>
              </a:extLst>
            </p:cNvPr>
            <p:cNvSpPr/>
            <p:nvPr/>
          </p:nvSpPr>
          <p:spPr>
            <a:xfrm>
              <a:off x="3176374" y="4438187"/>
              <a:ext cx="3412274" cy="1477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just" fontAlgn="base"/>
              <a:r>
                <a:rPr lang="es-CL" dirty="0"/>
                <a:t>.es-resaltado {</a:t>
              </a:r>
            </a:p>
            <a:p>
              <a:pPr algn="just" fontAlgn="base"/>
              <a:r>
                <a:rPr lang="es-CL" dirty="0"/>
                <a:t>	color: #FF0000;</a:t>
              </a:r>
            </a:p>
            <a:p>
              <a:pPr algn="just" fontAlgn="base"/>
              <a:r>
                <a:rPr lang="es-CL" dirty="0"/>
                <a:t>	</a:t>
              </a:r>
              <a:r>
                <a:rPr lang="es-CL" dirty="0" err="1"/>
                <a:t>background</a:t>
              </a:r>
              <a:r>
                <a:rPr lang="es-CL" dirty="0"/>
                <a:t>-color: #F4F0BB;</a:t>
              </a:r>
            </a:p>
            <a:p>
              <a:pPr algn="just" fontAlgn="base"/>
              <a:r>
                <a:rPr lang="es-CL" dirty="0"/>
                <a:t>	</a:t>
              </a:r>
              <a:r>
                <a:rPr lang="es-CL" dirty="0" err="1"/>
                <a:t>border</a:t>
              </a:r>
              <a:r>
                <a:rPr lang="es-CL" dirty="0"/>
                <a:t>: 1px </a:t>
              </a:r>
              <a:r>
                <a:rPr lang="es-CL" dirty="0" err="1"/>
                <a:t>solid</a:t>
              </a:r>
              <a:r>
                <a:rPr lang="es-CL" dirty="0"/>
                <a:t> #CBBD15</a:t>
              </a:r>
            </a:p>
            <a:p>
              <a:pPr algn="just" fontAlgn="base"/>
              <a:r>
                <a:rPr lang="es-CL" dirty="0"/>
                <a:t>}</a:t>
              </a:r>
            </a:p>
          </p:txBody>
        </p:sp>
      </p:grpSp>
      <p:sp>
        <p:nvSpPr>
          <p:cNvPr id="7" name="CuadroTexto 6"/>
          <p:cNvSpPr txBox="1"/>
          <p:nvPr/>
        </p:nvSpPr>
        <p:spPr>
          <a:xfrm>
            <a:off x="276462" y="68121"/>
            <a:ext cx="6816671" cy="523220"/>
          </a:xfrm>
          <a:prstGeom prst="rect">
            <a:avLst/>
          </a:prstGeom>
          <a:noFill/>
        </p:spPr>
        <p:txBody>
          <a:bodyPr wrap="square" rtlCol="0">
            <a:spAutoFit/>
          </a:bodyPr>
          <a:lstStyle/>
          <a:p>
            <a:r>
              <a:rPr lang="es-CL" sz="2800" b="1" dirty="0">
                <a:solidFill>
                  <a:schemeClr val="bg1"/>
                </a:solidFill>
              </a:rPr>
              <a:t>Metodologías para Organizar Hojas de Estilo</a:t>
            </a:r>
          </a:p>
        </p:txBody>
      </p:sp>
    </p:spTree>
    <p:custDataLst>
      <p:tags r:id="rId1"/>
    </p:custDataLst>
    <p:extLst>
      <p:ext uri="{BB962C8B-B14F-4D97-AF65-F5344CB8AC3E}">
        <p14:creationId xmlns:p14="http://schemas.microsoft.com/office/powerpoint/2010/main" val="3557268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3" name="CuadroTexto 2"/>
          <p:cNvSpPr txBox="1"/>
          <p:nvPr/>
        </p:nvSpPr>
        <p:spPr>
          <a:xfrm>
            <a:off x="276463" y="1706603"/>
            <a:ext cx="8554028" cy="3416320"/>
          </a:xfrm>
          <a:prstGeom prst="rect">
            <a:avLst/>
          </a:prstGeom>
          <a:noFill/>
        </p:spPr>
        <p:txBody>
          <a:bodyPr wrap="square" rtlCol="0">
            <a:spAutoFit/>
          </a:bodyPr>
          <a:lstStyle/>
          <a:p>
            <a:pPr algn="just" fontAlgn="base"/>
            <a:r>
              <a:rPr lang="es-CL" sz="3600" b="1" dirty="0"/>
              <a:t>3.5 Temas: </a:t>
            </a:r>
            <a:r>
              <a:rPr lang="es-CL" sz="3600" dirty="0"/>
              <a:t>Es lo que OOCSS se le llama </a:t>
            </a:r>
            <a:r>
              <a:rPr lang="es-CL" sz="3600" i="1" dirty="0" smtClean="0"/>
              <a:t>skin </a:t>
            </a:r>
            <a:r>
              <a:rPr lang="es-CL" sz="3600" dirty="0"/>
              <a:t>o piel. </a:t>
            </a:r>
            <a:r>
              <a:rPr lang="es-CL" sz="3600" dirty="0" smtClean="0"/>
              <a:t>En </a:t>
            </a:r>
            <a:r>
              <a:rPr lang="es-CL" sz="3600" dirty="0"/>
              <a:t>SMACSS es opcional, los estilos visuales pueden estar integrados a los </a:t>
            </a:r>
            <a:r>
              <a:rPr lang="es-CL" sz="3600" b="1" dirty="0"/>
              <a:t>módulos</a:t>
            </a:r>
            <a:r>
              <a:rPr lang="es-CL" sz="3600" dirty="0"/>
              <a:t> y </a:t>
            </a:r>
            <a:r>
              <a:rPr lang="es-CL" sz="3600" b="1" dirty="0"/>
              <a:t>estados</a:t>
            </a:r>
            <a:r>
              <a:rPr lang="es-CL" sz="3600" dirty="0"/>
              <a:t> o separados por temas para sitios en donde el usuario pueda elegir uno.</a:t>
            </a:r>
          </a:p>
        </p:txBody>
      </p:sp>
      <p:sp>
        <p:nvSpPr>
          <p:cNvPr id="4" name="CuadroTexto 3"/>
          <p:cNvSpPr txBox="1"/>
          <p:nvPr/>
        </p:nvSpPr>
        <p:spPr>
          <a:xfrm>
            <a:off x="276462" y="68121"/>
            <a:ext cx="6816671" cy="523220"/>
          </a:xfrm>
          <a:prstGeom prst="rect">
            <a:avLst/>
          </a:prstGeom>
          <a:noFill/>
        </p:spPr>
        <p:txBody>
          <a:bodyPr wrap="square" rtlCol="0">
            <a:spAutoFit/>
          </a:bodyPr>
          <a:lstStyle/>
          <a:p>
            <a:r>
              <a:rPr lang="es-CL" sz="2800" b="1" dirty="0">
                <a:solidFill>
                  <a:schemeClr val="bg1"/>
                </a:solidFill>
              </a:rPr>
              <a:t>Metodologías para Organizar Hojas de Estilo</a:t>
            </a:r>
          </a:p>
        </p:txBody>
      </p:sp>
    </p:spTree>
    <p:custDataLst>
      <p:tags r:id="rId1"/>
    </p:custDataLst>
    <p:extLst>
      <p:ext uri="{BB962C8B-B14F-4D97-AF65-F5344CB8AC3E}">
        <p14:creationId xmlns:p14="http://schemas.microsoft.com/office/powerpoint/2010/main" val="1740113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CuadroTexto 1"/>
          <p:cNvSpPr txBox="1"/>
          <p:nvPr/>
        </p:nvSpPr>
        <p:spPr>
          <a:xfrm>
            <a:off x="872723" y="814099"/>
            <a:ext cx="7758047" cy="1077218"/>
          </a:xfrm>
          <a:prstGeom prst="rect">
            <a:avLst/>
          </a:prstGeom>
          <a:noFill/>
        </p:spPr>
        <p:txBody>
          <a:bodyPr wrap="square" rtlCol="0">
            <a:spAutoFit/>
          </a:bodyPr>
          <a:lstStyle/>
          <a:p>
            <a:pPr algn="ctr"/>
            <a:r>
              <a:rPr lang="es-CL" sz="3200" b="1" dirty="0">
                <a:solidFill>
                  <a:srgbClr val="49535F"/>
                </a:solidFill>
              </a:rPr>
              <a:t>Flujo de Trabajo, Roles y Metodologías para Organizar Hojas de Estilo</a:t>
            </a:r>
          </a:p>
        </p:txBody>
      </p:sp>
      <p:sp>
        <p:nvSpPr>
          <p:cNvPr id="3" name="CuadroTexto 2"/>
          <p:cNvSpPr txBox="1"/>
          <p:nvPr/>
        </p:nvSpPr>
        <p:spPr>
          <a:xfrm>
            <a:off x="692975" y="2133357"/>
            <a:ext cx="8117541" cy="707886"/>
          </a:xfrm>
          <a:prstGeom prst="rect">
            <a:avLst/>
          </a:prstGeom>
          <a:noFill/>
        </p:spPr>
        <p:txBody>
          <a:bodyPr wrap="square" rtlCol="0">
            <a:spAutoFit/>
          </a:bodyPr>
          <a:lstStyle/>
          <a:p>
            <a:pPr algn="just" fontAlgn="base"/>
            <a:r>
              <a:rPr lang="es-CL" sz="4000" b="1" dirty="0"/>
              <a:t>Realice la actividad de aprendizaje 1</a:t>
            </a:r>
            <a:endParaRPr lang="es-CL" sz="4000" dirty="0"/>
          </a:p>
        </p:txBody>
      </p:sp>
      <p:pic>
        <p:nvPicPr>
          <p:cNvPr id="4" name="Gráfico 3" descr="Internet">
            <a:extLst>
              <a:ext uri="{FF2B5EF4-FFF2-40B4-BE49-F238E27FC236}">
                <a16:creationId xmlns:a16="http://schemas.microsoft.com/office/drawing/2014/main" id="{4FAC343A-8F84-4796-9334-9F51F53FD872}"/>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2458494" y="2630991"/>
            <a:ext cx="4227009" cy="4227009"/>
          </a:xfrm>
          <a:prstGeom prst="rect">
            <a:avLst/>
          </a:prstGeom>
        </p:spPr>
      </p:pic>
    </p:spTree>
    <p:custDataLst>
      <p:tags r:id="rId1"/>
    </p:custDataLst>
    <p:extLst>
      <p:ext uri="{BB962C8B-B14F-4D97-AF65-F5344CB8AC3E}">
        <p14:creationId xmlns:p14="http://schemas.microsoft.com/office/powerpoint/2010/main" val="3604675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185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3" name="CuadroTexto 2"/>
          <p:cNvSpPr txBox="1"/>
          <p:nvPr/>
        </p:nvSpPr>
        <p:spPr>
          <a:xfrm>
            <a:off x="367584" y="826267"/>
            <a:ext cx="8199620" cy="3970318"/>
          </a:xfrm>
          <a:prstGeom prst="rect">
            <a:avLst/>
          </a:prstGeom>
          <a:noFill/>
        </p:spPr>
        <p:txBody>
          <a:bodyPr wrap="square" rtlCol="0">
            <a:spAutoFit/>
          </a:bodyPr>
          <a:lstStyle/>
          <a:p>
            <a:pPr algn="just"/>
            <a:r>
              <a:rPr lang="es-CL" sz="2800" b="1" dirty="0" smtClean="0"/>
              <a:t>		1</a:t>
            </a:r>
            <a:r>
              <a:rPr lang="es-CL" sz="2800" b="1" dirty="0"/>
              <a:t>.- </a:t>
            </a:r>
            <a:r>
              <a:rPr lang="es-CL" sz="2800" b="1" dirty="0" smtClean="0"/>
              <a:t>Bosquejo</a:t>
            </a:r>
            <a:endParaRPr lang="es-CL" sz="2800" b="1" dirty="0"/>
          </a:p>
          <a:p>
            <a:pPr algn="just"/>
            <a:endParaRPr lang="es-CL" sz="2800" dirty="0"/>
          </a:p>
          <a:p>
            <a:pPr algn="just"/>
            <a:r>
              <a:rPr lang="es-CL" sz="2800" dirty="0"/>
              <a:t>El bosquejo, es la fase </a:t>
            </a:r>
            <a:r>
              <a:rPr lang="es-CL" sz="2800" dirty="0" smtClean="0"/>
              <a:t>inicial. </a:t>
            </a:r>
            <a:r>
              <a:rPr lang="es-CL" sz="2800" dirty="0"/>
              <a:t>Generalmente mediante una reunión con el cliente se establecerán unas bases de la app o el sitio web.</a:t>
            </a:r>
          </a:p>
          <a:p>
            <a:pPr algn="just"/>
            <a:endParaRPr lang="es-CL" sz="2800" dirty="0"/>
          </a:p>
          <a:p>
            <a:pPr algn="just"/>
            <a:r>
              <a:rPr lang="es-CL" sz="2800" dirty="0"/>
              <a:t>El bosquejo </a:t>
            </a:r>
            <a:r>
              <a:rPr lang="es-CL" sz="2800" dirty="0" smtClean="0"/>
              <a:t>consiste en </a:t>
            </a:r>
            <a:r>
              <a:rPr lang="es-CL" sz="2800" dirty="0"/>
              <a:t>una serie de notas muy esquemáticas, que generalmente se realizará con lápiz y papel</a:t>
            </a:r>
            <a:r>
              <a:rPr lang="es-CL" sz="2800" dirty="0" smtClean="0"/>
              <a:t>.</a:t>
            </a:r>
            <a:endParaRPr lang="es-CL" sz="2800" dirty="0"/>
          </a:p>
        </p:txBody>
      </p:sp>
      <p:grpSp>
        <p:nvGrpSpPr>
          <p:cNvPr id="13" name="Grupo 12">
            <a:extLst>
              <a:ext uri="{FF2B5EF4-FFF2-40B4-BE49-F238E27FC236}">
                <a16:creationId xmlns:a16="http://schemas.microsoft.com/office/drawing/2014/main" id="{B9314E24-7CEC-4D5A-B6C2-B0B41BA29F7A}"/>
              </a:ext>
            </a:extLst>
          </p:cNvPr>
          <p:cNvGrpSpPr/>
          <p:nvPr/>
        </p:nvGrpSpPr>
        <p:grpSpPr>
          <a:xfrm>
            <a:off x="1820436" y="4319245"/>
            <a:ext cx="6970639" cy="2419512"/>
            <a:chOff x="1249571" y="4447189"/>
            <a:chExt cx="6510839" cy="2095500"/>
          </a:xfrm>
        </p:grpSpPr>
        <p:pic>
          <p:nvPicPr>
            <p:cNvPr id="5" name="Imagen 4">
              <a:extLst>
                <a:ext uri="{FF2B5EF4-FFF2-40B4-BE49-F238E27FC236}">
                  <a16:creationId xmlns:a16="http://schemas.microsoft.com/office/drawing/2014/main" id="{30E5FA43-DEFD-4BC8-9346-809850DFA116}"/>
                </a:ext>
              </a:extLst>
            </p:cNvPr>
            <p:cNvPicPr>
              <a:picLocks noChangeAspect="1"/>
            </p:cNvPicPr>
            <p:nvPr/>
          </p:nvPicPr>
          <p:blipFill>
            <a:blip r:embed="rId5"/>
            <a:stretch>
              <a:fillRect/>
            </a:stretch>
          </p:blipFill>
          <p:spPr>
            <a:xfrm>
              <a:off x="3194816" y="4447189"/>
              <a:ext cx="2533650" cy="2095500"/>
            </a:xfrm>
            <a:prstGeom prst="rect">
              <a:avLst/>
            </a:prstGeom>
          </p:spPr>
        </p:pic>
        <p:sp>
          <p:nvSpPr>
            <p:cNvPr id="6" name="Flecha: a la derecha 5">
              <a:extLst>
                <a:ext uri="{FF2B5EF4-FFF2-40B4-BE49-F238E27FC236}">
                  <a16:creationId xmlns:a16="http://schemas.microsoft.com/office/drawing/2014/main" id="{75112C38-DDE9-43E8-8281-0624A0C47D1B}"/>
                </a:ext>
              </a:extLst>
            </p:cNvPr>
            <p:cNvSpPr/>
            <p:nvPr/>
          </p:nvSpPr>
          <p:spPr>
            <a:xfrm>
              <a:off x="2191407" y="4649920"/>
              <a:ext cx="880077" cy="1891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8" name="Flecha: a la derecha 7">
              <a:extLst>
                <a:ext uri="{FF2B5EF4-FFF2-40B4-BE49-F238E27FC236}">
                  <a16:creationId xmlns:a16="http://schemas.microsoft.com/office/drawing/2014/main" id="{B563DC0F-065C-42AA-8EB8-39BD7294335A}"/>
                </a:ext>
              </a:extLst>
            </p:cNvPr>
            <p:cNvSpPr/>
            <p:nvPr/>
          </p:nvSpPr>
          <p:spPr>
            <a:xfrm rot="10366706">
              <a:off x="5855424" y="5475184"/>
              <a:ext cx="694166" cy="2286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9" name="Flecha: a la derecha 8">
              <a:extLst>
                <a:ext uri="{FF2B5EF4-FFF2-40B4-BE49-F238E27FC236}">
                  <a16:creationId xmlns:a16="http://schemas.microsoft.com/office/drawing/2014/main" id="{7805D7AF-3D78-4934-93B0-72A21B8DE143}"/>
                </a:ext>
              </a:extLst>
            </p:cNvPr>
            <p:cNvSpPr/>
            <p:nvPr/>
          </p:nvSpPr>
          <p:spPr>
            <a:xfrm rot="20579079">
              <a:off x="2258079" y="5713349"/>
              <a:ext cx="880077" cy="1891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0" name="CuadroTexto 9">
              <a:extLst>
                <a:ext uri="{FF2B5EF4-FFF2-40B4-BE49-F238E27FC236}">
                  <a16:creationId xmlns:a16="http://schemas.microsoft.com/office/drawing/2014/main" id="{F9169A37-C3A9-4E05-9738-A81AB39209E8}"/>
                </a:ext>
              </a:extLst>
            </p:cNvPr>
            <p:cNvSpPr txBox="1"/>
            <p:nvPr/>
          </p:nvSpPr>
          <p:spPr>
            <a:xfrm>
              <a:off x="1327167" y="4559847"/>
              <a:ext cx="740908" cy="369332"/>
            </a:xfrm>
            <a:prstGeom prst="rect">
              <a:avLst/>
            </a:prstGeom>
            <a:noFill/>
          </p:spPr>
          <p:txBody>
            <a:bodyPr wrap="square" rtlCol="0">
              <a:spAutoFit/>
            </a:bodyPr>
            <a:lstStyle/>
            <a:p>
              <a:r>
                <a:rPr lang="es-CL" dirty="0"/>
                <a:t>Menú</a:t>
              </a:r>
            </a:p>
          </p:txBody>
        </p:sp>
        <p:sp>
          <p:nvSpPr>
            <p:cNvPr id="11" name="CuadroTexto 10">
              <a:extLst>
                <a:ext uri="{FF2B5EF4-FFF2-40B4-BE49-F238E27FC236}">
                  <a16:creationId xmlns:a16="http://schemas.microsoft.com/office/drawing/2014/main" id="{52FC8F3F-7BD0-4320-96CA-846339194EA4}"/>
                </a:ext>
              </a:extLst>
            </p:cNvPr>
            <p:cNvSpPr txBox="1"/>
            <p:nvPr/>
          </p:nvSpPr>
          <p:spPr>
            <a:xfrm>
              <a:off x="1249571" y="5606762"/>
              <a:ext cx="1018469" cy="646331"/>
            </a:xfrm>
            <a:prstGeom prst="rect">
              <a:avLst/>
            </a:prstGeom>
            <a:noFill/>
          </p:spPr>
          <p:txBody>
            <a:bodyPr wrap="square" rtlCol="0">
              <a:spAutoFit/>
            </a:bodyPr>
            <a:lstStyle/>
            <a:p>
              <a:pPr algn="ctr"/>
              <a:r>
                <a:rPr lang="es-CL" dirty="0"/>
                <a:t>Imagen </a:t>
              </a:r>
            </a:p>
            <a:p>
              <a:pPr algn="ctr"/>
              <a:r>
                <a:rPr lang="es-CL" dirty="0"/>
                <a:t>Principal</a:t>
              </a:r>
            </a:p>
          </p:txBody>
        </p:sp>
        <p:sp>
          <p:nvSpPr>
            <p:cNvPr id="12" name="CuadroTexto 11">
              <a:extLst>
                <a:ext uri="{FF2B5EF4-FFF2-40B4-BE49-F238E27FC236}">
                  <a16:creationId xmlns:a16="http://schemas.microsoft.com/office/drawing/2014/main" id="{CC42BB0B-1485-45AD-A7DD-D7CFBFE22767}"/>
                </a:ext>
              </a:extLst>
            </p:cNvPr>
            <p:cNvSpPr txBox="1"/>
            <p:nvPr/>
          </p:nvSpPr>
          <p:spPr>
            <a:xfrm>
              <a:off x="6555415" y="5353556"/>
              <a:ext cx="1204995" cy="369332"/>
            </a:xfrm>
            <a:prstGeom prst="rect">
              <a:avLst/>
            </a:prstGeom>
            <a:noFill/>
          </p:spPr>
          <p:txBody>
            <a:bodyPr wrap="square" rtlCol="0">
              <a:spAutoFit/>
            </a:bodyPr>
            <a:lstStyle/>
            <a:p>
              <a:pPr algn="ctr"/>
              <a:r>
                <a:rPr lang="es-CL" dirty="0"/>
                <a:t>Contenido</a:t>
              </a:r>
            </a:p>
          </p:txBody>
        </p:sp>
      </p:grpSp>
      <p:sp>
        <p:nvSpPr>
          <p:cNvPr id="14" name="CuadroTexto 13"/>
          <p:cNvSpPr txBox="1"/>
          <p:nvPr/>
        </p:nvSpPr>
        <p:spPr>
          <a:xfrm>
            <a:off x="851226" y="41290"/>
            <a:ext cx="3447738" cy="646331"/>
          </a:xfrm>
          <a:prstGeom prst="rect">
            <a:avLst/>
          </a:prstGeom>
          <a:noFill/>
        </p:spPr>
        <p:txBody>
          <a:bodyPr wrap="square" rtlCol="0">
            <a:spAutoFit/>
          </a:bodyPr>
          <a:lstStyle/>
          <a:p>
            <a:r>
              <a:rPr lang="es-CL" sz="3600" b="1" dirty="0">
                <a:solidFill>
                  <a:schemeClr val="bg1"/>
                </a:solidFill>
              </a:rPr>
              <a:t>Flujo de Trabajo</a:t>
            </a:r>
          </a:p>
        </p:txBody>
      </p:sp>
    </p:spTree>
    <p:custDataLst>
      <p:tags r:id="rId1"/>
    </p:custDataLst>
    <p:extLst>
      <p:ext uri="{BB962C8B-B14F-4D97-AF65-F5344CB8AC3E}">
        <p14:creationId xmlns:p14="http://schemas.microsoft.com/office/powerpoint/2010/main" val="2536552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3" name="CuadroTexto 2"/>
          <p:cNvSpPr txBox="1"/>
          <p:nvPr/>
        </p:nvSpPr>
        <p:spPr>
          <a:xfrm>
            <a:off x="195944" y="748243"/>
            <a:ext cx="8758870" cy="1938992"/>
          </a:xfrm>
          <a:prstGeom prst="rect">
            <a:avLst/>
          </a:prstGeom>
          <a:noFill/>
        </p:spPr>
        <p:txBody>
          <a:bodyPr wrap="square" rtlCol="0">
            <a:spAutoFit/>
          </a:bodyPr>
          <a:lstStyle/>
          <a:p>
            <a:pPr algn="just"/>
            <a:r>
              <a:rPr lang="es-CL" sz="2000" b="1" dirty="0"/>
              <a:t>	</a:t>
            </a:r>
            <a:r>
              <a:rPr lang="es-CL" sz="2000" b="1" dirty="0" smtClean="0"/>
              <a:t>	2</a:t>
            </a:r>
            <a:r>
              <a:rPr lang="es-CL" sz="2000" b="1" dirty="0"/>
              <a:t>.- </a:t>
            </a:r>
            <a:r>
              <a:rPr lang="es-CL" sz="2000" b="1" dirty="0" err="1" smtClean="0"/>
              <a:t>Wireframes</a:t>
            </a:r>
            <a:endParaRPr lang="es-CL" sz="2000" b="1" dirty="0"/>
          </a:p>
          <a:p>
            <a:pPr algn="just"/>
            <a:endParaRPr lang="es-CL" sz="2000" b="1" dirty="0"/>
          </a:p>
          <a:p>
            <a:pPr algn="just"/>
            <a:r>
              <a:rPr lang="es-CL" sz="2000" dirty="0" smtClean="0"/>
              <a:t>Se realiza utilizando una </a:t>
            </a:r>
            <a:r>
              <a:rPr lang="es-CL" sz="2000" dirty="0"/>
              <a:t>herramienta de diseño </a:t>
            </a:r>
            <a:r>
              <a:rPr lang="es-CL" sz="2000" dirty="0" smtClean="0"/>
              <a:t>adecuada. </a:t>
            </a:r>
            <a:r>
              <a:rPr lang="es-CL" sz="2000" dirty="0"/>
              <a:t>Consiste en </a:t>
            </a:r>
            <a:r>
              <a:rPr lang="es-CL" sz="2000" dirty="0" smtClean="0"/>
              <a:t>ubicar </a:t>
            </a:r>
            <a:r>
              <a:rPr lang="es-CL" sz="2000" dirty="0"/>
              <a:t>las pantallas en las que se va a basar el sitio o aplicación y unos dibujos esquemáticos de las </a:t>
            </a:r>
            <a:r>
              <a:rPr lang="es-CL" sz="2000" b="1" dirty="0"/>
              <a:t>interfaces</a:t>
            </a:r>
            <a:r>
              <a:rPr lang="es-CL" sz="2000" dirty="0"/>
              <a:t>, con anotaciones que nos hagan entender el flujo de uso que va a tener </a:t>
            </a:r>
            <a:r>
              <a:rPr lang="es-CL" sz="2000" dirty="0" smtClean="0"/>
              <a:t>la </a:t>
            </a:r>
            <a:r>
              <a:rPr lang="es-CL" sz="2000" dirty="0"/>
              <a:t>aplicación.</a:t>
            </a:r>
          </a:p>
        </p:txBody>
      </p:sp>
      <p:pic>
        <p:nvPicPr>
          <p:cNvPr id="4" name="Imagen 3">
            <a:extLst>
              <a:ext uri="{FF2B5EF4-FFF2-40B4-BE49-F238E27FC236}">
                <a16:creationId xmlns:a16="http://schemas.microsoft.com/office/drawing/2014/main" id="{2560A0D6-4E7E-4CF5-AC8A-B381D36689DF}"/>
              </a:ext>
            </a:extLst>
          </p:cNvPr>
          <p:cNvPicPr>
            <a:picLocks noChangeAspect="1"/>
          </p:cNvPicPr>
          <p:nvPr/>
        </p:nvPicPr>
        <p:blipFill>
          <a:blip r:embed="rId5"/>
          <a:stretch>
            <a:fillRect/>
          </a:stretch>
        </p:blipFill>
        <p:spPr>
          <a:xfrm>
            <a:off x="2270996" y="2416629"/>
            <a:ext cx="6801385" cy="3325503"/>
          </a:xfrm>
          <a:prstGeom prst="rect">
            <a:avLst/>
          </a:prstGeom>
        </p:spPr>
      </p:pic>
      <p:sp>
        <p:nvSpPr>
          <p:cNvPr id="13" name="CuadroTexto 12">
            <a:extLst>
              <a:ext uri="{FF2B5EF4-FFF2-40B4-BE49-F238E27FC236}">
                <a16:creationId xmlns:a16="http://schemas.microsoft.com/office/drawing/2014/main" id="{96315317-87AE-4867-B5CF-98975A26DA44}"/>
              </a:ext>
            </a:extLst>
          </p:cNvPr>
          <p:cNvSpPr txBox="1"/>
          <p:nvPr/>
        </p:nvSpPr>
        <p:spPr>
          <a:xfrm>
            <a:off x="195943" y="5720339"/>
            <a:ext cx="8758869" cy="1015663"/>
          </a:xfrm>
          <a:prstGeom prst="rect">
            <a:avLst/>
          </a:prstGeom>
          <a:noFill/>
        </p:spPr>
        <p:txBody>
          <a:bodyPr wrap="square" rtlCol="0">
            <a:spAutoFit/>
          </a:bodyPr>
          <a:lstStyle/>
          <a:p>
            <a:pPr algn="just"/>
            <a:r>
              <a:rPr lang="es-CL" sz="2000" dirty="0"/>
              <a:t>Un </a:t>
            </a:r>
            <a:r>
              <a:rPr lang="es-CL" sz="2000" dirty="0" err="1"/>
              <a:t>Wireframe</a:t>
            </a:r>
            <a:r>
              <a:rPr lang="es-CL" sz="2000" dirty="0"/>
              <a:t> debe estar </a:t>
            </a:r>
            <a:r>
              <a:rPr lang="es-CL" sz="2000" b="1" dirty="0"/>
              <a:t>ausente de todo componente estético</a:t>
            </a:r>
            <a:r>
              <a:rPr lang="es-CL" sz="2000" dirty="0"/>
              <a:t>. Es solo un esquema y únicamente debe ofrecer información sobre cómo va a ser la </a:t>
            </a:r>
            <a:r>
              <a:rPr lang="es-CL" sz="2000" b="1" dirty="0"/>
              <a:t>experiencia de uso</a:t>
            </a:r>
            <a:r>
              <a:rPr lang="es-CL" sz="2000" dirty="0"/>
              <a:t> de una aplicación.</a:t>
            </a:r>
          </a:p>
        </p:txBody>
      </p:sp>
      <p:sp>
        <p:nvSpPr>
          <p:cNvPr id="6" name="CuadroTexto 5"/>
          <p:cNvSpPr txBox="1"/>
          <p:nvPr/>
        </p:nvSpPr>
        <p:spPr>
          <a:xfrm>
            <a:off x="851226" y="41290"/>
            <a:ext cx="3447738" cy="646331"/>
          </a:xfrm>
          <a:prstGeom prst="rect">
            <a:avLst/>
          </a:prstGeom>
          <a:noFill/>
        </p:spPr>
        <p:txBody>
          <a:bodyPr wrap="square" rtlCol="0">
            <a:spAutoFit/>
          </a:bodyPr>
          <a:lstStyle/>
          <a:p>
            <a:r>
              <a:rPr lang="es-CL" sz="3600" b="1" dirty="0">
                <a:solidFill>
                  <a:schemeClr val="bg1"/>
                </a:solidFill>
              </a:rPr>
              <a:t>Flujo de Trabajo</a:t>
            </a:r>
          </a:p>
        </p:txBody>
      </p:sp>
    </p:spTree>
    <p:custDataLst>
      <p:tags r:id="rId1"/>
    </p:custDataLst>
    <p:extLst>
      <p:ext uri="{BB962C8B-B14F-4D97-AF65-F5344CB8AC3E}">
        <p14:creationId xmlns:p14="http://schemas.microsoft.com/office/powerpoint/2010/main" val="1197333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3" name="CuadroTexto 2"/>
          <p:cNvSpPr txBox="1"/>
          <p:nvPr/>
        </p:nvSpPr>
        <p:spPr>
          <a:xfrm>
            <a:off x="320918" y="926898"/>
            <a:ext cx="8633896" cy="1569660"/>
          </a:xfrm>
          <a:prstGeom prst="rect">
            <a:avLst/>
          </a:prstGeom>
          <a:noFill/>
        </p:spPr>
        <p:txBody>
          <a:bodyPr wrap="square" rtlCol="0">
            <a:spAutoFit/>
          </a:bodyPr>
          <a:lstStyle/>
          <a:p>
            <a:pPr algn="just"/>
            <a:r>
              <a:rPr lang="es-CL" sz="2400" b="1" dirty="0"/>
              <a:t>	</a:t>
            </a:r>
            <a:r>
              <a:rPr lang="es-CL" sz="2400" b="1" dirty="0" smtClean="0"/>
              <a:t>	Herramientas para crear </a:t>
            </a:r>
            <a:r>
              <a:rPr lang="es-CL" sz="2400" b="1" dirty="0" err="1" smtClean="0"/>
              <a:t>wireframes</a:t>
            </a:r>
            <a:endParaRPr lang="es-CL" sz="2400" b="1" dirty="0"/>
          </a:p>
          <a:p>
            <a:pPr algn="just"/>
            <a:endParaRPr lang="es-CL" sz="2400" b="1" dirty="0"/>
          </a:p>
          <a:p>
            <a:pPr algn="just"/>
            <a:r>
              <a:rPr lang="es-CL" sz="2400" dirty="0"/>
              <a:t>Estas son algunas herramientas que están en el mercado que permiten crear </a:t>
            </a:r>
            <a:r>
              <a:rPr lang="es-CL" sz="2400" dirty="0" err="1" smtClean="0"/>
              <a:t>wireframes</a:t>
            </a:r>
            <a:r>
              <a:rPr lang="es-CL" sz="2400" dirty="0" smtClean="0"/>
              <a:t>.</a:t>
            </a:r>
            <a:endParaRPr lang="es-CL" sz="2400" b="1" dirty="0"/>
          </a:p>
        </p:txBody>
      </p:sp>
      <p:pic>
        <p:nvPicPr>
          <p:cNvPr id="5" name="Imagen 4">
            <a:extLst>
              <a:ext uri="{FF2B5EF4-FFF2-40B4-BE49-F238E27FC236}">
                <a16:creationId xmlns:a16="http://schemas.microsoft.com/office/drawing/2014/main" id="{6579D079-DE42-4D3E-8490-DC65A94BAF6E}"/>
              </a:ext>
            </a:extLst>
          </p:cNvPr>
          <p:cNvPicPr>
            <a:picLocks noChangeAspect="1"/>
          </p:cNvPicPr>
          <p:nvPr/>
        </p:nvPicPr>
        <p:blipFill>
          <a:blip r:embed="rId5"/>
          <a:stretch>
            <a:fillRect/>
          </a:stretch>
        </p:blipFill>
        <p:spPr>
          <a:xfrm>
            <a:off x="320917" y="2977858"/>
            <a:ext cx="2879105" cy="851980"/>
          </a:xfrm>
          <a:prstGeom prst="rect">
            <a:avLst/>
          </a:prstGeom>
        </p:spPr>
      </p:pic>
      <p:pic>
        <p:nvPicPr>
          <p:cNvPr id="6" name="Imagen 5">
            <a:extLst>
              <a:ext uri="{FF2B5EF4-FFF2-40B4-BE49-F238E27FC236}">
                <a16:creationId xmlns:a16="http://schemas.microsoft.com/office/drawing/2014/main" id="{9DF886A1-510A-4D0F-977E-69958D9CB4EA}"/>
              </a:ext>
            </a:extLst>
          </p:cNvPr>
          <p:cNvPicPr>
            <a:picLocks noChangeAspect="1"/>
          </p:cNvPicPr>
          <p:nvPr/>
        </p:nvPicPr>
        <p:blipFill>
          <a:blip r:embed="rId6"/>
          <a:stretch>
            <a:fillRect/>
          </a:stretch>
        </p:blipFill>
        <p:spPr>
          <a:xfrm>
            <a:off x="188696" y="4828184"/>
            <a:ext cx="3011326" cy="800479"/>
          </a:xfrm>
          <a:prstGeom prst="rect">
            <a:avLst/>
          </a:prstGeom>
        </p:spPr>
      </p:pic>
      <p:pic>
        <p:nvPicPr>
          <p:cNvPr id="7" name="Imagen 6">
            <a:extLst>
              <a:ext uri="{FF2B5EF4-FFF2-40B4-BE49-F238E27FC236}">
                <a16:creationId xmlns:a16="http://schemas.microsoft.com/office/drawing/2014/main" id="{C2707D4E-B30D-497E-8032-86678456057C}"/>
              </a:ext>
            </a:extLst>
          </p:cNvPr>
          <p:cNvPicPr>
            <a:picLocks noChangeAspect="1"/>
          </p:cNvPicPr>
          <p:nvPr/>
        </p:nvPicPr>
        <p:blipFill>
          <a:blip r:embed="rId7"/>
          <a:stretch>
            <a:fillRect/>
          </a:stretch>
        </p:blipFill>
        <p:spPr>
          <a:xfrm>
            <a:off x="3511008" y="3003088"/>
            <a:ext cx="2221888" cy="826749"/>
          </a:xfrm>
          <a:prstGeom prst="rect">
            <a:avLst/>
          </a:prstGeom>
        </p:spPr>
      </p:pic>
      <p:pic>
        <p:nvPicPr>
          <p:cNvPr id="8" name="Imagen 7">
            <a:extLst>
              <a:ext uri="{FF2B5EF4-FFF2-40B4-BE49-F238E27FC236}">
                <a16:creationId xmlns:a16="http://schemas.microsoft.com/office/drawing/2014/main" id="{6D980388-746D-4C3E-818D-24762378ED14}"/>
              </a:ext>
            </a:extLst>
          </p:cNvPr>
          <p:cNvPicPr>
            <a:picLocks noChangeAspect="1"/>
          </p:cNvPicPr>
          <p:nvPr/>
        </p:nvPicPr>
        <p:blipFill>
          <a:blip r:embed="rId8"/>
          <a:stretch>
            <a:fillRect/>
          </a:stretch>
        </p:blipFill>
        <p:spPr>
          <a:xfrm>
            <a:off x="3511007" y="4820630"/>
            <a:ext cx="2636112" cy="936800"/>
          </a:xfrm>
          <a:prstGeom prst="rect">
            <a:avLst/>
          </a:prstGeom>
        </p:spPr>
      </p:pic>
      <p:pic>
        <p:nvPicPr>
          <p:cNvPr id="9" name="Imagen 8">
            <a:extLst>
              <a:ext uri="{FF2B5EF4-FFF2-40B4-BE49-F238E27FC236}">
                <a16:creationId xmlns:a16="http://schemas.microsoft.com/office/drawing/2014/main" id="{CE14C4C7-5927-47B1-ACAA-2035EC0F7C0C}"/>
              </a:ext>
            </a:extLst>
          </p:cNvPr>
          <p:cNvPicPr>
            <a:picLocks noChangeAspect="1"/>
          </p:cNvPicPr>
          <p:nvPr/>
        </p:nvPicPr>
        <p:blipFill>
          <a:blip r:embed="rId9"/>
          <a:stretch>
            <a:fillRect/>
          </a:stretch>
        </p:blipFill>
        <p:spPr>
          <a:xfrm>
            <a:off x="6102444" y="2977858"/>
            <a:ext cx="2747198" cy="851979"/>
          </a:xfrm>
          <a:prstGeom prst="rect">
            <a:avLst/>
          </a:prstGeom>
        </p:spPr>
      </p:pic>
      <p:pic>
        <p:nvPicPr>
          <p:cNvPr id="10" name="Imagen 9">
            <a:extLst>
              <a:ext uri="{FF2B5EF4-FFF2-40B4-BE49-F238E27FC236}">
                <a16:creationId xmlns:a16="http://schemas.microsoft.com/office/drawing/2014/main" id="{3A64D3C5-1999-432F-B4C5-CAD4D1D9937D}"/>
              </a:ext>
            </a:extLst>
          </p:cNvPr>
          <p:cNvPicPr>
            <a:picLocks noChangeAspect="1"/>
          </p:cNvPicPr>
          <p:nvPr/>
        </p:nvPicPr>
        <p:blipFill>
          <a:blip r:embed="rId10"/>
          <a:stretch>
            <a:fillRect/>
          </a:stretch>
        </p:blipFill>
        <p:spPr>
          <a:xfrm>
            <a:off x="6513519" y="4751234"/>
            <a:ext cx="2339673" cy="1225543"/>
          </a:xfrm>
          <a:prstGeom prst="rect">
            <a:avLst/>
          </a:prstGeom>
        </p:spPr>
      </p:pic>
      <p:sp>
        <p:nvSpPr>
          <p:cNvPr id="11" name="CuadroTexto 10"/>
          <p:cNvSpPr txBox="1"/>
          <p:nvPr/>
        </p:nvSpPr>
        <p:spPr>
          <a:xfrm>
            <a:off x="851226" y="41290"/>
            <a:ext cx="3447738" cy="646331"/>
          </a:xfrm>
          <a:prstGeom prst="rect">
            <a:avLst/>
          </a:prstGeom>
          <a:noFill/>
        </p:spPr>
        <p:txBody>
          <a:bodyPr wrap="square" rtlCol="0">
            <a:spAutoFit/>
          </a:bodyPr>
          <a:lstStyle/>
          <a:p>
            <a:r>
              <a:rPr lang="es-CL" sz="3600" b="1" dirty="0">
                <a:solidFill>
                  <a:schemeClr val="bg1"/>
                </a:solidFill>
              </a:rPr>
              <a:t>Flujo de Trabajo</a:t>
            </a:r>
          </a:p>
        </p:txBody>
      </p:sp>
    </p:spTree>
    <p:custDataLst>
      <p:tags r:id="rId1"/>
    </p:custDataLst>
    <p:extLst>
      <p:ext uri="{BB962C8B-B14F-4D97-AF65-F5344CB8AC3E}">
        <p14:creationId xmlns:p14="http://schemas.microsoft.com/office/powerpoint/2010/main" val="1625106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3" name="CuadroTexto 2"/>
          <p:cNvSpPr txBox="1"/>
          <p:nvPr/>
        </p:nvSpPr>
        <p:spPr>
          <a:xfrm>
            <a:off x="143691" y="882679"/>
            <a:ext cx="4258491" cy="5262979"/>
          </a:xfrm>
          <a:prstGeom prst="rect">
            <a:avLst/>
          </a:prstGeom>
          <a:noFill/>
        </p:spPr>
        <p:txBody>
          <a:bodyPr wrap="square" rtlCol="0">
            <a:spAutoFit/>
          </a:bodyPr>
          <a:lstStyle/>
          <a:p>
            <a:pPr algn="just"/>
            <a:r>
              <a:rPr lang="es-CL" sz="2400" b="1" dirty="0" smtClean="0"/>
              <a:t>		3</a:t>
            </a:r>
            <a:r>
              <a:rPr lang="es-CL" sz="2400" b="1" dirty="0"/>
              <a:t>.- Mockup: </a:t>
            </a:r>
            <a:r>
              <a:rPr lang="es-CL" sz="2400" b="1" dirty="0" err="1"/>
              <a:t>W</a:t>
            </a:r>
            <a:r>
              <a:rPr lang="es-CL" sz="2400" b="1" dirty="0" err="1" smtClean="0"/>
              <a:t>ireframes</a:t>
            </a:r>
            <a:r>
              <a:rPr lang="es-CL" sz="2400" b="1" dirty="0" smtClean="0"/>
              <a:t> </a:t>
            </a:r>
            <a:r>
              <a:rPr lang="es-CL" sz="2400" b="1" dirty="0"/>
              <a:t>con </a:t>
            </a:r>
            <a:r>
              <a:rPr lang="es-CL" sz="2400" b="1" dirty="0" smtClean="0"/>
              <a:t>diseño</a:t>
            </a:r>
            <a:endParaRPr lang="es-CL" sz="2400" b="1" dirty="0"/>
          </a:p>
          <a:p>
            <a:pPr algn="just"/>
            <a:endParaRPr lang="es-CL" sz="2400" b="1" dirty="0"/>
          </a:p>
          <a:p>
            <a:pPr algn="just"/>
            <a:r>
              <a:rPr lang="es-CL" sz="2400" dirty="0"/>
              <a:t>El </a:t>
            </a:r>
            <a:r>
              <a:rPr lang="es-CL" sz="2400" dirty="0" err="1"/>
              <a:t>Mockup</a:t>
            </a:r>
            <a:r>
              <a:rPr lang="es-CL" sz="2400" dirty="0"/>
              <a:t> </a:t>
            </a:r>
            <a:r>
              <a:rPr lang="es-CL" sz="2400" dirty="0" smtClean="0"/>
              <a:t>es </a:t>
            </a:r>
            <a:r>
              <a:rPr lang="es-CL" sz="2400" dirty="0"/>
              <a:t>una evolución del </a:t>
            </a:r>
            <a:r>
              <a:rPr lang="es-CL" sz="2400" dirty="0" err="1"/>
              <a:t>Wireframe</a:t>
            </a:r>
            <a:r>
              <a:rPr lang="es-CL" sz="2400" dirty="0"/>
              <a:t>, en el que se presenta ya una línea estética definida. Se ven colores, logos, imágenes, </a:t>
            </a:r>
            <a:r>
              <a:rPr lang="es-CL" sz="2400" dirty="0" smtClean="0"/>
              <a:t>etc.</a:t>
            </a:r>
          </a:p>
          <a:p>
            <a:pPr algn="just"/>
            <a:r>
              <a:rPr lang="es-CL" sz="2400" dirty="0" smtClean="0"/>
              <a:t>La </a:t>
            </a:r>
            <a:r>
              <a:rPr lang="es-CL" sz="2400" dirty="0"/>
              <a:t>experiencia de uso quedó clara en el paso </a:t>
            </a:r>
            <a:r>
              <a:rPr lang="es-CL" sz="2400" dirty="0" smtClean="0"/>
              <a:t>anterior y </a:t>
            </a:r>
            <a:r>
              <a:rPr lang="es-CL" sz="2400" dirty="0"/>
              <a:t>en el mockup tenemos lo mismo, pero presentado </a:t>
            </a:r>
            <a:r>
              <a:rPr lang="es-CL" sz="2400" dirty="0" smtClean="0"/>
              <a:t>con trabajo estético y </a:t>
            </a:r>
            <a:r>
              <a:rPr lang="es-CL" sz="2400" dirty="0"/>
              <a:t>tal como debe </a:t>
            </a:r>
            <a:r>
              <a:rPr lang="es-CL" sz="2400" dirty="0" smtClean="0"/>
              <a:t>ser </a:t>
            </a:r>
            <a:r>
              <a:rPr lang="es-CL" sz="2400" dirty="0"/>
              <a:t>el aspecto final de la aplicación.</a:t>
            </a:r>
          </a:p>
        </p:txBody>
      </p:sp>
      <p:pic>
        <p:nvPicPr>
          <p:cNvPr id="5" name="Imagen 4">
            <a:extLst>
              <a:ext uri="{FF2B5EF4-FFF2-40B4-BE49-F238E27FC236}">
                <a16:creationId xmlns:a16="http://schemas.microsoft.com/office/drawing/2014/main" id="{9768CF51-977A-470D-98B4-1D1721000D2B}"/>
              </a:ext>
            </a:extLst>
          </p:cNvPr>
          <p:cNvPicPr>
            <a:picLocks noChangeAspect="1"/>
          </p:cNvPicPr>
          <p:nvPr/>
        </p:nvPicPr>
        <p:blipFill>
          <a:blip r:embed="rId5"/>
          <a:stretch>
            <a:fillRect/>
          </a:stretch>
        </p:blipFill>
        <p:spPr>
          <a:xfrm>
            <a:off x="4407413" y="1693123"/>
            <a:ext cx="4736587" cy="3989220"/>
          </a:xfrm>
          <a:prstGeom prst="rect">
            <a:avLst/>
          </a:prstGeom>
        </p:spPr>
      </p:pic>
      <p:sp>
        <p:nvSpPr>
          <p:cNvPr id="6" name="CuadroTexto 5"/>
          <p:cNvSpPr txBox="1"/>
          <p:nvPr/>
        </p:nvSpPr>
        <p:spPr>
          <a:xfrm>
            <a:off x="851226" y="41290"/>
            <a:ext cx="3447738" cy="646331"/>
          </a:xfrm>
          <a:prstGeom prst="rect">
            <a:avLst/>
          </a:prstGeom>
          <a:noFill/>
        </p:spPr>
        <p:txBody>
          <a:bodyPr wrap="square" rtlCol="0">
            <a:spAutoFit/>
          </a:bodyPr>
          <a:lstStyle/>
          <a:p>
            <a:r>
              <a:rPr lang="es-CL" sz="3600" b="1" dirty="0">
                <a:solidFill>
                  <a:schemeClr val="bg1"/>
                </a:solidFill>
              </a:rPr>
              <a:t>Flujo de Trabajo</a:t>
            </a:r>
          </a:p>
        </p:txBody>
      </p:sp>
    </p:spTree>
    <p:custDataLst>
      <p:tags r:id="rId1"/>
    </p:custDataLst>
    <p:extLst>
      <p:ext uri="{BB962C8B-B14F-4D97-AF65-F5344CB8AC3E}">
        <p14:creationId xmlns:p14="http://schemas.microsoft.com/office/powerpoint/2010/main" val="2887511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3" name="CuadroTexto 2"/>
          <p:cNvSpPr txBox="1"/>
          <p:nvPr/>
        </p:nvSpPr>
        <p:spPr>
          <a:xfrm>
            <a:off x="274320" y="844689"/>
            <a:ext cx="8680493" cy="1569660"/>
          </a:xfrm>
          <a:prstGeom prst="rect">
            <a:avLst/>
          </a:prstGeom>
          <a:noFill/>
        </p:spPr>
        <p:txBody>
          <a:bodyPr wrap="square" rtlCol="0">
            <a:spAutoFit/>
          </a:bodyPr>
          <a:lstStyle/>
          <a:p>
            <a:pPr algn="just"/>
            <a:r>
              <a:rPr lang="es-CL" sz="2400" b="1" dirty="0" smtClean="0"/>
              <a:t>		Herramientas </a:t>
            </a:r>
            <a:r>
              <a:rPr lang="es-CL" sz="2400" b="1" dirty="0"/>
              <a:t>que permite crear </a:t>
            </a:r>
            <a:r>
              <a:rPr lang="es-CL" sz="2400" b="1" dirty="0" err="1" smtClean="0"/>
              <a:t>mockup</a:t>
            </a:r>
            <a:endParaRPr lang="es-CL" sz="2400" b="1" dirty="0"/>
          </a:p>
          <a:p>
            <a:pPr algn="just"/>
            <a:endParaRPr lang="es-CL" sz="2400" b="1" dirty="0"/>
          </a:p>
          <a:p>
            <a:pPr algn="just"/>
            <a:r>
              <a:rPr lang="es-CL" sz="2400" dirty="0"/>
              <a:t>Estas son algunas herramientas que están en el mercado que permiten crear </a:t>
            </a:r>
            <a:r>
              <a:rPr lang="es-CL" sz="2400" dirty="0" err="1"/>
              <a:t>mockup</a:t>
            </a:r>
            <a:r>
              <a:rPr lang="es-CL" sz="2400" dirty="0" smtClean="0"/>
              <a:t>.</a:t>
            </a:r>
            <a:endParaRPr lang="es-CL" sz="2400" b="1" dirty="0"/>
          </a:p>
        </p:txBody>
      </p:sp>
      <p:pic>
        <p:nvPicPr>
          <p:cNvPr id="4" name="Imagen 3">
            <a:extLst>
              <a:ext uri="{FF2B5EF4-FFF2-40B4-BE49-F238E27FC236}">
                <a16:creationId xmlns:a16="http://schemas.microsoft.com/office/drawing/2014/main" id="{E6541885-B0B8-4285-BBB1-815E7198427F}"/>
              </a:ext>
            </a:extLst>
          </p:cNvPr>
          <p:cNvPicPr>
            <a:picLocks noChangeAspect="1"/>
          </p:cNvPicPr>
          <p:nvPr/>
        </p:nvPicPr>
        <p:blipFill>
          <a:blip r:embed="rId5"/>
          <a:stretch>
            <a:fillRect/>
          </a:stretch>
        </p:blipFill>
        <p:spPr>
          <a:xfrm>
            <a:off x="274319" y="2697448"/>
            <a:ext cx="2602601" cy="818560"/>
          </a:xfrm>
          <a:prstGeom prst="rect">
            <a:avLst/>
          </a:prstGeom>
        </p:spPr>
      </p:pic>
      <p:pic>
        <p:nvPicPr>
          <p:cNvPr id="12" name="Imagen 11">
            <a:extLst>
              <a:ext uri="{FF2B5EF4-FFF2-40B4-BE49-F238E27FC236}">
                <a16:creationId xmlns:a16="http://schemas.microsoft.com/office/drawing/2014/main" id="{920F570C-F7DF-4834-8822-783D6055FF0D}"/>
              </a:ext>
            </a:extLst>
          </p:cNvPr>
          <p:cNvPicPr>
            <a:picLocks noChangeAspect="1"/>
          </p:cNvPicPr>
          <p:nvPr/>
        </p:nvPicPr>
        <p:blipFill>
          <a:blip r:embed="rId6"/>
          <a:stretch>
            <a:fillRect/>
          </a:stretch>
        </p:blipFill>
        <p:spPr>
          <a:xfrm>
            <a:off x="274319" y="3932236"/>
            <a:ext cx="3616750" cy="874379"/>
          </a:xfrm>
          <a:prstGeom prst="rect">
            <a:avLst/>
          </a:prstGeom>
        </p:spPr>
      </p:pic>
      <p:pic>
        <p:nvPicPr>
          <p:cNvPr id="14" name="Imagen 13">
            <a:extLst>
              <a:ext uri="{FF2B5EF4-FFF2-40B4-BE49-F238E27FC236}">
                <a16:creationId xmlns:a16="http://schemas.microsoft.com/office/drawing/2014/main" id="{99C87009-91E7-4D7F-AB43-C40A49555AD8}"/>
              </a:ext>
            </a:extLst>
          </p:cNvPr>
          <p:cNvPicPr>
            <a:picLocks noChangeAspect="1"/>
          </p:cNvPicPr>
          <p:nvPr/>
        </p:nvPicPr>
        <p:blipFill>
          <a:blip r:embed="rId7"/>
          <a:stretch>
            <a:fillRect/>
          </a:stretch>
        </p:blipFill>
        <p:spPr>
          <a:xfrm>
            <a:off x="5804132" y="2454642"/>
            <a:ext cx="2676486" cy="1061365"/>
          </a:xfrm>
          <a:prstGeom prst="rect">
            <a:avLst/>
          </a:prstGeom>
        </p:spPr>
      </p:pic>
      <p:pic>
        <p:nvPicPr>
          <p:cNvPr id="16" name="Imagen 15">
            <a:extLst>
              <a:ext uri="{FF2B5EF4-FFF2-40B4-BE49-F238E27FC236}">
                <a16:creationId xmlns:a16="http://schemas.microsoft.com/office/drawing/2014/main" id="{E8C66BC2-DC44-4482-846A-4A9F66E025FE}"/>
              </a:ext>
            </a:extLst>
          </p:cNvPr>
          <p:cNvPicPr>
            <a:picLocks noChangeAspect="1"/>
          </p:cNvPicPr>
          <p:nvPr/>
        </p:nvPicPr>
        <p:blipFill>
          <a:blip r:embed="rId8"/>
          <a:stretch>
            <a:fillRect/>
          </a:stretch>
        </p:blipFill>
        <p:spPr>
          <a:xfrm>
            <a:off x="4359728" y="3577487"/>
            <a:ext cx="1444403" cy="1318802"/>
          </a:xfrm>
          <a:prstGeom prst="rect">
            <a:avLst/>
          </a:prstGeom>
        </p:spPr>
      </p:pic>
      <p:pic>
        <p:nvPicPr>
          <p:cNvPr id="17" name="Imagen 16">
            <a:extLst>
              <a:ext uri="{FF2B5EF4-FFF2-40B4-BE49-F238E27FC236}">
                <a16:creationId xmlns:a16="http://schemas.microsoft.com/office/drawing/2014/main" id="{93FCED03-ED60-4EBB-81DA-055731C21944}"/>
              </a:ext>
            </a:extLst>
          </p:cNvPr>
          <p:cNvPicPr>
            <a:picLocks noChangeAspect="1"/>
          </p:cNvPicPr>
          <p:nvPr/>
        </p:nvPicPr>
        <p:blipFill>
          <a:blip r:embed="rId9"/>
          <a:stretch>
            <a:fillRect/>
          </a:stretch>
        </p:blipFill>
        <p:spPr>
          <a:xfrm>
            <a:off x="4504903" y="5708469"/>
            <a:ext cx="4184473" cy="751391"/>
          </a:xfrm>
          <a:prstGeom prst="rect">
            <a:avLst/>
          </a:prstGeom>
        </p:spPr>
      </p:pic>
      <p:pic>
        <p:nvPicPr>
          <p:cNvPr id="18" name="Imagen 17">
            <a:extLst>
              <a:ext uri="{FF2B5EF4-FFF2-40B4-BE49-F238E27FC236}">
                <a16:creationId xmlns:a16="http://schemas.microsoft.com/office/drawing/2014/main" id="{FE1088A0-9A0F-45FB-8CF5-638BBB59F827}"/>
              </a:ext>
            </a:extLst>
          </p:cNvPr>
          <p:cNvPicPr>
            <a:picLocks noChangeAspect="1"/>
          </p:cNvPicPr>
          <p:nvPr/>
        </p:nvPicPr>
        <p:blipFill>
          <a:blip r:embed="rId10"/>
          <a:stretch>
            <a:fillRect/>
          </a:stretch>
        </p:blipFill>
        <p:spPr>
          <a:xfrm>
            <a:off x="336124" y="5613509"/>
            <a:ext cx="2924307" cy="946718"/>
          </a:xfrm>
          <a:prstGeom prst="rect">
            <a:avLst/>
          </a:prstGeom>
        </p:spPr>
      </p:pic>
      <p:pic>
        <p:nvPicPr>
          <p:cNvPr id="19" name="Imagen 18">
            <a:extLst>
              <a:ext uri="{FF2B5EF4-FFF2-40B4-BE49-F238E27FC236}">
                <a16:creationId xmlns:a16="http://schemas.microsoft.com/office/drawing/2014/main" id="{049023E6-3379-474C-8BF7-5BABDC41F7DC}"/>
              </a:ext>
            </a:extLst>
          </p:cNvPr>
          <p:cNvPicPr>
            <a:picLocks noChangeAspect="1"/>
          </p:cNvPicPr>
          <p:nvPr/>
        </p:nvPicPr>
        <p:blipFill>
          <a:blip r:embed="rId11"/>
          <a:stretch>
            <a:fillRect/>
          </a:stretch>
        </p:blipFill>
        <p:spPr>
          <a:xfrm>
            <a:off x="3452516" y="2673718"/>
            <a:ext cx="1684580" cy="842290"/>
          </a:xfrm>
          <a:prstGeom prst="rect">
            <a:avLst/>
          </a:prstGeom>
        </p:spPr>
      </p:pic>
      <p:pic>
        <p:nvPicPr>
          <p:cNvPr id="20" name="Imagen 19">
            <a:extLst>
              <a:ext uri="{FF2B5EF4-FFF2-40B4-BE49-F238E27FC236}">
                <a16:creationId xmlns:a16="http://schemas.microsoft.com/office/drawing/2014/main" id="{51F7052A-2ECF-4F3C-B18F-4ACD1F5A1B15}"/>
              </a:ext>
            </a:extLst>
          </p:cNvPr>
          <p:cNvPicPr>
            <a:picLocks noChangeAspect="1"/>
          </p:cNvPicPr>
          <p:nvPr/>
        </p:nvPicPr>
        <p:blipFill>
          <a:blip r:embed="rId12"/>
          <a:stretch>
            <a:fillRect/>
          </a:stretch>
        </p:blipFill>
        <p:spPr>
          <a:xfrm>
            <a:off x="6023910" y="3808549"/>
            <a:ext cx="2901782" cy="998065"/>
          </a:xfrm>
          <a:prstGeom prst="rect">
            <a:avLst/>
          </a:prstGeom>
        </p:spPr>
      </p:pic>
      <p:sp>
        <p:nvSpPr>
          <p:cNvPr id="13" name="CuadroTexto 12"/>
          <p:cNvSpPr txBox="1"/>
          <p:nvPr/>
        </p:nvSpPr>
        <p:spPr>
          <a:xfrm>
            <a:off x="851226" y="41290"/>
            <a:ext cx="3447738" cy="646331"/>
          </a:xfrm>
          <a:prstGeom prst="rect">
            <a:avLst/>
          </a:prstGeom>
          <a:noFill/>
        </p:spPr>
        <p:txBody>
          <a:bodyPr wrap="square" rtlCol="0">
            <a:spAutoFit/>
          </a:bodyPr>
          <a:lstStyle/>
          <a:p>
            <a:r>
              <a:rPr lang="es-CL" sz="3600" b="1" dirty="0">
                <a:solidFill>
                  <a:schemeClr val="bg1"/>
                </a:solidFill>
              </a:rPr>
              <a:t>Flujo de Trabajo</a:t>
            </a:r>
          </a:p>
        </p:txBody>
      </p:sp>
    </p:spTree>
    <p:custDataLst>
      <p:tags r:id="rId1"/>
    </p:custDataLst>
    <p:extLst>
      <p:ext uri="{BB962C8B-B14F-4D97-AF65-F5344CB8AC3E}">
        <p14:creationId xmlns:p14="http://schemas.microsoft.com/office/powerpoint/2010/main" val="1531929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3" name="CuadroTexto 2"/>
          <p:cNvSpPr txBox="1"/>
          <p:nvPr/>
        </p:nvSpPr>
        <p:spPr>
          <a:xfrm>
            <a:off x="130629" y="699798"/>
            <a:ext cx="8787513" cy="1938992"/>
          </a:xfrm>
          <a:prstGeom prst="rect">
            <a:avLst/>
          </a:prstGeom>
          <a:noFill/>
        </p:spPr>
        <p:txBody>
          <a:bodyPr wrap="square" rtlCol="0">
            <a:spAutoFit/>
          </a:bodyPr>
          <a:lstStyle/>
          <a:p>
            <a:pPr algn="just"/>
            <a:r>
              <a:rPr lang="es-CL" sz="2400" b="1" dirty="0" smtClean="0"/>
              <a:t>		4</a:t>
            </a:r>
            <a:r>
              <a:rPr lang="es-CL" sz="2400" b="1" dirty="0"/>
              <a:t>.- </a:t>
            </a:r>
            <a:r>
              <a:rPr lang="es-CL" sz="2400" b="1" dirty="0" err="1" smtClean="0"/>
              <a:t>Prototipado</a:t>
            </a:r>
            <a:endParaRPr lang="es-CL" sz="2400" b="1" dirty="0"/>
          </a:p>
          <a:p>
            <a:pPr algn="just"/>
            <a:endParaRPr lang="es-CL" sz="2400" b="1" dirty="0"/>
          </a:p>
          <a:p>
            <a:pPr algn="just"/>
            <a:r>
              <a:rPr lang="es-CL" sz="2400" dirty="0"/>
              <a:t>Finalmente tenemos el prototipo, que es el propio mockup pero en el que ya se puede interactuar e intercambiar pantallas en la aplicación. El prototipo </a:t>
            </a:r>
            <a:r>
              <a:rPr lang="es-CL" sz="2400" b="1" dirty="0"/>
              <a:t>no incluye nada de </a:t>
            </a:r>
            <a:r>
              <a:rPr lang="es-CL" sz="2400" b="1" dirty="0" smtClean="0"/>
              <a:t>programación</a:t>
            </a:r>
            <a:r>
              <a:rPr lang="es-CL" sz="2400" dirty="0"/>
              <a:t> </a:t>
            </a:r>
            <a:r>
              <a:rPr lang="es-CL" sz="2400" b="1" dirty="0" smtClean="0"/>
              <a:t>funcional</a:t>
            </a:r>
            <a:r>
              <a:rPr lang="es-CL" sz="2400" dirty="0" smtClean="0"/>
              <a:t>.</a:t>
            </a:r>
            <a:endParaRPr lang="es-CL" sz="2400" dirty="0"/>
          </a:p>
        </p:txBody>
      </p:sp>
      <p:pic>
        <p:nvPicPr>
          <p:cNvPr id="4" name="Imagen 3">
            <a:extLst>
              <a:ext uri="{FF2B5EF4-FFF2-40B4-BE49-F238E27FC236}">
                <a16:creationId xmlns:a16="http://schemas.microsoft.com/office/drawing/2014/main" id="{0AB1ABB3-B82D-4C50-8611-655BD32A7630}"/>
              </a:ext>
            </a:extLst>
          </p:cNvPr>
          <p:cNvPicPr>
            <a:picLocks noChangeAspect="1"/>
          </p:cNvPicPr>
          <p:nvPr/>
        </p:nvPicPr>
        <p:blipFill>
          <a:blip r:embed="rId5"/>
          <a:stretch>
            <a:fillRect/>
          </a:stretch>
        </p:blipFill>
        <p:spPr>
          <a:xfrm>
            <a:off x="0" y="3122231"/>
            <a:ext cx="4457034" cy="3416320"/>
          </a:xfrm>
          <a:prstGeom prst="rect">
            <a:avLst/>
          </a:prstGeom>
        </p:spPr>
      </p:pic>
      <p:sp>
        <p:nvSpPr>
          <p:cNvPr id="6" name="Rectángulo 5">
            <a:extLst>
              <a:ext uri="{FF2B5EF4-FFF2-40B4-BE49-F238E27FC236}">
                <a16:creationId xmlns:a16="http://schemas.microsoft.com/office/drawing/2014/main" id="{A3B49A16-B304-4C9D-8490-054BC8FC72F8}"/>
              </a:ext>
            </a:extLst>
          </p:cNvPr>
          <p:cNvSpPr/>
          <p:nvPr/>
        </p:nvSpPr>
        <p:spPr>
          <a:xfrm>
            <a:off x="4445424" y="3122231"/>
            <a:ext cx="4698576" cy="3416320"/>
          </a:xfrm>
          <a:prstGeom prst="rect">
            <a:avLst/>
          </a:prstGeom>
        </p:spPr>
        <p:txBody>
          <a:bodyPr wrap="square">
            <a:spAutoFit/>
          </a:bodyPr>
          <a:lstStyle/>
          <a:p>
            <a:pPr algn="just"/>
            <a:r>
              <a:rPr lang="es-CL" sz="2400" dirty="0"/>
              <a:t>En el prototipo el cliente es capaz de hacer uso de las interfaces, creando áreas que responden a eventos y dan paso a otras pantallas o alteran la vista actual para mostrar cambios. Es lo más parecido a tener la aplicación o sitio web funcionando, pero sin haber comenzado a </a:t>
            </a:r>
            <a:r>
              <a:rPr lang="es-CL" sz="2400" dirty="0" smtClean="0"/>
              <a:t>programar.</a:t>
            </a:r>
            <a:endParaRPr lang="es-CL" sz="2400" dirty="0"/>
          </a:p>
        </p:txBody>
      </p:sp>
      <p:sp>
        <p:nvSpPr>
          <p:cNvPr id="7" name="CuadroTexto 6"/>
          <p:cNvSpPr txBox="1"/>
          <p:nvPr/>
        </p:nvSpPr>
        <p:spPr>
          <a:xfrm>
            <a:off x="851226" y="41290"/>
            <a:ext cx="3447738" cy="646331"/>
          </a:xfrm>
          <a:prstGeom prst="rect">
            <a:avLst/>
          </a:prstGeom>
          <a:noFill/>
        </p:spPr>
        <p:txBody>
          <a:bodyPr wrap="square" rtlCol="0">
            <a:spAutoFit/>
          </a:bodyPr>
          <a:lstStyle/>
          <a:p>
            <a:r>
              <a:rPr lang="es-CL" sz="3600" b="1" dirty="0">
                <a:solidFill>
                  <a:schemeClr val="bg1"/>
                </a:solidFill>
              </a:rPr>
              <a:t>Flujo de Trabajo</a:t>
            </a:r>
          </a:p>
        </p:txBody>
      </p:sp>
    </p:spTree>
    <p:custDataLst>
      <p:tags r:id="rId1"/>
    </p:custDataLst>
    <p:extLst>
      <p:ext uri="{BB962C8B-B14F-4D97-AF65-F5344CB8AC3E}">
        <p14:creationId xmlns:p14="http://schemas.microsoft.com/office/powerpoint/2010/main" val="2352647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3" name="CuadroTexto 2"/>
          <p:cNvSpPr txBox="1"/>
          <p:nvPr/>
        </p:nvSpPr>
        <p:spPr>
          <a:xfrm>
            <a:off x="235132" y="831330"/>
            <a:ext cx="8719682" cy="2246769"/>
          </a:xfrm>
          <a:prstGeom prst="rect">
            <a:avLst/>
          </a:prstGeom>
          <a:noFill/>
        </p:spPr>
        <p:txBody>
          <a:bodyPr wrap="square" rtlCol="0">
            <a:spAutoFit/>
          </a:bodyPr>
          <a:lstStyle/>
          <a:p>
            <a:pPr algn="just"/>
            <a:r>
              <a:rPr lang="es-CL" sz="2800" b="1" dirty="0"/>
              <a:t>	</a:t>
            </a:r>
            <a:r>
              <a:rPr lang="es-CL" sz="2800" b="1" dirty="0" smtClean="0"/>
              <a:t>	Herramientas </a:t>
            </a:r>
            <a:r>
              <a:rPr lang="es-CL" sz="2800" b="1" dirty="0"/>
              <a:t>que permite crear prototipado.</a:t>
            </a:r>
          </a:p>
          <a:p>
            <a:pPr algn="just"/>
            <a:endParaRPr lang="es-CL" sz="2800" b="1" dirty="0"/>
          </a:p>
          <a:p>
            <a:pPr algn="just"/>
            <a:r>
              <a:rPr lang="es-CL" sz="2800" dirty="0"/>
              <a:t>Estas son algunas herramientas que están en el mercado que permiten crear prototipado.</a:t>
            </a:r>
          </a:p>
          <a:p>
            <a:pPr algn="just"/>
            <a:endParaRPr lang="es-CL" sz="2800" b="1" dirty="0"/>
          </a:p>
        </p:txBody>
      </p:sp>
      <p:pic>
        <p:nvPicPr>
          <p:cNvPr id="5" name="Imagen 4">
            <a:extLst>
              <a:ext uri="{FF2B5EF4-FFF2-40B4-BE49-F238E27FC236}">
                <a16:creationId xmlns:a16="http://schemas.microsoft.com/office/drawing/2014/main" id="{A6C59F05-0533-431B-9EBD-8C3813DC62C8}"/>
              </a:ext>
            </a:extLst>
          </p:cNvPr>
          <p:cNvPicPr>
            <a:picLocks noChangeAspect="1"/>
          </p:cNvPicPr>
          <p:nvPr/>
        </p:nvPicPr>
        <p:blipFill>
          <a:blip r:embed="rId5"/>
          <a:stretch>
            <a:fillRect/>
          </a:stretch>
        </p:blipFill>
        <p:spPr>
          <a:xfrm>
            <a:off x="301736" y="3198737"/>
            <a:ext cx="549490" cy="656335"/>
          </a:xfrm>
          <a:prstGeom prst="rect">
            <a:avLst/>
          </a:prstGeom>
        </p:spPr>
      </p:pic>
      <p:pic>
        <p:nvPicPr>
          <p:cNvPr id="6" name="Imagen 5">
            <a:extLst>
              <a:ext uri="{FF2B5EF4-FFF2-40B4-BE49-F238E27FC236}">
                <a16:creationId xmlns:a16="http://schemas.microsoft.com/office/drawing/2014/main" id="{34C1F12C-88DB-44EA-ADA0-1B0315A673A5}"/>
              </a:ext>
            </a:extLst>
          </p:cNvPr>
          <p:cNvPicPr>
            <a:picLocks noChangeAspect="1"/>
          </p:cNvPicPr>
          <p:nvPr/>
        </p:nvPicPr>
        <p:blipFill>
          <a:blip r:embed="rId6"/>
          <a:stretch>
            <a:fillRect/>
          </a:stretch>
        </p:blipFill>
        <p:spPr>
          <a:xfrm>
            <a:off x="851225" y="3188906"/>
            <a:ext cx="3015273" cy="666165"/>
          </a:xfrm>
          <a:prstGeom prst="rect">
            <a:avLst/>
          </a:prstGeom>
        </p:spPr>
      </p:pic>
      <p:pic>
        <p:nvPicPr>
          <p:cNvPr id="7" name="Imagen 6">
            <a:extLst>
              <a:ext uri="{FF2B5EF4-FFF2-40B4-BE49-F238E27FC236}">
                <a16:creationId xmlns:a16="http://schemas.microsoft.com/office/drawing/2014/main" id="{473C320F-BBBB-45C2-A612-77E59ECA21E4}"/>
              </a:ext>
            </a:extLst>
          </p:cNvPr>
          <p:cNvPicPr>
            <a:picLocks noChangeAspect="1"/>
          </p:cNvPicPr>
          <p:nvPr/>
        </p:nvPicPr>
        <p:blipFill>
          <a:blip r:embed="rId7"/>
          <a:stretch>
            <a:fillRect/>
          </a:stretch>
        </p:blipFill>
        <p:spPr>
          <a:xfrm>
            <a:off x="851226" y="4213631"/>
            <a:ext cx="2181634" cy="1060233"/>
          </a:xfrm>
          <a:prstGeom prst="rect">
            <a:avLst/>
          </a:prstGeom>
        </p:spPr>
      </p:pic>
      <p:pic>
        <p:nvPicPr>
          <p:cNvPr id="8" name="Imagen 7">
            <a:extLst>
              <a:ext uri="{FF2B5EF4-FFF2-40B4-BE49-F238E27FC236}">
                <a16:creationId xmlns:a16="http://schemas.microsoft.com/office/drawing/2014/main" id="{5CEFB095-949C-4421-8775-0E4E20DC5380}"/>
              </a:ext>
            </a:extLst>
          </p:cNvPr>
          <p:cNvPicPr>
            <a:picLocks noChangeAspect="1"/>
          </p:cNvPicPr>
          <p:nvPr/>
        </p:nvPicPr>
        <p:blipFill>
          <a:blip r:embed="rId8"/>
          <a:stretch>
            <a:fillRect/>
          </a:stretch>
        </p:blipFill>
        <p:spPr>
          <a:xfrm>
            <a:off x="553298" y="5575990"/>
            <a:ext cx="3012862" cy="963415"/>
          </a:xfrm>
          <a:prstGeom prst="rect">
            <a:avLst/>
          </a:prstGeom>
        </p:spPr>
      </p:pic>
      <p:pic>
        <p:nvPicPr>
          <p:cNvPr id="9" name="Imagen 8">
            <a:extLst>
              <a:ext uri="{FF2B5EF4-FFF2-40B4-BE49-F238E27FC236}">
                <a16:creationId xmlns:a16="http://schemas.microsoft.com/office/drawing/2014/main" id="{8FF8DC30-611A-425E-82D6-554A9569A949}"/>
              </a:ext>
            </a:extLst>
          </p:cNvPr>
          <p:cNvPicPr>
            <a:picLocks noChangeAspect="1"/>
          </p:cNvPicPr>
          <p:nvPr/>
        </p:nvPicPr>
        <p:blipFill>
          <a:blip r:embed="rId9"/>
          <a:stretch>
            <a:fillRect/>
          </a:stretch>
        </p:blipFill>
        <p:spPr>
          <a:xfrm>
            <a:off x="5362524" y="2900687"/>
            <a:ext cx="3088168" cy="1908767"/>
          </a:xfrm>
          <a:prstGeom prst="rect">
            <a:avLst/>
          </a:prstGeom>
        </p:spPr>
      </p:pic>
      <p:pic>
        <p:nvPicPr>
          <p:cNvPr id="10" name="Imagen 9">
            <a:extLst>
              <a:ext uri="{FF2B5EF4-FFF2-40B4-BE49-F238E27FC236}">
                <a16:creationId xmlns:a16="http://schemas.microsoft.com/office/drawing/2014/main" id="{F1C81BC9-0DB2-4BE3-9948-9CCFF3FE8BA4}"/>
              </a:ext>
            </a:extLst>
          </p:cNvPr>
          <p:cNvPicPr>
            <a:picLocks noChangeAspect="1"/>
          </p:cNvPicPr>
          <p:nvPr/>
        </p:nvPicPr>
        <p:blipFill>
          <a:blip r:embed="rId10"/>
          <a:stretch>
            <a:fillRect/>
          </a:stretch>
        </p:blipFill>
        <p:spPr>
          <a:xfrm>
            <a:off x="5701670" y="5425406"/>
            <a:ext cx="2409876" cy="1113999"/>
          </a:xfrm>
          <a:prstGeom prst="rect">
            <a:avLst/>
          </a:prstGeom>
        </p:spPr>
      </p:pic>
      <p:sp>
        <p:nvSpPr>
          <p:cNvPr id="11" name="CuadroTexto 10"/>
          <p:cNvSpPr txBox="1"/>
          <p:nvPr/>
        </p:nvSpPr>
        <p:spPr>
          <a:xfrm>
            <a:off x="851226" y="41290"/>
            <a:ext cx="3447738" cy="646331"/>
          </a:xfrm>
          <a:prstGeom prst="rect">
            <a:avLst/>
          </a:prstGeom>
          <a:noFill/>
        </p:spPr>
        <p:txBody>
          <a:bodyPr wrap="square" rtlCol="0">
            <a:spAutoFit/>
          </a:bodyPr>
          <a:lstStyle/>
          <a:p>
            <a:r>
              <a:rPr lang="es-CL" sz="3600" b="1" dirty="0">
                <a:solidFill>
                  <a:schemeClr val="bg1"/>
                </a:solidFill>
              </a:rPr>
              <a:t>Flujo de Trabajo</a:t>
            </a:r>
          </a:p>
        </p:txBody>
      </p:sp>
    </p:spTree>
    <p:custDataLst>
      <p:tags r:id="rId1"/>
    </p:custDataLst>
    <p:extLst>
      <p:ext uri="{BB962C8B-B14F-4D97-AF65-F5344CB8AC3E}">
        <p14:creationId xmlns:p14="http://schemas.microsoft.com/office/powerpoint/2010/main" val="1959631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5"/>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19976</TotalTime>
  <Words>544</Words>
  <Application>Microsoft Office PowerPoint</Application>
  <PresentationFormat>Presentación en pantalla (4:3)</PresentationFormat>
  <Paragraphs>222</Paragraphs>
  <Slides>28</Slides>
  <Notes>27</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28</vt:i4>
      </vt:variant>
    </vt:vector>
  </HeadingPairs>
  <TitlesOfParts>
    <vt:vector size="33" baseType="lpstr">
      <vt:lpstr>Arial</vt:lpstr>
      <vt:lpstr>Calibri</vt:lpstr>
      <vt:lpstr>Calibri Light</vt:lpstr>
      <vt:lpstr>Raleway</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DuocUC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Marcela Diaz A.</dc:creator>
  <cp:lastModifiedBy>Pablo A. León</cp:lastModifiedBy>
  <cp:revision>343</cp:revision>
  <cp:lastPrinted>2018-02-06T19:43:21Z</cp:lastPrinted>
  <dcterms:created xsi:type="dcterms:W3CDTF">2016-02-23T20:13:48Z</dcterms:created>
  <dcterms:modified xsi:type="dcterms:W3CDTF">2020-12-29T01:29:57Z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6711C146-E4EA-40B5-B622-CD76E66C965E</vt:lpwstr>
  </property>
  <property fmtid="{D5CDD505-2E9C-101B-9397-08002B2CF9AE}" pid="3" name="ArticulatePath">
    <vt:lpwstr>PPT_Relatores_2019</vt:lpwstr>
  </property>
</Properties>
</file>