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handoutMasterIdLst>
    <p:handoutMasterId r:id="rId27"/>
  </p:handoutMasterIdLst>
  <p:sldIdLst>
    <p:sldId id="264" r:id="rId2"/>
    <p:sldId id="337" r:id="rId3"/>
    <p:sldId id="338" r:id="rId4"/>
    <p:sldId id="339" r:id="rId5"/>
    <p:sldId id="340" r:id="rId6"/>
    <p:sldId id="341" r:id="rId7"/>
    <p:sldId id="342" r:id="rId8"/>
    <p:sldId id="343" r:id="rId9"/>
    <p:sldId id="344" r:id="rId10"/>
    <p:sldId id="345" r:id="rId11"/>
    <p:sldId id="347" r:id="rId12"/>
    <p:sldId id="348" r:id="rId13"/>
    <p:sldId id="349" r:id="rId14"/>
    <p:sldId id="350" r:id="rId15"/>
    <p:sldId id="351" r:id="rId16"/>
    <p:sldId id="352" r:id="rId17"/>
    <p:sldId id="353" r:id="rId18"/>
    <p:sldId id="354" r:id="rId19"/>
    <p:sldId id="357" r:id="rId20"/>
    <p:sldId id="356" r:id="rId21"/>
    <p:sldId id="358" r:id="rId22"/>
    <p:sldId id="359" r:id="rId23"/>
    <p:sldId id="360" r:id="rId24"/>
    <p:sldId id="265" r:id="rId25"/>
  </p:sldIdLst>
  <p:sldSz cx="9144000" cy="6858000" type="screen4x3"/>
  <p:notesSz cx="7010400" cy="9296400"/>
  <p:custDataLst>
    <p:tags r:id="rId28"/>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8E16"/>
    <a:srgbClr val="00FF00"/>
    <a:srgbClr val="49535F"/>
    <a:srgbClr val="A5321B"/>
    <a:srgbClr val="229E54"/>
    <a:srgbClr val="41B1E9"/>
    <a:srgbClr val="003366"/>
    <a:srgbClr val="243190"/>
    <a:srgbClr val="E00E2C"/>
    <a:srgbClr val="FEB91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0" autoAdjust="0"/>
    <p:restoredTop sz="94364" autoAdjust="0"/>
  </p:normalViewPr>
  <p:slideViewPr>
    <p:cSldViewPr snapToGrid="0" snapToObjects="1">
      <p:cViewPr varScale="1">
        <p:scale>
          <a:sx n="88" d="100"/>
          <a:sy n="88" d="100"/>
        </p:scale>
        <p:origin x="211"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22-07-2020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22-07-2020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Dar</a:t>
            </a:r>
            <a:r>
              <a:rPr lang="es-CL" baseline="0" dirty="0"/>
              <a:t> </a:t>
            </a:r>
            <a:r>
              <a:rPr lang="es-CL" baseline="0" dirty="0" err="1"/>
              <a:t>refresh</a:t>
            </a:r>
            <a:r>
              <a:rPr lang="es-CL" baseline="0" dirty="0"/>
              <a:t> a la imagen homologando a la web. </a:t>
            </a:r>
            <a:endParaRPr lang="es-CL"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1167567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367281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157609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147632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3660598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372414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54121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17</a:t>
            </a:fld>
            <a:endParaRPr lang="es-CL">
              <a:solidFill>
                <a:prstClr val="black"/>
              </a:solidFill>
            </a:endParaRPr>
          </a:p>
        </p:txBody>
      </p:sp>
    </p:spTree>
    <p:extLst>
      <p:ext uri="{BB962C8B-B14F-4D97-AF65-F5344CB8AC3E}">
        <p14:creationId xmlns:p14="http://schemas.microsoft.com/office/powerpoint/2010/main" val="72073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18</a:t>
            </a:fld>
            <a:endParaRPr lang="es-CL">
              <a:solidFill>
                <a:prstClr val="black"/>
              </a:solidFill>
            </a:endParaRPr>
          </a:p>
        </p:txBody>
      </p:sp>
    </p:spTree>
    <p:extLst>
      <p:ext uri="{BB962C8B-B14F-4D97-AF65-F5344CB8AC3E}">
        <p14:creationId xmlns:p14="http://schemas.microsoft.com/office/powerpoint/2010/main" val="219517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19</a:t>
            </a:fld>
            <a:endParaRPr lang="es-CL">
              <a:solidFill>
                <a:prstClr val="black"/>
              </a:solidFill>
            </a:endParaRPr>
          </a:p>
        </p:txBody>
      </p:sp>
    </p:spTree>
    <p:extLst>
      <p:ext uri="{BB962C8B-B14F-4D97-AF65-F5344CB8AC3E}">
        <p14:creationId xmlns:p14="http://schemas.microsoft.com/office/powerpoint/2010/main" val="88789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4260887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20</a:t>
            </a:fld>
            <a:endParaRPr lang="es-CL">
              <a:solidFill>
                <a:prstClr val="black"/>
              </a:solidFill>
            </a:endParaRPr>
          </a:p>
        </p:txBody>
      </p:sp>
    </p:spTree>
    <p:extLst>
      <p:ext uri="{BB962C8B-B14F-4D97-AF65-F5344CB8AC3E}">
        <p14:creationId xmlns:p14="http://schemas.microsoft.com/office/powerpoint/2010/main" val="3537689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21</a:t>
            </a:fld>
            <a:endParaRPr lang="es-CL">
              <a:solidFill>
                <a:prstClr val="black"/>
              </a:solidFill>
            </a:endParaRPr>
          </a:p>
        </p:txBody>
      </p:sp>
    </p:spTree>
    <p:extLst>
      <p:ext uri="{BB962C8B-B14F-4D97-AF65-F5344CB8AC3E}">
        <p14:creationId xmlns:p14="http://schemas.microsoft.com/office/powerpoint/2010/main" val="119528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22</a:t>
            </a:fld>
            <a:endParaRPr lang="es-CL">
              <a:solidFill>
                <a:prstClr val="black"/>
              </a:solidFill>
            </a:endParaRPr>
          </a:p>
        </p:txBody>
      </p:sp>
    </p:spTree>
    <p:extLst>
      <p:ext uri="{BB962C8B-B14F-4D97-AF65-F5344CB8AC3E}">
        <p14:creationId xmlns:p14="http://schemas.microsoft.com/office/powerpoint/2010/main" val="521770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F60042-8184-4145-9EDA-BA3AA743B5B2}" type="slidenum">
              <a:rPr kumimoji="0" lang="es-C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s-C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92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164622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320546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199249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270787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370101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400727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34973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p:txBody>
          <a:bodyPr/>
          <a:lstStyle/>
          <a:p>
            <a:r>
              <a:rPr lang="es-ES"/>
              <a:t>GFDHDFDHFHD</a:t>
            </a:r>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22/07/2020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22/07/2020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22/07/2020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22/07/2020</a:t>
            </a:fld>
            <a:endParaRPr lang="es-ES"/>
          </a:p>
        </p:txBody>
      </p:sp>
      <p:sp>
        <p:nvSpPr>
          <p:cNvPr id="4" name="Marcador de pie de página 3"/>
          <p:cNvSpPr>
            <a:spLocks noGrp="1"/>
          </p:cNvSpPr>
          <p:nvPr>
            <p:ph type="ftr" sz="quarter" idx="11"/>
          </p:nvPr>
        </p:nvSpPr>
        <p:spPr/>
        <p:txBody>
          <a:bodyPr/>
          <a:lstStyle/>
          <a:p>
            <a:r>
              <a:rPr lang="es-ES"/>
              <a:t>GFDHDFDHFHD</a:t>
            </a:r>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22/07/2020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22/07/2020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22/07/2020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22/07/2020</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GFDHDFDHFHD</a:t>
            </a:r>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11.gi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tags" Target="../tags/tag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8.png"/><Relationship Id="rId2" Type="http://schemas.microsoft.com/office/2007/relationships/media" Target="../media/media1.mp4"/><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162696" y="2684085"/>
            <a:ext cx="4885509" cy="2862322"/>
          </a:xfrm>
          <a:prstGeom prst="rect">
            <a:avLst/>
          </a:prstGeom>
          <a:noFill/>
        </p:spPr>
        <p:txBody>
          <a:bodyPr wrap="square" rtlCol="0">
            <a:spAutoFit/>
          </a:bodyPr>
          <a:lstStyle/>
          <a:p>
            <a:pPr algn="ctr"/>
            <a:r>
              <a:rPr lang="es-CL" sz="3600" b="1" dirty="0"/>
              <a:t>Construir un sitio web utilizando el modelo de cajas acorde a las especificaciones de una maqueta predefinida</a:t>
            </a:r>
            <a:endParaRPr lang="es-ES_tradnl" sz="36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1175657" y="28227"/>
            <a:ext cx="4702630" cy="646331"/>
          </a:xfrm>
          <a:prstGeom prst="rect">
            <a:avLst/>
          </a:prstGeom>
          <a:noFill/>
        </p:spPr>
        <p:txBody>
          <a:bodyPr wrap="square" rtlCol="0">
            <a:spAutoFit/>
          </a:bodyPr>
          <a:lstStyle/>
          <a:p>
            <a:r>
              <a:rPr lang="es-CL" sz="3600" b="1" dirty="0">
                <a:solidFill>
                  <a:schemeClr val="bg1"/>
                </a:solidFill>
              </a:rPr>
              <a:t>Posicionamiento </a:t>
            </a:r>
            <a:r>
              <a:rPr lang="es-CL" sz="3600" b="1" dirty="0" err="1">
                <a:solidFill>
                  <a:schemeClr val="bg1"/>
                </a:solidFill>
              </a:rPr>
              <a:t>Float</a:t>
            </a:r>
            <a:endParaRPr lang="es-CL" sz="3600" b="1" i="1" dirty="0">
              <a:solidFill>
                <a:schemeClr val="bg1"/>
              </a:solidFill>
            </a:endParaRPr>
          </a:p>
        </p:txBody>
      </p:sp>
      <p:sp>
        <p:nvSpPr>
          <p:cNvPr id="2" name="CuadroTexto 1">
            <a:extLst>
              <a:ext uri="{FF2B5EF4-FFF2-40B4-BE49-F238E27FC236}">
                <a16:creationId xmlns:a16="http://schemas.microsoft.com/office/drawing/2014/main" id="{04F98F16-A507-404A-B400-EAA834D935B8}"/>
              </a:ext>
            </a:extLst>
          </p:cNvPr>
          <p:cNvSpPr txBox="1"/>
          <p:nvPr/>
        </p:nvSpPr>
        <p:spPr>
          <a:xfrm>
            <a:off x="5878287" y="829744"/>
            <a:ext cx="3204753" cy="2677656"/>
          </a:xfrm>
          <a:prstGeom prst="rect">
            <a:avLst/>
          </a:prstGeom>
          <a:noFill/>
        </p:spPr>
        <p:txBody>
          <a:bodyPr wrap="square" rtlCol="0">
            <a:spAutoFit/>
          </a:bodyPr>
          <a:lstStyle/>
          <a:p>
            <a:r>
              <a:rPr lang="es-CL" sz="2400" dirty="0" smtClean="0"/>
              <a:t>Cuando </a:t>
            </a:r>
            <a:r>
              <a:rPr lang="es-CL" sz="2400" dirty="0"/>
              <a:t>una caja se posiciona con el modelo de posicionamiento flotante, automáticamente se convierte en una </a:t>
            </a:r>
            <a:r>
              <a:rPr lang="es-CL" sz="2400" i="1" dirty="0"/>
              <a:t>caja </a:t>
            </a:r>
            <a:r>
              <a:rPr lang="es-CL" sz="2400" i="1" dirty="0" smtClean="0"/>
              <a:t>flotante</a:t>
            </a:r>
            <a:endParaRPr lang="es-CL" sz="2400" dirty="0"/>
          </a:p>
        </p:txBody>
      </p:sp>
      <p:pic>
        <p:nvPicPr>
          <p:cNvPr id="24578" name="Picture 2" descr="Ejemplo de posicionamiento float de una caja">
            <a:extLst>
              <a:ext uri="{FF2B5EF4-FFF2-40B4-BE49-F238E27FC236}">
                <a16:creationId xmlns:a16="http://schemas.microsoft.com/office/drawing/2014/main" id="{71001C81-445B-4EDA-A8AA-D13581877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91975"/>
            <a:ext cx="5971765" cy="3253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jemplo de posicionamiento float de una caja">
            <a:extLst>
              <a:ext uri="{FF2B5EF4-FFF2-40B4-BE49-F238E27FC236}">
                <a16:creationId xmlns:a16="http://schemas.microsoft.com/office/drawing/2014/main" id="{045530B7-9196-4964-BA40-A20AAC7922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2565" y="3823063"/>
            <a:ext cx="5571435" cy="3034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82731" y="3949250"/>
            <a:ext cx="3489834" cy="2308324"/>
          </a:xfrm>
          <a:prstGeom prst="rect">
            <a:avLst/>
          </a:prstGeom>
        </p:spPr>
        <p:txBody>
          <a:bodyPr wrap="square">
            <a:spAutoFit/>
          </a:bodyPr>
          <a:lstStyle/>
          <a:p>
            <a:pPr algn="r"/>
            <a:r>
              <a:rPr lang="es-CL" sz="2400" dirty="0"/>
              <a:t>lo que significa que se desplaza hasta la zona más a la </a:t>
            </a:r>
            <a:r>
              <a:rPr lang="es-CL" sz="2400" b="1" dirty="0"/>
              <a:t>izquierda</a:t>
            </a:r>
            <a:r>
              <a:rPr lang="es-CL" sz="2400" dirty="0"/>
              <a:t> o más a la </a:t>
            </a:r>
            <a:r>
              <a:rPr lang="es-CL" sz="2400" b="1" dirty="0"/>
              <a:t>derecha</a:t>
            </a:r>
            <a:r>
              <a:rPr lang="es-CL" sz="2400" dirty="0"/>
              <a:t> de la posición en la que originalmente se encontraba</a:t>
            </a:r>
          </a:p>
        </p:txBody>
      </p:sp>
    </p:spTree>
    <p:custDataLst>
      <p:tags r:id="rId1"/>
    </p:custDataLst>
    <p:extLst>
      <p:ext uri="{BB962C8B-B14F-4D97-AF65-F5344CB8AC3E}">
        <p14:creationId xmlns:p14="http://schemas.microsoft.com/office/powerpoint/2010/main" val="281885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F98F16-A507-404A-B400-EAA834D935B8}"/>
              </a:ext>
            </a:extLst>
          </p:cNvPr>
          <p:cNvSpPr txBox="1"/>
          <p:nvPr/>
        </p:nvSpPr>
        <p:spPr>
          <a:xfrm>
            <a:off x="1" y="693995"/>
            <a:ext cx="9144000" cy="954107"/>
          </a:xfrm>
          <a:prstGeom prst="rect">
            <a:avLst/>
          </a:prstGeom>
          <a:noFill/>
        </p:spPr>
        <p:txBody>
          <a:bodyPr wrap="square" rtlCol="0">
            <a:spAutoFit/>
          </a:bodyPr>
          <a:lstStyle/>
          <a:p>
            <a:pPr algn="ctr"/>
            <a:r>
              <a:rPr lang="es-CL" sz="2800" dirty="0"/>
              <a:t>Si existen otras cajas flotantes, al posicionar de forma flotante otra caja, se tiene en cuenta el sitio disponible</a:t>
            </a:r>
            <a:r>
              <a:rPr lang="es-CL" sz="2800" dirty="0" smtClean="0"/>
              <a:t>.</a:t>
            </a:r>
            <a:endParaRPr lang="es-CL" sz="2800" dirty="0"/>
          </a:p>
        </p:txBody>
      </p:sp>
      <p:sp>
        <p:nvSpPr>
          <p:cNvPr id="4" name="Rectángulo 3">
            <a:extLst>
              <a:ext uri="{FF2B5EF4-FFF2-40B4-BE49-F238E27FC236}">
                <a16:creationId xmlns:a16="http://schemas.microsoft.com/office/drawing/2014/main" id="{70A290B7-E93B-4DAE-9751-49EC6A3CF7AE}"/>
              </a:ext>
            </a:extLst>
          </p:cNvPr>
          <p:cNvSpPr/>
          <p:nvPr/>
        </p:nvSpPr>
        <p:spPr>
          <a:xfrm>
            <a:off x="1" y="5886873"/>
            <a:ext cx="9144000" cy="954107"/>
          </a:xfrm>
          <a:prstGeom prst="rect">
            <a:avLst/>
          </a:prstGeom>
        </p:spPr>
        <p:txBody>
          <a:bodyPr wrap="square">
            <a:spAutoFit/>
          </a:bodyPr>
          <a:lstStyle/>
          <a:p>
            <a:pPr algn="ctr"/>
            <a:r>
              <a:rPr lang="es-CL" sz="2800" dirty="0" smtClean="0"/>
              <a:t>Las </a:t>
            </a:r>
            <a:r>
              <a:rPr lang="es-CL" sz="2800" dirty="0"/>
              <a:t>cajas no se superponen entre sí porque las cajas flotantes tienen en cuenta las otras cajas flotantes </a:t>
            </a:r>
            <a:r>
              <a:rPr lang="es-CL" sz="2800" dirty="0" smtClean="0"/>
              <a:t>existentes</a:t>
            </a:r>
            <a:endParaRPr lang="es-CL" sz="2800" b="0" i="0" dirty="0">
              <a:solidFill>
                <a:srgbClr val="212529"/>
              </a:solidFill>
              <a:effectLst/>
            </a:endParaRPr>
          </a:p>
        </p:txBody>
      </p:sp>
      <p:pic>
        <p:nvPicPr>
          <p:cNvPr id="27650" name="Picture 2" descr="Ejemplo de posicionamiento float de varias cajas">
            <a:extLst>
              <a:ext uri="{FF2B5EF4-FFF2-40B4-BE49-F238E27FC236}">
                <a16:creationId xmlns:a16="http://schemas.microsoft.com/office/drawing/2014/main" id="{5E2680CD-6FBF-49C6-B6F1-A22E4131D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799857"/>
            <a:ext cx="9144001" cy="401754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D865C50-6F31-4F81-9732-CF0DE0A634C4}"/>
              </a:ext>
            </a:extLst>
          </p:cNvPr>
          <p:cNvSpPr txBox="1"/>
          <p:nvPr/>
        </p:nvSpPr>
        <p:spPr>
          <a:xfrm>
            <a:off x="1175657" y="28227"/>
            <a:ext cx="4702630" cy="646331"/>
          </a:xfrm>
          <a:prstGeom prst="rect">
            <a:avLst/>
          </a:prstGeom>
          <a:noFill/>
        </p:spPr>
        <p:txBody>
          <a:bodyPr wrap="square" rtlCol="0">
            <a:spAutoFit/>
          </a:bodyPr>
          <a:lstStyle/>
          <a:p>
            <a:r>
              <a:rPr lang="es-CL" sz="3600" b="1" dirty="0">
                <a:solidFill>
                  <a:schemeClr val="bg1"/>
                </a:solidFill>
              </a:rPr>
              <a:t>Posicionamiento </a:t>
            </a:r>
            <a:r>
              <a:rPr lang="es-CL" sz="3600" b="1" dirty="0" err="1">
                <a:solidFill>
                  <a:schemeClr val="bg1"/>
                </a:solidFill>
              </a:rPr>
              <a:t>Float</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346564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697408" y="0"/>
            <a:ext cx="3970386" cy="707886"/>
          </a:xfrm>
          <a:prstGeom prst="rect">
            <a:avLst/>
          </a:prstGeom>
          <a:noFill/>
        </p:spPr>
        <p:txBody>
          <a:bodyPr wrap="square" rtlCol="0">
            <a:spAutoFit/>
          </a:bodyPr>
          <a:lstStyle/>
          <a:p>
            <a:r>
              <a:rPr lang="es-CL" sz="4000" b="1" dirty="0">
                <a:solidFill>
                  <a:schemeClr val="bg1"/>
                </a:solidFill>
              </a:rPr>
              <a:t>Propiedad Clear</a:t>
            </a:r>
            <a:endParaRPr lang="es-CL" sz="4000" b="1" i="1" dirty="0">
              <a:solidFill>
                <a:schemeClr val="bg1"/>
              </a:solidFill>
            </a:endParaRPr>
          </a:p>
        </p:txBody>
      </p:sp>
      <p:sp>
        <p:nvSpPr>
          <p:cNvPr id="2" name="CuadroTexto 1">
            <a:extLst>
              <a:ext uri="{FF2B5EF4-FFF2-40B4-BE49-F238E27FC236}">
                <a16:creationId xmlns:a16="http://schemas.microsoft.com/office/drawing/2014/main" id="{04F98F16-A507-404A-B400-EAA834D935B8}"/>
              </a:ext>
            </a:extLst>
          </p:cNvPr>
          <p:cNvSpPr txBox="1"/>
          <p:nvPr/>
        </p:nvSpPr>
        <p:spPr>
          <a:xfrm>
            <a:off x="0" y="717192"/>
            <a:ext cx="9144000" cy="1384995"/>
          </a:xfrm>
          <a:prstGeom prst="rect">
            <a:avLst/>
          </a:prstGeom>
          <a:noFill/>
        </p:spPr>
        <p:txBody>
          <a:bodyPr wrap="square" rtlCol="0">
            <a:spAutoFit/>
          </a:bodyPr>
          <a:lstStyle/>
          <a:p>
            <a:pPr algn="just"/>
            <a:r>
              <a:rPr lang="es-CL" sz="2800" dirty="0"/>
              <a:t>La propiedad </a:t>
            </a:r>
            <a:r>
              <a:rPr lang="es-CL" sz="2800" b="1" dirty="0" err="1"/>
              <a:t>clear</a:t>
            </a:r>
            <a:r>
              <a:rPr lang="es-CL" sz="2800" dirty="0"/>
              <a:t> indica el lado o lados de una caja que </a:t>
            </a:r>
            <a:r>
              <a:rPr lang="es-CL" sz="2800" b="1" dirty="0">
                <a:solidFill>
                  <a:srgbClr val="FF0000"/>
                </a:solidFill>
              </a:rPr>
              <a:t>no debe ser adyacente</a:t>
            </a:r>
            <a:r>
              <a:rPr lang="es-CL" sz="2800" dirty="0"/>
              <a:t> a un elemento </a:t>
            </a:r>
            <a:r>
              <a:rPr lang="es-CL" sz="2800" dirty="0" smtClean="0"/>
              <a:t>flotante. </a:t>
            </a:r>
            <a:r>
              <a:rPr lang="es-CL" sz="2800" dirty="0"/>
              <a:t>Los cuatro valores permitidos para esta propiedad </a:t>
            </a:r>
            <a:r>
              <a:rPr lang="es-CL" sz="2800" dirty="0" smtClean="0"/>
              <a:t>son:</a:t>
            </a:r>
            <a:endParaRPr lang="es-CL" sz="2800" dirty="0"/>
          </a:p>
        </p:txBody>
      </p:sp>
      <p:sp>
        <p:nvSpPr>
          <p:cNvPr id="6" name="Rectángulo 5">
            <a:extLst>
              <a:ext uri="{FF2B5EF4-FFF2-40B4-BE49-F238E27FC236}">
                <a16:creationId xmlns:a16="http://schemas.microsoft.com/office/drawing/2014/main" id="{4B116E1E-F37F-48CD-988D-A1B23460B23B}"/>
              </a:ext>
            </a:extLst>
          </p:cNvPr>
          <p:cNvSpPr/>
          <p:nvPr/>
        </p:nvSpPr>
        <p:spPr>
          <a:xfrm>
            <a:off x="2603863" y="3229801"/>
            <a:ext cx="4624251" cy="2308324"/>
          </a:xfrm>
          <a:prstGeom prst="rect">
            <a:avLst/>
          </a:prstGeom>
        </p:spPr>
        <p:txBody>
          <a:bodyPr wrap="square">
            <a:spAutoFit/>
          </a:bodyPr>
          <a:lstStyle/>
          <a:p>
            <a:pPr marL="285750" indent="-285750" algn="just">
              <a:buFont typeface="Arial" panose="020B0604020202020204" pitchFamily="34" charset="0"/>
              <a:buChar char="•"/>
            </a:pPr>
            <a:r>
              <a:rPr lang="es-CL" sz="3600" b="1" dirty="0" err="1" smtClean="0"/>
              <a:t>left</a:t>
            </a:r>
            <a:endParaRPr lang="es-CL" sz="3600" dirty="0"/>
          </a:p>
          <a:p>
            <a:pPr marL="285750" indent="-285750" algn="just">
              <a:buFont typeface="Arial" panose="020B0604020202020204" pitchFamily="34" charset="0"/>
              <a:buChar char="•"/>
            </a:pPr>
            <a:r>
              <a:rPr lang="es-CL" sz="3600" b="1" dirty="0" err="1" smtClean="0"/>
              <a:t>right</a:t>
            </a:r>
            <a:endParaRPr lang="es-CL" sz="3600" b="1" dirty="0" smtClean="0"/>
          </a:p>
          <a:p>
            <a:pPr marL="285750" indent="-285750" algn="just">
              <a:buFont typeface="Arial" panose="020B0604020202020204" pitchFamily="34" charset="0"/>
              <a:buChar char="•"/>
            </a:pPr>
            <a:r>
              <a:rPr lang="es-CL" sz="3600" b="1" dirty="0" err="1"/>
              <a:t>b</a:t>
            </a:r>
            <a:r>
              <a:rPr lang="es-CL" sz="3600" b="1" dirty="0" err="1" smtClean="0"/>
              <a:t>oth</a:t>
            </a:r>
            <a:r>
              <a:rPr lang="es-CL" sz="3600" dirty="0" smtClean="0"/>
              <a:t> ambos lados</a:t>
            </a:r>
            <a:endParaRPr lang="es-CL" sz="3600" dirty="0"/>
          </a:p>
          <a:p>
            <a:pPr marL="285750" indent="-285750" algn="just">
              <a:buFont typeface="Arial" panose="020B0604020202020204" pitchFamily="34" charset="0"/>
              <a:buChar char="•"/>
            </a:pPr>
            <a:r>
              <a:rPr lang="es-CL" sz="3600" b="1" dirty="0" err="1" smtClean="0"/>
              <a:t>none</a:t>
            </a:r>
            <a:r>
              <a:rPr lang="es-CL" sz="3600" dirty="0" smtClean="0"/>
              <a:t> (default)</a:t>
            </a:r>
            <a:endParaRPr lang="es-CL" sz="3600" dirty="0"/>
          </a:p>
        </p:txBody>
      </p:sp>
    </p:spTree>
    <p:custDataLst>
      <p:tags r:id="rId1"/>
    </p:custDataLst>
    <p:extLst>
      <p:ext uri="{BB962C8B-B14F-4D97-AF65-F5344CB8AC3E}">
        <p14:creationId xmlns:p14="http://schemas.microsoft.com/office/powerpoint/2010/main" val="4183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F98F16-A507-404A-B400-EAA834D935B8}"/>
              </a:ext>
            </a:extLst>
          </p:cNvPr>
          <p:cNvSpPr txBox="1"/>
          <p:nvPr/>
        </p:nvSpPr>
        <p:spPr>
          <a:xfrm>
            <a:off x="697402" y="805528"/>
            <a:ext cx="8026870" cy="707886"/>
          </a:xfrm>
          <a:prstGeom prst="rect">
            <a:avLst/>
          </a:prstGeom>
          <a:noFill/>
        </p:spPr>
        <p:txBody>
          <a:bodyPr wrap="square" rtlCol="0">
            <a:spAutoFit/>
          </a:bodyPr>
          <a:lstStyle/>
          <a:p>
            <a:pPr algn="just"/>
            <a:r>
              <a:rPr lang="es-CL" sz="2000" dirty="0"/>
              <a:t>Considera el siguiente ejemplo de página que contiene una imagen y dos párrafos de texto:</a:t>
            </a:r>
          </a:p>
        </p:txBody>
      </p:sp>
      <p:pic>
        <p:nvPicPr>
          <p:cNvPr id="3" name="Imagen 2">
            <a:extLst>
              <a:ext uri="{FF2B5EF4-FFF2-40B4-BE49-F238E27FC236}">
                <a16:creationId xmlns:a16="http://schemas.microsoft.com/office/drawing/2014/main" id="{FBC14973-B85C-4E97-85D2-7E2E89823CA6}"/>
              </a:ext>
            </a:extLst>
          </p:cNvPr>
          <p:cNvPicPr>
            <a:picLocks noChangeAspect="1"/>
          </p:cNvPicPr>
          <p:nvPr/>
        </p:nvPicPr>
        <p:blipFill>
          <a:blip r:embed="rId5"/>
          <a:stretch>
            <a:fillRect/>
          </a:stretch>
        </p:blipFill>
        <p:spPr>
          <a:xfrm>
            <a:off x="697406" y="1513414"/>
            <a:ext cx="8026866" cy="2362200"/>
          </a:xfrm>
          <a:prstGeom prst="rect">
            <a:avLst/>
          </a:prstGeom>
        </p:spPr>
      </p:pic>
      <p:pic>
        <p:nvPicPr>
          <p:cNvPr id="4" name="Imagen 3">
            <a:extLst>
              <a:ext uri="{FF2B5EF4-FFF2-40B4-BE49-F238E27FC236}">
                <a16:creationId xmlns:a16="http://schemas.microsoft.com/office/drawing/2014/main" id="{A7AC57C3-EB2E-4C15-AE36-655DB2D01462}"/>
              </a:ext>
            </a:extLst>
          </p:cNvPr>
          <p:cNvPicPr>
            <a:picLocks noChangeAspect="1"/>
          </p:cNvPicPr>
          <p:nvPr/>
        </p:nvPicPr>
        <p:blipFill>
          <a:blip r:embed="rId6"/>
          <a:stretch>
            <a:fillRect/>
          </a:stretch>
        </p:blipFill>
        <p:spPr>
          <a:xfrm>
            <a:off x="697410" y="4818880"/>
            <a:ext cx="8026866" cy="1790700"/>
          </a:xfrm>
          <a:prstGeom prst="rect">
            <a:avLst/>
          </a:prstGeom>
        </p:spPr>
      </p:pic>
      <p:sp>
        <p:nvSpPr>
          <p:cNvPr id="7" name="Rectángulo 6">
            <a:extLst>
              <a:ext uri="{FF2B5EF4-FFF2-40B4-BE49-F238E27FC236}">
                <a16:creationId xmlns:a16="http://schemas.microsoft.com/office/drawing/2014/main" id="{C118554A-431F-4C64-A8D6-F9C1383AA35F}"/>
              </a:ext>
            </a:extLst>
          </p:cNvPr>
          <p:cNvSpPr/>
          <p:nvPr/>
        </p:nvSpPr>
        <p:spPr>
          <a:xfrm>
            <a:off x="697406" y="3993304"/>
            <a:ext cx="7421835" cy="707886"/>
          </a:xfrm>
          <a:prstGeom prst="rect">
            <a:avLst/>
          </a:prstGeom>
        </p:spPr>
        <p:txBody>
          <a:bodyPr wrap="square">
            <a:spAutoFit/>
          </a:bodyPr>
          <a:lstStyle/>
          <a:p>
            <a:pPr algn="just"/>
            <a:r>
              <a:rPr lang="es-CL" sz="2000" dirty="0"/>
              <a:t>Si se aplica la propiedad </a:t>
            </a:r>
            <a:r>
              <a:rPr lang="es-CL" sz="2000" dirty="0" err="1"/>
              <a:t>float</a:t>
            </a:r>
            <a:r>
              <a:rPr lang="es-CL" sz="2000" dirty="0"/>
              <a:t> con el valor </a:t>
            </a:r>
            <a:r>
              <a:rPr lang="es-CL" sz="2000" dirty="0" err="1"/>
              <a:t>left</a:t>
            </a:r>
            <a:r>
              <a:rPr lang="es-CL" sz="2000" dirty="0"/>
              <a:t> a la imagen, el resultado será el siguiente:</a:t>
            </a:r>
          </a:p>
        </p:txBody>
      </p:sp>
      <p:sp>
        <p:nvSpPr>
          <p:cNvPr id="8" name="CuadroTexto 7">
            <a:extLst>
              <a:ext uri="{FF2B5EF4-FFF2-40B4-BE49-F238E27FC236}">
                <a16:creationId xmlns:a16="http://schemas.microsoft.com/office/drawing/2014/main" id="{4D865C50-6F31-4F81-9732-CF0DE0A634C4}"/>
              </a:ext>
            </a:extLst>
          </p:cNvPr>
          <p:cNvSpPr txBox="1"/>
          <p:nvPr/>
        </p:nvSpPr>
        <p:spPr>
          <a:xfrm>
            <a:off x="697408" y="0"/>
            <a:ext cx="3970386" cy="707886"/>
          </a:xfrm>
          <a:prstGeom prst="rect">
            <a:avLst/>
          </a:prstGeom>
          <a:noFill/>
        </p:spPr>
        <p:txBody>
          <a:bodyPr wrap="square" rtlCol="0">
            <a:spAutoFit/>
          </a:bodyPr>
          <a:lstStyle/>
          <a:p>
            <a:r>
              <a:rPr lang="es-CL" sz="4000" b="1" dirty="0">
                <a:solidFill>
                  <a:schemeClr val="bg1"/>
                </a:solidFill>
              </a:rPr>
              <a:t>Propiedad Clear</a:t>
            </a:r>
            <a:endParaRPr lang="es-CL" sz="4000" b="1" i="1" dirty="0">
              <a:solidFill>
                <a:schemeClr val="bg1"/>
              </a:solidFill>
            </a:endParaRPr>
          </a:p>
        </p:txBody>
      </p:sp>
    </p:spTree>
    <p:custDataLst>
      <p:tags r:id="rId1"/>
    </p:custDataLst>
    <p:extLst>
      <p:ext uri="{BB962C8B-B14F-4D97-AF65-F5344CB8AC3E}">
        <p14:creationId xmlns:p14="http://schemas.microsoft.com/office/powerpoint/2010/main" val="285648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F98F16-A507-404A-B400-EAA834D935B8}"/>
              </a:ext>
            </a:extLst>
          </p:cNvPr>
          <p:cNvSpPr txBox="1"/>
          <p:nvPr/>
        </p:nvSpPr>
        <p:spPr>
          <a:xfrm>
            <a:off x="166182" y="943100"/>
            <a:ext cx="8733977" cy="2308324"/>
          </a:xfrm>
          <a:prstGeom prst="rect">
            <a:avLst/>
          </a:prstGeom>
          <a:noFill/>
        </p:spPr>
        <p:txBody>
          <a:bodyPr wrap="square" rtlCol="0">
            <a:spAutoFit/>
          </a:bodyPr>
          <a:lstStyle/>
          <a:p>
            <a:r>
              <a:rPr lang="es-CL" sz="2400" dirty="0"/>
              <a:t>Si no quieres que los contenidos del primer párrafo fluyan alrededor de la imagen flotante, puedes aplicar los siguientes estilos </a:t>
            </a:r>
            <a:r>
              <a:rPr lang="es-CL" sz="2400" dirty="0" smtClean="0"/>
              <a:t>CSS:</a:t>
            </a:r>
          </a:p>
          <a:p>
            <a:pPr algn="ctr"/>
            <a:r>
              <a:rPr lang="es-CL" sz="2400" dirty="0" smtClean="0"/>
              <a:t>p </a:t>
            </a:r>
            <a:r>
              <a:rPr lang="es-CL" sz="2400" dirty="0"/>
              <a:t>{  </a:t>
            </a:r>
            <a:r>
              <a:rPr lang="es-CL" sz="2400" dirty="0" err="1"/>
              <a:t>clear</a:t>
            </a:r>
            <a:r>
              <a:rPr lang="es-CL" sz="2400" dirty="0"/>
              <a:t>: </a:t>
            </a:r>
            <a:r>
              <a:rPr lang="es-CL" sz="2400" dirty="0" err="1"/>
              <a:t>left</a:t>
            </a:r>
            <a:r>
              <a:rPr lang="es-CL" sz="2400" dirty="0"/>
              <a:t>; }</a:t>
            </a:r>
          </a:p>
          <a:p>
            <a:pPr algn="just"/>
            <a:r>
              <a:rPr lang="es-CL" sz="2400" dirty="0"/>
              <a:t>Ahora la caja del párrafo bajará hasta que su borde superior se encuentre por debajo del borde inferior del elemento flotado, es decir, por debajo del borde inferior de la imagen:</a:t>
            </a:r>
          </a:p>
        </p:txBody>
      </p:sp>
      <p:pic>
        <p:nvPicPr>
          <p:cNvPr id="3" name="Imagen 2">
            <a:extLst>
              <a:ext uri="{FF2B5EF4-FFF2-40B4-BE49-F238E27FC236}">
                <a16:creationId xmlns:a16="http://schemas.microsoft.com/office/drawing/2014/main" id="{FBC14973-B85C-4E97-85D2-7E2E89823CA6}"/>
              </a:ext>
            </a:extLst>
          </p:cNvPr>
          <p:cNvPicPr>
            <a:picLocks noChangeAspect="1"/>
          </p:cNvPicPr>
          <p:nvPr/>
        </p:nvPicPr>
        <p:blipFill>
          <a:blip r:embed="rId5"/>
          <a:stretch>
            <a:fillRect/>
          </a:stretch>
        </p:blipFill>
        <p:spPr>
          <a:xfrm>
            <a:off x="654361" y="3682914"/>
            <a:ext cx="8026866" cy="2362200"/>
          </a:xfrm>
          <a:prstGeom prst="rect">
            <a:avLst/>
          </a:prstGeom>
        </p:spPr>
      </p:pic>
      <p:sp>
        <p:nvSpPr>
          <p:cNvPr id="5" name="CuadroTexto 4">
            <a:extLst>
              <a:ext uri="{FF2B5EF4-FFF2-40B4-BE49-F238E27FC236}">
                <a16:creationId xmlns:a16="http://schemas.microsoft.com/office/drawing/2014/main" id="{4D865C50-6F31-4F81-9732-CF0DE0A634C4}"/>
              </a:ext>
            </a:extLst>
          </p:cNvPr>
          <p:cNvSpPr txBox="1"/>
          <p:nvPr/>
        </p:nvSpPr>
        <p:spPr>
          <a:xfrm>
            <a:off x="697408" y="0"/>
            <a:ext cx="3970386" cy="707886"/>
          </a:xfrm>
          <a:prstGeom prst="rect">
            <a:avLst/>
          </a:prstGeom>
          <a:noFill/>
        </p:spPr>
        <p:txBody>
          <a:bodyPr wrap="square" rtlCol="0">
            <a:spAutoFit/>
          </a:bodyPr>
          <a:lstStyle/>
          <a:p>
            <a:r>
              <a:rPr lang="es-CL" sz="4000" b="1" dirty="0">
                <a:solidFill>
                  <a:schemeClr val="bg1"/>
                </a:solidFill>
              </a:rPr>
              <a:t>Propiedad Clear</a:t>
            </a:r>
            <a:endParaRPr lang="es-CL" sz="4000" b="1" i="1" dirty="0">
              <a:solidFill>
                <a:schemeClr val="bg1"/>
              </a:solidFill>
            </a:endParaRPr>
          </a:p>
        </p:txBody>
      </p:sp>
    </p:spTree>
    <p:custDataLst>
      <p:tags r:id="rId1"/>
    </p:custDataLst>
    <p:extLst>
      <p:ext uri="{BB962C8B-B14F-4D97-AF65-F5344CB8AC3E}">
        <p14:creationId xmlns:p14="http://schemas.microsoft.com/office/powerpoint/2010/main" val="10480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628307" y="97895"/>
            <a:ext cx="3299259" cy="584775"/>
          </a:xfrm>
          <a:prstGeom prst="rect">
            <a:avLst/>
          </a:prstGeom>
          <a:noFill/>
        </p:spPr>
        <p:txBody>
          <a:bodyPr wrap="square" rtlCol="0">
            <a:spAutoFit/>
          </a:bodyPr>
          <a:lstStyle/>
          <a:p>
            <a:r>
              <a:rPr lang="es-CL" sz="3200" b="1" dirty="0">
                <a:solidFill>
                  <a:schemeClr val="bg1"/>
                </a:solidFill>
              </a:rPr>
              <a:t>Propiedad Z-</a:t>
            </a:r>
            <a:r>
              <a:rPr lang="es-CL" sz="3200" b="1" dirty="0" err="1">
                <a:solidFill>
                  <a:schemeClr val="bg1"/>
                </a:solidFill>
              </a:rPr>
              <a:t>Index</a:t>
            </a:r>
            <a:endParaRPr lang="es-CL" sz="3200" b="1" i="1" dirty="0">
              <a:solidFill>
                <a:schemeClr val="bg1"/>
              </a:solidFill>
            </a:endParaRPr>
          </a:p>
        </p:txBody>
      </p:sp>
      <p:sp>
        <p:nvSpPr>
          <p:cNvPr id="2" name="CuadroTexto 1">
            <a:extLst>
              <a:ext uri="{FF2B5EF4-FFF2-40B4-BE49-F238E27FC236}">
                <a16:creationId xmlns:a16="http://schemas.microsoft.com/office/drawing/2014/main" id="{04F98F16-A507-404A-B400-EAA834D935B8}"/>
              </a:ext>
            </a:extLst>
          </p:cNvPr>
          <p:cNvSpPr txBox="1"/>
          <p:nvPr/>
        </p:nvSpPr>
        <p:spPr>
          <a:xfrm>
            <a:off x="209726" y="1004059"/>
            <a:ext cx="8812354" cy="5632311"/>
          </a:xfrm>
          <a:prstGeom prst="rect">
            <a:avLst/>
          </a:prstGeom>
          <a:noFill/>
        </p:spPr>
        <p:txBody>
          <a:bodyPr wrap="square" rtlCol="0">
            <a:spAutoFit/>
          </a:bodyPr>
          <a:lstStyle/>
          <a:p>
            <a:pPr algn="just"/>
            <a:r>
              <a:rPr lang="es-CL" sz="2400" dirty="0"/>
              <a:t>La propiedad </a:t>
            </a:r>
            <a:r>
              <a:rPr lang="es-CL" sz="2400" b="1" dirty="0"/>
              <a:t>z-</a:t>
            </a:r>
            <a:r>
              <a:rPr lang="es-CL" sz="2400" b="1" dirty="0" err="1"/>
              <a:t>index</a:t>
            </a:r>
            <a:r>
              <a:rPr lang="es-CL" sz="2400" dirty="0"/>
              <a:t> en CSS se utiliza para ordenar los elementos que se superpongan entre sí. Con la propiedad </a:t>
            </a:r>
            <a:r>
              <a:rPr lang="es-CL" sz="2400" b="1" dirty="0"/>
              <a:t>z-</a:t>
            </a:r>
            <a:r>
              <a:rPr lang="es-CL" sz="2400" b="1" dirty="0" err="1"/>
              <a:t>index</a:t>
            </a:r>
            <a:r>
              <a:rPr lang="es-CL" sz="2400" dirty="0"/>
              <a:t> podemos controlar qué elemento iría encima y cual debajo, como si el documento tuviera profundidad, tres dimensiones en lugar de dos.</a:t>
            </a:r>
          </a:p>
          <a:p>
            <a:pPr algn="just"/>
            <a:endParaRPr lang="es-CL" sz="2400" dirty="0"/>
          </a:p>
          <a:p>
            <a:pPr algn="just"/>
            <a:r>
              <a:rPr lang="es-CL" sz="2400" dirty="0"/>
              <a:t>El valor predeterminado de z-</a:t>
            </a:r>
            <a:r>
              <a:rPr lang="es-CL" sz="2400" dirty="0" err="1"/>
              <a:t>index</a:t>
            </a:r>
            <a:r>
              <a:rPr lang="es-CL" sz="2400" dirty="0"/>
              <a:t> es auto. El navegador irá ordenando los elementos en el orden en el que aparezcan, el primero quedará abajo y los siguientes elementos se irán apilando encima. Esta regla la aplica en este orden:</a:t>
            </a:r>
          </a:p>
          <a:p>
            <a:pPr algn="just"/>
            <a:endParaRPr lang="es-CL" sz="2400" dirty="0"/>
          </a:p>
          <a:p>
            <a:pPr marL="285750" indent="-285750" algn="just">
              <a:buFont typeface="Arial" panose="020B0604020202020204" pitchFamily="34" charset="0"/>
              <a:buChar char="•"/>
            </a:pPr>
            <a:r>
              <a:rPr lang="es-CL" sz="2400" b="1" dirty="0"/>
              <a:t>Primero</a:t>
            </a:r>
            <a:r>
              <a:rPr lang="es-CL" sz="2400" dirty="0"/>
              <a:t> posiciona el elemento raíz </a:t>
            </a:r>
            <a:r>
              <a:rPr lang="es-CL" sz="2400" b="1" dirty="0"/>
              <a:t>&lt;</a:t>
            </a:r>
            <a:r>
              <a:rPr lang="es-CL" sz="2400" b="1" dirty="0" err="1"/>
              <a:t>html</a:t>
            </a:r>
            <a:r>
              <a:rPr lang="es-CL" sz="2400" b="1" dirty="0"/>
              <a:t>&gt;</a:t>
            </a:r>
          </a:p>
          <a:p>
            <a:pPr marL="285750" indent="-285750" algn="just">
              <a:buFont typeface="Arial" panose="020B0604020202020204" pitchFamily="34" charset="0"/>
              <a:buChar char="•"/>
            </a:pPr>
            <a:r>
              <a:rPr lang="es-CL" sz="2400" b="1" dirty="0"/>
              <a:t>Luego</a:t>
            </a:r>
            <a:r>
              <a:rPr lang="es-CL" sz="2400" dirty="0"/>
              <a:t> los elementos </a:t>
            </a:r>
            <a:r>
              <a:rPr lang="es-CL" sz="2400" b="1" dirty="0"/>
              <a:t>no posicionados </a:t>
            </a:r>
            <a:r>
              <a:rPr lang="es-CL" sz="2400" dirty="0"/>
              <a:t>(cualquiera con el valor predeterminado position: </a:t>
            </a:r>
            <a:r>
              <a:rPr lang="es-CL" sz="2400" dirty="0" err="1"/>
              <a:t>static</a:t>
            </a:r>
            <a:r>
              <a:rPr lang="es-CL" sz="2400" dirty="0"/>
              <a:t>)</a:t>
            </a:r>
          </a:p>
          <a:p>
            <a:pPr marL="285750" indent="-285750" algn="just">
              <a:buFont typeface="Arial" panose="020B0604020202020204" pitchFamily="34" charset="0"/>
              <a:buChar char="•"/>
            </a:pPr>
            <a:r>
              <a:rPr lang="es-CL" sz="2400" b="1" dirty="0"/>
              <a:t>Luego</a:t>
            </a:r>
            <a:r>
              <a:rPr lang="es-CL" sz="2400" dirty="0"/>
              <a:t> los elementos </a:t>
            </a:r>
            <a:r>
              <a:rPr lang="es-CL" sz="2400" b="1" dirty="0"/>
              <a:t>posicionados</a:t>
            </a:r>
            <a:r>
              <a:rPr lang="es-CL" sz="2400" dirty="0"/>
              <a:t> (cualquiera con position: </a:t>
            </a:r>
            <a:r>
              <a:rPr lang="es-CL" sz="2400" dirty="0" err="1"/>
              <a:t>relative</a:t>
            </a:r>
            <a:r>
              <a:rPr lang="es-CL" sz="2400" dirty="0"/>
              <a:t>, </a:t>
            </a:r>
            <a:r>
              <a:rPr lang="es-CL" sz="2400" dirty="0" err="1" smtClean="0"/>
              <a:t>absolute</a:t>
            </a:r>
            <a:r>
              <a:rPr lang="es-CL" sz="2400" dirty="0" smtClean="0"/>
              <a:t>, </a:t>
            </a:r>
            <a:r>
              <a:rPr lang="es-CL" sz="2400" dirty="0" err="1"/>
              <a:t>fixed</a:t>
            </a:r>
            <a:r>
              <a:rPr lang="es-CL" sz="2400" dirty="0"/>
              <a:t> o cualquier otro valor diferente a </a:t>
            </a:r>
            <a:r>
              <a:rPr lang="es-CL" sz="2400" dirty="0" err="1" smtClean="0"/>
              <a:t>static</a:t>
            </a:r>
            <a:r>
              <a:rPr lang="es-CL" sz="2400" dirty="0" smtClean="0"/>
              <a:t>)</a:t>
            </a:r>
            <a:endParaRPr lang="es-CL" sz="2400" dirty="0"/>
          </a:p>
        </p:txBody>
      </p:sp>
    </p:spTree>
    <p:custDataLst>
      <p:tags r:id="rId1"/>
    </p:custDataLst>
    <p:extLst>
      <p:ext uri="{BB962C8B-B14F-4D97-AF65-F5344CB8AC3E}">
        <p14:creationId xmlns:p14="http://schemas.microsoft.com/office/powerpoint/2010/main" val="2298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F98F16-A507-404A-B400-EAA834D935B8}"/>
              </a:ext>
            </a:extLst>
          </p:cNvPr>
          <p:cNvSpPr txBox="1"/>
          <p:nvPr/>
        </p:nvSpPr>
        <p:spPr>
          <a:xfrm>
            <a:off x="0" y="770900"/>
            <a:ext cx="9144000" cy="830997"/>
          </a:xfrm>
          <a:prstGeom prst="rect">
            <a:avLst/>
          </a:prstGeom>
          <a:noFill/>
        </p:spPr>
        <p:txBody>
          <a:bodyPr wrap="square" rtlCol="0">
            <a:spAutoFit/>
          </a:bodyPr>
          <a:lstStyle/>
          <a:p>
            <a:pPr algn="just"/>
            <a:r>
              <a:rPr lang="es-CL" sz="2400" dirty="0"/>
              <a:t>Vamos a ver como los elementos no posicionados son colocados primero </a:t>
            </a:r>
            <a:r>
              <a:rPr lang="es-CL" sz="2400" b="1" dirty="0"/>
              <a:t>aunque aparezcan los últimos en el HTML</a:t>
            </a:r>
            <a:r>
              <a:rPr lang="es-CL" sz="2400" dirty="0"/>
              <a:t>:</a:t>
            </a:r>
          </a:p>
        </p:txBody>
      </p:sp>
      <p:sp>
        <p:nvSpPr>
          <p:cNvPr id="4" name="Rectángulo 3">
            <a:extLst>
              <a:ext uri="{FF2B5EF4-FFF2-40B4-BE49-F238E27FC236}">
                <a16:creationId xmlns:a16="http://schemas.microsoft.com/office/drawing/2014/main" id="{1DAC19CA-42E7-4E3D-B353-780232820F7A}"/>
              </a:ext>
            </a:extLst>
          </p:cNvPr>
          <p:cNvSpPr/>
          <p:nvPr/>
        </p:nvSpPr>
        <p:spPr>
          <a:xfrm>
            <a:off x="287383" y="2454620"/>
            <a:ext cx="3500850" cy="2862322"/>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&lt;</a:t>
            </a:r>
            <a:r>
              <a:rPr lang="es-CL" dirty="0" err="1"/>
              <a:t>style</a:t>
            </a:r>
            <a:r>
              <a:rPr lang="es-CL" dirty="0"/>
              <a:t>&gt;</a:t>
            </a:r>
          </a:p>
          <a:p>
            <a:r>
              <a:rPr lang="es-CL" dirty="0"/>
              <a:t>    .gris, .rojo, .verde {</a:t>
            </a:r>
          </a:p>
          <a:p>
            <a:r>
              <a:rPr lang="es-CL" dirty="0"/>
              <a:t>        position: </a:t>
            </a:r>
            <a:r>
              <a:rPr lang="es-CL" dirty="0" err="1"/>
              <a:t>absolute</a:t>
            </a:r>
            <a:r>
              <a:rPr lang="es-CL" dirty="0"/>
              <a:t>;</a:t>
            </a:r>
          </a:p>
          <a:p>
            <a:r>
              <a:rPr lang="es-CL" dirty="0"/>
              <a:t>    }</a:t>
            </a:r>
          </a:p>
          <a:p>
            <a:r>
              <a:rPr lang="es-CL" dirty="0"/>
              <a:t>&lt;/</a:t>
            </a:r>
            <a:r>
              <a:rPr lang="es-CL" dirty="0" err="1"/>
              <a:t>style</a:t>
            </a:r>
            <a:r>
              <a:rPr lang="es-CL" dirty="0"/>
              <a:t>&gt;</a:t>
            </a:r>
          </a:p>
          <a:p>
            <a:r>
              <a:rPr lang="es-CL" dirty="0"/>
              <a:t>&lt;</a:t>
            </a:r>
            <a:r>
              <a:rPr lang="es-CL" dirty="0" err="1"/>
              <a:t>div</a:t>
            </a:r>
            <a:r>
              <a:rPr lang="es-CL" dirty="0"/>
              <a:t> </a:t>
            </a:r>
            <a:r>
              <a:rPr lang="es-CL" dirty="0" err="1"/>
              <a:t>class</a:t>
            </a:r>
            <a:r>
              <a:rPr lang="es-CL" dirty="0"/>
              <a:t>="rojo"&gt;</a:t>
            </a:r>
          </a:p>
          <a:p>
            <a:r>
              <a:rPr lang="es-CL" dirty="0" smtClean="0"/>
              <a:t>	&lt;</a:t>
            </a:r>
            <a:r>
              <a:rPr lang="es-CL" dirty="0"/>
              <a:t>div </a:t>
            </a:r>
            <a:r>
              <a:rPr lang="es-CL" dirty="0" err="1"/>
              <a:t>class</a:t>
            </a:r>
            <a:r>
              <a:rPr lang="es-CL" dirty="0"/>
              <a:t>="verde"&gt;&lt;/div&gt;</a:t>
            </a:r>
          </a:p>
          <a:p>
            <a:r>
              <a:rPr lang="es-CL" dirty="0"/>
              <a:t>&lt;/</a:t>
            </a:r>
            <a:r>
              <a:rPr lang="es-CL" dirty="0" err="1"/>
              <a:t>div</a:t>
            </a:r>
            <a:r>
              <a:rPr lang="es-CL" dirty="0"/>
              <a:t>&gt;</a:t>
            </a:r>
          </a:p>
          <a:p>
            <a:r>
              <a:rPr lang="es-CL" dirty="0"/>
              <a:t>&lt;</a:t>
            </a:r>
            <a:r>
              <a:rPr lang="es-CL" dirty="0" err="1"/>
              <a:t>div</a:t>
            </a:r>
            <a:r>
              <a:rPr lang="es-CL" dirty="0"/>
              <a:t> </a:t>
            </a:r>
            <a:r>
              <a:rPr lang="es-CL" dirty="0" err="1"/>
              <a:t>class</a:t>
            </a:r>
            <a:r>
              <a:rPr lang="es-CL" dirty="0"/>
              <a:t>="gris"&gt;&lt;/</a:t>
            </a:r>
            <a:r>
              <a:rPr lang="es-CL" dirty="0" err="1"/>
              <a:t>div</a:t>
            </a:r>
            <a:r>
              <a:rPr lang="es-CL" dirty="0"/>
              <a:t>&gt;</a:t>
            </a:r>
          </a:p>
          <a:p>
            <a:r>
              <a:rPr lang="es-CL" dirty="0"/>
              <a:t>&lt;</a:t>
            </a:r>
            <a:r>
              <a:rPr lang="es-CL" dirty="0" err="1"/>
              <a:t>div</a:t>
            </a:r>
            <a:r>
              <a:rPr lang="es-CL" dirty="0"/>
              <a:t> </a:t>
            </a:r>
            <a:r>
              <a:rPr lang="es-CL" dirty="0" err="1"/>
              <a:t>class</a:t>
            </a:r>
            <a:r>
              <a:rPr lang="es-CL" dirty="0"/>
              <a:t>="azul"&gt;&lt;/</a:t>
            </a:r>
            <a:r>
              <a:rPr lang="es-CL" dirty="0" err="1"/>
              <a:t>div</a:t>
            </a:r>
            <a:r>
              <a:rPr lang="es-CL" dirty="0"/>
              <a:t>&gt;</a:t>
            </a:r>
          </a:p>
        </p:txBody>
      </p:sp>
      <p:sp>
        <p:nvSpPr>
          <p:cNvPr id="5" name="Rectángulo 4">
            <a:extLst>
              <a:ext uri="{FF2B5EF4-FFF2-40B4-BE49-F238E27FC236}">
                <a16:creationId xmlns:a16="http://schemas.microsoft.com/office/drawing/2014/main" id="{43E7091D-E4A9-4DA1-87BA-ED3F56A08661}"/>
              </a:ext>
            </a:extLst>
          </p:cNvPr>
          <p:cNvSpPr/>
          <p:nvPr/>
        </p:nvSpPr>
        <p:spPr>
          <a:xfrm>
            <a:off x="0" y="1750492"/>
            <a:ext cx="9144000" cy="461665"/>
          </a:xfrm>
          <a:prstGeom prst="rect">
            <a:avLst/>
          </a:prstGeom>
        </p:spPr>
        <p:txBody>
          <a:bodyPr wrap="square">
            <a:spAutoFit/>
          </a:bodyPr>
          <a:lstStyle/>
          <a:p>
            <a:r>
              <a:rPr lang="es-CL" sz="2400" dirty="0"/>
              <a:t>El orden de apilamiento automático daría lugar al siguiente resultado:</a:t>
            </a:r>
          </a:p>
        </p:txBody>
      </p:sp>
      <p:pic>
        <p:nvPicPr>
          <p:cNvPr id="7" name="Imagen 6">
            <a:extLst>
              <a:ext uri="{FF2B5EF4-FFF2-40B4-BE49-F238E27FC236}">
                <a16:creationId xmlns:a16="http://schemas.microsoft.com/office/drawing/2014/main" id="{9917BD79-DAF7-460B-B698-6A8A763AB60D}"/>
              </a:ext>
            </a:extLst>
          </p:cNvPr>
          <p:cNvPicPr>
            <a:picLocks noChangeAspect="1"/>
          </p:cNvPicPr>
          <p:nvPr/>
        </p:nvPicPr>
        <p:blipFill>
          <a:blip r:embed="rId5"/>
          <a:stretch>
            <a:fillRect/>
          </a:stretch>
        </p:blipFill>
        <p:spPr>
          <a:xfrm>
            <a:off x="4082193" y="2552642"/>
            <a:ext cx="4892471" cy="3157938"/>
          </a:xfrm>
          <a:prstGeom prst="rect">
            <a:avLst/>
          </a:prstGeom>
        </p:spPr>
      </p:pic>
      <p:sp>
        <p:nvSpPr>
          <p:cNvPr id="9" name="Rectángulo 8">
            <a:extLst>
              <a:ext uri="{FF2B5EF4-FFF2-40B4-BE49-F238E27FC236}">
                <a16:creationId xmlns:a16="http://schemas.microsoft.com/office/drawing/2014/main" id="{8A0131BC-AE86-491F-985D-DC7181DE2992}"/>
              </a:ext>
            </a:extLst>
          </p:cNvPr>
          <p:cNvSpPr/>
          <p:nvPr/>
        </p:nvSpPr>
        <p:spPr>
          <a:xfrm>
            <a:off x="0" y="5661239"/>
            <a:ext cx="9144000" cy="1200329"/>
          </a:xfrm>
          <a:prstGeom prst="rect">
            <a:avLst/>
          </a:prstGeom>
        </p:spPr>
        <p:txBody>
          <a:bodyPr wrap="square">
            <a:spAutoFit/>
          </a:bodyPr>
          <a:lstStyle/>
          <a:p>
            <a:pPr algn="just"/>
            <a:r>
              <a:rPr lang="es-CL" sz="2400" dirty="0"/>
              <a:t>Dejando los valores z-</a:t>
            </a:r>
            <a:r>
              <a:rPr lang="es-CL" sz="2400" dirty="0" err="1"/>
              <a:t>index</a:t>
            </a:r>
            <a:r>
              <a:rPr lang="es-CL" sz="2400" dirty="0"/>
              <a:t> en su valor predeterminado </a:t>
            </a:r>
            <a:r>
              <a:rPr lang="es-CL" sz="2400" dirty="0" smtClean="0"/>
              <a:t>(auto</a:t>
            </a:r>
            <a:r>
              <a:rPr lang="es-CL" sz="2400" dirty="0"/>
              <a:t>), los elementos no posicionados se </a:t>
            </a:r>
            <a:r>
              <a:rPr lang="es-CL" sz="2400" dirty="0" smtClean="0"/>
              <a:t>ubican </a:t>
            </a:r>
            <a:r>
              <a:rPr lang="es-CL" sz="2400" dirty="0"/>
              <a:t>siempre primero y después irán todos los demás.</a:t>
            </a:r>
          </a:p>
        </p:txBody>
      </p:sp>
      <p:sp>
        <p:nvSpPr>
          <p:cNvPr id="8" name="CuadroTexto 7">
            <a:extLst>
              <a:ext uri="{FF2B5EF4-FFF2-40B4-BE49-F238E27FC236}">
                <a16:creationId xmlns:a16="http://schemas.microsoft.com/office/drawing/2014/main" id="{4D865C50-6F31-4F81-9732-CF0DE0A634C4}"/>
              </a:ext>
            </a:extLst>
          </p:cNvPr>
          <p:cNvSpPr txBox="1"/>
          <p:nvPr/>
        </p:nvSpPr>
        <p:spPr>
          <a:xfrm>
            <a:off x="628307" y="97895"/>
            <a:ext cx="3299259" cy="584775"/>
          </a:xfrm>
          <a:prstGeom prst="rect">
            <a:avLst/>
          </a:prstGeom>
          <a:noFill/>
        </p:spPr>
        <p:txBody>
          <a:bodyPr wrap="square" rtlCol="0">
            <a:spAutoFit/>
          </a:bodyPr>
          <a:lstStyle/>
          <a:p>
            <a:r>
              <a:rPr lang="es-CL" sz="3200" b="1" dirty="0">
                <a:solidFill>
                  <a:schemeClr val="bg1"/>
                </a:solidFill>
              </a:rPr>
              <a:t>Propiedad Z-</a:t>
            </a:r>
            <a:r>
              <a:rPr lang="es-CL" sz="3200" b="1" dirty="0" err="1">
                <a:solidFill>
                  <a:schemeClr val="bg1"/>
                </a:solidFill>
              </a:rPr>
              <a:t>Index</a:t>
            </a:r>
            <a:endParaRPr lang="es-CL" sz="3200" b="1" i="1" dirty="0">
              <a:solidFill>
                <a:schemeClr val="bg1"/>
              </a:solidFill>
            </a:endParaRPr>
          </a:p>
        </p:txBody>
      </p:sp>
    </p:spTree>
    <p:custDataLst>
      <p:tags r:id="rId1"/>
    </p:custDataLst>
    <p:extLst>
      <p:ext uri="{BB962C8B-B14F-4D97-AF65-F5344CB8AC3E}">
        <p14:creationId xmlns:p14="http://schemas.microsoft.com/office/powerpoint/2010/main" val="134680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F98F16-A507-404A-B400-EAA834D935B8}"/>
              </a:ext>
            </a:extLst>
          </p:cNvPr>
          <p:cNvSpPr txBox="1"/>
          <p:nvPr/>
        </p:nvSpPr>
        <p:spPr>
          <a:xfrm>
            <a:off x="0" y="1387237"/>
            <a:ext cx="9144000" cy="4524315"/>
          </a:xfrm>
          <a:prstGeom prst="rect">
            <a:avLst/>
          </a:prstGeom>
          <a:noFill/>
        </p:spPr>
        <p:txBody>
          <a:bodyPr wrap="square" rtlCol="0">
            <a:spAutoFit/>
          </a:bodyPr>
          <a:lstStyle/>
          <a:p>
            <a:pPr algn="just"/>
            <a:r>
              <a:rPr lang="es-CL" sz="2400" dirty="0"/>
              <a:t>Con la propiedad </a:t>
            </a:r>
            <a:r>
              <a:rPr lang="es-CL" sz="2400" b="1" dirty="0"/>
              <a:t>z-</a:t>
            </a:r>
            <a:r>
              <a:rPr lang="es-CL" sz="2400" b="1" dirty="0" err="1"/>
              <a:t>index</a:t>
            </a:r>
            <a:r>
              <a:rPr lang="es-CL" sz="2400" dirty="0"/>
              <a:t> podemos cambiar el orden predeterminado </a:t>
            </a:r>
            <a:r>
              <a:rPr lang="es-CL" sz="2400" dirty="0" smtClean="0"/>
              <a:t>especificando un </a:t>
            </a:r>
            <a:r>
              <a:rPr lang="es-CL" sz="2400" dirty="0"/>
              <a:t>número de orden: z-</a:t>
            </a:r>
            <a:r>
              <a:rPr lang="es-CL" sz="2400" dirty="0" err="1"/>
              <a:t>index</a:t>
            </a:r>
            <a:r>
              <a:rPr lang="es-CL" sz="2400" dirty="0"/>
              <a:t>: 1, z-</a:t>
            </a:r>
            <a:r>
              <a:rPr lang="es-CL" sz="2400" dirty="0" err="1"/>
              <a:t>index</a:t>
            </a:r>
            <a:r>
              <a:rPr lang="es-CL" sz="2400" dirty="0"/>
              <a:t>: 2, etc. También puede tomar valores negativos: z-</a:t>
            </a:r>
            <a:r>
              <a:rPr lang="es-CL" sz="2400" dirty="0" err="1"/>
              <a:t>index</a:t>
            </a:r>
            <a:r>
              <a:rPr lang="es-CL" sz="2400" dirty="0"/>
              <a:t>: -1, z-</a:t>
            </a:r>
            <a:r>
              <a:rPr lang="es-CL" sz="2400" dirty="0" err="1"/>
              <a:t>index</a:t>
            </a:r>
            <a:r>
              <a:rPr lang="es-CL" sz="2400" dirty="0"/>
              <a:t>: -2, etc.</a:t>
            </a:r>
          </a:p>
          <a:p>
            <a:pPr algn="just"/>
            <a:endParaRPr lang="es-CL" sz="2400" dirty="0"/>
          </a:p>
          <a:p>
            <a:pPr algn="just"/>
            <a:r>
              <a:rPr lang="es-CL" sz="2400" dirty="0"/>
              <a:t>A mayor valor más arriba se representará el elemento. Si dos elementos tienen el mismo valor, el que sea definido antes se colocará primero.</a:t>
            </a:r>
          </a:p>
          <a:p>
            <a:pPr algn="just"/>
            <a:endParaRPr lang="es-CL" sz="2400" dirty="0"/>
          </a:p>
          <a:p>
            <a:pPr algn="just"/>
            <a:r>
              <a:rPr lang="es-CL" sz="2400" b="1" dirty="0"/>
              <a:t>Pero hay que tener dos cosas muy claras:</a:t>
            </a:r>
          </a:p>
          <a:p>
            <a:pPr marL="285750" indent="-285750" algn="just">
              <a:buFont typeface="Arial" panose="020B0604020202020204" pitchFamily="34" charset="0"/>
              <a:buChar char="•"/>
            </a:pPr>
            <a:r>
              <a:rPr lang="es-CL" sz="2400" dirty="0"/>
              <a:t>La propiedad z-</a:t>
            </a:r>
            <a:r>
              <a:rPr lang="es-CL" sz="2400" dirty="0" err="1"/>
              <a:t>index</a:t>
            </a:r>
            <a:r>
              <a:rPr lang="es-CL" sz="2400" dirty="0"/>
              <a:t> </a:t>
            </a:r>
            <a:r>
              <a:rPr lang="es-CL" sz="2400" b="1" dirty="0"/>
              <a:t>solo se aplica a elementos posicionados</a:t>
            </a:r>
            <a:r>
              <a:rPr lang="es-CL" sz="2400" dirty="0"/>
              <a:t>. Los elementos no posicionados siempre se van a </a:t>
            </a:r>
            <a:r>
              <a:rPr lang="es-CL" sz="2400" dirty="0" smtClean="0"/>
              <a:t>ubicar </a:t>
            </a:r>
            <a:r>
              <a:rPr lang="es-CL" sz="2400" dirty="0"/>
              <a:t>uno en encima de otro en el orden en el que aparecen en el código.</a:t>
            </a:r>
          </a:p>
          <a:p>
            <a:pPr marL="285750" indent="-285750" algn="just">
              <a:buFont typeface="Arial" panose="020B0604020202020204" pitchFamily="34" charset="0"/>
              <a:buChar char="•"/>
            </a:pPr>
            <a:r>
              <a:rPr lang="es-CL" sz="2400" dirty="0"/>
              <a:t>La propiedad z-</a:t>
            </a:r>
            <a:r>
              <a:rPr lang="es-CL" sz="2400" dirty="0" err="1"/>
              <a:t>index</a:t>
            </a:r>
            <a:r>
              <a:rPr lang="es-CL" sz="2400" dirty="0"/>
              <a:t> </a:t>
            </a:r>
            <a:r>
              <a:rPr lang="es-CL" sz="2400" b="1" dirty="0"/>
              <a:t>no es heredable</a:t>
            </a:r>
            <a:r>
              <a:rPr lang="es-CL" sz="2400" dirty="0"/>
              <a:t>.</a:t>
            </a:r>
          </a:p>
        </p:txBody>
      </p:sp>
      <p:sp>
        <p:nvSpPr>
          <p:cNvPr id="4" name="CuadroTexto 3">
            <a:extLst>
              <a:ext uri="{FF2B5EF4-FFF2-40B4-BE49-F238E27FC236}">
                <a16:creationId xmlns:a16="http://schemas.microsoft.com/office/drawing/2014/main" id="{4D865C50-6F31-4F81-9732-CF0DE0A634C4}"/>
              </a:ext>
            </a:extLst>
          </p:cNvPr>
          <p:cNvSpPr txBox="1"/>
          <p:nvPr/>
        </p:nvSpPr>
        <p:spPr>
          <a:xfrm>
            <a:off x="628307" y="97895"/>
            <a:ext cx="3299259" cy="584775"/>
          </a:xfrm>
          <a:prstGeom prst="rect">
            <a:avLst/>
          </a:prstGeom>
          <a:noFill/>
        </p:spPr>
        <p:txBody>
          <a:bodyPr wrap="square" rtlCol="0">
            <a:spAutoFit/>
          </a:bodyPr>
          <a:lstStyle/>
          <a:p>
            <a:r>
              <a:rPr lang="es-CL" sz="3200" b="1" dirty="0">
                <a:solidFill>
                  <a:schemeClr val="bg1"/>
                </a:solidFill>
              </a:rPr>
              <a:t>Propiedad Z-</a:t>
            </a:r>
            <a:r>
              <a:rPr lang="es-CL" sz="3200" b="1" dirty="0" err="1">
                <a:solidFill>
                  <a:schemeClr val="bg1"/>
                </a:solidFill>
              </a:rPr>
              <a:t>Index</a:t>
            </a:r>
            <a:endParaRPr lang="es-CL" sz="3200" b="1" i="1" dirty="0">
              <a:solidFill>
                <a:schemeClr val="bg1"/>
              </a:solidFill>
            </a:endParaRPr>
          </a:p>
        </p:txBody>
      </p:sp>
    </p:spTree>
    <p:custDataLst>
      <p:tags r:id="rId1"/>
    </p:custDataLst>
    <p:extLst>
      <p:ext uri="{BB962C8B-B14F-4D97-AF65-F5344CB8AC3E}">
        <p14:creationId xmlns:p14="http://schemas.microsoft.com/office/powerpoint/2010/main" val="87946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A140D3E-3AD7-44D8-9CB6-3392D3F1221D}"/>
              </a:ext>
            </a:extLst>
          </p:cNvPr>
          <p:cNvPicPr>
            <a:picLocks noChangeAspect="1"/>
          </p:cNvPicPr>
          <p:nvPr/>
        </p:nvPicPr>
        <p:blipFill>
          <a:blip r:embed="rId5"/>
          <a:stretch>
            <a:fillRect/>
          </a:stretch>
        </p:blipFill>
        <p:spPr>
          <a:xfrm>
            <a:off x="3761155" y="3478279"/>
            <a:ext cx="5382845" cy="3379721"/>
          </a:xfrm>
          <a:prstGeom prst="rect">
            <a:avLst/>
          </a:prstGeom>
        </p:spPr>
      </p:pic>
      <p:sp>
        <p:nvSpPr>
          <p:cNvPr id="3" name="Rectángulo 2">
            <a:extLst>
              <a:ext uri="{FF2B5EF4-FFF2-40B4-BE49-F238E27FC236}">
                <a16:creationId xmlns:a16="http://schemas.microsoft.com/office/drawing/2014/main" id="{6DF52A5C-C0B1-4E06-8C66-B688E71EDF97}"/>
              </a:ext>
            </a:extLst>
          </p:cNvPr>
          <p:cNvSpPr/>
          <p:nvPr/>
        </p:nvSpPr>
        <p:spPr>
          <a:xfrm>
            <a:off x="91892" y="756647"/>
            <a:ext cx="3078029" cy="3416320"/>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.gris, .rojo, .verde {</a:t>
            </a:r>
          </a:p>
          <a:p>
            <a:r>
              <a:rPr lang="es-CL" dirty="0"/>
              <a:t>    position: </a:t>
            </a:r>
            <a:r>
              <a:rPr lang="es-CL" dirty="0" err="1"/>
              <a:t>absolute</a:t>
            </a:r>
            <a:r>
              <a:rPr lang="es-CL" dirty="0"/>
              <a:t>;</a:t>
            </a:r>
          </a:p>
          <a:p>
            <a:r>
              <a:rPr lang="es-CL" dirty="0"/>
              <a:t>}</a:t>
            </a:r>
          </a:p>
          <a:p>
            <a:r>
              <a:rPr lang="es-CL" dirty="0"/>
              <a:t>.gris {</a:t>
            </a:r>
          </a:p>
          <a:p>
            <a:r>
              <a:rPr lang="es-CL" dirty="0"/>
              <a:t>    z-</a:t>
            </a:r>
            <a:r>
              <a:rPr lang="es-CL" dirty="0" err="1"/>
              <a:t>index</a:t>
            </a:r>
            <a:r>
              <a:rPr lang="es-CL" dirty="0"/>
              <a:t>: 2;</a:t>
            </a:r>
          </a:p>
          <a:p>
            <a:r>
              <a:rPr lang="es-CL" dirty="0"/>
              <a:t>}</a:t>
            </a:r>
          </a:p>
          <a:p>
            <a:r>
              <a:rPr lang="es-CL" dirty="0"/>
              <a:t>.verde {</a:t>
            </a:r>
          </a:p>
          <a:p>
            <a:r>
              <a:rPr lang="es-CL" dirty="0"/>
              <a:t>    z-</a:t>
            </a:r>
            <a:r>
              <a:rPr lang="es-CL" dirty="0" err="1"/>
              <a:t>index</a:t>
            </a:r>
            <a:r>
              <a:rPr lang="es-CL" dirty="0"/>
              <a:t>: 3;</a:t>
            </a:r>
          </a:p>
          <a:p>
            <a:r>
              <a:rPr lang="es-CL" dirty="0"/>
              <a:t>}</a:t>
            </a:r>
          </a:p>
          <a:p>
            <a:r>
              <a:rPr lang="es-CL" dirty="0"/>
              <a:t>.azul {</a:t>
            </a:r>
          </a:p>
          <a:p>
            <a:r>
              <a:rPr lang="es-CL" dirty="0"/>
              <a:t>    z-</a:t>
            </a:r>
            <a:r>
              <a:rPr lang="es-CL" dirty="0" err="1"/>
              <a:t>index</a:t>
            </a:r>
            <a:r>
              <a:rPr lang="es-CL" dirty="0"/>
              <a:t>: 100; </a:t>
            </a:r>
            <a:r>
              <a:rPr lang="es-CL" dirty="0" smtClean="0">
                <a:solidFill>
                  <a:schemeClr val="bg1">
                    <a:lumMod val="50000"/>
                  </a:schemeClr>
                </a:solidFill>
              </a:rPr>
              <a:t>// </a:t>
            </a:r>
            <a:r>
              <a:rPr lang="es-CL" dirty="0">
                <a:solidFill>
                  <a:schemeClr val="bg1">
                    <a:lumMod val="50000"/>
                  </a:schemeClr>
                </a:solidFill>
              </a:rPr>
              <a:t>Sin </a:t>
            </a:r>
            <a:r>
              <a:rPr lang="es-CL" dirty="0" smtClean="0">
                <a:solidFill>
                  <a:schemeClr val="bg1">
                    <a:lumMod val="50000"/>
                  </a:schemeClr>
                </a:solidFill>
              </a:rPr>
              <a:t>efecto</a:t>
            </a:r>
            <a:endParaRPr lang="es-CL" dirty="0">
              <a:solidFill>
                <a:schemeClr val="bg1">
                  <a:lumMod val="50000"/>
                </a:schemeClr>
              </a:solidFill>
            </a:endParaRPr>
          </a:p>
          <a:p>
            <a:r>
              <a:rPr lang="es-CL" dirty="0"/>
              <a:t>}</a:t>
            </a:r>
          </a:p>
        </p:txBody>
      </p:sp>
      <p:sp>
        <p:nvSpPr>
          <p:cNvPr id="6" name="CuadroTexto 5">
            <a:extLst>
              <a:ext uri="{FF2B5EF4-FFF2-40B4-BE49-F238E27FC236}">
                <a16:creationId xmlns:a16="http://schemas.microsoft.com/office/drawing/2014/main" id="{4D865C50-6F31-4F81-9732-CF0DE0A634C4}"/>
              </a:ext>
            </a:extLst>
          </p:cNvPr>
          <p:cNvSpPr txBox="1"/>
          <p:nvPr/>
        </p:nvSpPr>
        <p:spPr>
          <a:xfrm>
            <a:off x="628307" y="97895"/>
            <a:ext cx="3299259" cy="584775"/>
          </a:xfrm>
          <a:prstGeom prst="rect">
            <a:avLst/>
          </a:prstGeom>
          <a:noFill/>
        </p:spPr>
        <p:txBody>
          <a:bodyPr wrap="square" rtlCol="0">
            <a:spAutoFit/>
          </a:bodyPr>
          <a:lstStyle/>
          <a:p>
            <a:r>
              <a:rPr lang="es-CL" sz="3200" b="1" dirty="0">
                <a:solidFill>
                  <a:schemeClr val="bg1"/>
                </a:solidFill>
              </a:rPr>
              <a:t>Propiedad Z-</a:t>
            </a:r>
            <a:r>
              <a:rPr lang="es-CL" sz="3200" b="1" dirty="0" err="1">
                <a:solidFill>
                  <a:schemeClr val="bg1"/>
                </a:solidFill>
              </a:rPr>
              <a:t>Index</a:t>
            </a:r>
            <a:endParaRPr lang="es-CL" sz="3200" b="1" i="1" dirty="0">
              <a:solidFill>
                <a:schemeClr val="bg1"/>
              </a:solidFill>
            </a:endParaRPr>
          </a:p>
        </p:txBody>
      </p:sp>
    </p:spTree>
    <p:custDataLst>
      <p:tags r:id="rId1"/>
    </p:custDataLst>
    <p:extLst>
      <p:ext uri="{BB962C8B-B14F-4D97-AF65-F5344CB8AC3E}">
        <p14:creationId xmlns:p14="http://schemas.microsoft.com/office/powerpoint/2010/main" val="1422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967941" y="0"/>
            <a:ext cx="1932014" cy="646331"/>
          </a:xfrm>
          <a:prstGeom prst="rect">
            <a:avLst/>
          </a:prstGeom>
          <a:noFill/>
        </p:spPr>
        <p:txBody>
          <a:bodyPr wrap="square" rtlCol="0">
            <a:spAutoFit/>
          </a:bodyPr>
          <a:lstStyle/>
          <a:p>
            <a:r>
              <a:rPr lang="es-CL" sz="3600" b="1" dirty="0" err="1">
                <a:solidFill>
                  <a:schemeClr val="bg1"/>
                </a:solidFill>
              </a:rPr>
              <a:t>Layout</a:t>
            </a:r>
            <a:endParaRPr lang="es-CL" sz="3600" b="1" dirty="0">
              <a:solidFill>
                <a:schemeClr val="bg1"/>
              </a:solidFill>
            </a:endParaRPr>
          </a:p>
        </p:txBody>
      </p:sp>
      <p:sp>
        <p:nvSpPr>
          <p:cNvPr id="2" name="Rectángulo 1">
            <a:extLst>
              <a:ext uri="{FF2B5EF4-FFF2-40B4-BE49-F238E27FC236}">
                <a16:creationId xmlns:a16="http://schemas.microsoft.com/office/drawing/2014/main" id="{844555D8-D1B8-41BE-B0C0-B2FE075C5726}"/>
              </a:ext>
            </a:extLst>
          </p:cNvPr>
          <p:cNvSpPr/>
          <p:nvPr/>
        </p:nvSpPr>
        <p:spPr>
          <a:xfrm>
            <a:off x="220505" y="881628"/>
            <a:ext cx="8724488" cy="5632311"/>
          </a:xfrm>
          <a:prstGeom prst="rect">
            <a:avLst/>
          </a:prstGeom>
        </p:spPr>
        <p:txBody>
          <a:bodyPr wrap="square">
            <a:spAutoFit/>
          </a:bodyPr>
          <a:lstStyle/>
          <a:p>
            <a:pPr algn="just"/>
            <a:r>
              <a:rPr lang="es-CL" sz="2400" dirty="0" smtClean="0"/>
              <a:t>Hay </a:t>
            </a:r>
            <a:r>
              <a:rPr lang="es-CL" sz="2400" dirty="0"/>
              <a:t>dos conceptos con los cuales debemos </a:t>
            </a:r>
            <a:r>
              <a:rPr lang="es-CL" sz="2400" dirty="0" smtClean="0"/>
              <a:t>familiarizarnos:</a:t>
            </a:r>
          </a:p>
          <a:p>
            <a:pPr algn="ctr"/>
            <a:r>
              <a:rPr lang="es-CL" sz="2400" dirty="0" smtClean="0"/>
              <a:t>El </a:t>
            </a:r>
            <a:r>
              <a:rPr lang="es-CL" sz="2400" b="1" dirty="0" err="1">
                <a:solidFill>
                  <a:srgbClr val="FF0000"/>
                </a:solidFill>
              </a:rPr>
              <a:t>layout</a:t>
            </a:r>
            <a:r>
              <a:rPr lang="es-CL" sz="2400" dirty="0">
                <a:solidFill>
                  <a:srgbClr val="FF0000"/>
                </a:solidFill>
              </a:rPr>
              <a:t> </a:t>
            </a:r>
            <a:r>
              <a:rPr lang="es-CL" sz="2400" b="1" dirty="0">
                <a:solidFill>
                  <a:srgbClr val="FF0000"/>
                </a:solidFill>
              </a:rPr>
              <a:t>fijo</a:t>
            </a:r>
            <a:r>
              <a:rPr lang="es-CL" sz="2400" dirty="0"/>
              <a:t> y el </a:t>
            </a:r>
            <a:r>
              <a:rPr lang="es-CL" sz="2400" b="1" dirty="0" err="1">
                <a:solidFill>
                  <a:schemeClr val="accent5"/>
                </a:solidFill>
              </a:rPr>
              <a:t>layout</a:t>
            </a:r>
            <a:r>
              <a:rPr lang="es-CL" sz="2400" dirty="0">
                <a:solidFill>
                  <a:schemeClr val="accent5"/>
                </a:solidFill>
              </a:rPr>
              <a:t> </a:t>
            </a:r>
            <a:r>
              <a:rPr lang="es-CL" sz="2400" b="1" dirty="0">
                <a:solidFill>
                  <a:schemeClr val="accent5"/>
                </a:solidFill>
              </a:rPr>
              <a:t>fluido</a:t>
            </a:r>
            <a:r>
              <a:rPr lang="es-CL" sz="2400" dirty="0"/>
              <a:t>. </a:t>
            </a:r>
            <a:endParaRPr lang="es-CL" sz="2400" dirty="0" smtClean="0"/>
          </a:p>
          <a:p>
            <a:pPr algn="just"/>
            <a:r>
              <a:rPr lang="es-CL" sz="2400" dirty="0" smtClean="0"/>
              <a:t>Estas </a:t>
            </a:r>
            <a:r>
              <a:rPr lang="es-CL" sz="2400" dirty="0"/>
              <a:t>dos modalidades de diseño web son la base a la hora de crear un </a:t>
            </a:r>
            <a:r>
              <a:rPr lang="es-CL" sz="2400" dirty="0" smtClean="0"/>
              <a:t>sitio o página. </a:t>
            </a:r>
            <a:r>
              <a:rPr lang="es-CL" sz="2400" dirty="0"/>
              <a:t>Antes de comenzar, debes elegir uno de los dos.</a:t>
            </a:r>
          </a:p>
          <a:p>
            <a:pPr algn="just"/>
            <a:endParaRPr lang="es-CL" sz="2400" dirty="0"/>
          </a:p>
          <a:p>
            <a:pPr algn="just" fontAlgn="base"/>
            <a:r>
              <a:rPr lang="es-CL" sz="2400" b="1" dirty="0" err="1"/>
              <a:t>Layout</a:t>
            </a:r>
            <a:r>
              <a:rPr lang="es-CL" sz="2400" b="1" dirty="0"/>
              <a:t> Fijo: </a:t>
            </a:r>
            <a:r>
              <a:rPr lang="es-CL" sz="2400" dirty="0"/>
              <a:t>Es aquel que tiene un ancho determinado y los elementos dentro de él tienen una posición y tamaño que no varía para todas las resoluciones de pantalla.</a:t>
            </a:r>
          </a:p>
          <a:p>
            <a:pPr algn="just" fontAlgn="base"/>
            <a:endParaRPr lang="es-CL" sz="2400" dirty="0"/>
          </a:p>
          <a:p>
            <a:pPr algn="just" fontAlgn="base"/>
            <a:r>
              <a:rPr lang="es-CL" sz="2400" b="1" dirty="0" err="1"/>
              <a:t>Layout</a:t>
            </a:r>
            <a:r>
              <a:rPr lang="es-CL" sz="2400" b="1" dirty="0"/>
              <a:t> Fluido:</a:t>
            </a:r>
            <a:r>
              <a:rPr lang="es-CL" sz="2400" dirty="0"/>
              <a:t> Este tipo de diseño se adapta a cualquier tamaño de resolución, regularmente no tiene un ancho determinado o usa medidas en porcentajes, las cuales derivan del tamaño de la ventana.</a:t>
            </a:r>
          </a:p>
          <a:p>
            <a:pPr algn="just" fontAlgn="base"/>
            <a:endParaRPr lang="es-CL" sz="2400" dirty="0"/>
          </a:p>
          <a:p>
            <a:pPr algn="just" fontAlgn="base"/>
            <a:r>
              <a:rPr lang="es-CL" sz="2400" dirty="0" smtClean="0"/>
              <a:t>Ambos </a:t>
            </a:r>
            <a:r>
              <a:rPr lang="es-CL" sz="2400" dirty="0"/>
              <a:t>tipos de diseño, tienen sus ventajas y desventajas.</a:t>
            </a:r>
          </a:p>
        </p:txBody>
      </p:sp>
    </p:spTree>
    <p:custDataLst>
      <p:tags r:id="rId1"/>
    </p:custDataLst>
    <p:extLst>
      <p:ext uri="{BB962C8B-B14F-4D97-AF65-F5344CB8AC3E}">
        <p14:creationId xmlns:p14="http://schemas.microsoft.com/office/powerpoint/2010/main" val="46397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593472" y="0"/>
            <a:ext cx="7468952" cy="584775"/>
          </a:xfrm>
          <a:prstGeom prst="rect">
            <a:avLst/>
          </a:prstGeom>
          <a:noFill/>
        </p:spPr>
        <p:txBody>
          <a:bodyPr wrap="square" rtlCol="0">
            <a:spAutoFit/>
          </a:bodyPr>
          <a:lstStyle/>
          <a:p>
            <a:r>
              <a:rPr lang="es-CL" sz="3200" b="1" dirty="0">
                <a:solidFill>
                  <a:schemeClr val="bg1"/>
                </a:solidFill>
              </a:rPr>
              <a:t>Posicionamiento de Elementos</a:t>
            </a:r>
            <a:endParaRPr lang="es-CL" sz="3200" b="1" i="1" dirty="0">
              <a:solidFill>
                <a:schemeClr val="bg1"/>
              </a:solidFill>
            </a:endParaRPr>
          </a:p>
        </p:txBody>
      </p:sp>
      <p:sp>
        <p:nvSpPr>
          <p:cNvPr id="2" name="Rectángulo 1">
            <a:extLst>
              <a:ext uri="{FF2B5EF4-FFF2-40B4-BE49-F238E27FC236}">
                <a16:creationId xmlns:a16="http://schemas.microsoft.com/office/drawing/2014/main" id="{15B93803-7AB1-4450-828B-F105AEB61855}"/>
              </a:ext>
            </a:extLst>
          </p:cNvPr>
          <p:cNvSpPr/>
          <p:nvPr/>
        </p:nvSpPr>
        <p:spPr>
          <a:xfrm>
            <a:off x="252549" y="1421192"/>
            <a:ext cx="8708571" cy="4154984"/>
          </a:xfrm>
          <a:prstGeom prst="rect">
            <a:avLst/>
          </a:prstGeom>
        </p:spPr>
        <p:txBody>
          <a:bodyPr wrap="square">
            <a:spAutoFit/>
          </a:bodyPr>
          <a:lstStyle/>
          <a:p>
            <a:pPr algn="just"/>
            <a:r>
              <a:rPr lang="es-CL" sz="2400" dirty="0"/>
              <a:t>Los navegadores crean y posicionan de forma automática todas las cajas que forman cada página HTML. No obstante, CSS permite al diseñador modificar la posición en la que se muestra cada caja.</a:t>
            </a:r>
          </a:p>
          <a:p>
            <a:pPr algn="just"/>
            <a:endParaRPr lang="es-CL" sz="2400" dirty="0"/>
          </a:p>
          <a:p>
            <a:pPr algn="just"/>
            <a:r>
              <a:rPr lang="es-CL" sz="2400" dirty="0"/>
              <a:t>Utilizando las propiedades que proporciona CSS para alterar la posición de las cajas es posible realizar efectos muy avanzados y diseñar estructuras de páginas que de otra forma no serían posibles. Las propiedades que nos permite posicionar las cajas son: </a:t>
            </a:r>
          </a:p>
          <a:p>
            <a:pPr algn="just"/>
            <a:endParaRPr lang="es-CL" sz="2400" b="1" dirty="0" smtClean="0"/>
          </a:p>
          <a:p>
            <a:pPr algn="just"/>
            <a:endParaRPr lang="es-CL" sz="2400" b="1" dirty="0"/>
          </a:p>
          <a:p>
            <a:pPr algn="just"/>
            <a:r>
              <a:rPr lang="es-CL" sz="2400" b="1" dirty="0"/>
              <a:t>position </a:t>
            </a:r>
            <a:r>
              <a:rPr lang="es-CL" sz="2400" dirty="0"/>
              <a:t>(</a:t>
            </a:r>
            <a:r>
              <a:rPr lang="es-CL" sz="2400" dirty="0" err="1"/>
              <a:t>static</a:t>
            </a:r>
            <a:r>
              <a:rPr lang="es-CL" sz="2400" dirty="0"/>
              <a:t>, </a:t>
            </a:r>
            <a:r>
              <a:rPr lang="es-CL" sz="2400" dirty="0" err="1"/>
              <a:t>absolute</a:t>
            </a:r>
            <a:r>
              <a:rPr lang="es-CL" sz="2400" dirty="0"/>
              <a:t>, </a:t>
            </a:r>
            <a:r>
              <a:rPr lang="es-CL" sz="2400" dirty="0" err="1"/>
              <a:t>relative</a:t>
            </a:r>
            <a:r>
              <a:rPr lang="es-CL" sz="2400" dirty="0"/>
              <a:t>, </a:t>
            </a:r>
            <a:r>
              <a:rPr lang="es-CL" sz="2400" dirty="0" err="1"/>
              <a:t>fixed</a:t>
            </a:r>
            <a:r>
              <a:rPr lang="es-CL" sz="2400" dirty="0"/>
              <a:t>), </a:t>
            </a:r>
            <a:r>
              <a:rPr lang="es-CL" sz="2400" b="1" dirty="0" err="1"/>
              <a:t>float</a:t>
            </a:r>
            <a:r>
              <a:rPr lang="es-CL" sz="2400" dirty="0"/>
              <a:t>, </a:t>
            </a:r>
            <a:r>
              <a:rPr lang="es-CL" sz="2400" b="1" dirty="0" err="1"/>
              <a:t>clear</a:t>
            </a:r>
            <a:r>
              <a:rPr lang="es-CL" sz="2400" dirty="0"/>
              <a:t> y </a:t>
            </a:r>
            <a:r>
              <a:rPr lang="es-CL" sz="2400" b="1" dirty="0"/>
              <a:t>z-</a:t>
            </a:r>
            <a:r>
              <a:rPr lang="es-CL" sz="2400" b="1" dirty="0" err="1"/>
              <a:t>index</a:t>
            </a:r>
            <a:endParaRPr lang="es-CL" sz="2400" b="1" dirty="0"/>
          </a:p>
        </p:txBody>
      </p:sp>
    </p:spTree>
    <p:custDataLst>
      <p:tags r:id="rId1"/>
    </p:custDataLst>
    <p:extLst>
      <p:ext uri="{BB962C8B-B14F-4D97-AF65-F5344CB8AC3E}">
        <p14:creationId xmlns:p14="http://schemas.microsoft.com/office/powerpoint/2010/main" val="26507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589981" y="11144"/>
            <a:ext cx="5941447" cy="523220"/>
          </a:xfrm>
          <a:prstGeom prst="rect">
            <a:avLst/>
          </a:prstGeom>
          <a:noFill/>
        </p:spPr>
        <p:txBody>
          <a:bodyPr wrap="square" rtlCol="0">
            <a:spAutoFit/>
          </a:bodyPr>
          <a:lstStyle/>
          <a:p>
            <a:pPr fontAlgn="base"/>
            <a:r>
              <a:rPr lang="es-CL" sz="2800" b="1" dirty="0">
                <a:solidFill>
                  <a:schemeClr val="bg1"/>
                </a:solidFill>
              </a:rPr>
              <a:t>Ventajas y desventajas del </a:t>
            </a:r>
            <a:r>
              <a:rPr lang="es-CL" sz="2800" b="1" dirty="0" err="1">
                <a:solidFill>
                  <a:schemeClr val="bg1"/>
                </a:solidFill>
              </a:rPr>
              <a:t>Layout</a:t>
            </a:r>
            <a:r>
              <a:rPr lang="es-CL" sz="2800" b="1" dirty="0">
                <a:solidFill>
                  <a:schemeClr val="bg1"/>
                </a:solidFill>
              </a:rPr>
              <a:t> Fijo</a:t>
            </a:r>
          </a:p>
        </p:txBody>
      </p:sp>
      <p:sp>
        <p:nvSpPr>
          <p:cNvPr id="2" name="Rectángulo 1">
            <a:extLst>
              <a:ext uri="{FF2B5EF4-FFF2-40B4-BE49-F238E27FC236}">
                <a16:creationId xmlns:a16="http://schemas.microsoft.com/office/drawing/2014/main" id="{844555D8-D1B8-41BE-B0C0-B2FE075C5726}"/>
              </a:ext>
            </a:extLst>
          </p:cNvPr>
          <p:cNvSpPr/>
          <p:nvPr/>
        </p:nvSpPr>
        <p:spPr>
          <a:xfrm>
            <a:off x="88587" y="724658"/>
            <a:ext cx="8924784" cy="3785652"/>
          </a:xfrm>
          <a:prstGeom prst="rect">
            <a:avLst/>
          </a:prstGeom>
        </p:spPr>
        <p:txBody>
          <a:bodyPr wrap="square">
            <a:spAutoFit/>
          </a:bodyPr>
          <a:lstStyle/>
          <a:p>
            <a:pPr fontAlgn="base"/>
            <a:r>
              <a:rPr lang="es-CL" sz="2400" b="1" dirty="0"/>
              <a:t>Ventajas:</a:t>
            </a:r>
          </a:p>
          <a:p>
            <a:pPr algn="just" fontAlgn="base"/>
            <a:r>
              <a:rPr lang="es-CL" sz="2400" dirty="0"/>
              <a:t>Al tener un ancho fijo, se tiene  mejor control sobre el contenido, ya que los elementos no se mueven. Esto resulta provechoso por ejemplo en el caso de los textos lo que asegura que se leerán correctamente y para las imágenes las cuales se mostrarán completas.</a:t>
            </a:r>
          </a:p>
          <a:p>
            <a:pPr fontAlgn="base"/>
            <a:endParaRPr lang="es-CL" sz="2400" dirty="0"/>
          </a:p>
          <a:p>
            <a:pPr fontAlgn="base"/>
            <a:r>
              <a:rPr lang="es-CL" sz="2400" b="1" dirty="0"/>
              <a:t>Desventajas:</a:t>
            </a:r>
          </a:p>
          <a:p>
            <a:pPr algn="just" fontAlgn="base"/>
            <a:r>
              <a:rPr lang="es-CL" sz="2400" dirty="0"/>
              <a:t>En resoluciones muy amplias el espacio no es aprovechado, mientras que en resoluciones pequeñas aparecerá una barra de desplazamiento horizontal, lo cual afecta la usabilidad del sitio.</a:t>
            </a:r>
          </a:p>
        </p:txBody>
      </p:sp>
      <p:grpSp>
        <p:nvGrpSpPr>
          <p:cNvPr id="8" name="Grupo 7">
            <a:extLst>
              <a:ext uri="{FF2B5EF4-FFF2-40B4-BE49-F238E27FC236}">
                <a16:creationId xmlns:a16="http://schemas.microsoft.com/office/drawing/2014/main" id="{EDD8AC68-0AE6-4995-8C79-C311CF98930C}"/>
              </a:ext>
            </a:extLst>
          </p:cNvPr>
          <p:cNvGrpSpPr/>
          <p:nvPr/>
        </p:nvGrpSpPr>
        <p:grpSpPr>
          <a:xfrm>
            <a:off x="1302781" y="4951776"/>
            <a:ext cx="6538438" cy="1584914"/>
            <a:chOff x="837524" y="4664143"/>
            <a:chExt cx="6538438" cy="1584914"/>
          </a:xfrm>
        </p:grpSpPr>
        <p:pic>
          <p:nvPicPr>
            <p:cNvPr id="4" name="Imagen 3">
              <a:extLst>
                <a:ext uri="{FF2B5EF4-FFF2-40B4-BE49-F238E27FC236}">
                  <a16:creationId xmlns:a16="http://schemas.microsoft.com/office/drawing/2014/main" id="{00931795-902C-4C18-A76C-DDA5805DF1A3}"/>
                </a:ext>
              </a:extLst>
            </p:cNvPr>
            <p:cNvPicPr>
              <a:picLocks noChangeAspect="1"/>
            </p:cNvPicPr>
            <p:nvPr/>
          </p:nvPicPr>
          <p:blipFill>
            <a:blip r:embed="rId5"/>
            <a:stretch>
              <a:fillRect/>
            </a:stretch>
          </p:blipFill>
          <p:spPr>
            <a:xfrm>
              <a:off x="837524" y="5010807"/>
              <a:ext cx="1685925" cy="1219200"/>
            </a:xfrm>
            <a:prstGeom prst="rect">
              <a:avLst/>
            </a:prstGeom>
          </p:spPr>
        </p:pic>
        <p:pic>
          <p:nvPicPr>
            <p:cNvPr id="5" name="Imagen 4">
              <a:extLst>
                <a:ext uri="{FF2B5EF4-FFF2-40B4-BE49-F238E27FC236}">
                  <a16:creationId xmlns:a16="http://schemas.microsoft.com/office/drawing/2014/main" id="{FA34F782-81B3-414C-A2F1-FCA1A6D868F7}"/>
                </a:ext>
              </a:extLst>
            </p:cNvPr>
            <p:cNvPicPr>
              <a:picLocks noChangeAspect="1"/>
            </p:cNvPicPr>
            <p:nvPr/>
          </p:nvPicPr>
          <p:blipFill>
            <a:blip r:embed="rId6"/>
            <a:stretch>
              <a:fillRect/>
            </a:stretch>
          </p:blipFill>
          <p:spPr>
            <a:xfrm>
              <a:off x="3410770" y="4991757"/>
              <a:ext cx="1628775" cy="1257300"/>
            </a:xfrm>
            <a:prstGeom prst="rect">
              <a:avLst/>
            </a:prstGeom>
          </p:spPr>
        </p:pic>
        <p:pic>
          <p:nvPicPr>
            <p:cNvPr id="6" name="Imagen 5">
              <a:extLst>
                <a:ext uri="{FF2B5EF4-FFF2-40B4-BE49-F238E27FC236}">
                  <a16:creationId xmlns:a16="http://schemas.microsoft.com/office/drawing/2014/main" id="{C45E5FD0-63E2-4FB8-B25E-B05F37E77B6D}"/>
                </a:ext>
              </a:extLst>
            </p:cNvPr>
            <p:cNvPicPr>
              <a:picLocks noChangeAspect="1"/>
            </p:cNvPicPr>
            <p:nvPr/>
          </p:nvPicPr>
          <p:blipFill>
            <a:blip r:embed="rId7"/>
            <a:stretch>
              <a:fillRect/>
            </a:stretch>
          </p:blipFill>
          <p:spPr>
            <a:xfrm>
              <a:off x="6213912" y="4991757"/>
              <a:ext cx="1162050" cy="1114425"/>
            </a:xfrm>
            <a:prstGeom prst="rect">
              <a:avLst/>
            </a:prstGeom>
          </p:spPr>
        </p:pic>
        <p:sp>
          <p:nvSpPr>
            <p:cNvPr id="7" name="CuadroTexto 6">
              <a:extLst>
                <a:ext uri="{FF2B5EF4-FFF2-40B4-BE49-F238E27FC236}">
                  <a16:creationId xmlns:a16="http://schemas.microsoft.com/office/drawing/2014/main" id="{33540BC8-8461-49EA-BDCB-C7C996B39E16}"/>
                </a:ext>
              </a:extLst>
            </p:cNvPr>
            <p:cNvSpPr txBox="1"/>
            <p:nvPr/>
          </p:nvSpPr>
          <p:spPr>
            <a:xfrm>
              <a:off x="1046424" y="4668214"/>
              <a:ext cx="1309013" cy="307777"/>
            </a:xfrm>
            <a:prstGeom prst="rect">
              <a:avLst/>
            </a:prstGeom>
            <a:noFill/>
          </p:spPr>
          <p:txBody>
            <a:bodyPr wrap="none" rtlCol="0">
              <a:spAutoFit/>
            </a:bodyPr>
            <a:lstStyle/>
            <a:p>
              <a:r>
                <a:rPr lang="es-CL" sz="1400" dirty="0"/>
                <a:t>Vista Adecuada</a:t>
              </a:r>
            </a:p>
          </p:txBody>
        </p:sp>
        <p:sp>
          <p:nvSpPr>
            <p:cNvPr id="9" name="CuadroTexto 8">
              <a:extLst>
                <a:ext uri="{FF2B5EF4-FFF2-40B4-BE49-F238E27FC236}">
                  <a16:creationId xmlns:a16="http://schemas.microsoft.com/office/drawing/2014/main" id="{EF2EE8BE-1F51-4ED1-A529-0E8BA5EB3CEE}"/>
                </a:ext>
              </a:extLst>
            </p:cNvPr>
            <p:cNvSpPr txBox="1"/>
            <p:nvPr/>
          </p:nvSpPr>
          <p:spPr>
            <a:xfrm>
              <a:off x="3371109" y="4664143"/>
              <a:ext cx="1708096" cy="307777"/>
            </a:xfrm>
            <a:prstGeom prst="rect">
              <a:avLst/>
            </a:prstGeom>
            <a:noFill/>
          </p:spPr>
          <p:txBody>
            <a:bodyPr wrap="none" rtlCol="0">
              <a:spAutoFit/>
            </a:bodyPr>
            <a:lstStyle/>
            <a:p>
              <a:r>
                <a:rPr lang="es-CL" sz="1400" dirty="0"/>
                <a:t>Mucho espacio vacío</a:t>
              </a:r>
            </a:p>
          </p:txBody>
        </p:sp>
        <p:sp>
          <p:nvSpPr>
            <p:cNvPr id="10" name="CuadroTexto 9">
              <a:extLst>
                <a:ext uri="{FF2B5EF4-FFF2-40B4-BE49-F238E27FC236}">
                  <a16:creationId xmlns:a16="http://schemas.microsoft.com/office/drawing/2014/main" id="{D9E54EBF-C3E4-4EDF-9EDB-24756B5EECFF}"/>
                </a:ext>
              </a:extLst>
            </p:cNvPr>
            <p:cNvSpPr txBox="1"/>
            <p:nvPr/>
          </p:nvSpPr>
          <p:spPr>
            <a:xfrm>
              <a:off x="6213912" y="4707936"/>
              <a:ext cx="1140249" cy="307777"/>
            </a:xfrm>
            <a:prstGeom prst="rect">
              <a:avLst/>
            </a:prstGeom>
            <a:noFill/>
          </p:spPr>
          <p:txBody>
            <a:bodyPr wrap="none" rtlCol="0">
              <a:spAutoFit/>
            </a:bodyPr>
            <a:lstStyle/>
            <a:p>
              <a:r>
                <a:rPr lang="es-CL" sz="1400" dirty="0"/>
                <a:t>Vista cortada</a:t>
              </a:r>
            </a:p>
          </p:txBody>
        </p:sp>
      </p:grpSp>
    </p:spTree>
    <p:custDataLst>
      <p:tags r:id="rId1"/>
    </p:custDataLst>
    <p:extLst>
      <p:ext uri="{BB962C8B-B14F-4D97-AF65-F5344CB8AC3E}">
        <p14:creationId xmlns:p14="http://schemas.microsoft.com/office/powerpoint/2010/main" val="4561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01990" y="42670"/>
            <a:ext cx="6268776" cy="523220"/>
          </a:xfrm>
          <a:prstGeom prst="rect">
            <a:avLst/>
          </a:prstGeom>
          <a:noFill/>
        </p:spPr>
        <p:txBody>
          <a:bodyPr wrap="square" rtlCol="0">
            <a:spAutoFit/>
          </a:bodyPr>
          <a:lstStyle/>
          <a:p>
            <a:pPr fontAlgn="base"/>
            <a:r>
              <a:rPr lang="es-CL" sz="2800" b="1" dirty="0">
                <a:solidFill>
                  <a:schemeClr val="bg1"/>
                </a:solidFill>
              </a:rPr>
              <a:t>Ventajas y desventajas del </a:t>
            </a:r>
            <a:r>
              <a:rPr lang="es-CL" sz="2800" b="1" dirty="0" err="1">
                <a:solidFill>
                  <a:schemeClr val="bg1"/>
                </a:solidFill>
              </a:rPr>
              <a:t>Layout</a:t>
            </a:r>
            <a:r>
              <a:rPr lang="es-CL" sz="2800" b="1" dirty="0">
                <a:solidFill>
                  <a:schemeClr val="bg1"/>
                </a:solidFill>
              </a:rPr>
              <a:t> fluido</a:t>
            </a:r>
          </a:p>
        </p:txBody>
      </p:sp>
      <p:sp>
        <p:nvSpPr>
          <p:cNvPr id="2" name="Rectángulo 1">
            <a:extLst>
              <a:ext uri="{FF2B5EF4-FFF2-40B4-BE49-F238E27FC236}">
                <a16:creationId xmlns:a16="http://schemas.microsoft.com/office/drawing/2014/main" id="{844555D8-D1B8-41BE-B0C0-B2FE075C5726}"/>
              </a:ext>
            </a:extLst>
          </p:cNvPr>
          <p:cNvSpPr/>
          <p:nvPr/>
        </p:nvSpPr>
        <p:spPr>
          <a:xfrm>
            <a:off x="130629" y="738990"/>
            <a:ext cx="8882742" cy="3477875"/>
          </a:xfrm>
          <a:prstGeom prst="rect">
            <a:avLst/>
          </a:prstGeom>
        </p:spPr>
        <p:txBody>
          <a:bodyPr wrap="square">
            <a:spAutoFit/>
          </a:bodyPr>
          <a:lstStyle/>
          <a:p>
            <a:pPr algn="just" fontAlgn="base"/>
            <a:r>
              <a:rPr lang="es-CL" sz="2000" b="1" dirty="0"/>
              <a:t>Ventajas:</a:t>
            </a:r>
          </a:p>
          <a:p>
            <a:pPr algn="just" fontAlgn="base"/>
            <a:r>
              <a:rPr lang="es-CL" sz="2000" dirty="0"/>
              <a:t>Es más amigable con el usuario ya que se adapta a su pantalla, elimina las barras de desplazamiento horizontales y si se diseña adecuadamente permite una mejor distribución del contenido en la pantalla en vez de tener un exceso de espacio en blanco.</a:t>
            </a:r>
          </a:p>
          <a:p>
            <a:pPr algn="just" fontAlgn="base"/>
            <a:endParaRPr lang="es-CL" sz="2000" dirty="0"/>
          </a:p>
          <a:p>
            <a:pPr algn="just" fontAlgn="base"/>
            <a:r>
              <a:rPr lang="es-CL" sz="2000" b="1" dirty="0"/>
              <a:t>Desventajas:</a:t>
            </a:r>
          </a:p>
          <a:p>
            <a:pPr algn="just" fontAlgn="base"/>
            <a:r>
              <a:rPr lang="es-CL" sz="2000" dirty="0"/>
              <a:t>Se tiene menos control sobre los elementos y por lo tanto es más difícil </a:t>
            </a:r>
            <a:r>
              <a:rPr lang="es-CL" sz="2000" dirty="0" smtClean="0"/>
              <a:t>diseñar. </a:t>
            </a:r>
            <a:r>
              <a:rPr lang="es-CL" sz="2000" dirty="0"/>
              <a:t>Se debe tener especial cuidado con imágenes y videos los cuales tienen un tamaño determinado así como la falta de contenido puede resultar en una mala distribución en resoluciones muy amplias.</a:t>
            </a:r>
          </a:p>
        </p:txBody>
      </p:sp>
      <p:grpSp>
        <p:nvGrpSpPr>
          <p:cNvPr id="10" name="Grupo 9">
            <a:extLst>
              <a:ext uri="{FF2B5EF4-FFF2-40B4-BE49-F238E27FC236}">
                <a16:creationId xmlns:a16="http://schemas.microsoft.com/office/drawing/2014/main" id="{2A4EF629-366F-4A64-B64E-6C6E45EE291A}"/>
              </a:ext>
            </a:extLst>
          </p:cNvPr>
          <p:cNvGrpSpPr/>
          <p:nvPr/>
        </p:nvGrpSpPr>
        <p:grpSpPr>
          <a:xfrm>
            <a:off x="1340175" y="4818318"/>
            <a:ext cx="6463649" cy="1723370"/>
            <a:chOff x="1046424" y="4816028"/>
            <a:chExt cx="6463649" cy="1723370"/>
          </a:xfrm>
        </p:grpSpPr>
        <p:pic>
          <p:nvPicPr>
            <p:cNvPr id="5" name="Imagen 4">
              <a:extLst>
                <a:ext uri="{FF2B5EF4-FFF2-40B4-BE49-F238E27FC236}">
                  <a16:creationId xmlns:a16="http://schemas.microsoft.com/office/drawing/2014/main" id="{63B785EE-DAB9-4E76-95AB-A5AD57EF3D8A}"/>
                </a:ext>
              </a:extLst>
            </p:cNvPr>
            <p:cNvPicPr>
              <a:picLocks noChangeAspect="1"/>
            </p:cNvPicPr>
            <p:nvPr/>
          </p:nvPicPr>
          <p:blipFill>
            <a:blip r:embed="rId5"/>
            <a:stretch>
              <a:fillRect/>
            </a:stretch>
          </p:blipFill>
          <p:spPr>
            <a:xfrm>
              <a:off x="1046424" y="5272573"/>
              <a:ext cx="1666875" cy="1200150"/>
            </a:xfrm>
            <a:prstGeom prst="rect">
              <a:avLst/>
            </a:prstGeom>
          </p:spPr>
        </p:pic>
        <p:sp>
          <p:nvSpPr>
            <p:cNvPr id="7" name="CuadroTexto 6">
              <a:extLst>
                <a:ext uri="{FF2B5EF4-FFF2-40B4-BE49-F238E27FC236}">
                  <a16:creationId xmlns:a16="http://schemas.microsoft.com/office/drawing/2014/main" id="{34976953-3DB2-46AF-AAFE-3A6A703859C1}"/>
                </a:ext>
              </a:extLst>
            </p:cNvPr>
            <p:cNvSpPr txBox="1"/>
            <p:nvPr/>
          </p:nvSpPr>
          <p:spPr>
            <a:xfrm>
              <a:off x="1225354" y="5010210"/>
              <a:ext cx="1309013" cy="307777"/>
            </a:xfrm>
            <a:prstGeom prst="rect">
              <a:avLst/>
            </a:prstGeom>
            <a:noFill/>
          </p:spPr>
          <p:txBody>
            <a:bodyPr wrap="none" rtlCol="0">
              <a:spAutoFit/>
            </a:bodyPr>
            <a:lstStyle/>
            <a:p>
              <a:r>
                <a:rPr lang="es-CL" sz="1400" dirty="0"/>
                <a:t>Vista Adecuada</a:t>
              </a:r>
            </a:p>
          </p:txBody>
        </p:sp>
        <p:pic>
          <p:nvPicPr>
            <p:cNvPr id="6" name="Imagen 5">
              <a:extLst>
                <a:ext uri="{FF2B5EF4-FFF2-40B4-BE49-F238E27FC236}">
                  <a16:creationId xmlns:a16="http://schemas.microsoft.com/office/drawing/2014/main" id="{98E20124-A505-4BED-B2BF-0E11E3F29498}"/>
                </a:ext>
              </a:extLst>
            </p:cNvPr>
            <p:cNvPicPr>
              <a:picLocks noChangeAspect="1"/>
            </p:cNvPicPr>
            <p:nvPr/>
          </p:nvPicPr>
          <p:blipFill>
            <a:blip r:embed="rId6"/>
            <a:stretch>
              <a:fillRect/>
            </a:stretch>
          </p:blipFill>
          <p:spPr>
            <a:xfrm>
              <a:off x="3495839" y="5272573"/>
              <a:ext cx="1647825" cy="1266825"/>
            </a:xfrm>
            <a:prstGeom prst="rect">
              <a:avLst/>
            </a:prstGeom>
          </p:spPr>
        </p:pic>
        <p:sp>
          <p:nvSpPr>
            <p:cNvPr id="9" name="CuadroTexto 8">
              <a:extLst>
                <a:ext uri="{FF2B5EF4-FFF2-40B4-BE49-F238E27FC236}">
                  <a16:creationId xmlns:a16="http://schemas.microsoft.com/office/drawing/2014/main" id="{9D93A63E-1148-4870-B510-F5BAAEC26157}"/>
                </a:ext>
              </a:extLst>
            </p:cNvPr>
            <p:cNvSpPr txBox="1"/>
            <p:nvPr/>
          </p:nvSpPr>
          <p:spPr>
            <a:xfrm>
              <a:off x="3495839" y="4816028"/>
              <a:ext cx="1647825" cy="523220"/>
            </a:xfrm>
            <a:prstGeom prst="rect">
              <a:avLst/>
            </a:prstGeom>
            <a:noFill/>
          </p:spPr>
          <p:txBody>
            <a:bodyPr wrap="square" rtlCol="0">
              <a:spAutoFit/>
            </a:bodyPr>
            <a:lstStyle/>
            <a:p>
              <a:pPr algn="ctr"/>
              <a:r>
                <a:rPr lang="es-CL" sz="1400" dirty="0"/>
                <a:t>Texto se Adapta, pero Imágenes No</a:t>
              </a:r>
            </a:p>
          </p:txBody>
        </p:sp>
        <p:pic>
          <p:nvPicPr>
            <p:cNvPr id="8" name="Imagen 7">
              <a:extLst>
                <a:ext uri="{FF2B5EF4-FFF2-40B4-BE49-F238E27FC236}">
                  <a16:creationId xmlns:a16="http://schemas.microsoft.com/office/drawing/2014/main" id="{BB0AE0A6-AFFA-4F96-BFED-BBA86A4F5D46}"/>
                </a:ext>
              </a:extLst>
            </p:cNvPr>
            <p:cNvPicPr>
              <a:picLocks noChangeAspect="1"/>
            </p:cNvPicPr>
            <p:nvPr/>
          </p:nvPicPr>
          <p:blipFill>
            <a:blip r:embed="rId7"/>
            <a:stretch>
              <a:fillRect/>
            </a:stretch>
          </p:blipFill>
          <p:spPr>
            <a:xfrm>
              <a:off x="6105136" y="5317987"/>
              <a:ext cx="1162050" cy="1095375"/>
            </a:xfrm>
            <a:prstGeom prst="rect">
              <a:avLst/>
            </a:prstGeom>
          </p:spPr>
        </p:pic>
        <p:sp>
          <p:nvSpPr>
            <p:cNvPr id="12" name="CuadroTexto 11">
              <a:extLst>
                <a:ext uri="{FF2B5EF4-FFF2-40B4-BE49-F238E27FC236}">
                  <a16:creationId xmlns:a16="http://schemas.microsoft.com/office/drawing/2014/main" id="{64FACD95-4890-478D-AED2-16400A5595FE}"/>
                </a:ext>
              </a:extLst>
            </p:cNvPr>
            <p:cNvSpPr txBox="1"/>
            <p:nvPr/>
          </p:nvSpPr>
          <p:spPr>
            <a:xfrm>
              <a:off x="5862248" y="4818318"/>
              <a:ext cx="1647825" cy="523220"/>
            </a:xfrm>
            <a:prstGeom prst="rect">
              <a:avLst/>
            </a:prstGeom>
            <a:noFill/>
          </p:spPr>
          <p:txBody>
            <a:bodyPr wrap="square" rtlCol="0">
              <a:spAutoFit/>
            </a:bodyPr>
            <a:lstStyle/>
            <a:p>
              <a:pPr algn="ctr"/>
              <a:r>
                <a:rPr lang="es-CL" sz="1400" dirty="0"/>
                <a:t>Texto se Adapta, pero Imágenes No</a:t>
              </a:r>
            </a:p>
          </p:txBody>
        </p:sp>
      </p:grpSp>
    </p:spTree>
    <p:custDataLst>
      <p:tags r:id="rId1"/>
    </p:custDataLst>
    <p:extLst>
      <p:ext uri="{BB962C8B-B14F-4D97-AF65-F5344CB8AC3E}">
        <p14:creationId xmlns:p14="http://schemas.microsoft.com/office/powerpoint/2010/main" val="304904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610995" y="10809"/>
            <a:ext cx="4875405" cy="584775"/>
          </a:xfrm>
          <a:prstGeom prst="rect">
            <a:avLst/>
          </a:prstGeom>
          <a:noFill/>
        </p:spPr>
        <p:txBody>
          <a:bodyPr wrap="square" rtlCol="0">
            <a:spAutoFit/>
          </a:bodyPr>
          <a:lstStyle/>
          <a:p>
            <a:pPr fontAlgn="base"/>
            <a:r>
              <a:rPr lang="es-CL" sz="3200" b="1" dirty="0">
                <a:solidFill>
                  <a:schemeClr val="bg1"/>
                </a:solidFill>
              </a:rPr>
              <a:t>¿cual es </a:t>
            </a:r>
            <a:r>
              <a:rPr lang="es-CL" sz="3200" b="1" dirty="0" smtClean="0">
                <a:solidFill>
                  <a:schemeClr val="bg1"/>
                </a:solidFill>
              </a:rPr>
              <a:t>mejor fijo </a:t>
            </a:r>
            <a:r>
              <a:rPr lang="es-CL" sz="3200" b="1" dirty="0">
                <a:solidFill>
                  <a:schemeClr val="bg1"/>
                </a:solidFill>
              </a:rPr>
              <a:t>o </a:t>
            </a:r>
            <a:r>
              <a:rPr lang="es-CL" sz="3200" b="1" dirty="0" smtClean="0">
                <a:solidFill>
                  <a:schemeClr val="bg1"/>
                </a:solidFill>
              </a:rPr>
              <a:t>fluido</a:t>
            </a:r>
            <a:r>
              <a:rPr lang="es-CL" sz="3200" b="1" dirty="0">
                <a:solidFill>
                  <a:schemeClr val="bg1"/>
                </a:solidFill>
              </a:rPr>
              <a:t>?</a:t>
            </a:r>
          </a:p>
        </p:txBody>
      </p:sp>
      <p:sp>
        <p:nvSpPr>
          <p:cNvPr id="2" name="Rectángulo 1">
            <a:extLst>
              <a:ext uri="{FF2B5EF4-FFF2-40B4-BE49-F238E27FC236}">
                <a16:creationId xmlns:a16="http://schemas.microsoft.com/office/drawing/2014/main" id="{844555D8-D1B8-41BE-B0C0-B2FE075C5726}"/>
              </a:ext>
            </a:extLst>
          </p:cNvPr>
          <p:cNvSpPr/>
          <p:nvPr/>
        </p:nvSpPr>
        <p:spPr>
          <a:xfrm>
            <a:off x="0" y="1552188"/>
            <a:ext cx="9144000" cy="3785652"/>
          </a:xfrm>
          <a:prstGeom prst="rect">
            <a:avLst/>
          </a:prstGeom>
        </p:spPr>
        <p:txBody>
          <a:bodyPr wrap="square">
            <a:spAutoFit/>
          </a:bodyPr>
          <a:lstStyle/>
          <a:p>
            <a:pPr algn="ctr" fontAlgn="base"/>
            <a:r>
              <a:rPr lang="es-CL" sz="8000" dirty="0" smtClean="0"/>
              <a:t>La </a:t>
            </a:r>
            <a:r>
              <a:rPr lang="es-CL" sz="8000" dirty="0"/>
              <a:t>regla de oro </a:t>
            </a:r>
            <a:r>
              <a:rPr lang="es-CL" sz="8000" dirty="0" smtClean="0"/>
              <a:t>es</a:t>
            </a:r>
          </a:p>
          <a:p>
            <a:pPr algn="ctr" fontAlgn="base"/>
            <a:endParaRPr lang="es-CL" sz="8000" dirty="0" smtClean="0"/>
          </a:p>
          <a:p>
            <a:pPr algn="ctr" fontAlgn="base"/>
            <a:r>
              <a:rPr lang="es-CL" sz="8000" b="1" dirty="0"/>
              <a:t>E</a:t>
            </a:r>
            <a:r>
              <a:rPr lang="es-CL" sz="8000" b="1" dirty="0" smtClean="0"/>
              <a:t>l </a:t>
            </a:r>
            <a:r>
              <a:rPr lang="es-CL" sz="8000" b="1" dirty="0"/>
              <a:t>contenido </a:t>
            </a:r>
            <a:r>
              <a:rPr lang="es-CL" sz="8000" b="1" dirty="0" smtClean="0"/>
              <a:t>manda</a:t>
            </a:r>
            <a:endParaRPr lang="es-CL" sz="8000" b="1" dirty="0"/>
          </a:p>
        </p:txBody>
      </p:sp>
    </p:spTree>
    <p:custDataLst>
      <p:tags r:id="rId1"/>
    </p:custDataLst>
    <p:extLst>
      <p:ext uri="{BB962C8B-B14F-4D97-AF65-F5344CB8AC3E}">
        <p14:creationId xmlns:p14="http://schemas.microsoft.com/office/powerpoint/2010/main" val="196090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9" name="CuadroTexto 8">
            <a:extLst>
              <a:ext uri="{FF2B5EF4-FFF2-40B4-BE49-F238E27FC236}">
                <a16:creationId xmlns:a16="http://schemas.microsoft.com/office/drawing/2014/main" id="{E26880FD-E866-EF43-ACF5-135172B5A348}"/>
              </a:ext>
            </a:extLst>
          </p:cNvPr>
          <p:cNvSpPr txBox="1"/>
          <p:nvPr/>
        </p:nvSpPr>
        <p:spPr>
          <a:xfrm>
            <a:off x="421682" y="5330381"/>
            <a:ext cx="223443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smtClean="0">
                <a:ln>
                  <a:noFill/>
                </a:ln>
                <a:solidFill>
                  <a:prstClr val="white"/>
                </a:solidFill>
                <a:effectLst/>
                <a:uLnTx/>
                <a:uFillTx/>
                <a:latin typeface="Calibri" panose="020F0502020204030204"/>
                <a:ea typeface="+mn-ea"/>
                <a:cs typeface="+mn-cs"/>
              </a:rPr>
              <a:t>Actividad</a:t>
            </a:r>
            <a:endParaRPr kumimoji="0" lang="es-CL" sz="4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26880FD-E866-EF43-ACF5-135172B5A348}"/>
              </a:ext>
            </a:extLst>
          </p:cNvPr>
          <p:cNvSpPr txBox="1"/>
          <p:nvPr/>
        </p:nvSpPr>
        <p:spPr>
          <a:xfrm>
            <a:off x="371952" y="76363"/>
            <a:ext cx="2136117"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smtClean="0">
                <a:ln>
                  <a:noFill/>
                </a:ln>
                <a:solidFill>
                  <a:prstClr val="white"/>
                </a:solidFill>
                <a:effectLst/>
                <a:uLnTx/>
                <a:uFillTx/>
                <a:latin typeface="Calibri" panose="020F0502020204030204"/>
                <a:ea typeface="+mn-ea"/>
                <a:cs typeface="+mn-cs"/>
              </a:rPr>
              <a:t>Position</a:t>
            </a:r>
            <a:endParaRPr kumimoji="0" lang="es-CL" sz="4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5676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603867" y="46625"/>
            <a:ext cx="7468952" cy="584775"/>
          </a:xfrm>
          <a:prstGeom prst="rect">
            <a:avLst/>
          </a:prstGeom>
          <a:noFill/>
        </p:spPr>
        <p:txBody>
          <a:bodyPr wrap="square" rtlCol="0">
            <a:spAutoFit/>
          </a:bodyPr>
          <a:lstStyle/>
          <a:p>
            <a:r>
              <a:rPr lang="es-CL" sz="3200" b="1" dirty="0">
                <a:solidFill>
                  <a:schemeClr val="bg1"/>
                </a:solidFill>
              </a:rPr>
              <a:t>Position</a:t>
            </a:r>
            <a:endParaRPr lang="es-CL" sz="3200" b="1" i="1" dirty="0">
              <a:solidFill>
                <a:schemeClr val="bg1"/>
              </a:solidFill>
            </a:endParaRPr>
          </a:p>
        </p:txBody>
      </p:sp>
      <p:sp>
        <p:nvSpPr>
          <p:cNvPr id="4" name="Rectángulo: esquinas redondeadas 3">
            <a:extLst>
              <a:ext uri="{FF2B5EF4-FFF2-40B4-BE49-F238E27FC236}">
                <a16:creationId xmlns:a16="http://schemas.microsoft.com/office/drawing/2014/main" id="{42216ED8-E320-4156-A1F8-A558397AF894}"/>
              </a:ext>
            </a:extLst>
          </p:cNvPr>
          <p:cNvSpPr/>
          <p:nvPr/>
        </p:nvSpPr>
        <p:spPr>
          <a:xfrm>
            <a:off x="165463" y="894817"/>
            <a:ext cx="2314395" cy="1993447"/>
          </a:xfrm>
          <a:prstGeom prst="roundRect">
            <a:avLst/>
          </a:prstGeom>
          <a:solidFill>
            <a:schemeClr val="accent1"/>
          </a:solidFill>
          <a:ln w="25400">
            <a:solidFill>
              <a:schemeClr val="accent5">
                <a:shade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CL" sz="2000" b="1" dirty="0" err="1">
                <a:solidFill>
                  <a:schemeClr val="bg1"/>
                </a:solidFill>
              </a:rPr>
              <a:t>Static</a:t>
            </a:r>
            <a:endParaRPr lang="es-CL" sz="2000" b="1" dirty="0">
              <a:solidFill>
                <a:schemeClr val="bg1"/>
              </a:solidFill>
            </a:endParaRPr>
          </a:p>
          <a:p>
            <a:pPr algn="just"/>
            <a:r>
              <a:rPr lang="es-CL" dirty="0" smtClean="0"/>
              <a:t>Los </a:t>
            </a:r>
            <a:r>
              <a:rPr lang="es-CL" dirty="0"/>
              <a:t>elementos aparecen con un orden natural según donde estén </a:t>
            </a:r>
            <a:r>
              <a:rPr lang="es-CL" dirty="0" smtClean="0"/>
              <a:t>ubicados en </a:t>
            </a:r>
            <a:r>
              <a:rPr lang="es-CL" dirty="0"/>
              <a:t>el HTML</a:t>
            </a:r>
          </a:p>
        </p:txBody>
      </p:sp>
      <p:sp>
        <p:nvSpPr>
          <p:cNvPr id="6" name="Rectángulo: esquinas redondeadas 5">
            <a:extLst>
              <a:ext uri="{FF2B5EF4-FFF2-40B4-BE49-F238E27FC236}">
                <a16:creationId xmlns:a16="http://schemas.microsoft.com/office/drawing/2014/main" id="{A212FE6D-816C-4EDC-8BE8-F6ED827067A3}"/>
              </a:ext>
            </a:extLst>
          </p:cNvPr>
          <p:cNvSpPr/>
          <p:nvPr/>
        </p:nvSpPr>
        <p:spPr>
          <a:xfrm>
            <a:off x="1192047" y="3522612"/>
            <a:ext cx="2340570" cy="1640338"/>
          </a:xfrm>
          <a:prstGeom prst="roundRect">
            <a:avLst/>
          </a:prstGeom>
          <a:solidFill>
            <a:schemeClr val="accent5"/>
          </a:solidFill>
          <a:ln w="25400">
            <a:solidFill>
              <a:schemeClr val="accent5">
                <a:shade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CL" sz="2000" b="1" dirty="0" err="1">
                <a:solidFill>
                  <a:schemeClr val="bg1"/>
                </a:solidFill>
              </a:rPr>
              <a:t>Relative</a:t>
            </a:r>
            <a:endParaRPr lang="es-CL" sz="2000" b="1" dirty="0">
              <a:solidFill>
                <a:schemeClr val="bg1"/>
              </a:solidFill>
            </a:endParaRPr>
          </a:p>
          <a:p>
            <a:pPr algn="just"/>
            <a:r>
              <a:rPr lang="es-CL" dirty="0"/>
              <a:t>Los elementos se mueven ligeramente en base a su posición estática</a:t>
            </a:r>
          </a:p>
        </p:txBody>
      </p:sp>
      <p:sp>
        <p:nvSpPr>
          <p:cNvPr id="7" name="Rectángulo: esquinas redondeadas 6">
            <a:extLst>
              <a:ext uri="{FF2B5EF4-FFF2-40B4-BE49-F238E27FC236}">
                <a16:creationId xmlns:a16="http://schemas.microsoft.com/office/drawing/2014/main" id="{B14B8D37-97E9-4323-971D-833EAF5F3508}"/>
              </a:ext>
            </a:extLst>
          </p:cNvPr>
          <p:cNvSpPr/>
          <p:nvPr/>
        </p:nvSpPr>
        <p:spPr>
          <a:xfrm>
            <a:off x="5705851" y="3522612"/>
            <a:ext cx="2366968" cy="1640338"/>
          </a:xfrm>
          <a:prstGeom prst="roundRect">
            <a:avLst/>
          </a:prstGeom>
          <a:solidFill>
            <a:schemeClr val="accent5"/>
          </a:solidFill>
          <a:ln w="25400">
            <a:solidFill>
              <a:schemeClr val="accent5">
                <a:shade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CL" sz="2000" b="1" dirty="0">
                <a:solidFill>
                  <a:schemeClr val="bg1"/>
                </a:solidFill>
              </a:rPr>
              <a:t>Absolute</a:t>
            </a:r>
          </a:p>
          <a:p>
            <a:pPr algn="just"/>
            <a:r>
              <a:rPr lang="es-CL" dirty="0"/>
              <a:t>Los elementos se </a:t>
            </a:r>
            <a:r>
              <a:rPr lang="es-CL" dirty="0" smtClean="0"/>
              <a:t>ubican </a:t>
            </a:r>
            <a:r>
              <a:rPr lang="es-CL" dirty="0"/>
              <a:t>en </a:t>
            </a:r>
            <a:r>
              <a:rPr lang="es-CL" dirty="0" smtClean="0"/>
              <a:t>relación </a:t>
            </a:r>
            <a:r>
              <a:rPr lang="es-CL" dirty="0"/>
              <a:t>al contenedor padre</a:t>
            </a:r>
          </a:p>
        </p:txBody>
      </p:sp>
      <p:sp>
        <p:nvSpPr>
          <p:cNvPr id="9" name="Rectángulo: esquinas redondeadas 8">
            <a:extLst>
              <a:ext uri="{FF2B5EF4-FFF2-40B4-BE49-F238E27FC236}">
                <a16:creationId xmlns:a16="http://schemas.microsoft.com/office/drawing/2014/main" id="{B8EF4A1D-CDDD-4F08-88E7-E75DCE2EF879}"/>
              </a:ext>
            </a:extLst>
          </p:cNvPr>
          <p:cNvSpPr/>
          <p:nvPr/>
        </p:nvSpPr>
        <p:spPr>
          <a:xfrm>
            <a:off x="6471098" y="948126"/>
            <a:ext cx="2481313" cy="1886828"/>
          </a:xfrm>
          <a:prstGeom prst="roundRect">
            <a:avLst/>
          </a:prstGeom>
          <a:solidFill>
            <a:schemeClr val="accent1"/>
          </a:solidFill>
          <a:ln w="25400">
            <a:solidFill>
              <a:schemeClr val="accent5">
                <a:shade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s-CL" sz="2000" b="1" dirty="0" err="1">
                <a:solidFill>
                  <a:schemeClr val="bg1"/>
                </a:solidFill>
              </a:rPr>
              <a:t>Fixed</a:t>
            </a:r>
            <a:endParaRPr lang="es-CL" sz="2000" b="1" dirty="0">
              <a:solidFill>
                <a:schemeClr val="bg1"/>
              </a:solidFill>
            </a:endParaRPr>
          </a:p>
          <a:p>
            <a:pPr algn="just"/>
            <a:r>
              <a:rPr lang="es-CL" dirty="0" smtClean="0"/>
              <a:t>El elemento queda inamovible</a:t>
            </a:r>
            <a:r>
              <a:rPr lang="es-CL" dirty="0"/>
              <a:t>, </a:t>
            </a:r>
            <a:r>
              <a:rPr lang="es-CL" dirty="0" smtClean="0"/>
              <a:t>su </a:t>
            </a:r>
            <a:r>
              <a:rPr lang="es-CL" dirty="0"/>
              <a:t>posición en la pantalla siempre es la misma</a:t>
            </a:r>
          </a:p>
        </p:txBody>
      </p:sp>
      <p:sp>
        <p:nvSpPr>
          <p:cNvPr id="16" name="Flecha: hacia la izquierda 15">
            <a:extLst>
              <a:ext uri="{FF2B5EF4-FFF2-40B4-BE49-F238E27FC236}">
                <a16:creationId xmlns:a16="http://schemas.microsoft.com/office/drawing/2014/main" id="{18EBD469-228D-4178-A494-312E7E64AE1D}"/>
              </a:ext>
            </a:extLst>
          </p:cNvPr>
          <p:cNvSpPr/>
          <p:nvPr/>
        </p:nvSpPr>
        <p:spPr>
          <a:xfrm>
            <a:off x="2479859" y="1667958"/>
            <a:ext cx="1185694" cy="354033"/>
          </a:xfrm>
          <a:prstGeom prst="leftArrow">
            <a:avLst/>
          </a:prstGeom>
          <a:solidFill>
            <a:schemeClr val="accent2"/>
          </a:solid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800"/>
          </a:p>
        </p:txBody>
      </p:sp>
      <p:sp>
        <p:nvSpPr>
          <p:cNvPr id="17" name="Flecha: hacia la izquierda 16">
            <a:extLst>
              <a:ext uri="{FF2B5EF4-FFF2-40B4-BE49-F238E27FC236}">
                <a16:creationId xmlns:a16="http://schemas.microsoft.com/office/drawing/2014/main" id="{77D83C33-C14B-4748-818C-9F9B59AAA20D}"/>
              </a:ext>
            </a:extLst>
          </p:cNvPr>
          <p:cNvSpPr/>
          <p:nvPr/>
        </p:nvSpPr>
        <p:spPr>
          <a:xfrm rot="10800000">
            <a:off x="5253147" y="1661213"/>
            <a:ext cx="1217950" cy="354033"/>
          </a:xfrm>
          <a:prstGeom prst="leftArrow">
            <a:avLst/>
          </a:prstGeom>
          <a:solidFill>
            <a:schemeClr val="accent2"/>
          </a:solid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800"/>
          </a:p>
        </p:txBody>
      </p:sp>
      <p:sp>
        <p:nvSpPr>
          <p:cNvPr id="18" name="Flecha: hacia la izquierda 17">
            <a:extLst>
              <a:ext uri="{FF2B5EF4-FFF2-40B4-BE49-F238E27FC236}">
                <a16:creationId xmlns:a16="http://schemas.microsoft.com/office/drawing/2014/main" id="{9433DFCC-B6B7-4D7A-A556-701655890BC6}"/>
              </a:ext>
            </a:extLst>
          </p:cNvPr>
          <p:cNvSpPr/>
          <p:nvPr/>
        </p:nvSpPr>
        <p:spPr>
          <a:xfrm rot="19369459">
            <a:off x="2657995" y="2884994"/>
            <a:ext cx="1409069" cy="354033"/>
          </a:xfrm>
          <a:prstGeom prst="leftArrow">
            <a:avLst/>
          </a:prstGeom>
          <a:solidFill>
            <a:schemeClr val="accent2"/>
          </a:solid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800"/>
          </a:p>
        </p:txBody>
      </p:sp>
      <p:sp>
        <p:nvSpPr>
          <p:cNvPr id="19" name="Flecha: hacia la izquierda 18">
            <a:extLst>
              <a:ext uri="{FF2B5EF4-FFF2-40B4-BE49-F238E27FC236}">
                <a16:creationId xmlns:a16="http://schemas.microsoft.com/office/drawing/2014/main" id="{CC840128-A3C0-4ADD-B016-F074C5C0369B}"/>
              </a:ext>
            </a:extLst>
          </p:cNvPr>
          <p:cNvSpPr/>
          <p:nvPr/>
        </p:nvSpPr>
        <p:spPr>
          <a:xfrm rot="13053335">
            <a:off x="4879746" y="2894848"/>
            <a:ext cx="1428563" cy="354033"/>
          </a:xfrm>
          <a:prstGeom prst="leftArrow">
            <a:avLst/>
          </a:prstGeom>
          <a:solidFill>
            <a:schemeClr val="accent2"/>
          </a:solid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800"/>
          </a:p>
        </p:txBody>
      </p:sp>
      <p:sp>
        <p:nvSpPr>
          <p:cNvPr id="5" name="Diagrama de flujo: conector 4">
            <a:extLst>
              <a:ext uri="{FF2B5EF4-FFF2-40B4-BE49-F238E27FC236}">
                <a16:creationId xmlns:a16="http://schemas.microsoft.com/office/drawing/2014/main" id="{84C09943-78CD-4F97-BA27-DB030FCEC2C0}"/>
              </a:ext>
            </a:extLst>
          </p:cNvPr>
          <p:cNvSpPr/>
          <p:nvPr/>
        </p:nvSpPr>
        <p:spPr>
          <a:xfrm>
            <a:off x="3368875" y="1104651"/>
            <a:ext cx="2164138" cy="2065269"/>
          </a:xfrm>
          <a:prstGeom prst="flowChartConnector">
            <a:avLst/>
          </a:prstGeom>
          <a:ln w="254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sz="3200" dirty="0"/>
              <a:t>position</a:t>
            </a:r>
            <a:endParaRPr lang="es-CL" sz="2800" dirty="0"/>
          </a:p>
        </p:txBody>
      </p:sp>
      <p:sp>
        <p:nvSpPr>
          <p:cNvPr id="8" name="Rectángulo 7">
            <a:extLst>
              <a:ext uri="{FF2B5EF4-FFF2-40B4-BE49-F238E27FC236}">
                <a16:creationId xmlns:a16="http://schemas.microsoft.com/office/drawing/2014/main" id="{9F08DB6B-2D32-4CE3-A7BA-69CE8729A9D2}"/>
              </a:ext>
            </a:extLst>
          </p:cNvPr>
          <p:cNvSpPr/>
          <p:nvPr/>
        </p:nvSpPr>
        <p:spPr>
          <a:xfrm>
            <a:off x="0" y="5292434"/>
            <a:ext cx="9144000" cy="1569660"/>
          </a:xfrm>
          <a:prstGeom prst="rect">
            <a:avLst/>
          </a:prstGeom>
        </p:spPr>
        <p:txBody>
          <a:bodyPr wrap="square">
            <a:spAutoFit/>
          </a:bodyPr>
          <a:lstStyle/>
          <a:p>
            <a:pPr algn="just"/>
            <a:r>
              <a:rPr lang="es-CL" sz="2400" dirty="0"/>
              <a:t>Normalmente, cuando se posiciona una caja también es necesario desplazarla respecto de su posición original o respecto de otro origen de coordenadas. CSS define cuatro propiedades llamadas </a:t>
            </a:r>
            <a:r>
              <a:rPr lang="es-CL" sz="2400" b="1" dirty="0"/>
              <a:t>top</a:t>
            </a:r>
            <a:r>
              <a:rPr lang="es-CL" sz="2400" dirty="0"/>
              <a:t>, </a:t>
            </a:r>
            <a:r>
              <a:rPr lang="es-CL" sz="2400" b="1" dirty="0" err="1"/>
              <a:t>right</a:t>
            </a:r>
            <a:r>
              <a:rPr lang="es-CL" sz="2400" dirty="0"/>
              <a:t>, </a:t>
            </a:r>
            <a:r>
              <a:rPr lang="es-CL" sz="2400" b="1" dirty="0" err="1"/>
              <a:t>bottom</a:t>
            </a:r>
            <a:r>
              <a:rPr lang="es-CL" sz="2400" dirty="0"/>
              <a:t> y </a:t>
            </a:r>
            <a:r>
              <a:rPr lang="es-CL" sz="2400" b="1" dirty="0" err="1"/>
              <a:t>left</a:t>
            </a:r>
            <a:r>
              <a:rPr lang="es-CL" sz="2400" dirty="0"/>
              <a:t> para controlar el desplazamiento de las cajas </a:t>
            </a:r>
            <a:r>
              <a:rPr lang="es-CL" sz="2400" dirty="0" smtClean="0"/>
              <a:t>posicionadas</a:t>
            </a:r>
            <a:endParaRPr lang="es-CL" sz="2400" dirty="0"/>
          </a:p>
        </p:txBody>
      </p:sp>
    </p:spTree>
    <p:custDataLst>
      <p:tags r:id="rId1"/>
    </p:custDataLst>
    <p:extLst>
      <p:ext uri="{BB962C8B-B14F-4D97-AF65-F5344CB8AC3E}">
        <p14:creationId xmlns:p14="http://schemas.microsoft.com/office/powerpoint/2010/main" val="119633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2" presetClass="entr" presetSubtype="2" fill="hold" grpId="0"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1000"/>
                                        <p:tgtEl>
                                          <p:spTgt spid="16"/>
                                        </p:tgtEl>
                                      </p:cBhvr>
                                    </p:animEffect>
                                  </p:childTnLst>
                                </p:cTn>
                              </p:par>
                              <p:par>
                                <p:cTn id="12" presetID="22" presetClass="entr" presetSubtype="2" fill="hold" grpId="0" nodeType="withEffect">
                                  <p:stCondLst>
                                    <p:cond delay="150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1000"/>
                                        <p:tgtEl>
                                          <p:spTgt spid="4"/>
                                        </p:tgtEl>
                                      </p:cBhvr>
                                    </p:animEffect>
                                  </p:childTnLst>
                                </p:cTn>
                              </p:par>
                            </p:childTnLst>
                          </p:cTn>
                        </p:par>
                        <p:par>
                          <p:cTn id="15" fill="hold">
                            <p:stCondLst>
                              <p:cond delay="4500"/>
                            </p:stCondLst>
                            <p:childTnLst>
                              <p:par>
                                <p:cTn id="16" presetID="26" presetClass="emph" presetSubtype="0" fill="hold" grpId="1" nodeType="afterEffect">
                                  <p:stCondLst>
                                    <p:cond delay="2500"/>
                                  </p:stCondLst>
                                  <p:childTnLst>
                                    <p:animEffect transition="out" filter="fade">
                                      <p:cBhvr>
                                        <p:cTn id="17" dur="1000" tmFilter="0, 0; .2, .5; .8, .5; 1, 0"/>
                                        <p:tgtEl>
                                          <p:spTgt spid="4"/>
                                        </p:tgtEl>
                                      </p:cBhvr>
                                    </p:animEffect>
                                    <p:animScale>
                                      <p:cBhvr>
                                        <p:cTn id="18" dur="500" autoRev="1" fill="hold"/>
                                        <p:tgtEl>
                                          <p:spTgt spid="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1000"/>
                                        <p:tgtEl>
                                          <p:spTgt spid="17"/>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par>
                          <p:cTn id="27" fill="hold">
                            <p:stCondLst>
                              <p:cond delay="1500"/>
                            </p:stCondLst>
                            <p:childTnLst>
                              <p:par>
                                <p:cTn id="28" presetID="26" presetClass="emph" presetSubtype="0" fill="hold" grpId="1" nodeType="afterEffect">
                                  <p:stCondLst>
                                    <p:cond delay="2500"/>
                                  </p:stCondLst>
                                  <p:childTnLst>
                                    <p:animEffect transition="out" filter="fade">
                                      <p:cBhvr>
                                        <p:cTn id="29" dur="1000" tmFilter="0, 0; .2, .5; .8, .5; 1, 0"/>
                                        <p:tgtEl>
                                          <p:spTgt spid="9"/>
                                        </p:tgtEl>
                                      </p:cBhvr>
                                    </p:animEffect>
                                    <p:animScale>
                                      <p:cBhvr>
                                        <p:cTn id="30" dur="500" autoRev="1" fill="hold"/>
                                        <p:tgtEl>
                                          <p:spTgt spid="9"/>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1000"/>
                                        <p:tgtEl>
                                          <p:spTgt spid="18"/>
                                        </p:tgtEl>
                                      </p:cBhvr>
                                    </p:animEffect>
                                  </p:childTnLst>
                                </p:cTn>
                              </p:par>
                              <p:par>
                                <p:cTn id="36" presetID="22" presetClass="entr" presetSubtype="1" fill="hold" grpId="0" nodeType="withEffect">
                                  <p:stCondLst>
                                    <p:cond delay="50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1000"/>
                                        <p:tgtEl>
                                          <p:spTgt spid="6"/>
                                        </p:tgtEl>
                                      </p:cBhvr>
                                    </p:animEffect>
                                  </p:childTnLst>
                                </p:cTn>
                              </p:par>
                            </p:childTnLst>
                          </p:cTn>
                        </p:par>
                        <p:par>
                          <p:cTn id="39" fill="hold">
                            <p:stCondLst>
                              <p:cond delay="1500"/>
                            </p:stCondLst>
                            <p:childTnLst>
                              <p:par>
                                <p:cTn id="40" presetID="26" presetClass="emph" presetSubtype="0" fill="hold" grpId="1" nodeType="afterEffect">
                                  <p:stCondLst>
                                    <p:cond delay="2500"/>
                                  </p:stCondLst>
                                  <p:childTnLst>
                                    <p:animEffect transition="out" filter="fade">
                                      <p:cBhvr>
                                        <p:cTn id="41" dur="1000" tmFilter="0, 0; .2, .5; .8, .5; 1, 0"/>
                                        <p:tgtEl>
                                          <p:spTgt spid="6"/>
                                        </p:tgtEl>
                                      </p:cBhvr>
                                    </p:animEffect>
                                    <p:animScale>
                                      <p:cBhvr>
                                        <p:cTn id="42" dur="500" autoRev="1" fill="hold"/>
                                        <p:tgtEl>
                                          <p:spTgt spid="6"/>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1000"/>
                                        <p:tgtEl>
                                          <p:spTgt spid="19"/>
                                        </p:tgtEl>
                                      </p:cBhvr>
                                    </p:animEffect>
                                  </p:childTnLst>
                                </p:cTn>
                              </p:par>
                              <p:par>
                                <p:cTn id="48" presetID="22" presetClass="entr" presetSubtype="1" fill="hold" grpId="0" nodeType="withEffect">
                                  <p:stCondLst>
                                    <p:cond delay="50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1000"/>
                                        <p:tgtEl>
                                          <p:spTgt spid="7"/>
                                        </p:tgtEl>
                                      </p:cBhvr>
                                    </p:animEffect>
                                  </p:childTnLst>
                                </p:cTn>
                              </p:par>
                            </p:childTnLst>
                          </p:cTn>
                        </p:par>
                        <p:par>
                          <p:cTn id="51" fill="hold">
                            <p:stCondLst>
                              <p:cond delay="1500"/>
                            </p:stCondLst>
                            <p:childTnLst>
                              <p:par>
                                <p:cTn id="52" presetID="26" presetClass="emph" presetSubtype="0" fill="hold" grpId="1" nodeType="afterEffect">
                                  <p:stCondLst>
                                    <p:cond delay="2500"/>
                                  </p:stCondLst>
                                  <p:childTnLst>
                                    <p:animEffect transition="out" filter="fade">
                                      <p:cBhvr>
                                        <p:cTn id="53" dur="1000" tmFilter="0, 0; .2, .5; .8, .5; 1, 0"/>
                                        <p:tgtEl>
                                          <p:spTgt spid="7"/>
                                        </p:tgtEl>
                                      </p:cBhvr>
                                    </p:animEffect>
                                    <p:animScale>
                                      <p:cBhvr>
                                        <p:cTn id="54" dur="500" autoRev="1" fill="hold"/>
                                        <p:tgtEl>
                                          <p:spTgt spid="7"/>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9" grpId="0" animBg="1"/>
      <p:bldP spid="9" grpId="1" animBg="1"/>
      <p:bldP spid="16" grpId="0" animBg="1"/>
      <p:bldP spid="17" grpId="0" animBg="1"/>
      <p:bldP spid="18" grpId="0" animBg="1"/>
      <p:bldP spid="19" grpId="0" animBg="1"/>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564636" y="30118"/>
            <a:ext cx="3928987" cy="584775"/>
          </a:xfrm>
          <a:prstGeom prst="rect">
            <a:avLst/>
          </a:prstGeom>
          <a:noFill/>
        </p:spPr>
        <p:txBody>
          <a:bodyPr wrap="square" rtlCol="0">
            <a:spAutoFit/>
          </a:bodyPr>
          <a:lstStyle/>
          <a:p>
            <a:r>
              <a:rPr lang="es-CL" sz="3200" b="1" dirty="0">
                <a:solidFill>
                  <a:schemeClr val="bg1"/>
                </a:solidFill>
              </a:rPr>
              <a:t>Position: </a:t>
            </a:r>
            <a:r>
              <a:rPr lang="es-CL" sz="3200" b="1" dirty="0" err="1">
                <a:solidFill>
                  <a:schemeClr val="bg1"/>
                </a:solidFill>
              </a:rPr>
              <a:t>Static</a:t>
            </a:r>
            <a:endParaRPr lang="es-CL" sz="3200" b="1" i="1" dirty="0">
              <a:solidFill>
                <a:schemeClr val="bg1"/>
              </a:solidFill>
            </a:endParaRPr>
          </a:p>
        </p:txBody>
      </p:sp>
      <p:sp>
        <p:nvSpPr>
          <p:cNvPr id="8" name="Rectángulo 7">
            <a:extLst>
              <a:ext uri="{FF2B5EF4-FFF2-40B4-BE49-F238E27FC236}">
                <a16:creationId xmlns:a16="http://schemas.microsoft.com/office/drawing/2014/main" id="{9F08DB6B-2D32-4CE3-A7BA-69CE8729A9D2}"/>
              </a:ext>
            </a:extLst>
          </p:cNvPr>
          <p:cNvSpPr/>
          <p:nvPr/>
        </p:nvSpPr>
        <p:spPr>
          <a:xfrm>
            <a:off x="936852" y="748661"/>
            <a:ext cx="7787424" cy="830997"/>
          </a:xfrm>
          <a:prstGeom prst="rect">
            <a:avLst/>
          </a:prstGeom>
        </p:spPr>
        <p:txBody>
          <a:bodyPr wrap="square">
            <a:spAutoFit/>
          </a:bodyPr>
          <a:lstStyle/>
          <a:p>
            <a:pPr algn="just"/>
            <a:r>
              <a:rPr lang="es-CL" sz="2400" dirty="0"/>
              <a:t>Para los </a:t>
            </a:r>
            <a:r>
              <a:rPr lang="es-CL" sz="2400" b="1" dirty="0"/>
              <a:t>elementos de Bloque </a:t>
            </a:r>
            <a:r>
              <a:rPr lang="es-CL" sz="2400" b="1" dirty="0" err="1"/>
              <a:t>static</a:t>
            </a:r>
            <a:r>
              <a:rPr lang="es-CL" sz="2400" dirty="0"/>
              <a:t> que es por defecto, muestra las cajas una debajo de la otra.</a:t>
            </a:r>
          </a:p>
        </p:txBody>
      </p:sp>
      <p:grpSp>
        <p:nvGrpSpPr>
          <p:cNvPr id="14" name="Grupo 13">
            <a:extLst>
              <a:ext uri="{FF2B5EF4-FFF2-40B4-BE49-F238E27FC236}">
                <a16:creationId xmlns:a16="http://schemas.microsoft.com/office/drawing/2014/main" id="{8118A57A-DA25-4CD1-ACD3-852A0083807A}"/>
              </a:ext>
            </a:extLst>
          </p:cNvPr>
          <p:cNvGrpSpPr/>
          <p:nvPr/>
        </p:nvGrpSpPr>
        <p:grpSpPr>
          <a:xfrm>
            <a:off x="232210" y="1718592"/>
            <a:ext cx="5010150" cy="2369950"/>
            <a:chOff x="685056" y="2082987"/>
            <a:chExt cx="5010150" cy="2369950"/>
          </a:xfrm>
        </p:grpSpPr>
        <p:pic>
          <p:nvPicPr>
            <p:cNvPr id="2" name="Imagen 1">
              <a:extLst>
                <a:ext uri="{FF2B5EF4-FFF2-40B4-BE49-F238E27FC236}">
                  <a16:creationId xmlns:a16="http://schemas.microsoft.com/office/drawing/2014/main" id="{E925B0CD-0AA4-4614-AF30-73BAA0A98CCB}"/>
                </a:ext>
              </a:extLst>
            </p:cNvPr>
            <p:cNvPicPr>
              <a:picLocks noChangeAspect="1"/>
            </p:cNvPicPr>
            <p:nvPr/>
          </p:nvPicPr>
          <p:blipFill>
            <a:blip r:embed="rId5"/>
            <a:stretch>
              <a:fillRect/>
            </a:stretch>
          </p:blipFill>
          <p:spPr>
            <a:xfrm>
              <a:off x="685056" y="2405062"/>
              <a:ext cx="5010150" cy="2047875"/>
            </a:xfrm>
            <a:prstGeom prst="rect">
              <a:avLst/>
            </a:prstGeom>
          </p:spPr>
          <p:style>
            <a:lnRef idx="2">
              <a:schemeClr val="accent1"/>
            </a:lnRef>
            <a:fillRef idx="1">
              <a:schemeClr val="lt1"/>
            </a:fillRef>
            <a:effectRef idx="0">
              <a:schemeClr val="accent1"/>
            </a:effectRef>
            <a:fontRef idx="minor">
              <a:schemeClr val="dk1"/>
            </a:fontRef>
          </p:style>
        </p:pic>
        <p:sp>
          <p:nvSpPr>
            <p:cNvPr id="3" name="CuadroTexto 2">
              <a:extLst>
                <a:ext uri="{FF2B5EF4-FFF2-40B4-BE49-F238E27FC236}">
                  <a16:creationId xmlns:a16="http://schemas.microsoft.com/office/drawing/2014/main" id="{15142C9B-75D4-4AAF-A8D1-FCD748311ED6}"/>
                </a:ext>
              </a:extLst>
            </p:cNvPr>
            <p:cNvSpPr txBox="1"/>
            <p:nvPr/>
          </p:nvSpPr>
          <p:spPr>
            <a:xfrm>
              <a:off x="2095082" y="2082987"/>
              <a:ext cx="2273699" cy="369332"/>
            </a:xfrm>
            <a:prstGeom prst="rect">
              <a:avLst/>
            </a:prstGeom>
            <a:noFill/>
          </p:spPr>
          <p:txBody>
            <a:bodyPr wrap="none" rtlCol="0">
              <a:spAutoFit/>
            </a:bodyPr>
            <a:lstStyle/>
            <a:p>
              <a:r>
                <a:rPr lang="es-CL" b="1" dirty="0">
                  <a:solidFill>
                    <a:schemeClr val="accent5">
                      <a:lumMod val="75000"/>
                    </a:schemeClr>
                  </a:solidFill>
                </a:rPr>
                <a:t>Elemento Contenedor</a:t>
              </a:r>
            </a:p>
          </p:txBody>
        </p:sp>
      </p:grpSp>
      <p:sp>
        <p:nvSpPr>
          <p:cNvPr id="12" name="Rectángulo 11">
            <a:extLst>
              <a:ext uri="{FF2B5EF4-FFF2-40B4-BE49-F238E27FC236}">
                <a16:creationId xmlns:a16="http://schemas.microsoft.com/office/drawing/2014/main" id="{C3176929-5D3E-4B43-BDB6-EC8318FC5818}"/>
              </a:ext>
            </a:extLst>
          </p:cNvPr>
          <p:cNvSpPr/>
          <p:nvPr/>
        </p:nvSpPr>
        <p:spPr>
          <a:xfrm>
            <a:off x="116963" y="4695741"/>
            <a:ext cx="9027038" cy="1938992"/>
          </a:xfrm>
          <a:prstGeom prst="rect">
            <a:avLst/>
          </a:prstGeom>
        </p:spPr>
        <p:txBody>
          <a:bodyPr wrap="square">
            <a:spAutoFit/>
          </a:bodyPr>
          <a:lstStyle/>
          <a:p>
            <a:pPr algn="just"/>
            <a:r>
              <a:rPr lang="es-CL" sz="2400" dirty="0"/>
              <a:t>Si un elemento no se encuentra dentro de un elemento contenedor, entonces su elemento contenedor es el elemento &lt;</a:t>
            </a:r>
            <a:r>
              <a:rPr lang="es-CL" sz="2400" dirty="0" err="1"/>
              <a:t>body</a:t>
            </a:r>
            <a:r>
              <a:rPr lang="es-CL" sz="2400" dirty="0"/>
              <a:t>&gt; de la página. Normalmente, la anchura de los elementos de bloque está limitada a la anchura de su elemento contenedor, aunque en algunos casos sus contenidos pueden desbordar el espacio disponible.</a:t>
            </a:r>
          </a:p>
        </p:txBody>
      </p:sp>
      <p:sp>
        <p:nvSpPr>
          <p:cNvPr id="13" name="Rectángulo 12">
            <a:extLst>
              <a:ext uri="{FF2B5EF4-FFF2-40B4-BE49-F238E27FC236}">
                <a16:creationId xmlns:a16="http://schemas.microsoft.com/office/drawing/2014/main" id="{5481285C-953B-48D9-9C30-7BB77EA32F51}"/>
              </a:ext>
            </a:extLst>
          </p:cNvPr>
          <p:cNvSpPr/>
          <p:nvPr/>
        </p:nvSpPr>
        <p:spPr>
          <a:xfrm>
            <a:off x="5242361" y="1696010"/>
            <a:ext cx="3901640" cy="2677656"/>
          </a:xfrm>
          <a:prstGeom prst="rect">
            <a:avLst/>
          </a:prstGeom>
        </p:spPr>
        <p:txBody>
          <a:bodyPr wrap="square">
            <a:spAutoFit/>
          </a:bodyPr>
          <a:lstStyle/>
          <a:p>
            <a:pPr algn="just"/>
            <a:r>
              <a:rPr lang="es-CL" sz="2400" dirty="0"/>
              <a:t>Si un elemento se encuentra dentro de otro, el elemento padre se llama "</a:t>
            </a:r>
            <a:r>
              <a:rPr lang="es-CL" sz="2400" b="1" dirty="0"/>
              <a:t>elemento contenedor</a:t>
            </a:r>
            <a:r>
              <a:rPr lang="es-CL" sz="2400" dirty="0"/>
              <a:t>" y determina tanto la posición como el tamaño de todas sus cajas interiores.</a:t>
            </a:r>
          </a:p>
        </p:txBody>
      </p:sp>
    </p:spTree>
    <p:custDataLst>
      <p:tags r:id="rId1"/>
    </p:custDataLst>
    <p:extLst>
      <p:ext uri="{BB962C8B-B14F-4D97-AF65-F5344CB8AC3E}">
        <p14:creationId xmlns:p14="http://schemas.microsoft.com/office/powerpoint/2010/main" val="421058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54135" y="35865"/>
            <a:ext cx="3760814" cy="646331"/>
          </a:xfrm>
          <a:prstGeom prst="rect">
            <a:avLst/>
          </a:prstGeom>
          <a:noFill/>
        </p:spPr>
        <p:txBody>
          <a:bodyPr wrap="square" rtlCol="0">
            <a:spAutoFit/>
          </a:bodyPr>
          <a:lstStyle/>
          <a:p>
            <a:r>
              <a:rPr lang="es-CL" sz="3600" b="1" dirty="0">
                <a:solidFill>
                  <a:schemeClr val="bg1"/>
                </a:solidFill>
              </a:rPr>
              <a:t>Position: </a:t>
            </a:r>
            <a:r>
              <a:rPr lang="es-CL" sz="3600" b="1" dirty="0" err="1">
                <a:solidFill>
                  <a:schemeClr val="bg1"/>
                </a:solidFill>
              </a:rPr>
              <a:t>Static</a:t>
            </a:r>
            <a:endParaRPr lang="es-CL" sz="3600" b="1" i="1" dirty="0">
              <a:solidFill>
                <a:schemeClr val="bg1"/>
              </a:solidFill>
            </a:endParaRPr>
          </a:p>
        </p:txBody>
      </p:sp>
      <p:sp>
        <p:nvSpPr>
          <p:cNvPr id="8" name="Rectángulo 7">
            <a:extLst>
              <a:ext uri="{FF2B5EF4-FFF2-40B4-BE49-F238E27FC236}">
                <a16:creationId xmlns:a16="http://schemas.microsoft.com/office/drawing/2014/main" id="{9F08DB6B-2D32-4CE3-A7BA-69CE8729A9D2}"/>
              </a:ext>
            </a:extLst>
          </p:cNvPr>
          <p:cNvSpPr/>
          <p:nvPr/>
        </p:nvSpPr>
        <p:spPr>
          <a:xfrm>
            <a:off x="75456" y="796343"/>
            <a:ext cx="8964040" cy="1938992"/>
          </a:xfrm>
          <a:prstGeom prst="rect">
            <a:avLst/>
          </a:prstGeom>
        </p:spPr>
        <p:txBody>
          <a:bodyPr wrap="square">
            <a:spAutoFit/>
          </a:bodyPr>
          <a:lstStyle/>
          <a:p>
            <a:pPr algn="just"/>
            <a:r>
              <a:rPr lang="es-CL" sz="2400" dirty="0"/>
              <a:t>Los elementos en línea forman los </a:t>
            </a:r>
            <a:r>
              <a:rPr lang="es-CL" sz="2400" i="1" dirty="0"/>
              <a:t>"contextos de formato en línea"</a:t>
            </a:r>
            <a:r>
              <a:rPr lang="es-CL" sz="2400" dirty="0"/>
              <a:t>. En este tipo de contextos, las cajas se muestran </a:t>
            </a:r>
            <a:r>
              <a:rPr lang="es-CL" sz="2400" dirty="0" smtClean="0"/>
              <a:t>al lado de </a:t>
            </a:r>
            <a:r>
              <a:rPr lang="es-CL" sz="2400" dirty="0"/>
              <a:t>otra </a:t>
            </a:r>
            <a:r>
              <a:rPr lang="es-CL" sz="2400" dirty="0" smtClean="0"/>
              <a:t>horizontalmente </a:t>
            </a:r>
            <a:r>
              <a:rPr lang="es-CL" sz="2400" dirty="0"/>
              <a:t>comenzando desde la posición más a la izquierda de su elemento contenedor. La distancia entre las cajas se controla mediante los márgenes laterales.</a:t>
            </a:r>
          </a:p>
        </p:txBody>
      </p:sp>
      <p:sp>
        <p:nvSpPr>
          <p:cNvPr id="12" name="Rectángulo 11">
            <a:extLst>
              <a:ext uri="{FF2B5EF4-FFF2-40B4-BE49-F238E27FC236}">
                <a16:creationId xmlns:a16="http://schemas.microsoft.com/office/drawing/2014/main" id="{C3176929-5D3E-4B43-BDB6-EC8318FC5818}"/>
              </a:ext>
            </a:extLst>
          </p:cNvPr>
          <p:cNvSpPr/>
          <p:nvPr/>
        </p:nvSpPr>
        <p:spPr>
          <a:xfrm>
            <a:off x="75455" y="4918102"/>
            <a:ext cx="8964041" cy="1938992"/>
          </a:xfrm>
          <a:prstGeom prst="rect">
            <a:avLst/>
          </a:prstGeom>
        </p:spPr>
        <p:txBody>
          <a:bodyPr wrap="square">
            <a:spAutoFit/>
          </a:bodyPr>
          <a:lstStyle/>
          <a:p>
            <a:pPr algn="just"/>
            <a:r>
              <a:rPr lang="es-CL" sz="2400" dirty="0"/>
              <a:t>Si las cajas en línea ocupan más espacio del disponible en su propia línea, el resto de cajas se muestran en las líneas inferiores. Si las cajas en línea ocupan un espacio menor que su propia línea, se puede controlar la distribución de las cajas mediante la propiedad </a:t>
            </a:r>
            <a:r>
              <a:rPr lang="es-CL" sz="2400" b="1" dirty="0" err="1"/>
              <a:t>text-align</a:t>
            </a:r>
            <a:r>
              <a:rPr lang="es-CL" sz="2400" dirty="0"/>
              <a:t> para centrarlas, alinearlas a la derecha o justificarlas.</a:t>
            </a:r>
          </a:p>
        </p:txBody>
      </p:sp>
      <p:grpSp>
        <p:nvGrpSpPr>
          <p:cNvPr id="9" name="Grupo 8">
            <a:extLst>
              <a:ext uri="{FF2B5EF4-FFF2-40B4-BE49-F238E27FC236}">
                <a16:creationId xmlns:a16="http://schemas.microsoft.com/office/drawing/2014/main" id="{B14F2AE6-AD1A-4F2B-97BD-C151435C55F2}"/>
              </a:ext>
            </a:extLst>
          </p:cNvPr>
          <p:cNvGrpSpPr/>
          <p:nvPr/>
        </p:nvGrpSpPr>
        <p:grpSpPr>
          <a:xfrm>
            <a:off x="685056" y="2995759"/>
            <a:ext cx="7645188" cy="1381476"/>
            <a:chOff x="685056" y="2659974"/>
            <a:chExt cx="7645188" cy="1381476"/>
          </a:xfrm>
        </p:grpSpPr>
        <p:pic>
          <p:nvPicPr>
            <p:cNvPr id="6" name="Imagen 5">
              <a:extLst>
                <a:ext uri="{FF2B5EF4-FFF2-40B4-BE49-F238E27FC236}">
                  <a16:creationId xmlns:a16="http://schemas.microsoft.com/office/drawing/2014/main" id="{B92EFCF1-D990-4434-9B74-3E84A3943B97}"/>
                </a:ext>
              </a:extLst>
            </p:cNvPr>
            <p:cNvPicPr>
              <a:picLocks noChangeAspect="1"/>
            </p:cNvPicPr>
            <p:nvPr/>
          </p:nvPicPr>
          <p:blipFill>
            <a:blip r:embed="rId5"/>
            <a:stretch>
              <a:fillRect/>
            </a:stretch>
          </p:blipFill>
          <p:spPr>
            <a:xfrm>
              <a:off x="685056" y="3000927"/>
              <a:ext cx="7645188" cy="1040523"/>
            </a:xfrm>
            <a:prstGeom prst="rect">
              <a:avLst/>
            </a:prstGeom>
          </p:spPr>
          <p:style>
            <a:lnRef idx="2">
              <a:schemeClr val="accent1"/>
            </a:lnRef>
            <a:fillRef idx="1">
              <a:schemeClr val="lt1"/>
            </a:fillRef>
            <a:effectRef idx="0">
              <a:schemeClr val="accent1"/>
            </a:effectRef>
            <a:fontRef idx="minor">
              <a:schemeClr val="dk1"/>
            </a:fontRef>
          </p:style>
        </p:pic>
        <p:sp>
          <p:nvSpPr>
            <p:cNvPr id="7" name="CuadroTexto 6">
              <a:extLst>
                <a:ext uri="{FF2B5EF4-FFF2-40B4-BE49-F238E27FC236}">
                  <a16:creationId xmlns:a16="http://schemas.microsoft.com/office/drawing/2014/main" id="{F378E9D9-A516-4813-96A7-F00D5A42EAB5}"/>
                </a:ext>
              </a:extLst>
            </p:cNvPr>
            <p:cNvSpPr txBox="1"/>
            <p:nvPr/>
          </p:nvSpPr>
          <p:spPr>
            <a:xfrm>
              <a:off x="3368459" y="2659974"/>
              <a:ext cx="2278381" cy="369332"/>
            </a:xfrm>
            <a:prstGeom prst="rect">
              <a:avLst/>
            </a:prstGeom>
            <a:noFill/>
          </p:spPr>
          <p:txBody>
            <a:bodyPr wrap="none" rtlCol="0">
              <a:spAutoFit/>
            </a:bodyPr>
            <a:lstStyle/>
            <a:p>
              <a:r>
                <a:rPr lang="es-CL" b="1" dirty="0">
                  <a:solidFill>
                    <a:schemeClr val="accent5">
                      <a:lumMod val="75000"/>
                    </a:schemeClr>
                  </a:solidFill>
                </a:rPr>
                <a:t>Elemento Contenedor</a:t>
              </a:r>
            </a:p>
          </p:txBody>
        </p:sp>
      </p:grpSp>
    </p:spTree>
    <p:custDataLst>
      <p:tags r:id="rId1"/>
    </p:custDataLst>
    <p:extLst>
      <p:ext uri="{BB962C8B-B14F-4D97-AF65-F5344CB8AC3E}">
        <p14:creationId xmlns:p14="http://schemas.microsoft.com/office/powerpoint/2010/main" val="7802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731484" y="28227"/>
            <a:ext cx="3786939" cy="646331"/>
          </a:xfrm>
          <a:prstGeom prst="rect">
            <a:avLst/>
          </a:prstGeom>
          <a:noFill/>
        </p:spPr>
        <p:txBody>
          <a:bodyPr wrap="square" rtlCol="0">
            <a:spAutoFit/>
          </a:bodyPr>
          <a:lstStyle/>
          <a:p>
            <a:r>
              <a:rPr lang="es-CL" sz="3600" b="1" dirty="0">
                <a:solidFill>
                  <a:schemeClr val="bg1"/>
                </a:solidFill>
              </a:rPr>
              <a:t>Position: </a:t>
            </a:r>
            <a:r>
              <a:rPr lang="es-CL" sz="3600" b="1" dirty="0" err="1">
                <a:solidFill>
                  <a:schemeClr val="bg1"/>
                </a:solidFill>
              </a:rPr>
              <a:t>Relative</a:t>
            </a:r>
            <a:endParaRPr lang="es-CL" sz="3600" b="1" i="1" dirty="0">
              <a:solidFill>
                <a:schemeClr val="bg1"/>
              </a:solidFill>
            </a:endParaRPr>
          </a:p>
        </p:txBody>
      </p:sp>
      <p:sp>
        <p:nvSpPr>
          <p:cNvPr id="8" name="Rectángulo 7">
            <a:extLst>
              <a:ext uri="{FF2B5EF4-FFF2-40B4-BE49-F238E27FC236}">
                <a16:creationId xmlns:a16="http://schemas.microsoft.com/office/drawing/2014/main" id="{9F08DB6B-2D32-4CE3-A7BA-69CE8729A9D2}"/>
              </a:ext>
            </a:extLst>
          </p:cNvPr>
          <p:cNvSpPr/>
          <p:nvPr/>
        </p:nvSpPr>
        <p:spPr>
          <a:xfrm>
            <a:off x="156755" y="747680"/>
            <a:ext cx="8874034" cy="1569660"/>
          </a:xfrm>
          <a:prstGeom prst="rect">
            <a:avLst/>
          </a:prstGeom>
        </p:spPr>
        <p:txBody>
          <a:bodyPr wrap="square">
            <a:spAutoFit/>
          </a:bodyPr>
          <a:lstStyle/>
          <a:p>
            <a:pPr algn="just"/>
            <a:r>
              <a:rPr lang="es-CL" sz="2400" dirty="0"/>
              <a:t>El posicionamiento relativo desplaza una caja </a:t>
            </a:r>
            <a:r>
              <a:rPr lang="es-CL" sz="2400" b="1" dirty="0">
                <a:solidFill>
                  <a:srgbClr val="FF0000"/>
                </a:solidFill>
              </a:rPr>
              <a:t>respecto de su posición original</a:t>
            </a:r>
            <a:r>
              <a:rPr lang="es-CL" sz="2400" dirty="0"/>
              <a:t> establecida mediante el posicionamiento normal. El desplazamiento de la caja se controla con las propiedades </a:t>
            </a:r>
            <a:r>
              <a:rPr lang="es-CL" sz="2400" b="1" dirty="0"/>
              <a:t>top</a:t>
            </a:r>
            <a:r>
              <a:rPr lang="es-CL" sz="2400" dirty="0"/>
              <a:t>, </a:t>
            </a:r>
            <a:r>
              <a:rPr lang="es-CL" sz="2400" b="1" dirty="0" err="1"/>
              <a:t>right</a:t>
            </a:r>
            <a:r>
              <a:rPr lang="es-CL" sz="2400" dirty="0"/>
              <a:t>, </a:t>
            </a:r>
            <a:r>
              <a:rPr lang="es-CL" sz="2400" b="1" dirty="0" err="1"/>
              <a:t>bottom</a:t>
            </a:r>
            <a:r>
              <a:rPr lang="es-CL" sz="2400" dirty="0"/>
              <a:t> y </a:t>
            </a:r>
            <a:r>
              <a:rPr lang="es-CL" sz="2400" b="1" dirty="0" err="1"/>
              <a:t>left</a:t>
            </a:r>
            <a:r>
              <a:rPr lang="es-CL" sz="2400" dirty="0"/>
              <a:t>.</a:t>
            </a:r>
          </a:p>
        </p:txBody>
      </p:sp>
      <p:sp>
        <p:nvSpPr>
          <p:cNvPr id="5" name="Rectángulo 4">
            <a:extLst>
              <a:ext uri="{FF2B5EF4-FFF2-40B4-BE49-F238E27FC236}">
                <a16:creationId xmlns:a16="http://schemas.microsoft.com/office/drawing/2014/main" id="{C9FA0DD9-B832-496B-8838-EE6485E6CE12}"/>
              </a:ext>
            </a:extLst>
          </p:cNvPr>
          <p:cNvSpPr/>
          <p:nvPr/>
        </p:nvSpPr>
        <p:spPr>
          <a:xfrm>
            <a:off x="69669" y="4191566"/>
            <a:ext cx="8961120" cy="2677656"/>
          </a:xfrm>
          <a:prstGeom prst="rect">
            <a:avLst/>
          </a:prstGeom>
        </p:spPr>
        <p:txBody>
          <a:bodyPr wrap="square">
            <a:spAutoFit/>
          </a:bodyPr>
          <a:lstStyle/>
          <a:p>
            <a:pPr algn="just"/>
            <a:r>
              <a:rPr lang="es-CL" sz="2400" dirty="0"/>
              <a:t>El valor de la propiedad </a:t>
            </a:r>
            <a:r>
              <a:rPr lang="es-CL" sz="2400" b="1" dirty="0"/>
              <a:t>top</a:t>
            </a:r>
            <a:r>
              <a:rPr lang="es-CL" sz="2400" dirty="0"/>
              <a:t> se interpreta como el desplazamiento entre el borde superior de la caja en su posición final y el borde superior de la misma caja en su posición original.</a:t>
            </a:r>
          </a:p>
          <a:p>
            <a:pPr algn="just"/>
            <a:r>
              <a:rPr lang="es-CL" sz="2400" dirty="0"/>
              <a:t>De la misma forma, el valor de las propiedades </a:t>
            </a:r>
            <a:r>
              <a:rPr lang="es-CL" sz="2400" b="1" dirty="0" err="1"/>
              <a:t>left</a:t>
            </a:r>
            <a:r>
              <a:rPr lang="es-CL" sz="2400" dirty="0"/>
              <a:t>, </a:t>
            </a:r>
            <a:r>
              <a:rPr lang="es-CL" sz="2400" b="1" dirty="0" err="1"/>
              <a:t>right</a:t>
            </a:r>
            <a:r>
              <a:rPr lang="es-CL" sz="2400" dirty="0"/>
              <a:t> y </a:t>
            </a:r>
            <a:r>
              <a:rPr lang="es-CL" sz="2400" b="1" dirty="0" err="1"/>
              <a:t>bottom</a:t>
            </a:r>
            <a:r>
              <a:rPr lang="es-CL" sz="2400" dirty="0"/>
              <a:t> indica respectivamente el desplazamiento entre el borde izquierdo/derecho/inferior de la caja en su posición final y el borde izquierdo/derecho/inferior de la caja original.</a:t>
            </a:r>
          </a:p>
        </p:txBody>
      </p:sp>
      <p:grpSp>
        <p:nvGrpSpPr>
          <p:cNvPr id="16" name="Grupo 15">
            <a:extLst>
              <a:ext uri="{FF2B5EF4-FFF2-40B4-BE49-F238E27FC236}">
                <a16:creationId xmlns:a16="http://schemas.microsoft.com/office/drawing/2014/main" id="{23169231-4C80-4E32-846E-3818F0F2DD0B}"/>
              </a:ext>
            </a:extLst>
          </p:cNvPr>
          <p:cNvGrpSpPr/>
          <p:nvPr/>
        </p:nvGrpSpPr>
        <p:grpSpPr>
          <a:xfrm>
            <a:off x="550484" y="2545359"/>
            <a:ext cx="3219450" cy="1588532"/>
            <a:chOff x="685056" y="2875325"/>
            <a:chExt cx="3219450" cy="1588532"/>
          </a:xfrm>
        </p:grpSpPr>
        <p:pic>
          <p:nvPicPr>
            <p:cNvPr id="6" name="Imagen 5">
              <a:extLst>
                <a:ext uri="{FF2B5EF4-FFF2-40B4-BE49-F238E27FC236}">
                  <a16:creationId xmlns:a16="http://schemas.microsoft.com/office/drawing/2014/main" id="{CE9D0D2B-A307-4512-8F85-1088CF4583E0}"/>
                </a:ext>
              </a:extLst>
            </p:cNvPr>
            <p:cNvPicPr>
              <a:picLocks noChangeAspect="1"/>
            </p:cNvPicPr>
            <p:nvPr/>
          </p:nvPicPr>
          <p:blipFill>
            <a:blip r:embed="rId5"/>
            <a:stretch>
              <a:fillRect/>
            </a:stretch>
          </p:blipFill>
          <p:spPr>
            <a:xfrm>
              <a:off x="685056" y="3244657"/>
              <a:ext cx="3219450" cy="1219200"/>
            </a:xfrm>
            <a:prstGeom prst="rect">
              <a:avLst/>
            </a:prstGeom>
          </p:spPr>
          <p:style>
            <a:lnRef idx="2">
              <a:schemeClr val="accent2"/>
            </a:lnRef>
            <a:fillRef idx="1">
              <a:schemeClr val="lt1"/>
            </a:fillRef>
            <a:effectRef idx="0">
              <a:schemeClr val="accent2"/>
            </a:effectRef>
            <a:fontRef idx="minor">
              <a:schemeClr val="dk1"/>
            </a:fontRef>
          </p:style>
        </p:pic>
        <p:sp>
          <p:nvSpPr>
            <p:cNvPr id="9" name="CuadroTexto 8">
              <a:extLst>
                <a:ext uri="{FF2B5EF4-FFF2-40B4-BE49-F238E27FC236}">
                  <a16:creationId xmlns:a16="http://schemas.microsoft.com/office/drawing/2014/main" id="{FBBC7EFA-AA05-4B0C-8444-E94A296D465D}"/>
                </a:ext>
              </a:extLst>
            </p:cNvPr>
            <p:cNvSpPr txBox="1"/>
            <p:nvPr/>
          </p:nvSpPr>
          <p:spPr>
            <a:xfrm>
              <a:off x="1025875" y="2875325"/>
              <a:ext cx="2537811" cy="369332"/>
            </a:xfrm>
            <a:prstGeom prst="rect">
              <a:avLst/>
            </a:prstGeom>
            <a:noFill/>
          </p:spPr>
          <p:txBody>
            <a:bodyPr wrap="none" rtlCol="0">
              <a:spAutoFit/>
            </a:bodyPr>
            <a:lstStyle/>
            <a:p>
              <a:r>
                <a:rPr lang="es-CL" b="1" dirty="0">
                  <a:solidFill>
                    <a:schemeClr val="accent5">
                      <a:lumMod val="75000"/>
                    </a:schemeClr>
                  </a:solidFill>
                </a:rPr>
                <a:t>Posicionamiento Normal</a:t>
              </a:r>
            </a:p>
          </p:txBody>
        </p:sp>
      </p:grpSp>
      <p:grpSp>
        <p:nvGrpSpPr>
          <p:cNvPr id="15" name="Grupo 14">
            <a:extLst>
              <a:ext uri="{FF2B5EF4-FFF2-40B4-BE49-F238E27FC236}">
                <a16:creationId xmlns:a16="http://schemas.microsoft.com/office/drawing/2014/main" id="{27CE4D19-E00E-48FD-966B-CD31B141D4B8}"/>
              </a:ext>
            </a:extLst>
          </p:cNvPr>
          <p:cNvGrpSpPr/>
          <p:nvPr/>
        </p:nvGrpSpPr>
        <p:grpSpPr>
          <a:xfrm>
            <a:off x="4798211" y="2052356"/>
            <a:ext cx="3333750" cy="2081535"/>
            <a:chOff x="4989800" y="2382322"/>
            <a:chExt cx="3333750" cy="2081535"/>
          </a:xfrm>
        </p:grpSpPr>
        <p:pic>
          <p:nvPicPr>
            <p:cNvPr id="7" name="Imagen 6">
              <a:extLst>
                <a:ext uri="{FF2B5EF4-FFF2-40B4-BE49-F238E27FC236}">
                  <a16:creationId xmlns:a16="http://schemas.microsoft.com/office/drawing/2014/main" id="{6ECD8917-E212-49F8-8EE1-D446EF7947D2}"/>
                </a:ext>
              </a:extLst>
            </p:cNvPr>
            <p:cNvPicPr>
              <a:picLocks noChangeAspect="1"/>
            </p:cNvPicPr>
            <p:nvPr/>
          </p:nvPicPr>
          <p:blipFill>
            <a:blip r:embed="rId6"/>
            <a:stretch>
              <a:fillRect/>
            </a:stretch>
          </p:blipFill>
          <p:spPr>
            <a:xfrm>
              <a:off x="4989800" y="2739832"/>
              <a:ext cx="3333750" cy="1724025"/>
            </a:xfrm>
            <a:prstGeom prst="rect">
              <a:avLst/>
            </a:prstGeom>
          </p:spPr>
          <p:style>
            <a:lnRef idx="2">
              <a:schemeClr val="accent2"/>
            </a:lnRef>
            <a:fillRef idx="1">
              <a:schemeClr val="lt1"/>
            </a:fillRef>
            <a:effectRef idx="0">
              <a:schemeClr val="accent2"/>
            </a:effectRef>
            <a:fontRef idx="minor">
              <a:schemeClr val="dk1"/>
            </a:fontRef>
          </p:style>
        </p:pic>
        <p:sp>
          <p:nvSpPr>
            <p:cNvPr id="10" name="CuadroTexto 9">
              <a:extLst>
                <a:ext uri="{FF2B5EF4-FFF2-40B4-BE49-F238E27FC236}">
                  <a16:creationId xmlns:a16="http://schemas.microsoft.com/office/drawing/2014/main" id="{BAA0880B-53C5-4EDA-BC75-61D680B36CBA}"/>
                </a:ext>
              </a:extLst>
            </p:cNvPr>
            <p:cNvSpPr txBox="1"/>
            <p:nvPr/>
          </p:nvSpPr>
          <p:spPr>
            <a:xfrm>
              <a:off x="5041328" y="2382322"/>
              <a:ext cx="3230693" cy="369332"/>
            </a:xfrm>
            <a:prstGeom prst="rect">
              <a:avLst/>
            </a:prstGeom>
            <a:noFill/>
          </p:spPr>
          <p:txBody>
            <a:bodyPr wrap="none" rtlCol="0">
              <a:spAutoFit/>
            </a:bodyPr>
            <a:lstStyle/>
            <a:p>
              <a:r>
                <a:rPr lang="es-CL" b="1" dirty="0">
                  <a:solidFill>
                    <a:schemeClr val="accent5">
                      <a:lumMod val="75000"/>
                    </a:schemeClr>
                  </a:solidFill>
                </a:rPr>
                <a:t>Posicionamiento Relativo Caja 1</a:t>
              </a:r>
            </a:p>
          </p:txBody>
        </p:sp>
      </p:grpSp>
    </p:spTree>
    <p:custDataLst>
      <p:tags r:id="rId1"/>
    </p:custDataLst>
    <p:extLst>
      <p:ext uri="{BB962C8B-B14F-4D97-AF65-F5344CB8AC3E}">
        <p14:creationId xmlns:p14="http://schemas.microsoft.com/office/powerpoint/2010/main" val="20480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F08DB6B-2D32-4CE3-A7BA-69CE8729A9D2}"/>
              </a:ext>
            </a:extLst>
          </p:cNvPr>
          <p:cNvSpPr/>
          <p:nvPr/>
        </p:nvSpPr>
        <p:spPr>
          <a:xfrm>
            <a:off x="190263" y="1678744"/>
            <a:ext cx="8656320" cy="3108543"/>
          </a:xfrm>
          <a:prstGeom prst="rect">
            <a:avLst/>
          </a:prstGeom>
        </p:spPr>
        <p:txBody>
          <a:bodyPr wrap="square">
            <a:spAutoFit/>
          </a:bodyPr>
          <a:lstStyle/>
          <a:p>
            <a:pPr algn="just"/>
            <a:r>
              <a:rPr lang="es-CL" sz="2800" dirty="0" smtClean="0"/>
              <a:t>En el ejemplo, el </a:t>
            </a:r>
            <a:r>
              <a:rPr lang="es-CL" sz="2800" dirty="0"/>
              <a:t>resto de imágenes no varían su posición y por tanto no ocupan el espacio dejado por la primera imagen, ya que el </a:t>
            </a:r>
            <a:r>
              <a:rPr lang="es-CL" sz="2800" b="1" dirty="0">
                <a:solidFill>
                  <a:srgbClr val="FF0000"/>
                </a:solidFill>
              </a:rPr>
              <a:t>posicionamiento</a:t>
            </a:r>
            <a:r>
              <a:rPr lang="es-CL" sz="2800" dirty="0">
                <a:solidFill>
                  <a:srgbClr val="FF0000"/>
                </a:solidFill>
              </a:rPr>
              <a:t> </a:t>
            </a:r>
            <a:r>
              <a:rPr lang="es-CL" sz="2800" b="1" dirty="0">
                <a:solidFill>
                  <a:srgbClr val="FF0000"/>
                </a:solidFill>
              </a:rPr>
              <a:t>relativo no influye en el resto de elementos </a:t>
            </a:r>
            <a:r>
              <a:rPr lang="es-CL" sz="2800" dirty="0"/>
              <a:t>de la página. </a:t>
            </a:r>
          </a:p>
          <a:p>
            <a:pPr algn="just"/>
            <a:r>
              <a:rPr lang="es-CL" sz="2800" dirty="0"/>
              <a:t>El principal </a:t>
            </a:r>
            <a:r>
              <a:rPr lang="es-CL" sz="2800" i="1" dirty="0"/>
              <a:t>problema</a:t>
            </a:r>
            <a:r>
              <a:rPr lang="es-CL" sz="2800" dirty="0"/>
              <a:t> de posicionar elementos de forma relativa es que se pueden producir solapamientos con otros elementos de la página.</a:t>
            </a:r>
          </a:p>
        </p:txBody>
      </p:sp>
      <p:sp>
        <p:nvSpPr>
          <p:cNvPr id="4" name="CuadroTexto 3">
            <a:extLst>
              <a:ext uri="{FF2B5EF4-FFF2-40B4-BE49-F238E27FC236}">
                <a16:creationId xmlns:a16="http://schemas.microsoft.com/office/drawing/2014/main" id="{4D865C50-6F31-4F81-9732-CF0DE0A634C4}"/>
              </a:ext>
            </a:extLst>
          </p:cNvPr>
          <p:cNvSpPr txBox="1"/>
          <p:nvPr/>
        </p:nvSpPr>
        <p:spPr>
          <a:xfrm>
            <a:off x="731484" y="28227"/>
            <a:ext cx="3786939" cy="646331"/>
          </a:xfrm>
          <a:prstGeom prst="rect">
            <a:avLst/>
          </a:prstGeom>
          <a:noFill/>
        </p:spPr>
        <p:txBody>
          <a:bodyPr wrap="square" rtlCol="0">
            <a:spAutoFit/>
          </a:bodyPr>
          <a:lstStyle/>
          <a:p>
            <a:r>
              <a:rPr lang="es-CL" sz="3600" b="1" dirty="0">
                <a:solidFill>
                  <a:schemeClr val="bg1"/>
                </a:solidFill>
              </a:rPr>
              <a:t>Position: </a:t>
            </a:r>
            <a:r>
              <a:rPr lang="es-CL" sz="3600" b="1" dirty="0" err="1">
                <a:solidFill>
                  <a:schemeClr val="bg1"/>
                </a:solidFill>
              </a:rPr>
              <a:t>Relative</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82747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17799" y="1216"/>
            <a:ext cx="7468952" cy="707886"/>
          </a:xfrm>
          <a:prstGeom prst="rect">
            <a:avLst/>
          </a:prstGeom>
          <a:noFill/>
        </p:spPr>
        <p:txBody>
          <a:bodyPr wrap="square" rtlCol="0">
            <a:spAutoFit/>
          </a:bodyPr>
          <a:lstStyle/>
          <a:p>
            <a:r>
              <a:rPr lang="es-CL" sz="4000" b="1" dirty="0">
                <a:solidFill>
                  <a:schemeClr val="bg1"/>
                </a:solidFill>
              </a:rPr>
              <a:t>Position: Absolute</a:t>
            </a:r>
            <a:endParaRPr lang="es-CL" sz="4000" b="1" i="1" dirty="0">
              <a:solidFill>
                <a:schemeClr val="bg1"/>
              </a:solidFill>
            </a:endParaRPr>
          </a:p>
        </p:txBody>
      </p:sp>
      <p:sp>
        <p:nvSpPr>
          <p:cNvPr id="8" name="Rectángulo 7">
            <a:extLst>
              <a:ext uri="{FF2B5EF4-FFF2-40B4-BE49-F238E27FC236}">
                <a16:creationId xmlns:a16="http://schemas.microsoft.com/office/drawing/2014/main" id="{9F08DB6B-2D32-4CE3-A7BA-69CE8729A9D2}"/>
              </a:ext>
            </a:extLst>
          </p:cNvPr>
          <p:cNvSpPr/>
          <p:nvPr/>
        </p:nvSpPr>
        <p:spPr>
          <a:xfrm>
            <a:off x="132665" y="709102"/>
            <a:ext cx="8898124" cy="1938992"/>
          </a:xfrm>
          <a:prstGeom prst="rect">
            <a:avLst/>
          </a:prstGeom>
        </p:spPr>
        <p:txBody>
          <a:bodyPr wrap="square">
            <a:spAutoFit/>
          </a:bodyPr>
          <a:lstStyle/>
          <a:p>
            <a:pPr algn="just"/>
            <a:r>
              <a:rPr lang="es-CL" sz="2400" dirty="0"/>
              <a:t>El posicionamiento absoluto </a:t>
            </a:r>
            <a:r>
              <a:rPr lang="es-CL" sz="2400" dirty="0" smtClean="0"/>
              <a:t>igualmente funciona mediante </a:t>
            </a:r>
            <a:r>
              <a:rPr lang="es-CL" sz="2400" dirty="0"/>
              <a:t>las propiedades </a:t>
            </a:r>
            <a:r>
              <a:rPr lang="es-CL" sz="2400" b="1" dirty="0"/>
              <a:t>top</a:t>
            </a:r>
            <a:r>
              <a:rPr lang="es-CL" sz="2400" dirty="0"/>
              <a:t>, </a:t>
            </a:r>
            <a:r>
              <a:rPr lang="es-CL" sz="2400" b="1" dirty="0" err="1"/>
              <a:t>right</a:t>
            </a:r>
            <a:r>
              <a:rPr lang="es-CL" sz="2400" dirty="0"/>
              <a:t>, </a:t>
            </a:r>
            <a:r>
              <a:rPr lang="es-CL" sz="2400" b="1" dirty="0" err="1"/>
              <a:t>bottom</a:t>
            </a:r>
            <a:r>
              <a:rPr lang="es-CL" sz="2400" dirty="0"/>
              <a:t> y </a:t>
            </a:r>
            <a:r>
              <a:rPr lang="es-CL" sz="2400" b="1" dirty="0" err="1"/>
              <a:t>left</a:t>
            </a:r>
            <a:r>
              <a:rPr lang="es-CL" sz="2400" dirty="0"/>
              <a:t>. La interpretación de los valores de estas propiedades </a:t>
            </a:r>
            <a:r>
              <a:rPr lang="es-CL" sz="2400" b="1" dirty="0" smtClean="0">
                <a:solidFill>
                  <a:srgbClr val="FF0000"/>
                </a:solidFill>
              </a:rPr>
              <a:t>depende </a:t>
            </a:r>
            <a:r>
              <a:rPr lang="es-CL" sz="2400" b="1" dirty="0">
                <a:solidFill>
                  <a:srgbClr val="FF0000"/>
                </a:solidFill>
              </a:rPr>
              <a:t>del posicionamiento del elemento contenedor</a:t>
            </a:r>
            <a:r>
              <a:rPr lang="es-CL" sz="2400" dirty="0"/>
              <a:t>. También se pueden utilizar las propiedades </a:t>
            </a:r>
            <a:r>
              <a:rPr lang="es-CL" sz="2400" b="1" i="1" dirty="0" err="1"/>
              <a:t>width</a:t>
            </a:r>
            <a:r>
              <a:rPr lang="es-CL" sz="2400" dirty="0"/>
              <a:t> y </a:t>
            </a:r>
            <a:r>
              <a:rPr lang="es-CL" sz="2400" b="1" i="1" dirty="0" err="1"/>
              <a:t>height</a:t>
            </a:r>
            <a:r>
              <a:rPr lang="es-CL" sz="2400" dirty="0"/>
              <a:t>, como indica la imagen siguiente:</a:t>
            </a:r>
          </a:p>
        </p:txBody>
      </p:sp>
      <p:pic>
        <p:nvPicPr>
          <p:cNvPr id="2" name="Imagen 1">
            <a:extLst>
              <a:ext uri="{FF2B5EF4-FFF2-40B4-BE49-F238E27FC236}">
                <a16:creationId xmlns:a16="http://schemas.microsoft.com/office/drawing/2014/main" id="{62571F76-AE26-4FA4-88F7-383A81AE3DFD}"/>
              </a:ext>
            </a:extLst>
          </p:cNvPr>
          <p:cNvPicPr>
            <a:picLocks noChangeAspect="1"/>
          </p:cNvPicPr>
          <p:nvPr/>
        </p:nvPicPr>
        <p:blipFill>
          <a:blip r:embed="rId5"/>
          <a:stretch>
            <a:fillRect/>
          </a:stretch>
        </p:blipFill>
        <p:spPr>
          <a:xfrm>
            <a:off x="132665" y="3092293"/>
            <a:ext cx="3890695" cy="3591944"/>
          </a:xfrm>
          <a:prstGeom prst="rect">
            <a:avLst/>
          </a:prstGeom>
        </p:spPr>
      </p:pic>
      <p:sp>
        <p:nvSpPr>
          <p:cNvPr id="3" name="Rectángulo 2">
            <a:extLst>
              <a:ext uri="{FF2B5EF4-FFF2-40B4-BE49-F238E27FC236}">
                <a16:creationId xmlns:a16="http://schemas.microsoft.com/office/drawing/2014/main" id="{8D8D8704-4635-4909-81DC-317C7095E0D0}"/>
              </a:ext>
            </a:extLst>
          </p:cNvPr>
          <p:cNvSpPr/>
          <p:nvPr/>
        </p:nvSpPr>
        <p:spPr>
          <a:xfrm>
            <a:off x="4152275" y="3815104"/>
            <a:ext cx="4878514" cy="2308324"/>
          </a:xfrm>
          <a:prstGeom prst="rect">
            <a:avLst/>
          </a:prstGeom>
        </p:spPr>
        <p:txBody>
          <a:bodyPr wrap="square">
            <a:spAutoFit/>
          </a:bodyPr>
          <a:lstStyle/>
          <a:p>
            <a:pPr algn="just"/>
            <a:r>
              <a:rPr lang="es-CL" sz="2400" b="1" dirty="0" smtClean="0">
                <a:solidFill>
                  <a:srgbClr val="FF0000"/>
                </a:solidFill>
              </a:rPr>
              <a:t>El </a:t>
            </a:r>
            <a:r>
              <a:rPr lang="es-CL" sz="2400" b="1" dirty="0">
                <a:solidFill>
                  <a:srgbClr val="FF0000"/>
                </a:solidFill>
              </a:rPr>
              <a:t>resto de elementos de la página se mueven para ocupar el lugar libre dejado por el elemento</a:t>
            </a:r>
            <a:r>
              <a:rPr lang="es-CL" sz="2400" dirty="0"/>
              <a:t> posicionado absoluto. Por </a:t>
            </a:r>
            <a:r>
              <a:rPr lang="es-CL" sz="2400" dirty="0" smtClean="0"/>
              <a:t>esto, </a:t>
            </a:r>
            <a:r>
              <a:rPr lang="es-CL" sz="2400" dirty="0"/>
              <a:t>es posible que se produzca un  solapamiento con otros elementos de la página.</a:t>
            </a:r>
          </a:p>
        </p:txBody>
      </p:sp>
    </p:spTree>
    <p:custDataLst>
      <p:tags r:id="rId1"/>
    </p:custDataLst>
    <p:extLst>
      <p:ext uri="{BB962C8B-B14F-4D97-AF65-F5344CB8AC3E}">
        <p14:creationId xmlns:p14="http://schemas.microsoft.com/office/powerpoint/2010/main" val="2266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741518" y="0"/>
            <a:ext cx="3464722" cy="707886"/>
          </a:xfrm>
          <a:prstGeom prst="rect">
            <a:avLst/>
          </a:prstGeom>
          <a:noFill/>
        </p:spPr>
        <p:txBody>
          <a:bodyPr wrap="square" rtlCol="0">
            <a:spAutoFit/>
          </a:bodyPr>
          <a:lstStyle/>
          <a:p>
            <a:r>
              <a:rPr lang="es-CL" sz="4000" b="1" dirty="0">
                <a:solidFill>
                  <a:schemeClr val="bg1"/>
                </a:solidFill>
              </a:rPr>
              <a:t>Position: </a:t>
            </a:r>
            <a:r>
              <a:rPr lang="es-CL" sz="4000" b="1" dirty="0" err="1">
                <a:solidFill>
                  <a:schemeClr val="bg1"/>
                </a:solidFill>
              </a:rPr>
              <a:t>Fixed</a:t>
            </a:r>
            <a:endParaRPr lang="es-CL" sz="4000" b="1" i="1" dirty="0">
              <a:solidFill>
                <a:schemeClr val="bg1"/>
              </a:solidFill>
            </a:endParaRPr>
          </a:p>
        </p:txBody>
      </p:sp>
      <p:sp>
        <p:nvSpPr>
          <p:cNvPr id="8" name="Rectángulo 7">
            <a:extLst>
              <a:ext uri="{FF2B5EF4-FFF2-40B4-BE49-F238E27FC236}">
                <a16:creationId xmlns:a16="http://schemas.microsoft.com/office/drawing/2014/main" id="{9F08DB6B-2D32-4CE3-A7BA-69CE8729A9D2}"/>
              </a:ext>
            </a:extLst>
          </p:cNvPr>
          <p:cNvSpPr/>
          <p:nvPr/>
        </p:nvSpPr>
        <p:spPr>
          <a:xfrm>
            <a:off x="0" y="652651"/>
            <a:ext cx="9143999" cy="461665"/>
          </a:xfrm>
          <a:prstGeom prst="rect">
            <a:avLst/>
          </a:prstGeom>
        </p:spPr>
        <p:txBody>
          <a:bodyPr wrap="square">
            <a:spAutoFit/>
          </a:bodyPr>
          <a:lstStyle/>
          <a:p>
            <a:pPr algn="ctr"/>
            <a:r>
              <a:rPr lang="es-CL" sz="2400" dirty="0" smtClean="0"/>
              <a:t>Su posición es inamovible dentro de la ventana del navegador*</a:t>
            </a:r>
          </a:p>
        </p:txBody>
      </p:sp>
      <p:sp>
        <p:nvSpPr>
          <p:cNvPr id="2" name="Rectángulo 1"/>
          <p:cNvSpPr/>
          <p:nvPr/>
        </p:nvSpPr>
        <p:spPr>
          <a:xfrm>
            <a:off x="0" y="5934670"/>
            <a:ext cx="9144000" cy="923330"/>
          </a:xfrm>
          <a:prstGeom prst="rect">
            <a:avLst/>
          </a:prstGeom>
        </p:spPr>
        <p:txBody>
          <a:bodyPr wrap="square">
            <a:spAutoFit/>
          </a:bodyPr>
          <a:lstStyle/>
          <a:p>
            <a:pPr algn="just"/>
            <a:r>
              <a:rPr lang="es-CL" dirty="0" smtClean="0"/>
              <a:t>* Si </a:t>
            </a:r>
            <a:r>
              <a:rPr lang="es-CL" dirty="0"/>
              <a:t>la página se visualiza en un medio paginado (</a:t>
            </a:r>
            <a:r>
              <a:rPr lang="es-CL" dirty="0" err="1" smtClean="0"/>
              <a:t>p.ej</a:t>
            </a:r>
            <a:r>
              <a:rPr lang="es-CL" dirty="0" smtClean="0"/>
              <a:t>: </a:t>
            </a:r>
            <a:r>
              <a:rPr lang="es-CL" dirty="0"/>
              <a:t>en una impresora) las cajas posicionadas de forma fija se repiten en todas las páginas. Esta característica puede ser útil para crear encabezados o pies de página en páginas HTML preparadas para imprimir.</a:t>
            </a:r>
            <a:endParaRPr lang="es-CL" dirty="0"/>
          </a:p>
        </p:txBody>
      </p:sp>
      <p:pic>
        <p:nvPicPr>
          <p:cNvPr id="6" name="fixed">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7"/>
          <a:stretch>
            <a:fillRect/>
          </a:stretch>
        </p:blipFill>
        <p:spPr>
          <a:xfrm>
            <a:off x="469945" y="1096902"/>
            <a:ext cx="8168958" cy="4376460"/>
          </a:xfrm>
          <a:prstGeom prst="rect">
            <a:avLst/>
          </a:prstGeom>
        </p:spPr>
      </p:pic>
    </p:spTree>
    <p:custDataLst>
      <p:tags r:id="rId1"/>
    </p:custDataLst>
    <p:extLst>
      <p:ext uri="{BB962C8B-B14F-4D97-AF65-F5344CB8AC3E}">
        <p14:creationId xmlns:p14="http://schemas.microsoft.com/office/powerpoint/2010/main" val="2237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31660</TotalTime>
  <Words>1659</Words>
  <Application>Microsoft Office PowerPoint</Application>
  <PresentationFormat>Presentación en pantalla (4:3)</PresentationFormat>
  <Paragraphs>163</Paragraphs>
  <Slides>24</Slides>
  <Notes>23</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517</cp:revision>
  <cp:lastPrinted>2018-02-06T19:43:21Z</cp:lastPrinted>
  <dcterms:created xsi:type="dcterms:W3CDTF">2016-02-23T20:13:48Z</dcterms:created>
  <dcterms:modified xsi:type="dcterms:W3CDTF">2020-07-22T22:09:29Z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