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74" r:id="rId2"/>
    <p:sldId id="309" r:id="rId3"/>
  </p:sldIdLst>
  <p:sldSz cx="9144000" cy="6858000" type="screen4x3"/>
  <p:notesSz cx="7010400" cy="9296400"/>
  <p:custDataLst>
    <p:tags r:id="rId6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E54"/>
    <a:srgbClr val="49535F"/>
    <a:srgbClr val="41B1E9"/>
    <a:srgbClr val="003366"/>
    <a:srgbClr val="243190"/>
    <a:srgbClr val="E88E16"/>
    <a:srgbClr val="E00E2C"/>
    <a:srgbClr val="FEB915"/>
    <a:srgbClr val="CCFF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75" autoAdjust="0"/>
    <p:restoredTop sz="91014" autoAdjust="0"/>
  </p:normalViewPr>
  <p:slideViewPr>
    <p:cSldViewPr snapToGrid="0" snapToObjects="1">
      <p:cViewPr varScale="1">
        <p:scale>
          <a:sx n="88" d="100"/>
          <a:sy n="88" d="100"/>
        </p:scale>
        <p:origin x="86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14-09-2020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14-09-2020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278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994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44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7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0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454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GFDHDFDHFHD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814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3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7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8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GFDHDFDHFHD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3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55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2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14/09/2020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GFDHDFDHFHD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30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37758" y="716290"/>
            <a:ext cx="7849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b="1" dirty="0">
                <a:solidFill>
                  <a:srgbClr val="49535F"/>
                </a:solidFill>
              </a:rPr>
              <a:t>Guías de estilos y representaciones visuales en la maquetación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43148" y="1909710"/>
            <a:ext cx="688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800" dirty="0" smtClean="0"/>
              <a:t>Un </a:t>
            </a:r>
            <a:r>
              <a:rPr lang="es-CL" sz="2800" dirty="0"/>
              <a:t>sitio web debe ser visualmente </a:t>
            </a:r>
            <a:r>
              <a:rPr lang="es-CL" sz="2800" dirty="0" smtClean="0"/>
              <a:t>coherente</a:t>
            </a:r>
            <a:endParaRPr lang="es-CL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EF1C64-B406-42D9-81D2-4E70F5CA4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4450" y="3064785"/>
            <a:ext cx="2502796" cy="187731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6B7403D-2F4F-4408-9360-B4A7E7F8CD1B}"/>
              </a:ext>
            </a:extLst>
          </p:cNvPr>
          <p:cNvSpPr/>
          <p:nvPr/>
        </p:nvSpPr>
        <p:spPr>
          <a:xfrm>
            <a:off x="191589" y="2967143"/>
            <a:ext cx="619179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800" dirty="0"/>
              <a:t>Para facilitar este trabajo existen las </a:t>
            </a:r>
            <a:r>
              <a:rPr lang="es-CL" sz="2800" b="1" dirty="0"/>
              <a:t>guías de estilo</a:t>
            </a:r>
            <a:r>
              <a:rPr lang="es-CL" sz="2800" dirty="0"/>
              <a:t>. Una Guía de Estilo es una </a:t>
            </a:r>
            <a:r>
              <a:rPr lang="es-CL" sz="2800" b="1" dirty="0"/>
              <a:t>serie de estándares </a:t>
            </a:r>
            <a:r>
              <a:rPr lang="es-CL" sz="2800" dirty="0"/>
              <a:t>que permiten unificar todos los componentes visuales de una página, sitio o aplicación web.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625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9F6AB490-1C00-496D-81A9-C4C4F7C0B471}"/>
              </a:ext>
            </a:extLst>
          </p:cNvPr>
          <p:cNvSpPr/>
          <p:nvPr/>
        </p:nvSpPr>
        <p:spPr>
          <a:xfrm>
            <a:off x="344648" y="718649"/>
            <a:ext cx="837226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400" dirty="0" smtClean="0"/>
              <a:t>		Nos permiten </a:t>
            </a:r>
            <a:r>
              <a:rPr lang="es-CL" sz="2400" dirty="0"/>
              <a:t>optimizar </a:t>
            </a:r>
            <a:r>
              <a:rPr lang="es-CL" sz="2400" dirty="0" smtClean="0"/>
              <a:t>el trabajo con CSS</a:t>
            </a:r>
            <a:endParaRPr lang="es-CL" sz="2400" dirty="0"/>
          </a:p>
          <a:p>
            <a:pPr algn="just"/>
            <a:endParaRPr lang="es-CL" sz="2400" dirty="0"/>
          </a:p>
          <a:p>
            <a:pPr fontAlgn="base"/>
            <a:r>
              <a:rPr lang="es-CL" sz="2400" b="1" dirty="0"/>
              <a:t>¿Qué es un preprocesador de CSS?</a:t>
            </a:r>
          </a:p>
          <a:p>
            <a:pPr fontAlgn="base"/>
            <a:endParaRPr lang="es-CL" sz="2400" b="1" dirty="0"/>
          </a:p>
          <a:p>
            <a:pPr algn="just" fontAlgn="base"/>
            <a:r>
              <a:rPr lang="es-CL" sz="2400" dirty="0" smtClean="0"/>
              <a:t>Es una </a:t>
            </a:r>
            <a:r>
              <a:rPr lang="es-CL" sz="2400" dirty="0"/>
              <a:t>herramienta que nos permite escribir </a:t>
            </a:r>
            <a:r>
              <a:rPr lang="es-CL" sz="2400" b="1" dirty="0"/>
              <a:t>pseudocódigo</a:t>
            </a:r>
            <a:r>
              <a:rPr lang="es-CL" sz="2400" dirty="0"/>
              <a:t> CSS que luego será compilado para convertirse en CSS tal y como lo </a:t>
            </a:r>
            <a:r>
              <a:rPr lang="es-CL" sz="2400" dirty="0" smtClean="0"/>
              <a:t>conocemos.</a:t>
            </a:r>
          </a:p>
          <a:p>
            <a:pPr algn="just" fontAlgn="base"/>
            <a:endParaRPr lang="es-CL" sz="2400" dirty="0" smtClean="0"/>
          </a:p>
          <a:p>
            <a:pPr algn="just" fontAlgn="base"/>
            <a:r>
              <a:rPr lang="es-CL" sz="2400" dirty="0" smtClean="0"/>
              <a:t>El preprocesador sirve para ahorrar código y ordenar el código CSS</a:t>
            </a:r>
            <a:endParaRPr lang="es-CL"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D865C50-6F31-4F81-9732-CF0DE0A634C4}"/>
              </a:ext>
            </a:extLst>
          </p:cNvPr>
          <p:cNvSpPr txBox="1"/>
          <p:nvPr/>
        </p:nvSpPr>
        <p:spPr>
          <a:xfrm>
            <a:off x="680558" y="42418"/>
            <a:ext cx="3408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bg1"/>
                </a:solidFill>
              </a:rPr>
              <a:t>Preprocesadores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3BF43EA4-EC7A-4C3D-9E5A-E5151E5071A2}"/>
              </a:ext>
            </a:extLst>
          </p:cNvPr>
          <p:cNvGrpSpPr>
            <a:grpSpLocks noChangeAspect="1"/>
          </p:cNvGrpSpPr>
          <p:nvPr/>
        </p:nvGrpSpPr>
        <p:grpSpPr>
          <a:xfrm>
            <a:off x="481529" y="4820195"/>
            <a:ext cx="8371748" cy="1730246"/>
            <a:chOff x="927470" y="5448376"/>
            <a:chExt cx="6671509" cy="1378846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92D68F05-A406-45E1-8267-2853ED5AC320}"/>
                </a:ext>
              </a:extLst>
            </p:cNvPr>
            <p:cNvGrpSpPr/>
            <p:nvPr/>
          </p:nvGrpSpPr>
          <p:grpSpPr>
            <a:xfrm>
              <a:off x="927470" y="5448376"/>
              <a:ext cx="6671509" cy="1101754"/>
              <a:chOff x="927470" y="5448376"/>
              <a:chExt cx="6671509" cy="1101754"/>
            </a:xfrm>
          </p:grpSpPr>
          <p:sp>
            <p:nvSpPr>
              <p:cNvPr id="2" name="Pergamino: vertical 1">
                <a:extLst>
                  <a:ext uri="{FF2B5EF4-FFF2-40B4-BE49-F238E27FC236}">
                    <a16:creationId xmlns:a16="http://schemas.microsoft.com/office/drawing/2014/main" id="{6C0A148F-3942-4DA5-AA07-B30086FB8F27}"/>
                  </a:ext>
                </a:extLst>
              </p:cNvPr>
              <p:cNvSpPr/>
              <p:nvPr/>
            </p:nvSpPr>
            <p:spPr>
              <a:xfrm>
                <a:off x="927470" y="5448376"/>
                <a:ext cx="1738708" cy="1040292"/>
              </a:xfrm>
              <a:prstGeom prst="verticalScroll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dirty="0"/>
                  <a:t>Pseudocódigo CSS</a:t>
                </a:r>
              </a:p>
            </p:txBody>
          </p:sp>
          <p:sp>
            <p:nvSpPr>
              <p:cNvPr id="10" name="Pergamino: vertical 9">
                <a:extLst>
                  <a:ext uri="{FF2B5EF4-FFF2-40B4-BE49-F238E27FC236}">
                    <a16:creationId xmlns:a16="http://schemas.microsoft.com/office/drawing/2014/main" id="{80FA3427-9607-4A68-B1AC-57B1BD6EC0C1}"/>
                  </a:ext>
                </a:extLst>
              </p:cNvPr>
              <p:cNvSpPr/>
              <p:nvPr/>
            </p:nvSpPr>
            <p:spPr>
              <a:xfrm>
                <a:off x="5953769" y="5448376"/>
                <a:ext cx="1645210" cy="1040292"/>
              </a:xfrm>
              <a:prstGeom prst="verticalScroll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dirty="0"/>
                  <a:t>Código CSS</a:t>
                </a:r>
              </a:p>
            </p:txBody>
          </p:sp>
          <p:sp>
            <p:nvSpPr>
              <p:cNvPr id="7" name="Flecha: a la derecha 6">
                <a:extLst>
                  <a:ext uri="{FF2B5EF4-FFF2-40B4-BE49-F238E27FC236}">
                    <a16:creationId xmlns:a16="http://schemas.microsoft.com/office/drawing/2014/main" id="{E541F39C-D8FF-4C35-99D2-CBAACB1DB018}"/>
                  </a:ext>
                </a:extLst>
              </p:cNvPr>
              <p:cNvSpPr/>
              <p:nvPr/>
            </p:nvSpPr>
            <p:spPr>
              <a:xfrm>
                <a:off x="2748825" y="5846088"/>
                <a:ext cx="808443" cy="244868"/>
              </a:xfrm>
              <a:prstGeom prst="right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pic>
            <p:nvPicPr>
              <p:cNvPr id="13" name="Imagen 12">
                <a:extLst>
                  <a:ext uri="{FF2B5EF4-FFF2-40B4-BE49-F238E27FC236}">
                    <a16:creationId xmlns:a16="http://schemas.microsoft.com/office/drawing/2014/main" id="{D56360EE-33B0-48CB-942D-34FCAC32CA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09157" y="5489622"/>
                <a:ext cx="1072745" cy="1060508"/>
              </a:xfrm>
              <a:prstGeom prst="rect">
                <a:avLst/>
              </a:prstGeom>
            </p:spPr>
          </p:pic>
          <p:sp>
            <p:nvSpPr>
              <p:cNvPr id="15" name="Flecha: a la derecha 14">
                <a:extLst>
                  <a:ext uri="{FF2B5EF4-FFF2-40B4-BE49-F238E27FC236}">
                    <a16:creationId xmlns:a16="http://schemas.microsoft.com/office/drawing/2014/main" id="{F177FB1F-7534-4546-95BB-CF0807664B01}"/>
                  </a:ext>
                </a:extLst>
              </p:cNvPr>
              <p:cNvSpPr/>
              <p:nvPr/>
            </p:nvSpPr>
            <p:spPr>
              <a:xfrm>
                <a:off x="5145326" y="5853535"/>
                <a:ext cx="808443" cy="244868"/>
              </a:xfrm>
              <a:prstGeom prst="right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</p:grp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4BC48472-A3BB-40F8-AD17-9FA4F86C6669}"/>
                </a:ext>
              </a:extLst>
            </p:cNvPr>
            <p:cNvSpPr txBox="1"/>
            <p:nvPr/>
          </p:nvSpPr>
          <p:spPr>
            <a:xfrm>
              <a:off x="3643863" y="6488668"/>
              <a:ext cx="14269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1600" b="1" dirty="0">
                  <a:solidFill>
                    <a:srgbClr val="00B050"/>
                  </a:solidFill>
                </a:rPr>
                <a:t>Preprocesador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7590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21344</TotalTime>
  <Words>59</Words>
  <Application>Microsoft Office PowerPoint</Application>
  <PresentationFormat>Presentación en pantalla (4:3)</PresentationFormat>
  <Paragraphs>16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370</cp:revision>
  <cp:lastPrinted>2018-02-06T19:43:21Z</cp:lastPrinted>
  <dcterms:created xsi:type="dcterms:W3CDTF">2016-02-23T20:13:48Z</dcterms:created>
  <dcterms:modified xsi:type="dcterms:W3CDTF">2020-09-14T19:44:51Z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6711C146-E4EA-40B5-B622-CD76E66C965E</vt:lpwstr>
  </property>
  <property fmtid="{D5CDD505-2E9C-101B-9397-08002B2CF9AE}" pid="3" name="ArticulatePath">
    <vt:lpwstr>PPT_Relatores_2019</vt:lpwstr>
  </property>
</Properties>
</file>