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64" r:id="rId2"/>
    <p:sldId id="274" r:id="rId3"/>
    <p:sldId id="300" r:id="rId4"/>
    <p:sldId id="301" r:id="rId5"/>
    <p:sldId id="302" r:id="rId6"/>
    <p:sldId id="303" r:id="rId7"/>
    <p:sldId id="304" r:id="rId8"/>
    <p:sldId id="305" r:id="rId9"/>
    <p:sldId id="306" r:id="rId10"/>
    <p:sldId id="308" r:id="rId11"/>
    <p:sldId id="309" r:id="rId12"/>
    <p:sldId id="310" r:id="rId13"/>
    <p:sldId id="311" r:id="rId14"/>
    <p:sldId id="312" r:id="rId15"/>
    <p:sldId id="313" r:id="rId16"/>
    <p:sldId id="299" r:id="rId17"/>
    <p:sldId id="265" r:id="rId18"/>
  </p:sldIdLst>
  <p:sldSz cx="9144000" cy="6858000" type="screen4x3"/>
  <p:notesSz cx="7010400" cy="9296400"/>
  <p:custDataLst>
    <p:tags r:id="rId21"/>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E54"/>
    <a:srgbClr val="49535F"/>
    <a:srgbClr val="41B1E9"/>
    <a:srgbClr val="003366"/>
    <a:srgbClr val="243190"/>
    <a:srgbClr val="E88E16"/>
    <a:srgbClr val="E00E2C"/>
    <a:srgbClr val="FEB915"/>
    <a:srgbClr val="CCFF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75" autoAdjust="0"/>
    <p:restoredTop sz="91014" autoAdjust="0"/>
  </p:normalViewPr>
  <p:slideViewPr>
    <p:cSldViewPr snapToGrid="0" snapToObjects="1">
      <p:cViewPr varScale="1">
        <p:scale>
          <a:sx n="73" d="100"/>
          <a:sy n="73" d="100"/>
        </p:scale>
        <p:origin x="90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09-03-2020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09-03-2020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Dar</a:t>
            </a:r>
            <a:r>
              <a:rPr lang="es-CL" baseline="0" dirty="0"/>
              <a:t> </a:t>
            </a:r>
            <a:r>
              <a:rPr lang="es-CL" baseline="0" dirty="0" err="1"/>
              <a:t>refresh</a:t>
            </a:r>
            <a:r>
              <a:rPr lang="es-CL" baseline="0" dirty="0"/>
              <a:t> a la imagen homologando a la web. </a:t>
            </a:r>
            <a:endParaRPr lang="es-CL"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t>1</a:t>
            </a:fld>
            <a:endParaRPr lang="es-CL"/>
          </a:p>
        </p:txBody>
      </p:sp>
    </p:spTree>
    <p:extLst>
      <p:ext uri="{BB962C8B-B14F-4D97-AF65-F5344CB8AC3E}">
        <p14:creationId xmlns:p14="http://schemas.microsoft.com/office/powerpoint/2010/main" val="407115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10</a:t>
            </a:fld>
            <a:endParaRPr lang="es-CL">
              <a:solidFill>
                <a:prstClr val="black"/>
              </a:solidFill>
            </a:endParaRPr>
          </a:p>
        </p:txBody>
      </p:sp>
    </p:spTree>
    <p:extLst>
      <p:ext uri="{BB962C8B-B14F-4D97-AF65-F5344CB8AC3E}">
        <p14:creationId xmlns:p14="http://schemas.microsoft.com/office/powerpoint/2010/main" val="722944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11</a:t>
            </a:fld>
            <a:endParaRPr lang="es-CL">
              <a:solidFill>
                <a:prstClr val="black"/>
              </a:solidFill>
            </a:endParaRPr>
          </a:p>
        </p:txBody>
      </p:sp>
    </p:spTree>
    <p:extLst>
      <p:ext uri="{BB962C8B-B14F-4D97-AF65-F5344CB8AC3E}">
        <p14:creationId xmlns:p14="http://schemas.microsoft.com/office/powerpoint/2010/main" val="690994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12</a:t>
            </a:fld>
            <a:endParaRPr lang="es-CL">
              <a:solidFill>
                <a:prstClr val="black"/>
              </a:solidFill>
            </a:endParaRPr>
          </a:p>
        </p:txBody>
      </p:sp>
    </p:spTree>
    <p:extLst>
      <p:ext uri="{BB962C8B-B14F-4D97-AF65-F5344CB8AC3E}">
        <p14:creationId xmlns:p14="http://schemas.microsoft.com/office/powerpoint/2010/main" val="2201228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13</a:t>
            </a:fld>
            <a:endParaRPr lang="es-CL">
              <a:solidFill>
                <a:prstClr val="black"/>
              </a:solidFill>
            </a:endParaRPr>
          </a:p>
        </p:txBody>
      </p:sp>
    </p:spTree>
    <p:extLst>
      <p:ext uri="{BB962C8B-B14F-4D97-AF65-F5344CB8AC3E}">
        <p14:creationId xmlns:p14="http://schemas.microsoft.com/office/powerpoint/2010/main" val="99171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14</a:t>
            </a:fld>
            <a:endParaRPr lang="es-CL">
              <a:solidFill>
                <a:prstClr val="black"/>
              </a:solidFill>
            </a:endParaRPr>
          </a:p>
        </p:txBody>
      </p:sp>
    </p:spTree>
    <p:extLst>
      <p:ext uri="{BB962C8B-B14F-4D97-AF65-F5344CB8AC3E}">
        <p14:creationId xmlns:p14="http://schemas.microsoft.com/office/powerpoint/2010/main" val="1379778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15</a:t>
            </a:fld>
            <a:endParaRPr lang="es-CL">
              <a:solidFill>
                <a:prstClr val="black"/>
              </a:solidFill>
            </a:endParaRPr>
          </a:p>
        </p:txBody>
      </p:sp>
    </p:spTree>
    <p:extLst>
      <p:ext uri="{BB962C8B-B14F-4D97-AF65-F5344CB8AC3E}">
        <p14:creationId xmlns:p14="http://schemas.microsoft.com/office/powerpoint/2010/main" val="686284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16</a:t>
            </a:fld>
            <a:endParaRPr lang="es-CL">
              <a:solidFill>
                <a:prstClr val="black"/>
              </a:solidFill>
            </a:endParaRPr>
          </a:p>
        </p:txBody>
      </p:sp>
    </p:spTree>
    <p:extLst>
      <p:ext uri="{BB962C8B-B14F-4D97-AF65-F5344CB8AC3E}">
        <p14:creationId xmlns:p14="http://schemas.microsoft.com/office/powerpoint/2010/main" val="326497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111527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352594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371365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2103146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182789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7</a:t>
            </a:fld>
            <a:endParaRPr lang="es-CL">
              <a:solidFill>
                <a:prstClr val="black"/>
              </a:solidFill>
            </a:endParaRPr>
          </a:p>
        </p:txBody>
      </p:sp>
    </p:spTree>
    <p:extLst>
      <p:ext uri="{BB962C8B-B14F-4D97-AF65-F5344CB8AC3E}">
        <p14:creationId xmlns:p14="http://schemas.microsoft.com/office/powerpoint/2010/main" val="310395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8</a:t>
            </a:fld>
            <a:endParaRPr lang="es-CL">
              <a:solidFill>
                <a:prstClr val="black"/>
              </a:solidFill>
            </a:endParaRPr>
          </a:p>
        </p:txBody>
      </p:sp>
    </p:spTree>
    <p:extLst>
      <p:ext uri="{BB962C8B-B14F-4D97-AF65-F5344CB8AC3E}">
        <p14:creationId xmlns:p14="http://schemas.microsoft.com/office/powerpoint/2010/main" val="2845747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9</a:t>
            </a:fld>
            <a:endParaRPr lang="es-CL">
              <a:solidFill>
                <a:prstClr val="black"/>
              </a:solidFill>
            </a:endParaRPr>
          </a:p>
        </p:txBody>
      </p:sp>
    </p:spTree>
    <p:extLst>
      <p:ext uri="{BB962C8B-B14F-4D97-AF65-F5344CB8AC3E}">
        <p14:creationId xmlns:p14="http://schemas.microsoft.com/office/powerpoint/2010/main" val="3962830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09/03/2020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09/03/2020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76753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09/03/2020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11404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Marcador de fecha 3"/>
          <p:cNvSpPr>
            <a:spLocks noGrp="1"/>
          </p:cNvSpPr>
          <p:nvPr>
            <p:ph type="dt" sz="half" idx="10"/>
          </p:nvPr>
        </p:nvSpPr>
        <p:spPr/>
        <p:txBody>
          <a:bodyPr/>
          <a:lstStyle/>
          <a:p>
            <a:fld id="{84C1D52C-9431-5644-AED1-5F2D7AE8DD15}" type="datetimeFigureOut">
              <a:rPr lang="es-ES" smtClean="0"/>
              <a:t>09/03/2020</a:t>
            </a:fld>
            <a:endParaRPr lang="es-ES"/>
          </a:p>
        </p:txBody>
      </p:sp>
      <p:sp>
        <p:nvSpPr>
          <p:cNvPr id="5" name="Marcador de pie de página 4"/>
          <p:cNvSpPr>
            <a:spLocks noGrp="1"/>
          </p:cNvSpPr>
          <p:nvPr>
            <p:ph type="ftr" sz="quarter" idx="11"/>
          </p:nvPr>
        </p:nvSpPr>
        <p:spPr>
          <a:xfrm>
            <a:off x="5791200" y="6356350"/>
            <a:ext cx="2895600" cy="365125"/>
          </a:xfrm>
        </p:spPr>
        <p:txBody>
          <a:bodyPr/>
          <a:lstStyle>
            <a:lvl1pPr>
              <a:defRPr>
                <a:solidFill>
                  <a:schemeClr val="bg1">
                    <a:lumMod val="75000"/>
                  </a:schemeClr>
                </a:solidFill>
              </a:defRPr>
            </a:lvl1pPr>
          </a:lstStyle>
          <a:p>
            <a:r>
              <a:rPr lang="es-ES" dirty="0"/>
              <a:t>                                    EDUCACIÓN CONTÍNUA</a:t>
            </a:r>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09/03/2020</a:t>
            </a:fld>
            <a:endParaRPr lang="es-ES"/>
          </a:p>
        </p:txBody>
      </p:sp>
      <p:sp>
        <p:nvSpPr>
          <p:cNvPr id="5" name="Marcador de pie de página 4"/>
          <p:cNvSpPr>
            <a:spLocks noGrp="1"/>
          </p:cNvSpPr>
          <p:nvPr>
            <p:ph type="ftr" sz="quarter" idx="11"/>
          </p:nvPr>
        </p:nvSpPr>
        <p:spPr/>
        <p:txBody>
          <a:bodyPr/>
          <a:lstStyle/>
          <a:p>
            <a:r>
              <a:rPr lang="es-ES"/>
              <a:t>GFDHDFDHFHD</a:t>
            </a:r>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181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09/03/2020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3033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09/03/2020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6174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09/03/2020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618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09/03/2020</a:t>
            </a:fld>
            <a:endParaRPr lang="es-ES"/>
          </a:p>
        </p:txBody>
      </p:sp>
      <p:sp>
        <p:nvSpPr>
          <p:cNvPr id="4" name="Marcador de pie de página 3"/>
          <p:cNvSpPr>
            <a:spLocks noGrp="1"/>
          </p:cNvSpPr>
          <p:nvPr>
            <p:ph type="ftr" sz="quarter" idx="11"/>
          </p:nvPr>
        </p:nvSpPr>
        <p:spPr/>
        <p:txBody>
          <a:bodyPr/>
          <a:lstStyle/>
          <a:p>
            <a:r>
              <a:rPr lang="es-ES"/>
              <a:t>GFDHDFDHFHD</a:t>
            </a:r>
            <a:endParaRPr lang="es-ES" dirty="0"/>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77335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09/03/2020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26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09/03/2020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555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09/03/2020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4952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09/03/2020</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a:t>GFDHDFDHFHD</a:t>
            </a:r>
            <a:endParaRPr lang="es-ES" dirty="0"/>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0.xml"/><Relationship Id="rId7"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 Id="rId5" Type="http://schemas.openxmlformats.org/officeDocument/2006/relationships/image" Target="../media/image2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0.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slideLayout" Target="../slideLayouts/slideLayout12.xml"/><Relationship Id="rId7"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2.xml"/><Relationship Id="rId7" Type="http://schemas.openxmlformats.org/officeDocument/2006/relationships/image" Target="../media/image7.wmf"/><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 Id="rId5" Type="http://schemas.openxmlformats.org/officeDocument/2006/relationships/image" Target="../media/image2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572000" y="2300908"/>
            <a:ext cx="4287187" cy="2677656"/>
          </a:xfrm>
          <a:prstGeom prst="rect">
            <a:avLst/>
          </a:prstGeom>
          <a:noFill/>
        </p:spPr>
        <p:txBody>
          <a:bodyPr wrap="square" rtlCol="0">
            <a:spAutoFit/>
          </a:bodyPr>
          <a:lstStyle/>
          <a:p>
            <a:pPr algn="just"/>
            <a:r>
              <a:rPr lang="es-CL" sz="2400" b="1" dirty="0"/>
              <a:t>Construir un sitio web usando hojas de estilos CSS y metodologías para la organización y </a:t>
            </a:r>
            <a:r>
              <a:rPr lang="es-CL" sz="2400" b="1" dirty="0" err="1"/>
              <a:t>modularización</a:t>
            </a:r>
            <a:r>
              <a:rPr lang="es-CL" sz="2400" b="1" dirty="0"/>
              <a:t> de dichas hojas para la implementación de una maqueta definida</a:t>
            </a:r>
            <a:endParaRPr lang="es-ES_tradnl" sz="2400" b="1" dirty="0">
              <a:solidFill>
                <a:srgbClr val="49535F"/>
              </a:solidFill>
            </a:endParaRPr>
          </a:p>
        </p:txBody>
      </p:sp>
    </p:spTree>
    <p:custDataLst>
      <p:tags r:id="rId1"/>
    </p:custDataLst>
    <p:extLst>
      <p:ext uri="{BB962C8B-B14F-4D97-AF65-F5344CB8AC3E}">
        <p14:creationId xmlns:p14="http://schemas.microsoft.com/office/powerpoint/2010/main" val="15838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137827" y="724978"/>
            <a:ext cx="8706627" cy="3046988"/>
          </a:xfrm>
          <a:prstGeom prst="rect">
            <a:avLst/>
          </a:prstGeom>
        </p:spPr>
        <p:txBody>
          <a:bodyPr wrap="square">
            <a:spAutoFit/>
          </a:bodyPr>
          <a:lstStyle/>
          <a:p>
            <a:r>
              <a:rPr lang="es-CL" sz="2400" b="1" dirty="0" smtClean="0"/>
              <a:t>		Consistencia </a:t>
            </a:r>
            <a:r>
              <a:rPr lang="es-CL" sz="2400" b="1" dirty="0"/>
              <a:t>e identidad</a:t>
            </a:r>
          </a:p>
          <a:p>
            <a:endParaRPr lang="es-CL" sz="2400" b="1" dirty="0"/>
          </a:p>
          <a:p>
            <a:pPr algn="just"/>
            <a:r>
              <a:rPr lang="es-CL" sz="2400" dirty="0"/>
              <a:t>La consistencia es uno de los aspectos más importantes de todo diseño y consiste en que el sistema se vea coherente. La identidad por otro lado implica ser reconocible (identificable). Si creas un nuevo producto, tu público debe identificar que es tuyo, aunque no le pongas tu logotipo. Estos dos conceptos son los que se aseguran construyendo una guía de estilos. </a:t>
            </a:r>
          </a:p>
        </p:txBody>
      </p:sp>
      <p:sp>
        <p:nvSpPr>
          <p:cNvPr id="5" name="Rectángulo 4">
            <a:extLst>
              <a:ext uri="{FF2B5EF4-FFF2-40B4-BE49-F238E27FC236}">
                <a16:creationId xmlns:a16="http://schemas.microsoft.com/office/drawing/2014/main" id="{A6072EBA-C099-49EB-AFCF-8C70068D3D3F}"/>
              </a:ext>
            </a:extLst>
          </p:cNvPr>
          <p:cNvSpPr/>
          <p:nvPr/>
        </p:nvSpPr>
        <p:spPr>
          <a:xfrm>
            <a:off x="472189" y="4142642"/>
            <a:ext cx="8372265" cy="369332"/>
          </a:xfrm>
          <a:prstGeom prst="rect">
            <a:avLst/>
          </a:prstGeom>
        </p:spPr>
        <p:txBody>
          <a:bodyPr wrap="square">
            <a:spAutoFit/>
          </a:bodyPr>
          <a:lstStyle/>
          <a:p>
            <a:r>
              <a:rPr lang="es-CL" b="1" dirty="0"/>
              <a:t>Algunas Guías de estilo</a:t>
            </a:r>
          </a:p>
        </p:txBody>
      </p:sp>
      <p:pic>
        <p:nvPicPr>
          <p:cNvPr id="8" name="Imagen 7">
            <a:extLst>
              <a:ext uri="{FF2B5EF4-FFF2-40B4-BE49-F238E27FC236}">
                <a16:creationId xmlns:a16="http://schemas.microsoft.com/office/drawing/2014/main" id="{79E2BDC3-2516-4E52-9CDA-C6C18EBCDA5F}"/>
              </a:ext>
            </a:extLst>
          </p:cNvPr>
          <p:cNvPicPr>
            <a:picLocks noChangeAspect="1"/>
          </p:cNvPicPr>
          <p:nvPr/>
        </p:nvPicPr>
        <p:blipFill>
          <a:blip r:embed="rId5"/>
          <a:stretch>
            <a:fillRect/>
          </a:stretch>
        </p:blipFill>
        <p:spPr>
          <a:xfrm>
            <a:off x="6156255" y="3535842"/>
            <a:ext cx="2834408" cy="1417204"/>
          </a:xfrm>
          <a:prstGeom prst="rect">
            <a:avLst/>
          </a:prstGeom>
        </p:spPr>
      </p:pic>
      <p:pic>
        <p:nvPicPr>
          <p:cNvPr id="9" name="Imagen 8">
            <a:extLst>
              <a:ext uri="{FF2B5EF4-FFF2-40B4-BE49-F238E27FC236}">
                <a16:creationId xmlns:a16="http://schemas.microsoft.com/office/drawing/2014/main" id="{0B18F7B7-3050-43A8-BDA0-9C6E3B6C45F1}"/>
              </a:ext>
            </a:extLst>
          </p:cNvPr>
          <p:cNvPicPr>
            <a:picLocks noChangeAspect="1"/>
          </p:cNvPicPr>
          <p:nvPr/>
        </p:nvPicPr>
        <p:blipFill>
          <a:blip r:embed="rId6"/>
          <a:stretch>
            <a:fillRect/>
          </a:stretch>
        </p:blipFill>
        <p:spPr>
          <a:xfrm>
            <a:off x="3548005" y="4349507"/>
            <a:ext cx="2095304" cy="1396869"/>
          </a:xfrm>
          <a:prstGeom prst="rect">
            <a:avLst/>
          </a:prstGeom>
        </p:spPr>
      </p:pic>
      <p:pic>
        <p:nvPicPr>
          <p:cNvPr id="3" name="Imagen 2">
            <a:extLst>
              <a:ext uri="{FF2B5EF4-FFF2-40B4-BE49-F238E27FC236}">
                <a16:creationId xmlns:a16="http://schemas.microsoft.com/office/drawing/2014/main" id="{68B76821-5095-440C-8EF6-279EBAD97FAA}"/>
              </a:ext>
            </a:extLst>
          </p:cNvPr>
          <p:cNvPicPr>
            <a:picLocks noChangeAspect="1"/>
          </p:cNvPicPr>
          <p:nvPr/>
        </p:nvPicPr>
        <p:blipFill>
          <a:blip r:embed="rId7"/>
          <a:stretch>
            <a:fillRect/>
          </a:stretch>
        </p:blipFill>
        <p:spPr>
          <a:xfrm>
            <a:off x="5381874" y="6039601"/>
            <a:ext cx="3608789" cy="759745"/>
          </a:xfrm>
          <a:prstGeom prst="rect">
            <a:avLst/>
          </a:prstGeom>
        </p:spPr>
      </p:pic>
      <p:pic>
        <p:nvPicPr>
          <p:cNvPr id="4" name="Imagen 3">
            <a:extLst>
              <a:ext uri="{FF2B5EF4-FFF2-40B4-BE49-F238E27FC236}">
                <a16:creationId xmlns:a16="http://schemas.microsoft.com/office/drawing/2014/main" id="{9628017E-5EC3-496D-B804-01BEF588A60B}"/>
              </a:ext>
            </a:extLst>
          </p:cNvPr>
          <p:cNvPicPr>
            <a:picLocks noChangeAspect="1"/>
          </p:cNvPicPr>
          <p:nvPr/>
        </p:nvPicPr>
        <p:blipFill>
          <a:blip r:embed="rId8"/>
          <a:stretch>
            <a:fillRect/>
          </a:stretch>
        </p:blipFill>
        <p:spPr>
          <a:xfrm>
            <a:off x="230191" y="4716922"/>
            <a:ext cx="2673930" cy="1503097"/>
          </a:xfrm>
          <a:prstGeom prst="rect">
            <a:avLst/>
          </a:prstGeom>
        </p:spPr>
      </p:pic>
      <p:sp>
        <p:nvSpPr>
          <p:cNvPr id="10" name="CuadroTexto 9">
            <a:extLst>
              <a:ext uri="{FF2B5EF4-FFF2-40B4-BE49-F238E27FC236}">
                <a16:creationId xmlns:a16="http://schemas.microsoft.com/office/drawing/2014/main" id="{4D865C50-6F31-4F81-9732-CF0DE0A634C4}"/>
              </a:ext>
            </a:extLst>
          </p:cNvPr>
          <p:cNvSpPr txBox="1"/>
          <p:nvPr/>
        </p:nvSpPr>
        <p:spPr>
          <a:xfrm>
            <a:off x="589484" y="54353"/>
            <a:ext cx="7468952" cy="584775"/>
          </a:xfrm>
          <a:prstGeom prst="rect">
            <a:avLst/>
          </a:prstGeom>
          <a:noFill/>
        </p:spPr>
        <p:txBody>
          <a:bodyPr wrap="square" rtlCol="0">
            <a:spAutoFit/>
          </a:bodyPr>
          <a:lstStyle/>
          <a:p>
            <a:r>
              <a:rPr lang="es-CL" sz="3200" b="1" dirty="0">
                <a:solidFill>
                  <a:schemeClr val="bg1"/>
                </a:solidFill>
              </a:rPr>
              <a:t>Elementos de una Guía de Estilos</a:t>
            </a:r>
          </a:p>
        </p:txBody>
      </p:sp>
    </p:spTree>
    <p:custDataLst>
      <p:tags r:id="rId1"/>
    </p:custDataLst>
    <p:extLst>
      <p:ext uri="{BB962C8B-B14F-4D97-AF65-F5344CB8AC3E}">
        <p14:creationId xmlns:p14="http://schemas.microsoft.com/office/powerpoint/2010/main" val="184610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344648" y="718649"/>
            <a:ext cx="8372265" cy="3785652"/>
          </a:xfrm>
          <a:prstGeom prst="rect">
            <a:avLst/>
          </a:prstGeom>
        </p:spPr>
        <p:txBody>
          <a:bodyPr wrap="square">
            <a:spAutoFit/>
          </a:bodyPr>
          <a:lstStyle/>
          <a:p>
            <a:pPr algn="just"/>
            <a:r>
              <a:rPr lang="es-CL" sz="2400" dirty="0" smtClean="0"/>
              <a:t>		Nos permiten </a:t>
            </a:r>
            <a:r>
              <a:rPr lang="es-CL" sz="2400" dirty="0"/>
              <a:t>optimizar </a:t>
            </a:r>
            <a:r>
              <a:rPr lang="es-CL" sz="2400" dirty="0" smtClean="0"/>
              <a:t>el trabajo con CSS</a:t>
            </a:r>
            <a:endParaRPr lang="es-CL" sz="2400" dirty="0"/>
          </a:p>
          <a:p>
            <a:pPr algn="just"/>
            <a:endParaRPr lang="es-CL" sz="2400" dirty="0"/>
          </a:p>
          <a:p>
            <a:pPr fontAlgn="base"/>
            <a:r>
              <a:rPr lang="es-CL" sz="2400" b="1" dirty="0"/>
              <a:t>¿Qué es un preprocesador de CSS?</a:t>
            </a:r>
          </a:p>
          <a:p>
            <a:pPr fontAlgn="base"/>
            <a:endParaRPr lang="es-CL" sz="2400" b="1" dirty="0"/>
          </a:p>
          <a:p>
            <a:pPr algn="just" fontAlgn="base"/>
            <a:r>
              <a:rPr lang="es-CL" sz="2400" dirty="0" smtClean="0"/>
              <a:t>Es una </a:t>
            </a:r>
            <a:r>
              <a:rPr lang="es-CL" sz="2400" dirty="0"/>
              <a:t>herramienta que nos permite escribir </a:t>
            </a:r>
            <a:r>
              <a:rPr lang="es-CL" sz="2400" b="1" dirty="0"/>
              <a:t>pseudocódigo</a:t>
            </a:r>
            <a:r>
              <a:rPr lang="es-CL" sz="2400" dirty="0"/>
              <a:t> CSS que luego será compilado para convertirse en CSS tal y como lo conocemos de forma habitual. Este pseudocódigo está formado por variables, condiciones, anidación de selectores, ciclos o funciones (</a:t>
            </a:r>
            <a:r>
              <a:rPr lang="es-CL" sz="2400" dirty="0" err="1"/>
              <a:t>mixins</a:t>
            </a:r>
            <a:r>
              <a:rPr lang="es-CL" sz="2400" dirty="0"/>
              <a:t>), elementos habituales de cualquier lenguaje de </a:t>
            </a:r>
            <a:r>
              <a:rPr lang="es-CL" sz="2400" dirty="0" smtClean="0"/>
              <a:t>programación</a:t>
            </a:r>
            <a:endParaRPr lang="es-CL" sz="2400" dirty="0"/>
          </a:p>
        </p:txBody>
      </p:sp>
      <p:sp>
        <p:nvSpPr>
          <p:cNvPr id="11" name="CuadroTexto 10">
            <a:extLst>
              <a:ext uri="{FF2B5EF4-FFF2-40B4-BE49-F238E27FC236}">
                <a16:creationId xmlns:a16="http://schemas.microsoft.com/office/drawing/2014/main" id="{4D865C50-6F31-4F81-9732-CF0DE0A634C4}"/>
              </a:ext>
            </a:extLst>
          </p:cNvPr>
          <p:cNvSpPr txBox="1"/>
          <p:nvPr/>
        </p:nvSpPr>
        <p:spPr>
          <a:xfrm>
            <a:off x="680558" y="42418"/>
            <a:ext cx="3408116" cy="584775"/>
          </a:xfrm>
          <a:prstGeom prst="rect">
            <a:avLst/>
          </a:prstGeom>
          <a:noFill/>
        </p:spPr>
        <p:txBody>
          <a:bodyPr wrap="square" rtlCol="0">
            <a:spAutoFit/>
          </a:bodyPr>
          <a:lstStyle/>
          <a:p>
            <a:r>
              <a:rPr lang="es-CL" sz="3200" b="1" dirty="0">
                <a:solidFill>
                  <a:schemeClr val="bg1"/>
                </a:solidFill>
              </a:rPr>
              <a:t>Preprocesadores</a:t>
            </a:r>
          </a:p>
        </p:txBody>
      </p:sp>
      <p:grpSp>
        <p:nvGrpSpPr>
          <p:cNvPr id="18" name="Grupo 17">
            <a:extLst>
              <a:ext uri="{FF2B5EF4-FFF2-40B4-BE49-F238E27FC236}">
                <a16:creationId xmlns:a16="http://schemas.microsoft.com/office/drawing/2014/main" id="{3BF43EA4-EC7A-4C3D-9E5A-E5151E5071A2}"/>
              </a:ext>
            </a:extLst>
          </p:cNvPr>
          <p:cNvGrpSpPr>
            <a:grpSpLocks noChangeAspect="1"/>
          </p:cNvGrpSpPr>
          <p:nvPr/>
        </p:nvGrpSpPr>
        <p:grpSpPr>
          <a:xfrm>
            <a:off x="481529" y="4820195"/>
            <a:ext cx="8371748" cy="1730246"/>
            <a:chOff x="927470" y="5448376"/>
            <a:chExt cx="6671509" cy="1378846"/>
          </a:xfrm>
        </p:grpSpPr>
        <p:grpSp>
          <p:nvGrpSpPr>
            <p:cNvPr id="17" name="Grupo 16">
              <a:extLst>
                <a:ext uri="{FF2B5EF4-FFF2-40B4-BE49-F238E27FC236}">
                  <a16:creationId xmlns:a16="http://schemas.microsoft.com/office/drawing/2014/main" id="{92D68F05-A406-45E1-8267-2853ED5AC320}"/>
                </a:ext>
              </a:extLst>
            </p:cNvPr>
            <p:cNvGrpSpPr/>
            <p:nvPr/>
          </p:nvGrpSpPr>
          <p:grpSpPr>
            <a:xfrm>
              <a:off x="927470" y="5448376"/>
              <a:ext cx="6671509" cy="1101754"/>
              <a:chOff x="927470" y="5448376"/>
              <a:chExt cx="6671509" cy="1101754"/>
            </a:xfrm>
          </p:grpSpPr>
          <p:sp>
            <p:nvSpPr>
              <p:cNvPr id="2" name="Pergamino: vertical 1">
                <a:extLst>
                  <a:ext uri="{FF2B5EF4-FFF2-40B4-BE49-F238E27FC236}">
                    <a16:creationId xmlns:a16="http://schemas.microsoft.com/office/drawing/2014/main" id="{6C0A148F-3942-4DA5-AA07-B30086FB8F27}"/>
                  </a:ext>
                </a:extLst>
              </p:cNvPr>
              <p:cNvSpPr/>
              <p:nvPr/>
            </p:nvSpPr>
            <p:spPr>
              <a:xfrm>
                <a:off x="927470" y="5448376"/>
                <a:ext cx="1738708" cy="104029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Pseudocódigo CSS</a:t>
                </a:r>
              </a:p>
            </p:txBody>
          </p:sp>
          <p:sp>
            <p:nvSpPr>
              <p:cNvPr id="10" name="Pergamino: vertical 9">
                <a:extLst>
                  <a:ext uri="{FF2B5EF4-FFF2-40B4-BE49-F238E27FC236}">
                    <a16:creationId xmlns:a16="http://schemas.microsoft.com/office/drawing/2014/main" id="{80FA3427-9607-4A68-B1AC-57B1BD6EC0C1}"/>
                  </a:ext>
                </a:extLst>
              </p:cNvPr>
              <p:cNvSpPr/>
              <p:nvPr/>
            </p:nvSpPr>
            <p:spPr>
              <a:xfrm>
                <a:off x="5953769" y="5448376"/>
                <a:ext cx="1645210" cy="104029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Código CSS</a:t>
                </a:r>
              </a:p>
            </p:txBody>
          </p:sp>
          <p:sp>
            <p:nvSpPr>
              <p:cNvPr id="7" name="Flecha: a la derecha 6">
                <a:extLst>
                  <a:ext uri="{FF2B5EF4-FFF2-40B4-BE49-F238E27FC236}">
                    <a16:creationId xmlns:a16="http://schemas.microsoft.com/office/drawing/2014/main" id="{E541F39C-D8FF-4C35-99D2-CBAACB1DB018}"/>
                  </a:ext>
                </a:extLst>
              </p:cNvPr>
              <p:cNvSpPr/>
              <p:nvPr/>
            </p:nvSpPr>
            <p:spPr>
              <a:xfrm>
                <a:off x="2748825" y="5846088"/>
                <a:ext cx="808443" cy="244868"/>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3" name="Imagen 12">
                <a:extLst>
                  <a:ext uri="{FF2B5EF4-FFF2-40B4-BE49-F238E27FC236}">
                    <a16:creationId xmlns:a16="http://schemas.microsoft.com/office/drawing/2014/main" id="{D56360EE-33B0-48CB-942D-34FCAC32CA83}"/>
                  </a:ext>
                </a:extLst>
              </p:cNvPr>
              <p:cNvPicPr>
                <a:picLocks noChangeAspect="1"/>
              </p:cNvPicPr>
              <p:nvPr/>
            </p:nvPicPr>
            <p:blipFill>
              <a:blip r:embed="rId5"/>
              <a:stretch>
                <a:fillRect/>
              </a:stretch>
            </p:blipFill>
            <p:spPr>
              <a:xfrm>
                <a:off x="3809157" y="5489622"/>
                <a:ext cx="1072745" cy="1060508"/>
              </a:xfrm>
              <a:prstGeom prst="rect">
                <a:avLst/>
              </a:prstGeom>
            </p:spPr>
          </p:pic>
          <p:sp>
            <p:nvSpPr>
              <p:cNvPr id="15" name="Flecha: a la derecha 14">
                <a:extLst>
                  <a:ext uri="{FF2B5EF4-FFF2-40B4-BE49-F238E27FC236}">
                    <a16:creationId xmlns:a16="http://schemas.microsoft.com/office/drawing/2014/main" id="{F177FB1F-7534-4546-95BB-CF0807664B01}"/>
                  </a:ext>
                </a:extLst>
              </p:cNvPr>
              <p:cNvSpPr/>
              <p:nvPr/>
            </p:nvSpPr>
            <p:spPr>
              <a:xfrm>
                <a:off x="5145326" y="5853535"/>
                <a:ext cx="808443" cy="244868"/>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
          <p:nvSpPr>
            <p:cNvPr id="16" name="CuadroTexto 15">
              <a:extLst>
                <a:ext uri="{FF2B5EF4-FFF2-40B4-BE49-F238E27FC236}">
                  <a16:creationId xmlns:a16="http://schemas.microsoft.com/office/drawing/2014/main" id="{4BC48472-A3BB-40F8-AD17-9FA4F86C6669}"/>
                </a:ext>
              </a:extLst>
            </p:cNvPr>
            <p:cNvSpPr txBox="1"/>
            <p:nvPr/>
          </p:nvSpPr>
          <p:spPr>
            <a:xfrm>
              <a:off x="3643863" y="6488668"/>
              <a:ext cx="1426994" cy="338554"/>
            </a:xfrm>
            <a:prstGeom prst="rect">
              <a:avLst/>
            </a:prstGeom>
            <a:noFill/>
          </p:spPr>
          <p:txBody>
            <a:bodyPr wrap="none" rtlCol="0">
              <a:spAutoFit/>
            </a:bodyPr>
            <a:lstStyle/>
            <a:p>
              <a:r>
                <a:rPr lang="es-CL" sz="1600" b="1" dirty="0">
                  <a:solidFill>
                    <a:srgbClr val="00B050"/>
                  </a:solidFill>
                </a:rPr>
                <a:t>Preprocesador</a:t>
              </a:r>
            </a:p>
          </p:txBody>
        </p:sp>
      </p:grpSp>
    </p:spTree>
    <p:custDataLst>
      <p:tags r:id="rId1"/>
    </p:custDataLst>
    <p:extLst>
      <p:ext uri="{BB962C8B-B14F-4D97-AF65-F5344CB8AC3E}">
        <p14:creationId xmlns:p14="http://schemas.microsoft.com/office/powerpoint/2010/main" val="237590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472189" y="1133012"/>
            <a:ext cx="8372265" cy="4832092"/>
          </a:xfrm>
          <a:prstGeom prst="rect">
            <a:avLst/>
          </a:prstGeom>
        </p:spPr>
        <p:txBody>
          <a:bodyPr wrap="square">
            <a:spAutoFit/>
          </a:bodyPr>
          <a:lstStyle/>
          <a:p>
            <a:pPr algn="just" fontAlgn="base"/>
            <a:r>
              <a:rPr lang="es-CL" sz="2800" dirty="0" smtClean="0"/>
              <a:t>		Utilizar</a:t>
            </a:r>
            <a:r>
              <a:rPr lang="es-CL" sz="2800" dirty="0"/>
              <a:t> </a:t>
            </a:r>
            <a:r>
              <a:rPr lang="es-CL" sz="2800" b="1" dirty="0"/>
              <a:t>preprocesadores CSS</a:t>
            </a:r>
            <a:r>
              <a:rPr lang="es-CL" sz="2800" dirty="0"/>
              <a:t> para desarrollar el diseño de nuestro proyecto web puede </a:t>
            </a:r>
            <a:r>
              <a:rPr lang="es-CL" sz="2800" dirty="0" smtClean="0"/>
              <a:t>ayudarnos a:</a:t>
            </a:r>
            <a:endParaRPr lang="es-CL" sz="2800" dirty="0"/>
          </a:p>
          <a:p>
            <a:pPr algn="just" fontAlgn="base"/>
            <a:endParaRPr lang="es-CL" sz="2800" dirty="0"/>
          </a:p>
          <a:p>
            <a:pPr marL="285750" indent="-285750" algn="just" fontAlgn="base">
              <a:buFont typeface="Arial" panose="020B0604020202020204" pitchFamily="34" charset="0"/>
              <a:buChar char="•"/>
            </a:pPr>
            <a:r>
              <a:rPr lang="es-CL" sz="2800" dirty="0" smtClean="0"/>
              <a:t>Ahorrar </a:t>
            </a:r>
            <a:r>
              <a:rPr lang="es-CL" sz="2800" dirty="0"/>
              <a:t>tiempo</a:t>
            </a:r>
          </a:p>
          <a:p>
            <a:pPr marL="285750" indent="-285750" algn="just" fontAlgn="base">
              <a:buFont typeface="Arial" panose="020B0604020202020204" pitchFamily="34" charset="0"/>
              <a:buChar char="•"/>
            </a:pPr>
            <a:r>
              <a:rPr lang="es-CL" sz="2800" b="1" dirty="0" smtClean="0">
                <a:solidFill>
                  <a:srgbClr val="FF0000"/>
                </a:solidFill>
              </a:rPr>
              <a:t>Facilitar el mantenimiento del código</a:t>
            </a:r>
            <a:endParaRPr lang="es-CL" sz="2800" b="1" dirty="0">
              <a:solidFill>
                <a:srgbClr val="FF0000"/>
              </a:solidFill>
            </a:endParaRPr>
          </a:p>
          <a:p>
            <a:pPr marL="285750" indent="-285750" algn="just" fontAlgn="base">
              <a:buFont typeface="Arial" panose="020B0604020202020204" pitchFamily="34" charset="0"/>
              <a:buChar char="•"/>
            </a:pPr>
            <a:r>
              <a:rPr lang="es-CL" sz="2800" dirty="0"/>
              <a:t>Reutilizar código</a:t>
            </a:r>
          </a:p>
          <a:p>
            <a:pPr marL="285750" indent="-285750" algn="just" fontAlgn="base">
              <a:buFont typeface="Arial" panose="020B0604020202020204" pitchFamily="34" charset="0"/>
              <a:buChar char="•"/>
            </a:pPr>
            <a:r>
              <a:rPr lang="es-CL" sz="2800" dirty="0" smtClean="0"/>
              <a:t>Permite </a:t>
            </a:r>
            <a:r>
              <a:rPr lang="es-CL" sz="2800" dirty="0"/>
              <a:t>crear variables</a:t>
            </a:r>
          </a:p>
          <a:p>
            <a:pPr marL="285750" indent="-285750" algn="just" fontAlgn="base">
              <a:buFont typeface="Arial" panose="020B0604020202020204" pitchFamily="34" charset="0"/>
              <a:buChar char="•"/>
            </a:pPr>
            <a:r>
              <a:rPr lang="es-CL" sz="2800" dirty="0"/>
              <a:t>Permite crear </a:t>
            </a:r>
            <a:r>
              <a:rPr lang="es-CL" sz="2800" dirty="0" err="1"/>
              <a:t>mixins</a:t>
            </a:r>
            <a:endParaRPr lang="es-CL" sz="2800" dirty="0"/>
          </a:p>
          <a:p>
            <a:pPr marL="285750" indent="-285750" algn="just" fontAlgn="base">
              <a:buFont typeface="Arial" panose="020B0604020202020204" pitchFamily="34" charset="0"/>
              <a:buChar char="•"/>
            </a:pPr>
            <a:r>
              <a:rPr lang="es-CL" sz="2800" dirty="0"/>
              <a:t>Permite crear funciones</a:t>
            </a:r>
          </a:p>
          <a:p>
            <a:pPr marL="285750" indent="-285750" algn="just" fontAlgn="base">
              <a:buFont typeface="Arial" panose="020B0604020202020204" pitchFamily="34" charset="0"/>
              <a:buChar char="•"/>
            </a:pPr>
            <a:r>
              <a:rPr lang="es-CL" sz="2800" dirty="0"/>
              <a:t>Permite realizar operaciones matemáticas (+ - * /)</a:t>
            </a:r>
          </a:p>
          <a:p>
            <a:pPr marL="285750" indent="-285750" algn="just" fontAlgn="base">
              <a:buFont typeface="Arial" panose="020B0604020202020204" pitchFamily="34" charset="0"/>
              <a:buChar char="•"/>
            </a:pPr>
            <a:r>
              <a:rPr lang="es-CL" sz="2800" dirty="0"/>
              <a:t>Permite crear reglas anidadas</a:t>
            </a:r>
          </a:p>
        </p:txBody>
      </p:sp>
      <p:sp>
        <p:nvSpPr>
          <p:cNvPr id="4" name="CuadroTexto 3">
            <a:extLst>
              <a:ext uri="{FF2B5EF4-FFF2-40B4-BE49-F238E27FC236}">
                <a16:creationId xmlns:a16="http://schemas.microsoft.com/office/drawing/2014/main" id="{4D865C50-6F31-4F81-9732-CF0DE0A634C4}"/>
              </a:ext>
            </a:extLst>
          </p:cNvPr>
          <p:cNvSpPr txBox="1"/>
          <p:nvPr/>
        </p:nvSpPr>
        <p:spPr>
          <a:xfrm>
            <a:off x="680558" y="42418"/>
            <a:ext cx="3408116" cy="584775"/>
          </a:xfrm>
          <a:prstGeom prst="rect">
            <a:avLst/>
          </a:prstGeom>
          <a:noFill/>
        </p:spPr>
        <p:txBody>
          <a:bodyPr wrap="square" rtlCol="0">
            <a:spAutoFit/>
          </a:bodyPr>
          <a:lstStyle/>
          <a:p>
            <a:r>
              <a:rPr lang="es-CL" sz="3200" b="1" dirty="0">
                <a:solidFill>
                  <a:schemeClr val="bg1"/>
                </a:solidFill>
              </a:rPr>
              <a:t>Preprocesadores</a:t>
            </a:r>
          </a:p>
        </p:txBody>
      </p:sp>
    </p:spTree>
    <p:custDataLst>
      <p:tags r:id="rId1"/>
    </p:custDataLst>
    <p:extLst>
      <p:ext uri="{BB962C8B-B14F-4D97-AF65-F5344CB8AC3E}">
        <p14:creationId xmlns:p14="http://schemas.microsoft.com/office/powerpoint/2010/main" val="49505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1058091" y="850565"/>
            <a:ext cx="7786363" cy="523220"/>
          </a:xfrm>
          <a:prstGeom prst="rect">
            <a:avLst/>
          </a:prstGeom>
        </p:spPr>
        <p:txBody>
          <a:bodyPr wrap="square">
            <a:spAutoFit/>
          </a:bodyPr>
          <a:lstStyle/>
          <a:p>
            <a:pPr algn="just" fontAlgn="base"/>
            <a:r>
              <a:rPr lang="es-CL" sz="2800" dirty="0"/>
              <a:t>Algunos de los preprocesadores más usados son:</a:t>
            </a:r>
          </a:p>
        </p:txBody>
      </p:sp>
      <p:grpSp>
        <p:nvGrpSpPr>
          <p:cNvPr id="19" name="Grupo 18">
            <a:extLst>
              <a:ext uri="{FF2B5EF4-FFF2-40B4-BE49-F238E27FC236}">
                <a16:creationId xmlns:a16="http://schemas.microsoft.com/office/drawing/2014/main" id="{86036F31-4E2A-47D3-AA1D-020FD204CD9D}"/>
              </a:ext>
            </a:extLst>
          </p:cNvPr>
          <p:cNvGrpSpPr/>
          <p:nvPr/>
        </p:nvGrpSpPr>
        <p:grpSpPr>
          <a:xfrm>
            <a:off x="398536" y="1597156"/>
            <a:ext cx="8445918" cy="1022374"/>
            <a:chOff x="1455939" y="2453958"/>
            <a:chExt cx="8142647" cy="973118"/>
          </a:xfrm>
        </p:grpSpPr>
        <p:sp>
          <p:nvSpPr>
            <p:cNvPr id="14" name="Rectángulo 13">
              <a:extLst>
                <a:ext uri="{FF2B5EF4-FFF2-40B4-BE49-F238E27FC236}">
                  <a16:creationId xmlns:a16="http://schemas.microsoft.com/office/drawing/2014/main" id="{5C6E5558-0145-4D36-AC2D-7C0A10E6B651}"/>
                </a:ext>
              </a:extLst>
            </p:cNvPr>
            <p:cNvSpPr/>
            <p:nvPr/>
          </p:nvSpPr>
          <p:spPr>
            <a:xfrm>
              <a:off x="2708278" y="2460346"/>
              <a:ext cx="6890308" cy="966730"/>
            </a:xfrm>
            <a:prstGeom prst="rect">
              <a:avLst/>
            </a:prstGeom>
          </p:spPr>
          <p:txBody>
            <a:bodyPr wrap="square">
              <a:spAutoFit/>
            </a:bodyPr>
            <a:lstStyle/>
            <a:p>
              <a:pPr algn="just" fontAlgn="base"/>
              <a:r>
                <a:rPr lang="es-CL" sz="2000" b="1" dirty="0"/>
                <a:t>SASS (</a:t>
              </a:r>
              <a:r>
                <a:rPr lang="es-CL" sz="2000" b="1" dirty="0" err="1"/>
                <a:t>S</a:t>
              </a:r>
              <a:r>
                <a:rPr lang="es-CL" sz="2000" dirty="0" err="1"/>
                <a:t>yntactically</a:t>
              </a:r>
              <a:r>
                <a:rPr lang="es-CL" sz="2000" dirty="0"/>
                <a:t> </a:t>
              </a:r>
              <a:r>
                <a:rPr lang="es-CL" sz="2000" b="1" dirty="0" err="1"/>
                <a:t>A</a:t>
              </a:r>
              <a:r>
                <a:rPr lang="es-CL" sz="2000" dirty="0" err="1"/>
                <a:t>wesome</a:t>
              </a:r>
              <a:r>
                <a:rPr lang="es-CL" sz="2000" dirty="0"/>
                <a:t> </a:t>
              </a:r>
              <a:r>
                <a:rPr lang="es-CL" sz="2000" b="1" dirty="0" err="1"/>
                <a:t>S</a:t>
              </a:r>
              <a:r>
                <a:rPr lang="es-CL" sz="2000" dirty="0" err="1"/>
                <a:t>tyle</a:t>
              </a:r>
              <a:r>
                <a:rPr lang="es-CL" sz="2000" b="1" dirty="0" err="1"/>
                <a:t>s</a:t>
              </a:r>
              <a:r>
                <a:rPr lang="es-CL" sz="2000" dirty="0" err="1"/>
                <a:t>heets</a:t>
              </a:r>
              <a:r>
                <a:rPr lang="es-CL" sz="2000" dirty="0"/>
                <a:t>) es un lenguaje de hoja de estilos en cascada (CSS). La sintaxis </a:t>
              </a:r>
              <a:r>
                <a:rPr lang="es-CL" sz="2000" dirty="0" err="1" smtClean="0"/>
                <a:t>indentada</a:t>
              </a:r>
              <a:r>
                <a:rPr lang="es-CL" sz="2000" dirty="0" smtClean="0"/>
                <a:t> </a:t>
              </a:r>
              <a:r>
                <a:rPr lang="es-CL" sz="2000" dirty="0"/>
                <a:t>y los archivos SCSS tienen las extensiones </a:t>
              </a:r>
              <a:r>
                <a:rPr lang="es-CL" sz="2000" b="1" dirty="0"/>
                <a:t>.</a:t>
              </a:r>
              <a:r>
                <a:rPr lang="es-CL" sz="2000" b="1" dirty="0" err="1"/>
                <a:t>sass</a:t>
              </a:r>
              <a:r>
                <a:rPr lang="es-CL" sz="2000" dirty="0"/>
                <a:t> y </a:t>
              </a:r>
              <a:r>
                <a:rPr lang="es-CL" sz="2000" b="1" dirty="0"/>
                <a:t>.</a:t>
              </a:r>
              <a:r>
                <a:rPr lang="es-CL" sz="2000" b="1" dirty="0" err="1"/>
                <a:t>scss</a:t>
              </a:r>
              <a:r>
                <a:rPr lang="es-CL" sz="2000" dirty="0"/>
                <a:t> respectivamente.</a:t>
              </a:r>
              <a:endParaRPr lang="es-CL" sz="2000" b="1" dirty="0"/>
            </a:p>
          </p:txBody>
        </p:sp>
        <p:pic>
          <p:nvPicPr>
            <p:cNvPr id="18" name="Imagen 17">
              <a:extLst>
                <a:ext uri="{FF2B5EF4-FFF2-40B4-BE49-F238E27FC236}">
                  <a16:creationId xmlns:a16="http://schemas.microsoft.com/office/drawing/2014/main" id="{84817CBA-9864-42BA-863F-69198AF8C71A}"/>
                </a:ext>
              </a:extLst>
            </p:cNvPr>
            <p:cNvPicPr>
              <a:picLocks noChangeAspect="1"/>
            </p:cNvPicPr>
            <p:nvPr/>
          </p:nvPicPr>
          <p:blipFill>
            <a:blip r:embed="rId5"/>
            <a:stretch>
              <a:fillRect/>
            </a:stretch>
          </p:blipFill>
          <p:spPr>
            <a:xfrm>
              <a:off x="1455939" y="2453958"/>
              <a:ext cx="1120128" cy="861637"/>
            </a:xfrm>
            <a:prstGeom prst="rect">
              <a:avLst/>
            </a:prstGeom>
          </p:spPr>
        </p:pic>
      </p:grpSp>
      <p:grpSp>
        <p:nvGrpSpPr>
          <p:cNvPr id="21" name="Grupo 20">
            <a:extLst>
              <a:ext uri="{FF2B5EF4-FFF2-40B4-BE49-F238E27FC236}">
                <a16:creationId xmlns:a16="http://schemas.microsoft.com/office/drawing/2014/main" id="{4ECB424F-63AE-4233-BD30-89A6DB216257}"/>
              </a:ext>
            </a:extLst>
          </p:cNvPr>
          <p:cNvGrpSpPr/>
          <p:nvPr/>
        </p:nvGrpSpPr>
        <p:grpSpPr>
          <a:xfrm>
            <a:off x="392448" y="3136446"/>
            <a:ext cx="8594797" cy="1323439"/>
            <a:chOff x="1241918" y="4968566"/>
            <a:chExt cx="8148734" cy="1323439"/>
          </a:xfrm>
        </p:grpSpPr>
        <p:sp>
          <p:nvSpPr>
            <p:cNvPr id="8" name="Rectángulo 7">
              <a:extLst>
                <a:ext uri="{FF2B5EF4-FFF2-40B4-BE49-F238E27FC236}">
                  <a16:creationId xmlns:a16="http://schemas.microsoft.com/office/drawing/2014/main" id="{D305BAD4-8122-455D-B441-C9A47F547F5C}"/>
                </a:ext>
              </a:extLst>
            </p:cNvPr>
            <p:cNvSpPr/>
            <p:nvPr/>
          </p:nvSpPr>
          <p:spPr>
            <a:xfrm>
              <a:off x="2646218" y="4968566"/>
              <a:ext cx="6744434" cy="1323439"/>
            </a:xfrm>
            <a:prstGeom prst="rect">
              <a:avLst/>
            </a:prstGeom>
          </p:spPr>
          <p:txBody>
            <a:bodyPr wrap="square">
              <a:spAutoFit/>
            </a:bodyPr>
            <a:lstStyle/>
            <a:p>
              <a:pPr algn="just" fontAlgn="base"/>
              <a:r>
                <a:rPr lang="es-CL" sz="2000" b="1" dirty="0"/>
                <a:t>LEES</a:t>
              </a:r>
              <a:r>
                <a:rPr lang="es-CL" sz="2000" dirty="0"/>
                <a:t> es un dinámico lenguaje de hojas de estilo que puede ser compilado en hojas de estilo en cascada (CSS) y ejecutarse en el lado del cliente o en el lado del servidor. Los archivos LESS tienen  la extensión </a:t>
              </a:r>
              <a:r>
                <a:rPr lang="es-CL" sz="2000" b="1" dirty="0"/>
                <a:t>.</a:t>
              </a:r>
              <a:r>
                <a:rPr lang="es-CL" sz="2000" b="1" dirty="0" err="1"/>
                <a:t>less</a:t>
              </a:r>
              <a:endParaRPr lang="es-CL" sz="2000" b="1" dirty="0"/>
            </a:p>
          </p:txBody>
        </p:sp>
        <p:pic>
          <p:nvPicPr>
            <p:cNvPr id="20" name="Imagen 19">
              <a:extLst>
                <a:ext uri="{FF2B5EF4-FFF2-40B4-BE49-F238E27FC236}">
                  <a16:creationId xmlns:a16="http://schemas.microsoft.com/office/drawing/2014/main" id="{B2CB7A1C-B6CB-48F8-A62C-BBE65BD4E431}"/>
                </a:ext>
              </a:extLst>
            </p:cNvPr>
            <p:cNvPicPr>
              <a:picLocks noChangeAspect="1"/>
            </p:cNvPicPr>
            <p:nvPr/>
          </p:nvPicPr>
          <p:blipFill>
            <a:blip r:embed="rId6"/>
            <a:stretch>
              <a:fillRect/>
            </a:stretch>
          </p:blipFill>
          <p:spPr>
            <a:xfrm>
              <a:off x="1241918" y="5051776"/>
              <a:ext cx="1404300" cy="905251"/>
            </a:xfrm>
            <a:prstGeom prst="rect">
              <a:avLst/>
            </a:prstGeom>
          </p:spPr>
        </p:pic>
      </p:grpSp>
      <p:grpSp>
        <p:nvGrpSpPr>
          <p:cNvPr id="27" name="Grupo 26">
            <a:extLst>
              <a:ext uri="{FF2B5EF4-FFF2-40B4-BE49-F238E27FC236}">
                <a16:creationId xmlns:a16="http://schemas.microsoft.com/office/drawing/2014/main" id="{B64AB3D4-A556-4445-8D94-9E7A7F9AA82E}"/>
              </a:ext>
            </a:extLst>
          </p:cNvPr>
          <p:cNvGrpSpPr/>
          <p:nvPr/>
        </p:nvGrpSpPr>
        <p:grpSpPr>
          <a:xfrm>
            <a:off x="439486" y="4933891"/>
            <a:ext cx="8404968" cy="1631216"/>
            <a:chOff x="1134712" y="2549427"/>
            <a:chExt cx="8138886" cy="1631216"/>
          </a:xfrm>
        </p:grpSpPr>
        <p:sp>
          <p:nvSpPr>
            <p:cNvPr id="28" name="Rectángulo 27">
              <a:extLst>
                <a:ext uri="{FF2B5EF4-FFF2-40B4-BE49-F238E27FC236}">
                  <a16:creationId xmlns:a16="http://schemas.microsoft.com/office/drawing/2014/main" id="{05E1FF14-F15E-411A-94C5-872A5DEC8197}"/>
                </a:ext>
              </a:extLst>
            </p:cNvPr>
            <p:cNvSpPr/>
            <p:nvPr/>
          </p:nvSpPr>
          <p:spPr>
            <a:xfrm>
              <a:off x="2539012" y="2549427"/>
              <a:ext cx="6734586" cy="1631216"/>
            </a:xfrm>
            <a:prstGeom prst="rect">
              <a:avLst/>
            </a:prstGeom>
          </p:spPr>
          <p:txBody>
            <a:bodyPr wrap="square">
              <a:spAutoFit/>
            </a:bodyPr>
            <a:lstStyle/>
            <a:p>
              <a:pPr algn="just" fontAlgn="base"/>
              <a:r>
                <a:rPr lang="es-CL" sz="2000" b="1" dirty="0" err="1"/>
                <a:t>Stylus</a:t>
              </a:r>
              <a:r>
                <a:rPr lang="es-CL" sz="2000" dirty="0"/>
                <a:t> es un lenguaje de hoja de estilo dinámico que se compila en hojas de estilo en cascada (CSS).  Su diseño está influenciado por </a:t>
              </a:r>
              <a:r>
                <a:rPr lang="es-CL" sz="2000" b="1" dirty="0" err="1"/>
                <a:t>Sass</a:t>
              </a:r>
              <a:r>
                <a:rPr lang="es-CL" sz="2000" dirty="0"/>
                <a:t> y </a:t>
              </a:r>
              <a:r>
                <a:rPr lang="es-CL" sz="2000" b="1" dirty="0" err="1"/>
                <a:t>Less</a:t>
              </a:r>
              <a:r>
                <a:rPr lang="es-CL" sz="2000" dirty="0"/>
                <a:t>. Es considerado como la tercera sintaxis de preprocesador CSS más utilizado. Los archivo STYLUS tienen la extensión .</a:t>
              </a:r>
              <a:r>
                <a:rPr lang="es-CL" sz="2000" dirty="0" err="1"/>
                <a:t>styl</a:t>
              </a:r>
              <a:endParaRPr lang="es-CL" sz="2000" dirty="0"/>
            </a:p>
          </p:txBody>
        </p:sp>
        <p:pic>
          <p:nvPicPr>
            <p:cNvPr id="29" name="Imagen 28">
              <a:extLst>
                <a:ext uri="{FF2B5EF4-FFF2-40B4-BE49-F238E27FC236}">
                  <a16:creationId xmlns:a16="http://schemas.microsoft.com/office/drawing/2014/main" id="{6BB8CAD1-77B3-41CB-8895-240C858CD63E}"/>
                </a:ext>
              </a:extLst>
            </p:cNvPr>
            <p:cNvPicPr>
              <a:picLocks noChangeAspect="1"/>
            </p:cNvPicPr>
            <p:nvPr/>
          </p:nvPicPr>
          <p:blipFill>
            <a:blip r:embed="rId7"/>
            <a:stretch>
              <a:fillRect/>
            </a:stretch>
          </p:blipFill>
          <p:spPr>
            <a:xfrm>
              <a:off x="1134712" y="2640477"/>
              <a:ext cx="1177103" cy="1018230"/>
            </a:xfrm>
            <a:prstGeom prst="rect">
              <a:avLst/>
            </a:prstGeom>
          </p:spPr>
        </p:pic>
      </p:grpSp>
      <p:sp>
        <p:nvSpPr>
          <p:cNvPr id="13" name="CuadroTexto 12">
            <a:extLst>
              <a:ext uri="{FF2B5EF4-FFF2-40B4-BE49-F238E27FC236}">
                <a16:creationId xmlns:a16="http://schemas.microsoft.com/office/drawing/2014/main" id="{4D865C50-6F31-4F81-9732-CF0DE0A634C4}"/>
              </a:ext>
            </a:extLst>
          </p:cNvPr>
          <p:cNvSpPr txBox="1"/>
          <p:nvPr/>
        </p:nvSpPr>
        <p:spPr>
          <a:xfrm>
            <a:off x="680558" y="42418"/>
            <a:ext cx="3408116" cy="584775"/>
          </a:xfrm>
          <a:prstGeom prst="rect">
            <a:avLst/>
          </a:prstGeom>
          <a:noFill/>
        </p:spPr>
        <p:txBody>
          <a:bodyPr wrap="square" rtlCol="0">
            <a:spAutoFit/>
          </a:bodyPr>
          <a:lstStyle/>
          <a:p>
            <a:r>
              <a:rPr lang="es-CL" sz="3200" b="1" dirty="0">
                <a:solidFill>
                  <a:schemeClr val="bg1"/>
                </a:solidFill>
              </a:rPr>
              <a:t>Preprocesadores</a:t>
            </a:r>
          </a:p>
        </p:txBody>
      </p:sp>
    </p:spTree>
    <p:custDataLst>
      <p:tags r:id="rId1"/>
    </p:custDataLst>
    <p:extLst>
      <p:ext uri="{BB962C8B-B14F-4D97-AF65-F5344CB8AC3E}">
        <p14:creationId xmlns:p14="http://schemas.microsoft.com/office/powerpoint/2010/main" val="392598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756745" y="93541"/>
            <a:ext cx="3527872" cy="523220"/>
          </a:xfrm>
          <a:prstGeom prst="rect">
            <a:avLst/>
          </a:prstGeom>
          <a:noFill/>
        </p:spPr>
        <p:txBody>
          <a:bodyPr wrap="square" rtlCol="0">
            <a:spAutoFit/>
          </a:bodyPr>
          <a:lstStyle/>
          <a:p>
            <a:r>
              <a:rPr lang="es-CL" sz="2800" b="1" dirty="0">
                <a:solidFill>
                  <a:schemeClr val="bg1"/>
                </a:solidFill>
              </a:rPr>
              <a:t>Preprocesador </a:t>
            </a:r>
            <a:r>
              <a:rPr lang="es-CL" sz="2800" b="1" i="1" dirty="0">
                <a:solidFill>
                  <a:schemeClr val="bg1"/>
                </a:solidFill>
              </a:rPr>
              <a:t>SASS</a:t>
            </a:r>
          </a:p>
        </p:txBody>
      </p:sp>
      <p:sp>
        <p:nvSpPr>
          <p:cNvPr id="3" name="Rectángulo 2">
            <a:extLst>
              <a:ext uri="{FF2B5EF4-FFF2-40B4-BE49-F238E27FC236}">
                <a16:creationId xmlns:a16="http://schemas.microsoft.com/office/drawing/2014/main" id="{D484F195-5B11-45FE-8F79-E16947A0E161}"/>
              </a:ext>
            </a:extLst>
          </p:cNvPr>
          <p:cNvSpPr/>
          <p:nvPr/>
        </p:nvSpPr>
        <p:spPr>
          <a:xfrm>
            <a:off x="313509" y="1877595"/>
            <a:ext cx="8582297" cy="2246769"/>
          </a:xfrm>
          <a:prstGeom prst="rect">
            <a:avLst/>
          </a:prstGeom>
        </p:spPr>
        <p:txBody>
          <a:bodyPr wrap="square">
            <a:spAutoFit/>
          </a:bodyPr>
          <a:lstStyle/>
          <a:p>
            <a:pPr algn="just" fontAlgn="base"/>
            <a:r>
              <a:rPr lang="es-CL" sz="2800" b="1" dirty="0" smtClean="0">
                <a:solidFill>
                  <a:srgbClr val="373737"/>
                </a:solidFill>
                <a:latin typeface="Calibri (Cuerpo)"/>
                <a:cs typeface="Calibri Light" panose="020F0302020204030204" pitchFamily="34" charset="0"/>
              </a:rPr>
              <a:t>		¿</a:t>
            </a:r>
            <a:r>
              <a:rPr lang="es-CL" sz="2800" b="1" dirty="0">
                <a:solidFill>
                  <a:srgbClr val="373737"/>
                </a:solidFill>
                <a:latin typeface="Calibri (Cuerpo)"/>
                <a:cs typeface="Calibri Light" panose="020F0302020204030204" pitchFamily="34" charset="0"/>
              </a:rPr>
              <a:t>Por qué usar </a:t>
            </a:r>
            <a:r>
              <a:rPr lang="es-CL" sz="2800" b="1" dirty="0" err="1">
                <a:solidFill>
                  <a:srgbClr val="373737"/>
                </a:solidFill>
                <a:latin typeface="Calibri (Cuerpo)"/>
                <a:cs typeface="Calibri Light" panose="020F0302020204030204" pitchFamily="34" charset="0"/>
              </a:rPr>
              <a:t>Sass</a:t>
            </a:r>
            <a:r>
              <a:rPr lang="es-CL" sz="2800" b="1" dirty="0">
                <a:solidFill>
                  <a:srgbClr val="373737"/>
                </a:solidFill>
                <a:latin typeface="Calibri (Cuerpo)"/>
                <a:cs typeface="Calibri Light" panose="020F0302020204030204" pitchFamily="34" charset="0"/>
              </a:rPr>
              <a:t>?</a:t>
            </a:r>
          </a:p>
          <a:p>
            <a:pPr algn="just" fontAlgn="base"/>
            <a:endParaRPr lang="es-CL" sz="2800" b="1" dirty="0">
              <a:solidFill>
                <a:srgbClr val="666666"/>
              </a:solidFill>
              <a:latin typeface="Calibri (Cuerpo)"/>
              <a:cs typeface="Calibri Light" panose="020F0302020204030204" pitchFamily="34" charset="0"/>
            </a:endParaRPr>
          </a:p>
          <a:p>
            <a:pPr algn="just" fontAlgn="base"/>
            <a:r>
              <a:rPr lang="es-CL" sz="2800" b="1" dirty="0" err="1" smtClean="0"/>
              <a:t>Sass</a:t>
            </a:r>
            <a:r>
              <a:rPr lang="es-CL" sz="2800" dirty="0" smtClean="0"/>
              <a:t> </a:t>
            </a:r>
            <a:r>
              <a:rPr lang="es-CL" sz="2800" dirty="0"/>
              <a:t>es el preprocesador más utilizado y demandado por la comunidad de desarrolladores. Varios </a:t>
            </a:r>
            <a:r>
              <a:rPr lang="es-CL" sz="2800" dirty="0" err="1"/>
              <a:t>frameworks</a:t>
            </a:r>
            <a:r>
              <a:rPr lang="es-CL" sz="2800" dirty="0"/>
              <a:t> como Bootstrap lo </a:t>
            </a:r>
            <a:r>
              <a:rPr lang="es-CL" sz="2800" dirty="0" smtClean="0"/>
              <a:t>utilizan.</a:t>
            </a:r>
            <a:endParaRPr lang="es-CL" sz="2800" dirty="0"/>
          </a:p>
        </p:txBody>
      </p:sp>
    </p:spTree>
    <p:custDataLst>
      <p:tags r:id="rId1"/>
    </p:custDataLst>
    <p:extLst>
      <p:ext uri="{BB962C8B-B14F-4D97-AF65-F5344CB8AC3E}">
        <p14:creationId xmlns:p14="http://schemas.microsoft.com/office/powerpoint/2010/main" val="278615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928753" y="28227"/>
            <a:ext cx="4087384" cy="584775"/>
          </a:xfrm>
          <a:prstGeom prst="rect">
            <a:avLst/>
          </a:prstGeom>
          <a:noFill/>
        </p:spPr>
        <p:txBody>
          <a:bodyPr wrap="square" rtlCol="0">
            <a:spAutoFit/>
          </a:bodyPr>
          <a:lstStyle/>
          <a:p>
            <a:r>
              <a:rPr lang="es-CL" sz="3200" b="1" dirty="0">
                <a:solidFill>
                  <a:schemeClr val="bg1"/>
                </a:solidFill>
              </a:rPr>
              <a:t>Ventajas de usar SASS</a:t>
            </a:r>
          </a:p>
        </p:txBody>
      </p:sp>
      <p:sp>
        <p:nvSpPr>
          <p:cNvPr id="3" name="Rectángulo 2">
            <a:extLst>
              <a:ext uri="{FF2B5EF4-FFF2-40B4-BE49-F238E27FC236}">
                <a16:creationId xmlns:a16="http://schemas.microsoft.com/office/drawing/2014/main" id="{D484F195-5B11-45FE-8F79-E16947A0E161}"/>
              </a:ext>
            </a:extLst>
          </p:cNvPr>
          <p:cNvSpPr/>
          <p:nvPr/>
        </p:nvSpPr>
        <p:spPr>
          <a:xfrm>
            <a:off x="0" y="695776"/>
            <a:ext cx="9144000" cy="5940088"/>
          </a:xfrm>
          <a:prstGeom prst="rect">
            <a:avLst/>
          </a:prstGeom>
          <a:solidFill>
            <a:schemeClr val="bg1"/>
          </a:solidFill>
        </p:spPr>
        <p:txBody>
          <a:bodyPr wrap="square">
            <a:spAutoFit/>
          </a:bodyPr>
          <a:lstStyle/>
          <a:p>
            <a:pPr marL="285750" indent="-285750" algn="just" fontAlgn="base">
              <a:buFont typeface="Arial" panose="020B0604020202020204" pitchFamily="34" charset="0"/>
              <a:buChar char="•"/>
            </a:pPr>
            <a:r>
              <a:rPr lang="es-CL" sz="2000" b="1" dirty="0">
                <a:latin typeface="Calibri (Cuerpo)"/>
                <a:cs typeface="Calibri Light" panose="020F0302020204030204" pitchFamily="34" charset="0"/>
              </a:rPr>
              <a:t>Construcción de bloques de código de forma más modular: </a:t>
            </a:r>
            <a:r>
              <a:rPr lang="es-CL" sz="2000" dirty="0">
                <a:latin typeface="Calibri (Cuerpo)"/>
                <a:cs typeface="Calibri Light" panose="020F0302020204030204" pitchFamily="34" charset="0"/>
              </a:rPr>
              <a:t>	</a:t>
            </a:r>
            <a:r>
              <a:rPr lang="es-CL" sz="2000" dirty="0" smtClean="0">
                <a:latin typeface="Calibri (Cuerpo)"/>
                <a:cs typeface="Calibri Light" panose="020F0302020204030204" pitchFamily="34" charset="0"/>
              </a:rPr>
              <a:t>Con CSS no es posible </a:t>
            </a:r>
            <a:r>
              <a:rPr lang="es-CL" sz="2000" dirty="0" err="1" smtClean="0">
                <a:latin typeface="Calibri (Cuerpo)"/>
                <a:cs typeface="Calibri Light" panose="020F0302020204030204" pitchFamily="34" charset="0"/>
              </a:rPr>
              <a:t>modularizar</a:t>
            </a:r>
            <a:r>
              <a:rPr lang="es-CL" sz="2000" dirty="0" smtClean="0">
                <a:latin typeface="Calibri (Cuerpo)"/>
                <a:cs typeface="Calibri Light" panose="020F0302020204030204" pitchFamily="34" charset="0"/>
              </a:rPr>
              <a:t>. </a:t>
            </a:r>
            <a:r>
              <a:rPr lang="es-CL" sz="2000" dirty="0" smtClean="0">
                <a:latin typeface="Calibri (Cuerpo)"/>
                <a:cs typeface="Calibri Light" panose="020F0302020204030204" pitchFamily="34" charset="0"/>
              </a:rPr>
              <a:t>Con SASS los bloques pueden ser </a:t>
            </a:r>
            <a:r>
              <a:rPr lang="es-CL" sz="2000" dirty="0">
                <a:latin typeface="Calibri (Cuerpo)"/>
                <a:cs typeface="Calibri Light" panose="020F0302020204030204" pitchFamily="34" charset="0"/>
              </a:rPr>
              <a:t>reutilizados e inclusive hacer herencia </a:t>
            </a:r>
            <a:r>
              <a:rPr lang="es-CL" sz="2000" dirty="0" smtClean="0">
                <a:latin typeface="Calibri (Cuerpo)"/>
                <a:cs typeface="Calibri Light" panose="020F0302020204030204" pitchFamily="34" charset="0"/>
              </a:rPr>
              <a:t>a </a:t>
            </a:r>
            <a:r>
              <a:rPr lang="es-CL" sz="2000" dirty="0">
                <a:latin typeface="Calibri (Cuerpo)"/>
                <a:cs typeface="Calibri Light" panose="020F0302020204030204" pitchFamily="34" charset="0"/>
              </a:rPr>
              <a:t>otros </a:t>
            </a:r>
            <a:r>
              <a:rPr lang="es-CL" sz="2000" dirty="0" smtClean="0">
                <a:latin typeface="Calibri (Cuerpo)"/>
                <a:cs typeface="Calibri Light" panose="020F0302020204030204" pitchFamily="34" charset="0"/>
              </a:rPr>
              <a:t>selectores.</a:t>
            </a:r>
          </a:p>
          <a:p>
            <a:pPr marL="285750" indent="-285750" algn="just" fontAlgn="base">
              <a:buFont typeface="Arial" panose="020B0604020202020204" pitchFamily="34" charset="0"/>
              <a:buChar char="•"/>
            </a:pPr>
            <a:endParaRPr lang="es-CL" sz="2000" dirty="0">
              <a:latin typeface="Calibri (Cuerpo)"/>
              <a:cs typeface="Calibri Light" panose="020F0302020204030204" pitchFamily="34" charset="0"/>
            </a:endParaRPr>
          </a:p>
          <a:p>
            <a:pPr marL="285750" indent="-285750" algn="just" fontAlgn="base">
              <a:buFont typeface="Arial" panose="020B0604020202020204" pitchFamily="34" charset="0"/>
              <a:buChar char="•"/>
            </a:pPr>
            <a:r>
              <a:rPr lang="es-CL" sz="2000" b="1" dirty="0">
                <a:latin typeface="Calibri (Cuerpo)"/>
                <a:cs typeface="Calibri Light" panose="020F0302020204030204" pitchFamily="34" charset="0"/>
              </a:rPr>
              <a:t>Definición de </a:t>
            </a:r>
            <a:r>
              <a:rPr lang="es-CL" sz="2000" b="1" dirty="0" smtClean="0">
                <a:latin typeface="Calibri (Cuerpo)"/>
                <a:cs typeface="Calibri Light" panose="020F0302020204030204" pitchFamily="34" charset="0"/>
              </a:rPr>
              <a:t>variables</a:t>
            </a:r>
          </a:p>
          <a:p>
            <a:pPr marL="285750" indent="-285750" algn="just" fontAlgn="base">
              <a:buFont typeface="Arial" panose="020B0604020202020204" pitchFamily="34" charset="0"/>
              <a:buChar char="•"/>
            </a:pPr>
            <a:endParaRPr lang="es-CL" sz="2000" b="1" dirty="0">
              <a:latin typeface="Calibri (Cuerpo)"/>
              <a:cs typeface="Calibri Light" panose="020F0302020204030204" pitchFamily="34" charset="0"/>
            </a:endParaRPr>
          </a:p>
          <a:p>
            <a:pPr marL="285750" indent="-285750" algn="just" fontAlgn="base">
              <a:buFont typeface="Arial" panose="020B0604020202020204" pitchFamily="34" charset="0"/>
              <a:buChar char="•"/>
            </a:pPr>
            <a:r>
              <a:rPr lang="es-CL" sz="2000" b="1" dirty="0">
                <a:latin typeface="Calibri (Cuerpo)"/>
                <a:cs typeface="Calibri Light" panose="020F0302020204030204" pitchFamily="34" charset="0"/>
              </a:rPr>
              <a:t>Uso de </a:t>
            </a:r>
            <a:r>
              <a:rPr lang="es-CL" sz="2000" b="1" dirty="0" err="1">
                <a:latin typeface="Calibri (Cuerpo)"/>
                <a:cs typeface="Calibri Light" panose="020F0302020204030204" pitchFamily="34" charset="0"/>
              </a:rPr>
              <a:t>Partials</a:t>
            </a:r>
            <a:r>
              <a:rPr lang="es-CL" sz="2000" b="1" dirty="0">
                <a:latin typeface="Calibri (Cuerpo)"/>
                <a:cs typeface="Calibri Light" panose="020F0302020204030204" pitchFamily="34" charset="0"/>
              </a:rPr>
              <a:t>: </a:t>
            </a:r>
            <a:r>
              <a:rPr lang="es-CL" sz="2000" dirty="0" smtClean="0">
                <a:latin typeface="Calibri (Cuerpo)"/>
                <a:cs typeface="Calibri Light" panose="020F0302020204030204" pitchFamily="34" charset="0"/>
              </a:rPr>
              <a:t>Es </a:t>
            </a:r>
            <a:r>
              <a:rPr lang="es-CL" sz="2000" dirty="0">
                <a:latin typeface="Calibri (Cuerpo)"/>
                <a:cs typeface="Calibri Light" panose="020F0302020204030204" pitchFamily="34" charset="0"/>
              </a:rPr>
              <a:t>un archivo </a:t>
            </a:r>
            <a:r>
              <a:rPr lang="es-CL" sz="2000" dirty="0" smtClean="0">
                <a:latin typeface="Calibri (Cuerpo)"/>
                <a:cs typeface="Calibri Light" panose="020F0302020204030204" pitchFamily="34" charset="0"/>
              </a:rPr>
              <a:t>SASS  con un bloque de código.</a:t>
            </a:r>
          </a:p>
          <a:p>
            <a:pPr marL="285750" indent="-285750" algn="just" fontAlgn="base">
              <a:buFont typeface="Arial" panose="020B0604020202020204" pitchFamily="34" charset="0"/>
              <a:buChar char="•"/>
            </a:pPr>
            <a:endParaRPr lang="es-CL" sz="2000" dirty="0">
              <a:latin typeface="Calibri (Cuerpo)"/>
              <a:cs typeface="Calibri Light" panose="020F0302020204030204" pitchFamily="34" charset="0"/>
            </a:endParaRPr>
          </a:p>
          <a:p>
            <a:pPr marL="285750" indent="-285750" algn="just" fontAlgn="base">
              <a:buFont typeface="Arial" panose="020B0604020202020204" pitchFamily="34" charset="0"/>
              <a:buChar char="•"/>
            </a:pPr>
            <a:r>
              <a:rPr lang="es-CL" sz="2000" b="1" dirty="0">
                <a:latin typeface="Calibri (Cuerpo)"/>
                <a:cs typeface="Calibri Light" panose="020F0302020204030204" pitchFamily="34" charset="0"/>
              </a:rPr>
              <a:t>Uso de </a:t>
            </a:r>
            <a:r>
              <a:rPr lang="es-CL" sz="2000" b="1" dirty="0" err="1">
                <a:latin typeface="Calibri (Cuerpo)"/>
                <a:cs typeface="Calibri Light" panose="020F0302020204030204" pitchFamily="34" charset="0"/>
              </a:rPr>
              <a:t>Import</a:t>
            </a:r>
            <a:r>
              <a:rPr lang="es-CL" sz="2000" b="1" dirty="0">
                <a:latin typeface="Calibri (Cuerpo)"/>
                <a:cs typeface="Calibri Light" panose="020F0302020204030204" pitchFamily="34" charset="0"/>
              </a:rPr>
              <a:t>: </a:t>
            </a:r>
            <a:r>
              <a:rPr lang="es-CL" sz="2000" dirty="0" smtClean="0">
                <a:latin typeface="Calibri (Cuerpo)"/>
                <a:cs typeface="Calibri Light" panose="020F0302020204030204" pitchFamily="34" charset="0"/>
              </a:rPr>
              <a:t>@</a:t>
            </a:r>
            <a:r>
              <a:rPr lang="es-CL" sz="2000" dirty="0" err="1">
                <a:latin typeface="Calibri (Cuerpo)"/>
                <a:cs typeface="Calibri Light" panose="020F0302020204030204" pitchFamily="34" charset="0"/>
              </a:rPr>
              <a:t>import</a:t>
            </a:r>
            <a:r>
              <a:rPr lang="es-CL" sz="2000" dirty="0">
                <a:latin typeface="Calibri (Cuerpo)"/>
                <a:cs typeface="Calibri Light" panose="020F0302020204030204" pitchFamily="34" charset="0"/>
              </a:rPr>
              <a:t> te permite dividir junto con </a:t>
            </a:r>
            <a:r>
              <a:rPr lang="es-CL" sz="2000" dirty="0" smtClean="0">
                <a:latin typeface="Calibri (Cuerpo)"/>
                <a:cs typeface="Calibri Light" panose="020F0302020204030204" pitchFamily="34" charset="0"/>
              </a:rPr>
              <a:t>los </a:t>
            </a:r>
            <a:r>
              <a:rPr lang="es-CL" sz="2000" dirty="0" err="1" smtClean="0">
                <a:latin typeface="Calibri (Cuerpo)"/>
                <a:cs typeface="Calibri Light" panose="020F0302020204030204" pitchFamily="34" charset="0"/>
              </a:rPr>
              <a:t>partials</a:t>
            </a:r>
            <a:r>
              <a:rPr lang="es-CL" sz="2000" dirty="0" smtClean="0">
                <a:latin typeface="Calibri (Cuerpo)"/>
                <a:cs typeface="Calibri Light" panose="020F0302020204030204" pitchFamily="34" charset="0"/>
              </a:rPr>
              <a:t> </a:t>
            </a:r>
            <a:r>
              <a:rPr lang="es-CL" sz="2000" dirty="0">
                <a:latin typeface="Calibri (Cuerpo)"/>
                <a:cs typeface="Calibri Light" panose="020F0302020204030204" pitchFamily="34" charset="0"/>
              </a:rPr>
              <a:t>el CSS en partes pequeñas </a:t>
            </a:r>
            <a:r>
              <a:rPr lang="es-CL" sz="2000" dirty="0" smtClean="0">
                <a:latin typeface="Calibri (Cuerpo)"/>
                <a:cs typeface="Calibri Light" panose="020F0302020204030204" pitchFamily="34" charset="0"/>
              </a:rPr>
              <a:t>más </a:t>
            </a:r>
            <a:r>
              <a:rPr lang="es-CL" sz="2000" dirty="0" smtClean="0">
                <a:latin typeface="Calibri (Cuerpo)"/>
                <a:cs typeface="Calibri Light" panose="020F0302020204030204" pitchFamily="34" charset="0"/>
              </a:rPr>
              <a:t>fáciles </a:t>
            </a:r>
            <a:r>
              <a:rPr lang="es-CL" sz="2000" dirty="0">
                <a:latin typeface="Calibri (Cuerpo)"/>
                <a:cs typeface="Calibri Light" panose="020F0302020204030204" pitchFamily="34" charset="0"/>
              </a:rPr>
              <a:t>de mantener</a:t>
            </a:r>
            <a:r>
              <a:rPr lang="es-CL" sz="2000" dirty="0" smtClean="0">
                <a:latin typeface="Calibri (Cuerpo)"/>
                <a:cs typeface="Calibri Light" panose="020F0302020204030204" pitchFamily="34" charset="0"/>
              </a:rPr>
              <a:t>.</a:t>
            </a:r>
          </a:p>
          <a:p>
            <a:pPr marL="285750" indent="-285750" algn="just" fontAlgn="base">
              <a:buFont typeface="Arial" panose="020B0604020202020204" pitchFamily="34" charset="0"/>
              <a:buChar char="•"/>
            </a:pPr>
            <a:endParaRPr lang="es-CL" sz="2000" dirty="0">
              <a:latin typeface="Calibri (Cuerpo)"/>
              <a:cs typeface="Calibri Light" panose="020F0302020204030204" pitchFamily="34" charset="0"/>
            </a:endParaRPr>
          </a:p>
          <a:p>
            <a:pPr marL="285750" indent="-285750" algn="just" fontAlgn="base">
              <a:buFont typeface="Arial" panose="020B0604020202020204" pitchFamily="34" charset="0"/>
              <a:buChar char="•"/>
            </a:pPr>
            <a:r>
              <a:rPr lang="es-CL" sz="2000" b="1" dirty="0" err="1">
                <a:latin typeface="Calibri (Cuerpo)"/>
                <a:cs typeface="Calibri Light" panose="020F0302020204030204" pitchFamily="34" charset="0"/>
              </a:rPr>
              <a:t>Nesting</a:t>
            </a:r>
            <a:r>
              <a:rPr lang="es-CL" sz="2000" b="1" dirty="0">
                <a:latin typeface="Calibri (Cuerpo)"/>
                <a:cs typeface="Calibri Light" panose="020F0302020204030204" pitchFamily="34" charset="0"/>
              </a:rPr>
              <a:t> (anidamiento):  </a:t>
            </a:r>
            <a:r>
              <a:rPr lang="es-CL" sz="2000" dirty="0" err="1">
                <a:latin typeface="Calibri (Cuerpo)"/>
                <a:cs typeface="Calibri Light" panose="020F0302020204030204" pitchFamily="34" charset="0"/>
              </a:rPr>
              <a:t>Sass</a:t>
            </a:r>
            <a:r>
              <a:rPr lang="es-CL" sz="2000" dirty="0">
                <a:latin typeface="Calibri (Cuerpo)"/>
                <a:cs typeface="Calibri Light" panose="020F0302020204030204" pitchFamily="34" charset="0"/>
              </a:rPr>
              <a:t> permite anidar los selectores CSS de una manera que siga una jerarquía visual de tipo HTML</a:t>
            </a:r>
            <a:r>
              <a:rPr lang="es-CL" sz="2000" dirty="0" smtClean="0">
                <a:latin typeface="Calibri (Cuerpo)"/>
                <a:cs typeface="Calibri Light" panose="020F0302020204030204" pitchFamily="34" charset="0"/>
              </a:rPr>
              <a:t>.</a:t>
            </a:r>
          </a:p>
          <a:p>
            <a:pPr marL="285750" indent="-285750" algn="just" fontAlgn="base">
              <a:buFont typeface="Arial" panose="020B0604020202020204" pitchFamily="34" charset="0"/>
              <a:buChar char="•"/>
            </a:pPr>
            <a:endParaRPr lang="es-CL" sz="2000" dirty="0">
              <a:latin typeface="Calibri (Cuerpo)"/>
              <a:cs typeface="Calibri Light" panose="020F0302020204030204" pitchFamily="34" charset="0"/>
            </a:endParaRPr>
          </a:p>
          <a:p>
            <a:pPr marL="285750" indent="-285750" algn="just" fontAlgn="base">
              <a:buFont typeface="Arial" panose="020B0604020202020204" pitchFamily="34" charset="0"/>
              <a:buChar char="•"/>
            </a:pPr>
            <a:r>
              <a:rPr lang="es-CL" sz="2000" b="1" dirty="0" err="1">
                <a:latin typeface="Calibri (Cuerpo)"/>
                <a:cs typeface="Calibri Light" panose="020F0302020204030204" pitchFamily="34" charset="0"/>
              </a:rPr>
              <a:t>Mixins</a:t>
            </a:r>
            <a:r>
              <a:rPr lang="es-CL" sz="2000" b="1" dirty="0">
                <a:latin typeface="Calibri (Cuerpo)"/>
                <a:cs typeface="Calibri Light" panose="020F0302020204030204" pitchFamily="34" charset="0"/>
              </a:rPr>
              <a:t>: </a:t>
            </a:r>
            <a:r>
              <a:rPr lang="es-CL" sz="2000" dirty="0">
                <a:latin typeface="Calibri (Cuerpo)"/>
                <a:cs typeface="Calibri Light" panose="020F0302020204030204" pitchFamily="34" charset="0"/>
              </a:rPr>
              <a:t>Un </a:t>
            </a:r>
            <a:r>
              <a:rPr lang="es-CL" sz="2000" dirty="0" err="1" smtClean="0">
                <a:latin typeface="Calibri (Cuerpo)"/>
                <a:cs typeface="Calibri Light" panose="020F0302020204030204" pitchFamily="34" charset="0"/>
              </a:rPr>
              <a:t>mixin</a:t>
            </a:r>
            <a:r>
              <a:rPr lang="es-CL" sz="2000" dirty="0" smtClean="0">
                <a:latin typeface="Calibri (Cuerpo)"/>
                <a:cs typeface="Calibri Light" panose="020F0302020204030204" pitchFamily="34" charset="0"/>
              </a:rPr>
              <a:t> </a:t>
            </a:r>
            <a:r>
              <a:rPr lang="es-CL" sz="2000" dirty="0">
                <a:latin typeface="Calibri (Cuerpo)"/>
                <a:cs typeface="Calibri Light" panose="020F0302020204030204" pitchFamily="34" charset="0"/>
              </a:rPr>
              <a:t>es parecida a una </a:t>
            </a:r>
            <a:r>
              <a:rPr lang="es-CL" sz="2000" dirty="0" smtClean="0">
                <a:latin typeface="Calibri (Cuerpo)"/>
                <a:cs typeface="Calibri Light" panose="020F0302020204030204" pitchFamily="34" charset="0"/>
              </a:rPr>
              <a:t>función que </a:t>
            </a:r>
            <a:r>
              <a:rPr lang="es-CL" sz="2000" dirty="0">
                <a:latin typeface="Calibri (Cuerpo)"/>
                <a:cs typeface="Calibri Light" panose="020F0302020204030204" pitchFamily="34" charset="0"/>
              </a:rPr>
              <a:t>podrá ser usada en distintos selectores, lo que permitirá </a:t>
            </a:r>
            <a:r>
              <a:rPr lang="es-CL" sz="2000" dirty="0" smtClean="0">
                <a:latin typeface="Calibri (Cuerpo)"/>
                <a:cs typeface="Calibri Light" panose="020F0302020204030204" pitchFamily="34" charset="0"/>
              </a:rPr>
              <a:t>reutilizar atributos CSS </a:t>
            </a:r>
            <a:r>
              <a:rPr lang="es-CL" sz="2000" dirty="0">
                <a:latin typeface="Calibri (Cuerpo)"/>
                <a:cs typeface="Calibri Light" panose="020F0302020204030204" pitchFamily="34" charset="0"/>
              </a:rPr>
              <a:t>adecuadamente</a:t>
            </a:r>
            <a:r>
              <a:rPr lang="es-CL" sz="2000" dirty="0" smtClean="0">
                <a:latin typeface="Calibri (Cuerpo)"/>
                <a:cs typeface="Calibri Light" panose="020F0302020204030204" pitchFamily="34" charset="0"/>
              </a:rPr>
              <a:t>.</a:t>
            </a:r>
          </a:p>
          <a:p>
            <a:pPr marL="285750" indent="-285750" algn="just" fontAlgn="base">
              <a:buFont typeface="Arial" panose="020B0604020202020204" pitchFamily="34" charset="0"/>
              <a:buChar char="•"/>
            </a:pPr>
            <a:endParaRPr lang="es-CL" sz="2000" dirty="0">
              <a:latin typeface="Calibri (Cuerpo)"/>
              <a:cs typeface="Calibri Light" panose="020F0302020204030204" pitchFamily="34" charset="0"/>
            </a:endParaRPr>
          </a:p>
          <a:p>
            <a:pPr marL="285750" indent="-285750" algn="just" fontAlgn="base">
              <a:buFont typeface="Arial" panose="020B0604020202020204" pitchFamily="34" charset="0"/>
              <a:buChar char="•"/>
            </a:pPr>
            <a:r>
              <a:rPr lang="es-CL" sz="2000" b="1" dirty="0" err="1">
                <a:latin typeface="Calibri (Cuerpo)"/>
                <a:cs typeface="Calibri Light" panose="020F0302020204030204" pitchFamily="34" charset="0"/>
              </a:rPr>
              <a:t>Operators</a:t>
            </a:r>
            <a:r>
              <a:rPr lang="es-CL" sz="2000" b="1" dirty="0">
                <a:latin typeface="Calibri (Cuerpo)"/>
                <a:cs typeface="Calibri Light" panose="020F0302020204030204" pitchFamily="34" charset="0"/>
              </a:rPr>
              <a:t>:</a:t>
            </a:r>
            <a:r>
              <a:rPr lang="es-CL" sz="2000" dirty="0">
                <a:latin typeface="Calibri (Cuerpo)"/>
                <a:cs typeface="Calibri Light" panose="020F0302020204030204" pitchFamily="34" charset="0"/>
              </a:rPr>
              <a:t> Operadores matemáticos estándar como son: Adición (+), Sustracción (–), Multiplicación (*), División (/) y Modulo (%).</a:t>
            </a:r>
          </a:p>
        </p:txBody>
      </p:sp>
    </p:spTree>
    <p:custDataLst>
      <p:tags r:id="rId1"/>
    </p:custDataLst>
    <p:extLst>
      <p:ext uri="{BB962C8B-B14F-4D97-AF65-F5344CB8AC3E}">
        <p14:creationId xmlns:p14="http://schemas.microsoft.com/office/powerpoint/2010/main" val="140558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1255324" y="838124"/>
            <a:ext cx="6974276" cy="584775"/>
          </a:xfrm>
          <a:prstGeom prst="rect">
            <a:avLst/>
          </a:prstGeom>
          <a:noFill/>
        </p:spPr>
        <p:txBody>
          <a:bodyPr wrap="square" rtlCol="0">
            <a:spAutoFit/>
          </a:bodyPr>
          <a:lstStyle/>
          <a:p>
            <a:r>
              <a:rPr lang="es-CL" sz="3200" b="1" dirty="0">
                <a:solidFill>
                  <a:srgbClr val="49535F"/>
                </a:solidFill>
              </a:rPr>
              <a:t>Guías de Estilo, Preprocesadores y </a:t>
            </a:r>
            <a:r>
              <a:rPr lang="es-CL" sz="3200" b="1" i="1" dirty="0">
                <a:solidFill>
                  <a:srgbClr val="49535F"/>
                </a:solidFill>
              </a:rPr>
              <a:t>SASS</a:t>
            </a:r>
          </a:p>
        </p:txBody>
      </p:sp>
      <p:sp>
        <p:nvSpPr>
          <p:cNvPr id="3" name="CuadroTexto 2"/>
          <p:cNvSpPr txBox="1"/>
          <p:nvPr/>
        </p:nvSpPr>
        <p:spPr>
          <a:xfrm>
            <a:off x="513229" y="1923105"/>
            <a:ext cx="8117541" cy="707886"/>
          </a:xfrm>
          <a:prstGeom prst="rect">
            <a:avLst/>
          </a:prstGeom>
          <a:noFill/>
        </p:spPr>
        <p:txBody>
          <a:bodyPr wrap="square" rtlCol="0">
            <a:spAutoFit/>
          </a:bodyPr>
          <a:lstStyle/>
          <a:p>
            <a:pPr algn="just" fontAlgn="base"/>
            <a:r>
              <a:rPr lang="es-CL" sz="4000" b="1" dirty="0"/>
              <a:t>Realice la actividad de aprendizaje 2</a:t>
            </a:r>
            <a:endParaRPr lang="es-CL" sz="4000" dirty="0"/>
          </a:p>
        </p:txBody>
      </p:sp>
      <p:pic>
        <p:nvPicPr>
          <p:cNvPr id="4" name="Gráfico 3" descr="Internet">
            <a:extLst>
              <a:ext uri="{FF2B5EF4-FFF2-40B4-BE49-F238E27FC236}">
                <a16:creationId xmlns:a16="http://schemas.microsoft.com/office/drawing/2014/main" id="{4FAC343A-8F84-4796-9334-9F51F53FD872}"/>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064822" y="2175856"/>
            <a:ext cx="4584172" cy="4584172"/>
          </a:xfrm>
          <a:prstGeom prst="rect">
            <a:avLst/>
          </a:prstGeom>
        </p:spPr>
      </p:pic>
    </p:spTree>
    <p:custDataLst>
      <p:tags r:id="rId1"/>
    </p:custDataLst>
    <p:extLst>
      <p:ext uri="{BB962C8B-B14F-4D97-AF65-F5344CB8AC3E}">
        <p14:creationId xmlns:p14="http://schemas.microsoft.com/office/powerpoint/2010/main" val="360467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1137758" y="716290"/>
            <a:ext cx="7849488" cy="1077218"/>
          </a:xfrm>
          <a:prstGeom prst="rect">
            <a:avLst/>
          </a:prstGeom>
          <a:noFill/>
        </p:spPr>
        <p:txBody>
          <a:bodyPr wrap="square" rtlCol="0">
            <a:spAutoFit/>
          </a:bodyPr>
          <a:lstStyle/>
          <a:p>
            <a:pPr algn="ctr"/>
            <a:r>
              <a:rPr lang="es-CL" sz="3200" b="1" dirty="0">
                <a:solidFill>
                  <a:srgbClr val="49535F"/>
                </a:solidFill>
              </a:rPr>
              <a:t>Guías de estilos y representaciones visuales en la maquetación</a:t>
            </a:r>
          </a:p>
        </p:txBody>
      </p:sp>
      <p:sp>
        <p:nvSpPr>
          <p:cNvPr id="3" name="CuadroTexto 2"/>
          <p:cNvSpPr txBox="1"/>
          <p:nvPr/>
        </p:nvSpPr>
        <p:spPr>
          <a:xfrm>
            <a:off x="543148" y="1909710"/>
            <a:ext cx="8199620" cy="1815882"/>
          </a:xfrm>
          <a:prstGeom prst="rect">
            <a:avLst/>
          </a:prstGeom>
          <a:noFill/>
        </p:spPr>
        <p:txBody>
          <a:bodyPr wrap="square" rtlCol="0">
            <a:spAutoFit/>
          </a:bodyPr>
          <a:lstStyle/>
          <a:p>
            <a:pPr algn="just"/>
            <a:r>
              <a:rPr lang="es-CL" sz="2800" dirty="0" smtClean="0"/>
              <a:t>Un </a:t>
            </a:r>
            <a:r>
              <a:rPr lang="es-CL" sz="2800" dirty="0"/>
              <a:t>sitio web debe ser visualmente coherente. Todos los sitios tienen o </a:t>
            </a:r>
            <a:r>
              <a:rPr lang="es-CL" sz="2800" dirty="0" smtClean="0"/>
              <a:t>deberían </a:t>
            </a:r>
            <a:r>
              <a:rPr lang="es-CL" sz="2800" dirty="0"/>
              <a:t>tener una estructura y una guía visual que los </a:t>
            </a:r>
            <a:r>
              <a:rPr lang="es-CL" sz="2800" dirty="0" smtClean="0"/>
              <a:t>identifique, </a:t>
            </a:r>
            <a:r>
              <a:rPr lang="es-CL" sz="2800" dirty="0"/>
              <a:t>incluso </a:t>
            </a:r>
            <a:r>
              <a:rPr lang="es-CL" sz="2800" dirty="0" smtClean="0"/>
              <a:t>aquellos </a:t>
            </a:r>
            <a:r>
              <a:rPr lang="es-CL" sz="2800" dirty="0"/>
              <a:t>que son aparentemente sencillos.</a:t>
            </a:r>
          </a:p>
        </p:txBody>
      </p:sp>
      <p:pic>
        <p:nvPicPr>
          <p:cNvPr id="5" name="Imagen 4">
            <a:extLst>
              <a:ext uri="{FF2B5EF4-FFF2-40B4-BE49-F238E27FC236}">
                <a16:creationId xmlns:a16="http://schemas.microsoft.com/office/drawing/2014/main" id="{9BEF1C64-B406-42D9-81D2-4E70F5CA4482}"/>
              </a:ext>
            </a:extLst>
          </p:cNvPr>
          <p:cNvPicPr>
            <a:picLocks noChangeAspect="1"/>
          </p:cNvPicPr>
          <p:nvPr/>
        </p:nvPicPr>
        <p:blipFill>
          <a:blip r:embed="rId5"/>
          <a:stretch>
            <a:fillRect/>
          </a:stretch>
        </p:blipFill>
        <p:spPr>
          <a:xfrm>
            <a:off x="6366884" y="4116946"/>
            <a:ext cx="2502796" cy="1877311"/>
          </a:xfrm>
          <a:prstGeom prst="rect">
            <a:avLst/>
          </a:prstGeom>
        </p:spPr>
      </p:pic>
      <p:sp>
        <p:nvSpPr>
          <p:cNvPr id="6" name="Rectángulo 5">
            <a:extLst>
              <a:ext uri="{FF2B5EF4-FFF2-40B4-BE49-F238E27FC236}">
                <a16:creationId xmlns:a16="http://schemas.microsoft.com/office/drawing/2014/main" id="{A6B7403D-2F4F-4408-9360-B4A7E7F8CD1B}"/>
              </a:ext>
            </a:extLst>
          </p:cNvPr>
          <p:cNvSpPr/>
          <p:nvPr/>
        </p:nvSpPr>
        <p:spPr>
          <a:xfrm>
            <a:off x="543148" y="3938842"/>
            <a:ext cx="5674772" cy="2677656"/>
          </a:xfrm>
          <a:prstGeom prst="rect">
            <a:avLst/>
          </a:prstGeom>
        </p:spPr>
        <p:txBody>
          <a:bodyPr wrap="square">
            <a:spAutoFit/>
          </a:bodyPr>
          <a:lstStyle/>
          <a:p>
            <a:pPr algn="just"/>
            <a:r>
              <a:rPr lang="es-CL" sz="2800" dirty="0"/>
              <a:t>Para facilitar este trabajo existen las </a:t>
            </a:r>
            <a:r>
              <a:rPr lang="es-CL" sz="2800" b="1" dirty="0"/>
              <a:t>guías de estilo</a:t>
            </a:r>
            <a:r>
              <a:rPr lang="es-CL" sz="2800" dirty="0"/>
              <a:t>. Una Guía de Estilo es una </a:t>
            </a:r>
            <a:r>
              <a:rPr lang="es-CL" sz="2800" b="1" dirty="0"/>
              <a:t>serie de estándares </a:t>
            </a:r>
            <a:r>
              <a:rPr lang="es-CL" sz="2800" dirty="0"/>
              <a:t>que permiten unificar todos los componentes visuales de una página, sitio o aplicación web.</a:t>
            </a:r>
          </a:p>
        </p:txBody>
      </p:sp>
    </p:spTree>
    <p:custDataLst>
      <p:tags r:id="rId1"/>
    </p:custDataLst>
    <p:extLst>
      <p:ext uri="{BB962C8B-B14F-4D97-AF65-F5344CB8AC3E}">
        <p14:creationId xmlns:p14="http://schemas.microsoft.com/office/powerpoint/2010/main" val="135625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87383" y="799960"/>
            <a:ext cx="8384427" cy="3539430"/>
          </a:xfrm>
          <a:prstGeom prst="rect">
            <a:avLst/>
          </a:prstGeom>
          <a:noFill/>
        </p:spPr>
        <p:txBody>
          <a:bodyPr wrap="square" rtlCol="0">
            <a:spAutoFit/>
          </a:bodyPr>
          <a:lstStyle/>
          <a:p>
            <a:r>
              <a:rPr lang="es-CL" sz="2800" b="1" dirty="0" smtClean="0"/>
              <a:t>		La </a:t>
            </a:r>
            <a:r>
              <a:rPr lang="es-CL" sz="2800" b="1" dirty="0"/>
              <a:t>importancia de las Guías de Estilo</a:t>
            </a:r>
          </a:p>
          <a:p>
            <a:endParaRPr lang="es-CL" sz="2800" b="1" dirty="0"/>
          </a:p>
          <a:p>
            <a:pPr algn="just"/>
            <a:r>
              <a:rPr lang="es-CL" sz="2800" dirty="0"/>
              <a:t>Cuando se desarrolla una aplicación o un sitio web, ¿cuánta importancia se le da al diseño?  El éxito de herramientas como Bootstrap (a pesar de sus </a:t>
            </a:r>
            <a:r>
              <a:rPr lang="es-CL" sz="2800" dirty="0" smtClean="0"/>
              <a:t>limitaciones) </a:t>
            </a:r>
            <a:r>
              <a:rPr lang="es-CL" sz="2800" dirty="0"/>
              <a:t>es que traen los elementos de la interfaz resueltos: los títulos, párrafos, botones, navegación, listas, etc. </a:t>
            </a:r>
          </a:p>
        </p:txBody>
      </p:sp>
      <p:sp>
        <p:nvSpPr>
          <p:cNvPr id="8" name="Rectángulo 7">
            <a:extLst>
              <a:ext uri="{FF2B5EF4-FFF2-40B4-BE49-F238E27FC236}">
                <a16:creationId xmlns:a16="http://schemas.microsoft.com/office/drawing/2014/main" id="{28F0FE1E-191B-4B7B-8FA4-0FE559017B68}"/>
              </a:ext>
            </a:extLst>
          </p:cNvPr>
          <p:cNvSpPr/>
          <p:nvPr/>
        </p:nvSpPr>
        <p:spPr>
          <a:xfrm>
            <a:off x="287383" y="5127577"/>
            <a:ext cx="8503919" cy="1384995"/>
          </a:xfrm>
          <a:prstGeom prst="rect">
            <a:avLst/>
          </a:prstGeom>
        </p:spPr>
        <p:txBody>
          <a:bodyPr wrap="square">
            <a:spAutoFit/>
          </a:bodyPr>
          <a:lstStyle/>
          <a:p>
            <a:pPr algn="just"/>
            <a:r>
              <a:rPr lang="es-CL" sz="2800" dirty="0"/>
              <a:t>En ciertos proyectos esta es una solución elegante y funciona muy bien porque evitamos diseños inconsistentes con poco esfuerzo. </a:t>
            </a:r>
            <a:endParaRPr lang="es-CL" sz="2800" b="1" dirty="0"/>
          </a:p>
        </p:txBody>
      </p:sp>
      <p:grpSp>
        <p:nvGrpSpPr>
          <p:cNvPr id="12" name="Grupo 11">
            <a:extLst>
              <a:ext uri="{FF2B5EF4-FFF2-40B4-BE49-F238E27FC236}">
                <a16:creationId xmlns:a16="http://schemas.microsoft.com/office/drawing/2014/main" id="{17511ECA-1ED0-4A39-A8F4-9C4E15B340A6}"/>
              </a:ext>
            </a:extLst>
          </p:cNvPr>
          <p:cNvGrpSpPr>
            <a:grpSpLocks noChangeAspect="1"/>
          </p:cNvGrpSpPr>
          <p:nvPr/>
        </p:nvGrpSpPr>
        <p:grpSpPr>
          <a:xfrm>
            <a:off x="3701552" y="3972010"/>
            <a:ext cx="4878818" cy="1045729"/>
            <a:chOff x="5376862" y="3868730"/>
            <a:chExt cx="3199580" cy="685800"/>
          </a:xfrm>
        </p:grpSpPr>
        <p:pic>
          <p:nvPicPr>
            <p:cNvPr id="9" name="Imagen 8">
              <a:extLst>
                <a:ext uri="{FF2B5EF4-FFF2-40B4-BE49-F238E27FC236}">
                  <a16:creationId xmlns:a16="http://schemas.microsoft.com/office/drawing/2014/main" id="{09797A21-EED9-42B3-98D4-1B6C09C750C5}"/>
                </a:ext>
              </a:extLst>
            </p:cNvPr>
            <p:cNvPicPr>
              <a:picLocks noChangeAspect="1"/>
            </p:cNvPicPr>
            <p:nvPr/>
          </p:nvPicPr>
          <p:blipFill>
            <a:blip r:embed="rId6"/>
            <a:stretch>
              <a:fillRect/>
            </a:stretch>
          </p:blipFill>
          <p:spPr>
            <a:xfrm>
              <a:off x="6102076" y="3868730"/>
              <a:ext cx="2474366" cy="685800"/>
            </a:xfrm>
            <a:prstGeom prst="rect">
              <a:avLst/>
            </a:prstGeom>
          </p:spPr>
        </p:pic>
        <p:graphicFrame>
          <p:nvGraphicFramePr>
            <p:cNvPr id="11" name="Objeto 10">
              <a:extLst>
                <a:ext uri="{FF2B5EF4-FFF2-40B4-BE49-F238E27FC236}">
                  <a16:creationId xmlns:a16="http://schemas.microsoft.com/office/drawing/2014/main" id="{ECF53776-65EF-47E5-AE35-688C69D3CCD8}"/>
                </a:ext>
              </a:extLst>
            </p:cNvPr>
            <p:cNvGraphicFramePr>
              <a:graphicFrameLocks noChangeAspect="1"/>
            </p:cNvGraphicFramePr>
            <p:nvPr>
              <p:extLst>
                <p:ext uri="{D42A27DB-BD31-4B8C-83A1-F6EECF244321}">
                  <p14:modId xmlns:p14="http://schemas.microsoft.com/office/powerpoint/2010/main" val="889595948"/>
                </p:ext>
              </p:extLst>
            </p:nvPr>
          </p:nvGraphicFramePr>
          <p:xfrm>
            <a:off x="5376862" y="3958212"/>
            <a:ext cx="561975" cy="542925"/>
          </p:xfrm>
          <a:graphic>
            <a:graphicData uri="http://schemas.openxmlformats.org/presentationml/2006/ole">
              <mc:AlternateContent xmlns:mc="http://schemas.openxmlformats.org/markup-compatibility/2006">
                <mc:Choice xmlns:v="urn:schemas-microsoft-com:vml" Requires="v">
                  <p:oleObj spid="_x0000_s1088" name="Imagen de mapa de bits" r:id="rId7" imgW="561960" imgH="542880" progId="Paint.Picture">
                    <p:embed/>
                  </p:oleObj>
                </mc:Choice>
                <mc:Fallback>
                  <p:oleObj name="Imagen de mapa de bits" r:id="rId7" imgW="561960" imgH="542880" progId="Paint.Picture">
                    <p:embed/>
                    <p:pic>
                      <p:nvPicPr>
                        <p:cNvPr id="0" name=""/>
                        <p:cNvPicPr/>
                        <p:nvPr/>
                      </p:nvPicPr>
                      <p:blipFill>
                        <a:blip r:embed="rId8"/>
                        <a:stretch>
                          <a:fillRect/>
                        </a:stretch>
                      </p:blipFill>
                      <p:spPr>
                        <a:xfrm>
                          <a:off x="5376862" y="3958212"/>
                          <a:ext cx="561975" cy="542925"/>
                        </a:xfrm>
                        <a:prstGeom prst="rect">
                          <a:avLst/>
                        </a:prstGeom>
                      </p:spPr>
                    </p:pic>
                  </p:oleObj>
                </mc:Fallback>
              </mc:AlternateContent>
            </a:graphicData>
          </a:graphic>
        </p:graphicFrame>
      </p:grpSp>
      <p:sp>
        <p:nvSpPr>
          <p:cNvPr id="10" name="CuadroTexto 9"/>
          <p:cNvSpPr txBox="1"/>
          <p:nvPr/>
        </p:nvSpPr>
        <p:spPr>
          <a:xfrm>
            <a:off x="693621" y="59700"/>
            <a:ext cx="3107671" cy="584775"/>
          </a:xfrm>
          <a:prstGeom prst="rect">
            <a:avLst/>
          </a:prstGeom>
          <a:noFill/>
        </p:spPr>
        <p:txBody>
          <a:bodyPr wrap="square" rtlCol="0">
            <a:spAutoFit/>
          </a:bodyPr>
          <a:lstStyle/>
          <a:p>
            <a:pPr algn="ctr"/>
            <a:r>
              <a:rPr lang="es-CL" sz="3200" b="1" dirty="0">
                <a:solidFill>
                  <a:schemeClr val="bg1"/>
                </a:solidFill>
              </a:rPr>
              <a:t>Guías de </a:t>
            </a:r>
            <a:r>
              <a:rPr lang="es-CL" sz="3200" b="1" dirty="0" smtClean="0">
                <a:solidFill>
                  <a:schemeClr val="bg1"/>
                </a:solidFill>
              </a:rPr>
              <a:t>estilo</a:t>
            </a:r>
            <a:endParaRPr lang="es-CL" sz="3200" b="1" dirty="0">
              <a:solidFill>
                <a:schemeClr val="bg1"/>
              </a:solidFill>
            </a:endParaRPr>
          </a:p>
        </p:txBody>
      </p:sp>
    </p:spTree>
    <p:custDataLst>
      <p:tags r:id="rId2"/>
    </p:custDataLst>
    <p:extLst>
      <p:ext uri="{BB962C8B-B14F-4D97-AF65-F5344CB8AC3E}">
        <p14:creationId xmlns:p14="http://schemas.microsoft.com/office/powerpoint/2010/main" val="388434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215643" y="676689"/>
            <a:ext cx="8765177" cy="3539430"/>
          </a:xfrm>
          <a:prstGeom prst="rect">
            <a:avLst/>
          </a:prstGeom>
          <a:noFill/>
        </p:spPr>
        <p:txBody>
          <a:bodyPr wrap="square" rtlCol="0">
            <a:spAutoFit/>
          </a:bodyPr>
          <a:lstStyle/>
          <a:p>
            <a:r>
              <a:rPr lang="es-CL" sz="2800" b="1" dirty="0" smtClean="0"/>
              <a:t>		La </a:t>
            </a:r>
            <a:r>
              <a:rPr lang="es-CL" sz="2800" b="1" dirty="0"/>
              <a:t>importancia de las Guías de Estilo</a:t>
            </a:r>
          </a:p>
          <a:p>
            <a:endParaRPr lang="es-CL" sz="2800" b="1" dirty="0"/>
          </a:p>
          <a:p>
            <a:pPr algn="just"/>
            <a:r>
              <a:rPr lang="es-CL" sz="2800" dirty="0" smtClean="0"/>
              <a:t>Cada </a:t>
            </a:r>
            <a:r>
              <a:rPr lang="es-CL" sz="2800" dirty="0"/>
              <a:t>marca posee un logotipo, colores, tipografía y otros estilos que la identifican y todo proyecto que lleve su nombre debe respetarlos. Por ejemplo, el sitio web de una automotora tendrá un estilo muy diferente al de un restaurante de comida o a una tienda online de artículos de pesca.</a:t>
            </a:r>
          </a:p>
        </p:txBody>
      </p:sp>
      <p:grpSp>
        <p:nvGrpSpPr>
          <p:cNvPr id="5" name="Grupo 4">
            <a:extLst>
              <a:ext uri="{FF2B5EF4-FFF2-40B4-BE49-F238E27FC236}">
                <a16:creationId xmlns:a16="http://schemas.microsoft.com/office/drawing/2014/main" id="{702A4B4F-5642-464F-92E0-1A944DE4B2AC}"/>
              </a:ext>
            </a:extLst>
          </p:cNvPr>
          <p:cNvGrpSpPr>
            <a:grpSpLocks noChangeAspect="1"/>
          </p:cNvGrpSpPr>
          <p:nvPr/>
        </p:nvGrpSpPr>
        <p:grpSpPr>
          <a:xfrm>
            <a:off x="4049116" y="3835118"/>
            <a:ext cx="4792726" cy="1011201"/>
            <a:chOff x="2783762" y="4980600"/>
            <a:chExt cx="3250443" cy="685800"/>
          </a:xfrm>
        </p:grpSpPr>
        <p:pic>
          <p:nvPicPr>
            <p:cNvPr id="14" name="Imagen 13">
              <a:extLst>
                <a:ext uri="{FF2B5EF4-FFF2-40B4-BE49-F238E27FC236}">
                  <a16:creationId xmlns:a16="http://schemas.microsoft.com/office/drawing/2014/main" id="{67F9914D-2BB4-4F14-8A1F-8E1FDA53AAF3}"/>
                </a:ext>
              </a:extLst>
            </p:cNvPr>
            <p:cNvPicPr>
              <a:picLocks noChangeAspect="1"/>
            </p:cNvPicPr>
            <p:nvPr/>
          </p:nvPicPr>
          <p:blipFill>
            <a:blip r:embed="rId5"/>
            <a:stretch>
              <a:fillRect/>
            </a:stretch>
          </p:blipFill>
          <p:spPr>
            <a:xfrm>
              <a:off x="3559839" y="4980600"/>
              <a:ext cx="2474366" cy="685800"/>
            </a:xfrm>
            <a:prstGeom prst="rect">
              <a:avLst/>
            </a:prstGeom>
          </p:spPr>
        </p:pic>
        <p:pic>
          <p:nvPicPr>
            <p:cNvPr id="4" name="Imagen 3">
              <a:extLst>
                <a:ext uri="{FF2B5EF4-FFF2-40B4-BE49-F238E27FC236}">
                  <a16:creationId xmlns:a16="http://schemas.microsoft.com/office/drawing/2014/main" id="{4B11FB11-3001-4487-9441-957BA32F494E}"/>
                </a:ext>
              </a:extLst>
            </p:cNvPr>
            <p:cNvPicPr>
              <a:picLocks noChangeAspect="1"/>
            </p:cNvPicPr>
            <p:nvPr/>
          </p:nvPicPr>
          <p:blipFill>
            <a:blip r:embed="rId6"/>
            <a:stretch>
              <a:fillRect/>
            </a:stretch>
          </p:blipFill>
          <p:spPr>
            <a:xfrm>
              <a:off x="2783762" y="5018700"/>
              <a:ext cx="581025" cy="609600"/>
            </a:xfrm>
            <a:prstGeom prst="rect">
              <a:avLst/>
            </a:prstGeom>
          </p:spPr>
        </p:pic>
      </p:grpSp>
      <p:sp>
        <p:nvSpPr>
          <p:cNvPr id="6" name="Rectángulo 5">
            <a:extLst>
              <a:ext uri="{FF2B5EF4-FFF2-40B4-BE49-F238E27FC236}">
                <a16:creationId xmlns:a16="http://schemas.microsoft.com/office/drawing/2014/main" id="{C817C264-0D18-4F57-A8F0-1604CC32C881}"/>
              </a:ext>
            </a:extLst>
          </p:cNvPr>
          <p:cNvSpPr/>
          <p:nvPr/>
        </p:nvSpPr>
        <p:spPr>
          <a:xfrm>
            <a:off x="310115" y="4976995"/>
            <a:ext cx="8531726" cy="1815882"/>
          </a:xfrm>
          <a:prstGeom prst="rect">
            <a:avLst/>
          </a:prstGeom>
        </p:spPr>
        <p:txBody>
          <a:bodyPr wrap="square">
            <a:spAutoFit/>
          </a:bodyPr>
          <a:lstStyle/>
          <a:p>
            <a:pPr algn="just"/>
            <a:r>
              <a:rPr lang="es-CL" sz="2800" dirty="0" smtClean="0"/>
              <a:t>Aquí, los </a:t>
            </a:r>
            <a:r>
              <a:rPr lang="es-CL" sz="2800" dirty="0" err="1" smtClean="0"/>
              <a:t>frameworks</a:t>
            </a:r>
            <a:r>
              <a:rPr lang="es-CL" sz="2800" dirty="0" smtClean="0"/>
              <a:t> </a:t>
            </a:r>
            <a:r>
              <a:rPr lang="es-CL" sz="2800" dirty="0"/>
              <a:t>o </a:t>
            </a:r>
            <a:r>
              <a:rPr lang="es-CL" sz="2800" dirty="0" err="1"/>
              <a:t>templates</a:t>
            </a:r>
            <a:r>
              <a:rPr lang="es-CL" sz="2800" dirty="0"/>
              <a:t> preconstruidos como Bootstrap, dejan de ser útiles y se requiere una guía de estilos, que es un conjunto de lineamientos y patrones de diseño que deben respetarse en todos los productos.</a:t>
            </a:r>
          </a:p>
        </p:txBody>
      </p:sp>
      <p:sp>
        <p:nvSpPr>
          <p:cNvPr id="8" name="CuadroTexto 7"/>
          <p:cNvSpPr txBox="1"/>
          <p:nvPr/>
        </p:nvSpPr>
        <p:spPr>
          <a:xfrm>
            <a:off x="693621" y="59700"/>
            <a:ext cx="3107671" cy="584775"/>
          </a:xfrm>
          <a:prstGeom prst="rect">
            <a:avLst/>
          </a:prstGeom>
          <a:noFill/>
        </p:spPr>
        <p:txBody>
          <a:bodyPr wrap="square" rtlCol="0">
            <a:spAutoFit/>
          </a:bodyPr>
          <a:lstStyle/>
          <a:p>
            <a:pPr algn="ctr"/>
            <a:r>
              <a:rPr lang="es-CL" sz="3200" b="1" dirty="0">
                <a:solidFill>
                  <a:schemeClr val="bg1"/>
                </a:solidFill>
              </a:rPr>
              <a:t>Guías de </a:t>
            </a:r>
            <a:r>
              <a:rPr lang="es-CL" sz="3200" b="1" dirty="0" smtClean="0">
                <a:solidFill>
                  <a:schemeClr val="bg1"/>
                </a:solidFill>
              </a:rPr>
              <a:t>estilo</a:t>
            </a:r>
            <a:endParaRPr lang="es-CL" sz="3200" b="1" dirty="0">
              <a:solidFill>
                <a:schemeClr val="bg1"/>
              </a:solidFill>
            </a:endParaRPr>
          </a:p>
        </p:txBody>
      </p:sp>
    </p:spTree>
    <p:custDataLst>
      <p:tags r:id="rId1"/>
    </p:custDataLst>
    <p:extLst>
      <p:ext uri="{BB962C8B-B14F-4D97-AF65-F5344CB8AC3E}">
        <p14:creationId xmlns:p14="http://schemas.microsoft.com/office/powerpoint/2010/main" val="281017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307638" y="814635"/>
            <a:ext cx="8252086" cy="2677656"/>
          </a:xfrm>
          <a:prstGeom prst="rect">
            <a:avLst/>
          </a:prstGeom>
        </p:spPr>
        <p:txBody>
          <a:bodyPr wrap="square">
            <a:spAutoFit/>
          </a:bodyPr>
          <a:lstStyle/>
          <a:p>
            <a:r>
              <a:rPr lang="es-CL" sz="2400" b="1" dirty="0" smtClean="0">
                <a:latin typeface="var(--heading-font)"/>
              </a:rPr>
              <a:t>		Colores </a:t>
            </a:r>
            <a:r>
              <a:rPr lang="es-CL" sz="2400" b="1" dirty="0">
                <a:latin typeface="var(--heading-font)"/>
              </a:rPr>
              <a:t>y tipografía</a:t>
            </a:r>
          </a:p>
          <a:p>
            <a:endParaRPr lang="es-CL" sz="2400" dirty="0"/>
          </a:p>
          <a:p>
            <a:pPr algn="just"/>
            <a:r>
              <a:rPr lang="es-CL" sz="2400" dirty="0"/>
              <a:t>Son elementos básicos para construir una marca. Las técnicas para crear una paleta de color o escoger las tipografías adecuadas son muy amplias. Se debe tener presente que con los colores correctos y la tipografía adecuada ya se cuenta con lo suficiente para que una marca sea identificable.</a:t>
            </a:r>
          </a:p>
        </p:txBody>
      </p:sp>
      <p:grpSp>
        <p:nvGrpSpPr>
          <p:cNvPr id="9" name="Grupo 8">
            <a:extLst>
              <a:ext uri="{FF2B5EF4-FFF2-40B4-BE49-F238E27FC236}">
                <a16:creationId xmlns:a16="http://schemas.microsoft.com/office/drawing/2014/main" id="{8A4E93CA-B205-42AE-B670-4FBED387B01B}"/>
              </a:ext>
            </a:extLst>
          </p:cNvPr>
          <p:cNvGrpSpPr>
            <a:grpSpLocks noChangeAspect="1"/>
          </p:cNvGrpSpPr>
          <p:nvPr/>
        </p:nvGrpSpPr>
        <p:grpSpPr>
          <a:xfrm>
            <a:off x="445699" y="3876803"/>
            <a:ext cx="8280388" cy="2275802"/>
            <a:chOff x="638175" y="4413647"/>
            <a:chExt cx="6920405" cy="1902021"/>
          </a:xfrm>
        </p:grpSpPr>
        <p:graphicFrame>
          <p:nvGraphicFramePr>
            <p:cNvPr id="7" name="Objeto 6">
              <a:extLst>
                <a:ext uri="{FF2B5EF4-FFF2-40B4-BE49-F238E27FC236}">
                  <a16:creationId xmlns:a16="http://schemas.microsoft.com/office/drawing/2014/main" id="{899566F9-D5EC-4FA8-A4B5-AA4EADEFB0DB}"/>
                </a:ext>
              </a:extLst>
            </p:cNvPr>
            <p:cNvGraphicFramePr>
              <a:graphicFrameLocks noChangeAspect="1"/>
            </p:cNvGraphicFramePr>
            <p:nvPr>
              <p:extLst>
                <p:ext uri="{D42A27DB-BD31-4B8C-83A1-F6EECF244321}">
                  <p14:modId xmlns:p14="http://schemas.microsoft.com/office/powerpoint/2010/main" val="2711304478"/>
                </p:ext>
              </p:extLst>
            </p:nvPr>
          </p:nvGraphicFramePr>
          <p:xfrm>
            <a:off x="638175" y="4413647"/>
            <a:ext cx="3295650" cy="1724025"/>
          </p:xfrm>
          <a:graphic>
            <a:graphicData uri="http://schemas.openxmlformats.org/presentationml/2006/ole">
              <mc:AlternateContent xmlns:mc="http://schemas.openxmlformats.org/markup-compatibility/2006">
                <mc:Choice xmlns:v="urn:schemas-microsoft-com:vml" Requires="v">
                  <p:oleObj spid="_x0000_s2110" name="Imagen de mapa de bits" r:id="rId6" imgW="3295800" imgH="1724040" progId="Paint.Picture">
                    <p:embed/>
                  </p:oleObj>
                </mc:Choice>
                <mc:Fallback>
                  <p:oleObj name="Imagen de mapa de bits" r:id="rId6" imgW="3295800" imgH="1724040" progId="Paint.Picture">
                    <p:embed/>
                    <p:pic>
                      <p:nvPicPr>
                        <p:cNvPr id="0" name=""/>
                        <p:cNvPicPr/>
                        <p:nvPr/>
                      </p:nvPicPr>
                      <p:blipFill>
                        <a:blip r:embed="rId7"/>
                        <a:stretch>
                          <a:fillRect/>
                        </a:stretch>
                      </p:blipFill>
                      <p:spPr>
                        <a:xfrm>
                          <a:off x="638175" y="4413647"/>
                          <a:ext cx="3295650" cy="1724025"/>
                        </a:xfrm>
                        <a:prstGeom prst="rect">
                          <a:avLst/>
                        </a:prstGeom>
                      </p:spPr>
                    </p:pic>
                  </p:oleObj>
                </mc:Fallback>
              </mc:AlternateContent>
            </a:graphicData>
          </a:graphic>
        </p:graphicFrame>
        <p:pic>
          <p:nvPicPr>
            <p:cNvPr id="8" name="Imagen 7">
              <a:extLst>
                <a:ext uri="{FF2B5EF4-FFF2-40B4-BE49-F238E27FC236}">
                  <a16:creationId xmlns:a16="http://schemas.microsoft.com/office/drawing/2014/main" id="{04E4894E-13DA-4EA9-9378-F51E141C7FF7}"/>
                </a:ext>
              </a:extLst>
            </p:cNvPr>
            <p:cNvPicPr>
              <a:picLocks noChangeAspect="1"/>
            </p:cNvPicPr>
            <p:nvPr/>
          </p:nvPicPr>
          <p:blipFill>
            <a:blip r:embed="rId8"/>
            <a:stretch>
              <a:fillRect/>
            </a:stretch>
          </p:blipFill>
          <p:spPr>
            <a:xfrm>
              <a:off x="4931979" y="4413647"/>
              <a:ext cx="2626601" cy="1902021"/>
            </a:xfrm>
            <a:prstGeom prst="rect">
              <a:avLst/>
            </a:prstGeom>
          </p:spPr>
        </p:pic>
      </p:grpSp>
      <p:sp>
        <p:nvSpPr>
          <p:cNvPr id="11" name="CuadroTexto 10">
            <a:extLst>
              <a:ext uri="{FF2B5EF4-FFF2-40B4-BE49-F238E27FC236}">
                <a16:creationId xmlns:a16="http://schemas.microsoft.com/office/drawing/2014/main" id="{4D865C50-6F31-4F81-9732-CF0DE0A634C4}"/>
              </a:ext>
            </a:extLst>
          </p:cNvPr>
          <p:cNvSpPr txBox="1"/>
          <p:nvPr/>
        </p:nvSpPr>
        <p:spPr>
          <a:xfrm>
            <a:off x="589484" y="54353"/>
            <a:ext cx="7468952" cy="584775"/>
          </a:xfrm>
          <a:prstGeom prst="rect">
            <a:avLst/>
          </a:prstGeom>
          <a:noFill/>
        </p:spPr>
        <p:txBody>
          <a:bodyPr wrap="square" rtlCol="0">
            <a:spAutoFit/>
          </a:bodyPr>
          <a:lstStyle/>
          <a:p>
            <a:r>
              <a:rPr lang="es-CL" sz="3200" b="1" dirty="0">
                <a:solidFill>
                  <a:schemeClr val="bg1"/>
                </a:solidFill>
              </a:rPr>
              <a:t>Elementos de una Guía de Estilos</a:t>
            </a:r>
          </a:p>
        </p:txBody>
      </p:sp>
    </p:spTree>
    <p:custDataLst>
      <p:tags r:id="rId2"/>
    </p:custDataLst>
    <p:extLst>
      <p:ext uri="{BB962C8B-B14F-4D97-AF65-F5344CB8AC3E}">
        <p14:creationId xmlns:p14="http://schemas.microsoft.com/office/powerpoint/2010/main" val="107560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182880" y="727627"/>
            <a:ext cx="8804365" cy="3785652"/>
          </a:xfrm>
          <a:prstGeom prst="rect">
            <a:avLst/>
          </a:prstGeom>
        </p:spPr>
        <p:txBody>
          <a:bodyPr wrap="square">
            <a:spAutoFit/>
          </a:bodyPr>
          <a:lstStyle/>
          <a:p>
            <a:r>
              <a:rPr lang="es-CL" sz="2400" b="1" dirty="0" smtClean="0"/>
              <a:t>		Logotipo</a:t>
            </a:r>
            <a:endParaRPr lang="es-CL" sz="2400" b="1" dirty="0"/>
          </a:p>
          <a:p>
            <a:endParaRPr lang="es-CL" sz="2400" b="1" dirty="0"/>
          </a:p>
          <a:p>
            <a:pPr algn="just"/>
            <a:r>
              <a:rPr lang="es-CL" sz="2400" dirty="0"/>
              <a:t>El logotipo de la marca debe tener las variaciones necesarias y los lineamientos de uso. Por ejemplo, ¿cómo usarlo sobre fondo oscuro o sobre fondo claro? ¿Existirá versión monocroma o siempre se respetarán los colores? ¿El isotipo es separable del nombre, en qué casos?</a:t>
            </a:r>
          </a:p>
          <a:p>
            <a:pPr algn="just"/>
            <a:r>
              <a:rPr lang="es-CL" sz="2400" dirty="0" smtClean="0"/>
              <a:t>Estos </a:t>
            </a:r>
            <a:r>
              <a:rPr lang="es-CL" sz="2400" dirty="0"/>
              <a:t>lineamientos ayudan no solo al equipo de diseño, sino a personas externas, como por ejemplo, cuando los organizadores de un evento pongan el logo en afiches o publicidad.</a:t>
            </a:r>
          </a:p>
        </p:txBody>
      </p:sp>
      <p:grpSp>
        <p:nvGrpSpPr>
          <p:cNvPr id="14" name="Grupo 13">
            <a:extLst>
              <a:ext uri="{FF2B5EF4-FFF2-40B4-BE49-F238E27FC236}">
                <a16:creationId xmlns:a16="http://schemas.microsoft.com/office/drawing/2014/main" id="{32D3BC20-F122-4843-B5E5-4838918607DD}"/>
              </a:ext>
            </a:extLst>
          </p:cNvPr>
          <p:cNvGrpSpPr>
            <a:grpSpLocks noChangeAspect="1"/>
          </p:cNvGrpSpPr>
          <p:nvPr/>
        </p:nvGrpSpPr>
        <p:grpSpPr>
          <a:xfrm>
            <a:off x="951625" y="4402183"/>
            <a:ext cx="7413231" cy="2365617"/>
            <a:chOff x="1160889" y="4737536"/>
            <a:chExt cx="5630361" cy="1796690"/>
          </a:xfrm>
        </p:grpSpPr>
        <p:pic>
          <p:nvPicPr>
            <p:cNvPr id="2" name="Imagen 1">
              <a:extLst>
                <a:ext uri="{FF2B5EF4-FFF2-40B4-BE49-F238E27FC236}">
                  <a16:creationId xmlns:a16="http://schemas.microsoft.com/office/drawing/2014/main" id="{371A56B4-436E-4D64-9608-A40E046DB7E1}"/>
                </a:ext>
              </a:extLst>
            </p:cNvPr>
            <p:cNvPicPr>
              <a:picLocks noChangeAspect="1"/>
            </p:cNvPicPr>
            <p:nvPr/>
          </p:nvPicPr>
          <p:blipFill>
            <a:blip r:embed="rId5"/>
            <a:stretch>
              <a:fillRect/>
            </a:stretch>
          </p:blipFill>
          <p:spPr>
            <a:xfrm>
              <a:off x="1160889" y="5060300"/>
              <a:ext cx="523875" cy="504825"/>
            </a:xfrm>
            <a:prstGeom prst="rect">
              <a:avLst/>
            </a:prstGeom>
          </p:spPr>
        </p:pic>
        <p:pic>
          <p:nvPicPr>
            <p:cNvPr id="3" name="Imagen 2">
              <a:extLst>
                <a:ext uri="{FF2B5EF4-FFF2-40B4-BE49-F238E27FC236}">
                  <a16:creationId xmlns:a16="http://schemas.microsoft.com/office/drawing/2014/main" id="{87F15E6B-D57E-4E80-8C22-A6D833F6BED1}"/>
                </a:ext>
              </a:extLst>
            </p:cNvPr>
            <p:cNvPicPr>
              <a:picLocks noChangeAspect="1"/>
            </p:cNvPicPr>
            <p:nvPr/>
          </p:nvPicPr>
          <p:blipFill>
            <a:blip r:embed="rId6"/>
            <a:stretch>
              <a:fillRect/>
            </a:stretch>
          </p:blipFill>
          <p:spPr>
            <a:xfrm>
              <a:off x="2280073" y="6019876"/>
              <a:ext cx="523875" cy="514350"/>
            </a:xfrm>
            <a:prstGeom prst="rect">
              <a:avLst/>
            </a:prstGeom>
          </p:spPr>
        </p:pic>
        <p:pic>
          <p:nvPicPr>
            <p:cNvPr id="4" name="Imagen 3">
              <a:extLst>
                <a:ext uri="{FF2B5EF4-FFF2-40B4-BE49-F238E27FC236}">
                  <a16:creationId xmlns:a16="http://schemas.microsoft.com/office/drawing/2014/main" id="{955FC074-8A1A-409B-BBEC-404AB9442991}"/>
                </a:ext>
              </a:extLst>
            </p:cNvPr>
            <p:cNvPicPr>
              <a:picLocks noChangeAspect="1"/>
            </p:cNvPicPr>
            <p:nvPr/>
          </p:nvPicPr>
          <p:blipFill>
            <a:blip r:embed="rId7"/>
            <a:stretch>
              <a:fillRect/>
            </a:stretch>
          </p:blipFill>
          <p:spPr>
            <a:xfrm>
              <a:off x="2646554" y="4737536"/>
              <a:ext cx="495300" cy="504825"/>
            </a:xfrm>
            <a:prstGeom prst="rect">
              <a:avLst/>
            </a:prstGeom>
          </p:spPr>
        </p:pic>
        <p:pic>
          <p:nvPicPr>
            <p:cNvPr id="5" name="Imagen 4">
              <a:extLst>
                <a:ext uri="{FF2B5EF4-FFF2-40B4-BE49-F238E27FC236}">
                  <a16:creationId xmlns:a16="http://schemas.microsoft.com/office/drawing/2014/main" id="{AB3B9DD0-867A-4FB0-BEE9-C9AC0BCE9391}"/>
                </a:ext>
              </a:extLst>
            </p:cNvPr>
            <p:cNvPicPr>
              <a:picLocks noChangeAspect="1"/>
            </p:cNvPicPr>
            <p:nvPr/>
          </p:nvPicPr>
          <p:blipFill>
            <a:blip r:embed="rId8"/>
            <a:stretch>
              <a:fillRect/>
            </a:stretch>
          </p:blipFill>
          <p:spPr>
            <a:xfrm>
              <a:off x="3516604" y="5640087"/>
              <a:ext cx="552450" cy="581025"/>
            </a:xfrm>
            <a:prstGeom prst="rect">
              <a:avLst/>
            </a:prstGeom>
          </p:spPr>
        </p:pic>
        <p:pic>
          <p:nvPicPr>
            <p:cNvPr id="10" name="Imagen 9">
              <a:extLst>
                <a:ext uri="{FF2B5EF4-FFF2-40B4-BE49-F238E27FC236}">
                  <a16:creationId xmlns:a16="http://schemas.microsoft.com/office/drawing/2014/main" id="{6BC1A54E-42B8-41FB-94A9-6BBD5554EA8A}"/>
                </a:ext>
              </a:extLst>
            </p:cNvPr>
            <p:cNvPicPr>
              <a:picLocks noChangeAspect="1"/>
            </p:cNvPicPr>
            <p:nvPr/>
          </p:nvPicPr>
          <p:blipFill>
            <a:blip r:embed="rId9"/>
            <a:stretch>
              <a:fillRect/>
            </a:stretch>
          </p:blipFill>
          <p:spPr>
            <a:xfrm>
              <a:off x="4406960" y="4973261"/>
              <a:ext cx="657225" cy="676275"/>
            </a:xfrm>
            <a:prstGeom prst="rect">
              <a:avLst/>
            </a:prstGeom>
          </p:spPr>
        </p:pic>
        <p:pic>
          <p:nvPicPr>
            <p:cNvPr id="12" name="Imagen 11">
              <a:extLst>
                <a:ext uri="{FF2B5EF4-FFF2-40B4-BE49-F238E27FC236}">
                  <a16:creationId xmlns:a16="http://schemas.microsoft.com/office/drawing/2014/main" id="{7BE7978A-3870-4C73-BE5C-C899DA8D0F0A}"/>
                </a:ext>
              </a:extLst>
            </p:cNvPr>
            <p:cNvPicPr>
              <a:picLocks noChangeAspect="1"/>
            </p:cNvPicPr>
            <p:nvPr/>
          </p:nvPicPr>
          <p:blipFill>
            <a:blip r:embed="rId10"/>
            <a:stretch>
              <a:fillRect/>
            </a:stretch>
          </p:blipFill>
          <p:spPr>
            <a:xfrm>
              <a:off x="5243698" y="5891780"/>
              <a:ext cx="571500" cy="533400"/>
            </a:xfrm>
            <a:prstGeom prst="rect">
              <a:avLst/>
            </a:prstGeom>
          </p:spPr>
        </p:pic>
        <p:pic>
          <p:nvPicPr>
            <p:cNvPr id="13" name="Imagen 12">
              <a:extLst>
                <a:ext uri="{FF2B5EF4-FFF2-40B4-BE49-F238E27FC236}">
                  <a16:creationId xmlns:a16="http://schemas.microsoft.com/office/drawing/2014/main" id="{B9EE5ED6-5B51-4069-9538-A4830628139E}"/>
                </a:ext>
              </a:extLst>
            </p:cNvPr>
            <p:cNvPicPr>
              <a:picLocks noChangeAspect="1"/>
            </p:cNvPicPr>
            <p:nvPr/>
          </p:nvPicPr>
          <p:blipFill>
            <a:blip r:embed="rId11"/>
            <a:stretch>
              <a:fillRect/>
            </a:stretch>
          </p:blipFill>
          <p:spPr>
            <a:xfrm>
              <a:off x="6105450" y="5174045"/>
              <a:ext cx="685800" cy="485775"/>
            </a:xfrm>
            <a:prstGeom prst="rect">
              <a:avLst/>
            </a:prstGeom>
          </p:spPr>
        </p:pic>
      </p:grpSp>
      <p:sp>
        <p:nvSpPr>
          <p:cNvPr id="15" name="CuadroTexto 14">
            <a:extLst>
              <a:ext uri="{FF2B5EF4-FFF2-40B4-BE49-F238E27FC236}">
                <a16:creationId xmlns:a16="http://schemas.microsoft.com/office/drawing/2014/main" id="{4D865C50-6F31-4F81-9732-CF0DE0A634C4}"/>
              </a:ext>
            </a:extLst>
          </p:cNvPr>
          <p:cNvSpPr txBox="1"/>
          <p:nvPr/>
        </p:nvSpPr>
        <p:spPr>
          <a:xfrm>
            <a:off x="589484" y="54353"/>
            <a:ext cx="7468952" cy="584775"/>
          </a:xfrm>
          <a:prstGeom prst="rect">
            <a:avLst/>
          </a:prstGeom>
          <a:noFill/>
        </p:spPr>
        <p:txBody>
          <a:bodyPr wrap="square" rtlCol="0">
            <a:spAutoFit/>
          </a:bodyPr>
          <a:lstStyle/>
          <a:p>
            <a:r>
              <a:rPr lang="es-CL" sz="3200" b="1" dirty="0">
                <a:solidFill>
                  <a:schemeClr val="bg1"/>
                </a:solidFill>
              </a:rPr>
              <a:t>Elementos de una Guía de Estilos</a:t>
            </a:r>
          </a:p>
        </p:txBody>
      </p:sp>
    </p:spTree>
    <p:custDataLst>
      <p:tags r:id="rId1"/>
    </p:custDataLst>
    <p:extLst>
      <p:ext uri="{BB962C8B-B14F-4D97-AF65-F5344CB8AC3E}">
        <p14:creationId xmlns:p14="http://schemas.microsoft.com/office/powerpoint/2010/main" val="283390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328497" y="844045"/>
            <a:ext cx="8372265" cy="3416320"/>
          </a:xfrm>
          <a:prstGeom prst="rect">
            <a:avLst/>
          </a:prstGeom>
        </p:spPr>
        <p:txBody>
          <a:bodyPr wrap="square">
            <a:spAutoFit/>
          </a:bodyPr>
          <a:lstStyle/>
          <a:p>
            <a:r>
              <a:rPr lang="es-CL" sz="2400" b="1" dirty="0" smtClean="0"/>
              <a:t>		Elementos </a:t>
            </a:r>
            <a:r>
              <a:rPr lang="es-CL" sz="2400" b="1" dirty="0"/>
              <a:t>básicos de UI</a:t>
            </a:r>
          </a:p>
          <a:p>
            <a:endParaRPr lang="es-CL" sz="2400" b="1" dirty="0"/>
          </a:p>
          <a:p>
            <a:pPr algn="just"/>
            <a:r>
              <a:rPr lang="es-CL" sz="2400" dirty="0"/>
              <a:t>Se debe empezar diseñando los elementos nativos de la interfaz. Los elementos nativos son los que vienen en HTML, como tablas, formularios, </a:t>
            </a:r>
            <a:r>
              <a:rPr lang="es-CL" sz="2400" dirty="0" smtClean="0"/>
              <a:t>listas, </a:t>
            </a:r>
            <a:r>
              <a:rPr lang="es-CL" sz="2400" dirty="0"/>
              <a:t>párrafos, enlaces, etc.</a:t>
            </a:r>
          </a:p>
          <a:p>
            <a:endParaRPr lang="es-CL" sz="2400" dirty="0"/>
          </a:p>
          <a:p>
            <a:pPr algn="just"/>
            <a:r>
              <a:rPr lang="es-CL" sz="2400" dirty="0"/>
              <a:t>Es importante comenzar con los elementos más pequeños e ir escalando a elementos mayores. Por ejemplo, un párrafo es un elemento indivisible, pero una lista tiene padres e hijos. </a:t>
            </a:r>
          </a:p>
        </p:txBody>
      </p:sp>
      <p:grpSp>
        <p:nvGrpSpPr>
          <p:cNvPr id="18" name="Grupo 17">
            <a:extLst>
              <a:ext uri="{FF2B5EF4-FFF2-40B4-BE49-F238E27FC236}">
                <a16:creationId xmlns:a16="http://schemas.microsoft.com/office/drawing/2014/main" id="{EF0A8564-C230-4FB2-9FC1-788CE9084D7D}"/>
              </a:ext>
            </a:extLst>
          </p:cNvPr>
          <p:cNvGrpSpPr/>
          <p:nvPr/>
        </p:nvGrpSpPr>
        <p:grpSpPr>
          <a:xfrm>
            <a:off x="692263" y="4603926"/>
            <a:ext cx="7613170" cy="2105309"/>
            <a:chOff x="692263" y="4548747"/>
            <a:chExt cx="7613170" cy="2105309"/>
          </a:xfrm>
        </p:grpSpPr>
        <p:pic>
          <p:nvPicPr>
            <p:cNvPr id="15" name="Imagen 14">
              <a:extLst>
                <a:ext uri="{FF2B5EF4-FFF2-40B4-BE49-F238E27FC236}">
                  <a16:creationId xmlns:a16="http://schemas.microsoft.com/office/drawing/2014/main" id="{40D86C5E-B9BE-4F7D-9D83-3A921C010F4F}"/>
                </a:ext>
              </a:extLst>
            </p:cNvPr>
            <p:cNvPicPr>
              <a:picLocks noChangeAspect="1"/>
            </p:cNvPicPr>
            <p:nvPr/>
          </p:nvPicPr>
          <p:blipFill>
            <a:blip r:embed="rId5"/>
            <a:stretch>
              <a:fillRect/>
            </a:stretch>
          </p:blipFill>
          <p:spPr>
            <a:xfrm>
              <a:off x="3600949" y="4548747"/>
              <a:ext cx="2137699" cy="2105309"/>
            </a:xfrm>
            <a:prstGeom prst="rect">
              <a:avLst/>
            </a:prstGeom>
          </p:spPr>
        </p:pic>
        <p:pic>
          <p:nvPicPr>
            <p:cNvPr id="16" name="Imagen 15">
              <a:extLst>
                <a:ext uri="{FF2B5EF4-FFF2-40B4-BE49-F238E27FC236}">
                  <a16:creationId xmlns:a16="http://schemas.microsoft.com/office/drawing/2014/main" id="{4E391F48-8423-481C-8F41-90E464780749}"/>
                </a:ext>
              </a:extLst>
            </p:cNvPr>
            <p:cNvPicPr>
              <a:picLocks noChangeAspect="1"/>
            </p:cNvPicPr>
            <p:nvPr/>
          </p:nvPicPr>
          <p:blipFill>
            <a:blip r:embed="rId6"/>
            <a:stretch>
              <a:fillRect/>
            </a:stretch>
          </p:blipFill>
          <p:spPr>
            <a:xfrm>
              <a:off x="6333758" y="4603926"/>
              <a:ext cx="1971675" cy="1476375"/>
            </a:xfrm>
            <a:prstGeom prst="rect">
              <a:avLst/>
            </a:prstGeom>
          </p:spPr>
        </p:pic>
        <p:pic>
          <p:nvPicPr>
            <p:cNvPr id="17" name="Imagen 16">
              <a:extLst>
                <a:ext uri="{FF2B5EF4-FFF2-40B4-BE49-F238E27FC236}">
                  <a16:creationId xmlns:a16="http://schemas.microsoft.com/office/drawing/2014/main" id="{F289CAA7-82EB-4365-8A58-B5256745229A}"/>
                </a:ext>
              </a:extLst>
            </p:cNvPr>
            <p:cNvPicPr>
              <a:picLocks noChangeAspect="1"/>
            </p:cNvPicPr>
            <p:nvPr/>
          </p:nvPicPr>
          <p:blipFill>
            <a:blip r:embed="rId7"/>
            <a:stretch>
              <a:fillRect/>
            </a:stretch>
          </p:blipFill>
          <p:spPr>
            <a:xfrm>
              <a:off x="692263" y="4603926"/>
              <a:ext cx="2400300" cy="1019175"/>
            </a:xfrm>
            <a:prstGeom prst="rect">
              <a:avLst/>
            </a:prstGeom>
          </p:spPr>
        </p:pic>
      </p:grpSp>
      <p:sp>
        <p:nvSpPr>
          <p:cNvPr id="8" name="CuadroTexto 7">
            <a:extLst>
              <a:ext uri="{FF2B5EF4-FFF2-40B4-BE49-F238E27FC236}">
                <a16:creationId xmlns:a16="http://schemas.microsoft.com/office/drawing/2014/main" id="{4D865C50-6F31-4F81-9732-CF0DE0A634C4}"/>
              </a:ext>
            </a:extLst>
          </p:cNvPr>
          <p:cNvSpPr txBox="1"/>
          <p:nvPr/>
        </p:nvSpPr>
        <p:spPr>
          <a:xfrm>
            <a:off x="589484" y="54353"/>
            <a:ext cx="7468952" cy="584775"/>
          </a:xfrm>
          <a:prstGeom prst="rect">
            <a:avLst/>
          </a:prstGeom>
          <a:noFill/>
        </p:spPr>
        <p:txBody>
          <a:bodyPr wrap="square" rtlCol="0">
            <a:spAutoFit/>
          </a:bodyPr>
          <a:lstStyle/>
          <a:p>
            <a:r>
              <a:rPr lang="es-CL" sz="3200" b="1" dirty="0">
                <a:solidFill>
                  <a:schemeClr val="bg1"/>
                </a:solidFill>
              </a:rPr>
              <a:t>Elementos de una Guía de Estilos</a:t>
            </a:r>
          </a:p>
        </p:txBody>
      </p:sp>
    </p:spTree>
    <p:custDataLst>
      <p:tags r:id="rId1"/>
    </p:custDataLst>
    <p:extLst>
      <p:ext uri="{BB962C8B-B14F-4D97-AF65-F5344CB8AC3E}">
        <p14:creationId xmlns:p14="http://schemas.microsoft.com/office/powerpoint/2010/main" val="58336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182880" y="810108"/>
            <a:ext cx="8765177" cy="3046988"/>
          </a:xfrm>
          <a:prstGeom prst="rect">
            <a:avLst/>
          </a:prstGeom>
        </p:spPr>
        <p:txBody>
          <a:bodyPr wrap="square">
            <a:spAutoFit/>
          </a:bodyPr>
          <a:lstStyle/>
          <a:p>
            <a:r>
              <a:rPr lang="es-CL" sz="2400" b="1" dirty="0" smtClean="0"/>
              <a:t>		Componentes </a:t>
            </a:r>
            <a:r>
              <a:rPr lang="es-CL" sz="2400" b="1" dirty="0"/>
              <a:t>de UI (</a:t>
            </a:r>
            <a:r>
              <a:rPr lang="es-CL" sz="2400" b="1" dirty="0" err="1"/>
              <a:t>cards</a:t>
            </a:r>
            <a:r>
              <a:rPr lang="es-CL" sz="2400" b="1" dirty="0"/>
              <a:t>, navegación, modales, </a:t>
            </a:r>
            <a:r>
              <a:rPr lang="es-CL" sz="2400" b="1" dirty="0" smtClean="0"/>
              <a:t>otras</a:t>
            </a:r>
            <a:r>
              <a:rPr lang="es-CL" sz="2400" b="1" dirty="0"/>
              <a:t>)</a:t>
            </a:r>
          </a:p>
          <a:p>
            <a:endParaRPr lang="es-CL" sz="2400" b="1" dirty="0"/>
          </a:p>
          <a:p>
            <a:pPr algn="just"/>
            <a:r>
              <a:rPr lang="es-CL" sz="2400" dirty="0"/>
              <a:t>Las componentes son piezas de la interfaz compuestas por varios elementos y que tienen un uso particular. La principal característica de los componentes es que deben ser reutilizables en diferentes contextos, por lo tanto, no deben depender de su posición. Una tarjeta, por ejemplo, debe funcionar igual si está en un </a:t>
            </a:r>
            <a:r>
              <a:rPr lang="es-CL" sz="2400" dirty="0" err="1"/>
              <a:t>aside</a:t>
            </a:r>
            <a:r>
              <a:rPr lang="es-CL" sz="2400" dirty="0"/>
              <a:t>, </a:t>
            </a:r>
            <a:r>
              <a:rPr lang="es-CL" sz="2400" dirty="0" err="1"/>
              <a:t>section</a:t>
            </a:r>
            <a:r>
              <a:rPr lang="es-CL" sz="2400" dirty="0"/>
              <a:t> o </a:t>
            </a:r>
            <a:r>
              <a:rPr lang="es-CL" sz="2400" dirty="0" err="1"/>
              <a:t>footer</a:t>
            </a:r>
            <a:r>
              <a:rPr lang="es-CL" sz="2400" dirty="0"/>
              <a:t>.</a:t>
            </a:r>
          </a:p>
        </p:txBody>
      </p:sp>
      <p:grpSp>
        <p:nvGrpSpPr>
          <p:cNvPr id="7" name="Grupo 6">
            <a:extLst>
              <a:ext uri="{FF2B5EF4-FFF2-40B4-BE49-F238E27FC236}">
                <a16:creationId xmlns:a16="http://schemas.microsoft.com/office/drawing/2014/main" id="{52DE7BE0-973A-4254-BF4F-C1968B9D2123}"/>
              </a:ext>
            </a:extLst>
          </p:cNvPr>
          <p:cNvGrpSpPr>
            <a:grpSpLocks noChangeAspect="1"/>
          </p:cNvGrpSpPr>
          <p:nvPr/>
        </p:nvGrpSpPr>
        <p:grpSpPr>
          <a:xfrm>
            <a:off x="934677" y="3857096"/>
            <a:ext cx="8209323" cy="3000904"/>
            <a:chOff x="885004" y="3778870"/>
            <a:chExt cx="7547413" cy="2758944"/>
          </a:xfrm>
        </p:grpSpPr>
        <p:pic>
          <p:nvPicPr>
            <p:cNvPr id="3" name="Imagen 2">
              <a:extLst>
                <a:ext uri="{FF2B5EF4-FFF2-40B4-BE49-F238E27FC236}">
                  <a16:creationId xmlns:a16="http://schemas.microsoft.com/office/drawing/2014/main" id="{9EDB8CAB-1531-497B-AEF7-0C310EE14681}"/>
                </a:ext>
              </a:extLst>
            </p:cNvPr>
            <p:cNvPicPr>
              <a:picLocks noChangeAspect="1"/>
            </p:cNvPicPr>
            <p:nvPr/>
          </p:nvPicPr>
          <p:blipFill>
            <a:blip r:embed="rId5"/>
            <a:stretch>
              <a:fillRect/>
            </a:stretch>
          </p:blipFill>
          <p:spPr>
            <a:xfrm>
              <a:off x="885004" y="3844852"/>
              <a:ext cx="1965742" cy="2676601"/>
            </a:xfrm>
            <a:prstGeom prst="rect">
              <a:avLst/>
            </a:prstGeom>
          </p:spPr>
        </p:pic>
        <p:pic>
          <p:nvPicPr>
            <p:cNvPr id="4" name="Imagen 3">
              <a:extLst>
                <a:ext uri="{FF2B5EF4-FFF2-40B4-BE49-F238E27FC236}">
                  <a16:creationId xmlns:a16="http://schemas.microsoft.com/office/drawing/2014/main" id="{CF8BF10F-DB08-42FC-AE76-D43EFB8447C0}"/>
                </a:ext>
              </a:extLst>
            </p:cNvPr>
            <p:cNvPicPr>
              <a:picLocks noChangeAspect="1"/>
            </p:cNvPicPr>
            <p:nvPr/>
          </p:nvPicPr>
          <p:blipFill>
            <a:blip r:embed="rId6"/>
            <a:stretch>
              <a:fillRect/>
            </a:stretch>
          </p:blipFill>
          <p:spPr>
            <a:xfrm>
              <a:off x="3173796" y="3778870"/>
              <a:ext cx="5258621" cy="628650"/>
            </a:xfrm>
            <a:prstGeom prst="rect">
              <a:avLst/>
            </a:prstGeom>
          </p:spPr>
        </p:pic>
        <p:pic>
          <p:nvPicPr>
            <p:cNvPr id="5" name="Imagen 4">
              <a:extLst>
                <a:ext uri="{FF2B5EF4-FFF2-40B4-BE49-F238E27FC236}">
                  <a16:creationId xmlns:a16="http://schemas.microsoft.com/office/drawing/2014/main" id="{4D1F236A-0BE4-4698-9349-B84E5795D832}"/>
                </a:ext>
              </a:extLst>
            </p:cNvPr>
            <p:cNvPicPr>
              <a:picLocks noChangeAspect="1"/>
            </p:cNvPicPr>
            <p:nvPr/>
          </p:nvPicPr>
          <p:blipFill>
            <a:blip r:embed="rId7"/>
            <a:stretch>
              <a:fillRect/>
            </a:stretch>
          </p:blipFill>
          <p:spPr>
            <a:xfrm>
              <a:off x="3761163" y="4578500"/>
              <a:ext cx="3900570" cy="1959314"/>
            </a:xfrm>
            <a:prstGeom prst="rect">
              <a:avLst/>
            </a:prstGeom>
          </p:spPr>
        </p:pic>
      </p:grpSp>
      <p:sp>
        <p:nvSpPr>
          <p:cNvPr id="8" name="CuadroTexto 7">
            <a:extLst>
              <a:ext uri="{FF2B5EF4-FFF2-40B4-BE49-F238E27FC236}">
                <a16:creationId xmlns:a16="http://schemas.microsoft.com/office/drawing/2014/main" id="{4D865C50-6F31-4F81-9732-CF0DE0A634C4}"/>
              </a:ext>
            </a:extLst>
          </p:cNvPr>
          <p:cNvSpPr txBox="1"/>
          <p:nvPr/>
        </p:nvSpPr>
        <p:spPr>
          <a:xfrm>
            <a:off x="589484" y="54353"/>
            <a:ext cx="7468952" cy="584775"/>
          </a:xfrm>
          <a:prstGeom prst="rect">
            <a:avLst/>
          </a:prstGeom>
          <a:noFill/>
        </p:spPr>
        <p:txBody>
          <a:bodyPr wrap="square" rtlCol="0">
            <a:spAutoFit/>
          </a:bodyPr>
          <a:lstStyle/>
          <a:p>
            <a:r>
              <a:rPr lang="es-CL" sz="3200" b="1" dirty="0">
                <a:solidFill>
                  <a:schemeClr val="bg1"/>
                </a:solidFill>
              </a:rPr>
              <a:t>Elementos de una Guía de Estilos</a:t>
            </a:r>
          </a:p>
        </p:txBody>
      </p:sp>
    </p:spTree>
    <p:custDataLst>
      <p:tags r:id="rId1"/>
    </p:custDataLst>
    <p:extLst>
      <p:ext uri="{BB962C8B-B14F-4D97-AF65-F5344CB8AC3E}">
        <p14:creationId xmlns:p14="http://schemas.microsoft.com/office/powerpoint/2010/main" val="130998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F6AB490-1C00-496D-81A9-C4C4F7C0B471}"/>
              </a:ext>
            </a:extLst>
          </p:cNvPr>
          <p:cNvSpPr/>
          <p:nvPr/>
        </p:nvSpPr>
        <p:spPr>
          <a:xfrm>
            <a:off x="302372" y="712465"/>
            <a:ext cx="8372265" cy="3046988"/>
          </a:xfrm>
          <a:prstGeom prst="rect">
            <a:avLst/>
          </a:prstGeom>
        </p:spPr>
        <p:txBody>
          <a:bodyPr wrap="square">
            <a:spAutoFit/>
          </a:bodyPr>
          <a:lstStyle/>
          <a:p>
            <a:r>
              <a:rPr lang="es-CL" sz="2400" b="1" dirty="0" smtClean="0"/>
              <a:t>		</a:t>
            </a:r>
            <a:r>
              <a:rPr lang="es-CL" sz="2400" b="1" dirty="0" err="1" smtClean="0"/>
              <a:t>Layout</a:t>
            </a:r>
            <a:endParaRPr lang="es-CL" sz="2400" b="1" dirty="0"/>
          </a:p>
          <a:p>
            <a:endParaRPr lang="es-CL" sz="2400" dirty="0"/>
          </a:p>
          <a:p>
            <a:pPr algn="just"/>
            <a:r>
              <a:rPr lang="es-CL" sz="2400" dirty="0"/>
              <a:t>El </a:t>
            </a:r>
            <a:r>
              <a:rPr lang="es-CL" sz="2400" dirty="0" err="1"/>
              <a:t>layout</a:t>
            </a:r>
            <a:r>
              <a:rPr lang="es-CL" sz="2400" dirty="0"/>
              <a:t> es cómo </a:t>
            </a:r>
            <a:r>
              <a:rPr lang="es-CL" sz="2400" dirty="0" smtClean="0"/>
              <a:t>distribuyes </a:t>
            </a:r>
            <a:r>
              <a:rPr lang="es-CL" sz="2400" dirty="0"/>
              <a:t>los componentes en la pantalla, cuáles van arriba, cuáles van a la derecha, a la izquierda, cuánto se separará uno del otro, etc. </a:t>
            </a:r>
          </a:p>
          <a:p>
            <a:pPr algn="just"/>
            <a:endParaRPr lang="es-CL" sz="2400" dirty="0"/>
          </a:p>
          <a:p>
            <a:pPr algn="just"/>
            <a:r>
              <a:rPr lang="es-CL" sz="2400" dirty="0" smtClean="0"/>
              <a:t>el </a:t>
            </a:r>
            <a:r>
              <a:rPr lang="es-CL" sz="2400" dirty="0"/>
              <a:t>desafío es que todo se acomode de manera funcional y </a:t>
            </a:r>
            <a:r>
              <a:rPr lang="es-CL" sz="2400" dirty="0" smtClean="0"/>
              <a:t>consistente. </a:t>
            </a:r>
            <a:r>
              <a:rPr lang="es-CL" sz="2400" dirty="0"/>
              <a:t>E</a:t>
            </a:r>
            <a:r>
              <a:rPr lang="es-CL" sz="2400" dirty="0" smtClean="0"/>
              <a:t>s </a:t>
            </a:r>
            <a:r>
              <a:rPr lang="es-CL" sz="2400" dirty="0"/>
              <a:t>una de las partes más difíciles del diseño web.</a:t>
            </a:r>
          </a:p>
        </p:txBody>
      </p:sp>
      <p:pic>
        <p:nvPicPr>
          <p:cNvPr id="2" name="Imagen 1">
            <a:extLst>
              <a:ext uri="{FF2B5EF4-FFF2-40B4-BE49-F238E27FC236}">
                <a16:creationId xmlns:a16="http://schemas.microsoft.com/office/drawing/2014/main" id="{A1B81F5C-64F8-4497-B686-E64610041400}"/>
              </a:ext>
            </a:extLst>
          </p:cNvPr>
          <p:cNvPicPr>
            <a:picLocks noChangeAspect="1"/>
          </p:cNvPicPr>
          <p:nvPr/>
        </p:nvPicPr>
        <p:blipFill>
          <a:blip r:embed="rId5"/>
          <a:stretch>
            <a:fillRect/>
          </a:stretch>
        </p:blipFill>
        <p:spPr>
          <a:xfrm>
            <a:off x="302372" y="3832790"/>
            <a:ext cx="8561168" cy="2894581"/>
          </a:xfrm>
          <a:prstGeom prst="rect">
            <a:avLst/>
          </a:prstGeom>
        </p:spPr>
      </p:pic>
      <p:sp>
        <p:nvSpPr>
          <p:cNvPr id="5" name="CuadroTexto 4">
            <a:extLst>
              <a:ext uri="{FF2B5EF4-FFF2-40B4-BE49-F238E27FC236}">
                <a16:creationId xmlns:a16="http://schemas.microsoft.com/office/drawing/2014/main" id="{4D865C50-6F31-4F81-9732-CF0DE0A634C4}"/>
              </a:ext>
            </a:extLst>
          </p:cNvPr>
          <p:cNvSpPr txBox="1"/>
          <p:nvPr/>
        </p:nvSpPr>
        <p:spPr>
          <a:xfrm>
            <a:off x="589484" y="54353"/>
            <a:ext cx="7468952" cy="584775"/>
          </a:xfrm>
          <a:prstGeom prst="rect">
            <a:avLst/>
          </a:prstGeom>
          <a:noFill/>
        </p:spPr>
        <p:txBody>
          <a:bodyPr wrap="square" rtlCol="0">
            <a:spAutoFit/>
          </a:bodyPr>
          <a:lstStyle/>
          <a:p>
            <a:r>
              <a:rPr lang="es-CL" sz="3200" b="1" dirty="0">
                <a:solidFill>
                  <a:schemeClr val="bg1"/>
                </a:solidFill>
              </a:rPr>
              <a:t>Elementos de una Guía de Estilos</a:t>
            </a:r>
          </a:p>
        </p:txBody>
      </p:sp>
    </p:spTree>
    <p:custDataLst>
      <p:tags r:id="rId1"/>
    </p:custDataLst>
    <p:extLst>
      <p:ext uri="{BB962C8B-B14F-4D97-AF65-F5344CB8AC3E}">
        <p14:creationId xmlns:p14="http://schemas.microsoft.com/office/powerpoint/2010/main" val="190221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21341</TotalTime>
  <Words>347</Words>
  <Application>Microsoft Office PowerPoint</Application>
  <PresentationFormat>Presentación en pantalla (4:3)</PresentationFormat>
  <Paragraphs>106</Paragraphs>
  <Slides>17</Slides>
  <Notes>16</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17</vt:i4>
      </vt:variant>
    </vt:vector>
  </HeadingPairs>
  <TitlesOfParts>
    <vt:vector size="24" baseType="lpstr">
      <vt:lpstr>Arial</vt:lpstr>
      <vt:lpstr>Calibri</vt:lpstr>
      <vt:lpstr>Calibri (Cuerpo)</vt:lpstr>
      <vt:lpstr>Calibri Light</vt:lpstr>
      <vt:lpstr>var(--heading-font)</vt:lpstr>
      <vt:lpstr>Tema de Office</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369</cp:revision>
  <cp:lastPrinted>2018-02-06T19:43:21Z</cp:lastPrinted>
  <dcterms:created xsi:type="dcterms:W3CDTF">2016-02-23T20:13:48Z</dcterms:created>
  <dcterms:modified xsi:type="dcterms:W3CDTF">2020-03-09T20:36:39Z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