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4" r:id="rId3"/>
    <p:sldId id="300" r:id="rId4"/>
    <p:sldId id="303" r:id="rId5"/>
    <p:sldId id="301" r:id="rId6"/>
    <p:sldId id="308" r:id="rId7"/>
    <p:sldId id="309" r:id="rId8"/>
    <p:sldId id="310" r:id="rId9"/>
    <p:sldId id="311" r:id="rId10"/>
    <p:sldId id="312" r:id="rId11"/>
    <p:sldId id="313" r:id="rId12"/>
    <p:sldId id="299" r:id="rId13"/>
    <p:sldId id="265" r:id="rId14"/>
  </p:sldIdLst>
  <p:sldSz cx="9144000" cy="6858000" type="screen4x3"/>
  <p:notesSz cx="7010400" cy="9296400"/>
  <p:custDataLst>
    <p:tags r:id="rId1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35F"/>
    <a:srgbClr val="41B1E9"/>
    <a:srgbClr val="003366"/>
    <a:srgbClr val="243190"/>
    <a:srgbClr val="229E54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5" autoAdjust="0"/>
    <p:restoredTop sz="94364" autoAdjust="0"/>
  </p:normalViewPr>
  <p:slideViewPr>
    <p:cSldViewPr snapToGrid="0" snapToObjects="1">
      <p:cViewPr varScale="1">
        <p:scale>
          <a:sx n="73" d="100"/>
          <a:sy n="73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10-03-2020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10-03-2020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Dar</a:t>
            </a:r>
            <a:r>
              <a:rPr lang="es-CL" baseline="0" dirty="0"/>
              <a:t> </a:t>
            </a:r>
            <a:r>
              <a:rPr lang="es-CL" baseline="0" dirty="0" err="1"/>
              <a:t>refresh</a:t>
            </a:r>
            <a:r>
              <a:rPr lang="es-CL" baseline="0" dirty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42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7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7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7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0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3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8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2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0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8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0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hyperlink" Target="https://sass-lang.com/inst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hyperlink" Target="https://nodejs.org/es/download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72000" y="2300908"/>
            <a:ext cx="4287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/>
              <a:t>Construir un sitio web usando hojas de estilos CSS y metodologías para la organización y </a:t>
            </a:r>
            <a:r>
              <a:rPr lang="es-CL" sz="2400" b="1" dirty="0" err="1"/>
              <a:t>modularización</a:t>
            </a:r>
            <a:r>
              <a:rPr lang="es-CL" sz="2400" b="1" dirty="0"/>
              <a:t> de dichas hojas para la implementación de una maqueta definida</a:t>
            </a:r>
            <a:endParaRPr lang="es-ES_tradnl" sz="2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8235" y="15850"/>
            <a:ext cx="632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i="1" dirty="0" smtClean="0">
                <a:solidFill>
                  <a:schemeClr val="bg1"/>
                </a:solidFill>
              </a:rPr>
              <a:t>SASS</a:t>
            </a:r>
            <a:r>
              <a:rPr lang="es-CL" sz="3600" b="1" dirty="0" smtClean="0">
                <a:solidFill>
                  <a:schemeClr val="bg1"/>
                </a:solidFill>
              </a:rPr>
              <a:t> </a:t>
            </a:r>
            <a:r>
              <a:rPr lang="es-CL" sz="3600" b="1" dirty="0">
                <a:solidFill>
                  <a:schemeClr val="bg1"/>
                </a:solidFill>
              </a:rPr>
              <a:t>desde línea de comandos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5A40679-5150-42C5-A244-1C001D70DD63}"/>
              </a:ext>
            </a:extLst>
          </p:cNvPr>
          <p:cNvSpPr/>
          <p:nvPr/>
        </p:nvSpPr>
        <p:spPr>
          <a:xfrm>
            <a:off x="1176471" y="790058"/>
            <a:ext cx="7967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Para utilizar </a:t>
            </a:r>
            <a:r>
              <a:rPr lang="es-CL" sz="2400" dirty="0" err="1"/>
              <a:t>Sass</a:t>
            </a:r>
            <a:r>
              <a:rPr lang="es-CL" sz="2400" dirty="0"/>
              <a:t> en la línea de comandos, simplemente ejecuta el comando </a:t>
            </a:r>
            <a:r>
              <a:rPr lang="es-CL" sz="2400" dirty="0" err="1"/>
              <a:t>sass</a:t>
            </a:r>
            <a:r>
              <a:rPr lang="es-CL" sz="2400" dirty="0"/>
              <a:t>, estando en la carpeta donde está tu proyecto y están los archivos </a:t>
            </a:r>
            <a:r>
              <a:rPr lang="es-CL" sz="2400" dirty="0" err="1"/>
              <a:t>sass</a:t>
            </a:r>
            <a:r>
              <a:rPr lang="es-CL" sz="2400" dirty="0"/>
              <a:t>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C46087-832F-4CF4-8A36-3A6297D4DA1A}"/>
              </a:ext>
            </a:extLst>
          </p:cNvPr>
          <p:cNvSpPr/>
          <p:nvPr/>
        </p:nvSpPr>
        <p:spPr>
          <a:xfrm>
            <a:off x="2821984" y="2220255"/>
            <a:ext cx="4055084" cy="523220"/>
          </a:xfrm>
          <a:prstGeom prst="rect">
            <a:avLst/>
          </a:prstGeom>
          <a:ln w="412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sz="2800" dirty="0" smtClean="0"/>
              <a:t>&gt; </a:t>
            </a:r>
            <a:r>
              <a:rPr lang="es-CL" sz="2800" dirty="0" err="1" smtClean="0"/>
              <a:t>sass</a:t>
            </a:r>
            <a:r>
              <a:rPr lang="es-CL" sz="2800" dirty="0" smtClean="0"/>
              <a:t> </a:t>
            </a:r>
            <a:r>
              <a:rPr lang="es-CL" sz="2800" dirty="0" err="1" smtClean="0"/>
              <a:t>main</a:t>
            </a:r>
            <a:r>
              <a:rPr lang="es-CL" sz="2800" dirty="0" err="1" smtClean="0"/>
              <a:t>.scss</a:t>
            </a:r>
            <a:r>
              <a:rPr lang="es-CL" sz="2800" dirty="0" smtClean="0"/>
              <a:t> </a:t>
            </a:r>
            <a:r>
              <a:rPr lang="es-CL" sz="2800" dirty="0"/>
              <a:t>estilos.css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0F6F67-A2DB-44C6-A207-D305CEC21BB4}"/>
              </a:ext>
            </a:extLst>
          </p:cNvPr>
          <p:cNvSpPr/>
          <p:nvPr/>
        </p:nvSpPr>
        <p:spPr>
          <a:xfrm>
            <a:off x="588235" y="2861286"/>
            <a:ext cx="79675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/>
              <a:t>Donde </a:t>
            </a:r>
            <a:r>
              <a:rPr lang="es-CL" sz="2400" b="1" dirty="0" err="1" smtClean="0"/>
              <a:t>pre.scss</a:t>
            </a:r>
            <a:r>
              <a:rPr lang="es-CL" sz="2400" dirty="0" smtClean="0"/>
              <a:t> </a:t>
            </a:r>
            <a:r>
              <a:rPr lang="es-CL" sz="2400" dirty="0"/>
              <a:t>es el archivo escrito en </a:t>
            </a:r>
            <a:r>
              <a:rPr lang="es-CL" sz="2400" dirty="0" err="1"/>
              <a:t>sass</a:t>
            </a:r>
            <a:r>
              <a:rPr lang="es-CL" sz="2400" dirty="0"/>
              <a:t> y </a:t>
            </a:r>
            <a:r>
              <a:rPr lang="es-CL" sz="2400" b="1" dirty="0"/>
              <a:t>estilos.css</a:t>
            </a:r>
            <a:r>
              <a:rPr lang="es-CL" sz="2400" dirty="0"/>
              <a:t> es el archivo </a:t>
            </a:r>
            <a:r>
              <a:rPr lang="es-CL" sz="2400" dirty="0" smtClean="0"/>
              <a:t>de salida donde </a:t>
            </a:r>
            <a:r>
              <a:rPr lang="es-CL" sz="2400" dirty="0"/>
              <a:t>queda el código traducido de </a:t>
            </a:r>
            <a:r>
              <a:rPr lang="es-CL" sz="2400" dirty="0" err="1"/>
              <a:t>sass</a:t>
            </a:r>
            <a:r>
              <a:rPr lang="es-CL" sz="2400" dirty="0"/>
              <a:t> a </a:t>
            </a:r>
            <a:r>
              <a:rPr lang="es-CL" sz="2400" dirty="0" err="1"/>
              <a:t>css</a:t>
            </a:r>
            <a:r>
              <a:rPr lang="es-CL" sz="2400" dirty="0"/>
              <a:t>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 smtClean="0"/>
              <a:t>También es posible añadir </a:t>
            </a:r>
            <a:r>
              <a:rPr lang="es-CL" sz="2400" dirty="0"/>
              <a:t>la opción --</a:t>
            </a:r>
            <a:r>
              <a:rPr lang="es-CL" sz="2400" dirty="0" err="1"/>
              <a:t>watch</a:t>
            </a:r>
            <a:r>
              <a:rPr lang="es-CL" sz="2400" dirty="0"/>
              <a:t> para decirle a </a:t>
            </a:r>
            <a:r>
              <a:rPr lang="es-CL" sz="2400" dirty="0" err="1"/>
              <a:t>Sass</a:t>
            </a:r>
            <a:r>
              <a:rPr lang="es-CL" sz="2400" dirty="0"/>
              <a:t> que vuelva a generar el archivo CSS cada vez que se </a:t>
            </a:r>
            <a:r>
              <a:rPr lang="es-CL" sz="2400" dirty="0" smtClean="0"/>
              <a:t>modifique la </a:t>
            </a:r>
            <a:r>
              <a:rPr lang="es-CL" sz="2400" dirty="0"/>
              <a:t>hoja de estilos original: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E8E9B7-F354-43A4-A436-134AEB9DCA68}"/>
              </a:ext>
            </a:extLst>
          </p:cNvPr>
          <p:cNvSpPr/>
          <p:nvPr/>
        </p:nvSpPr>
        <p:spPr>
          <a:xfrm>
            <a:off x="2035082" y="5833941"/>
            <a:ext cx="5386897" cy="523220"/>
          </a:xfrm>
          <a:prstGeom prst="rect">
            <a:avLst/>
          </a:prstGeom>
          <a:ln w="412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sz="2800" dirty="0" smtClean="0"/>
              <a:t>&gt; </a:t>
            </a:r>
            <a:r>
              <a:rPr lang="es-CL" sz="2800" dirty="0" err="1" smtClean="0"/>
              <a:t>sass</a:t>
            </a:r>
            <a:r>
              <a:rPr lang="es-CL" sz="2800" dirty="0" smtClean="0"/>
              <a:t> </a:t>
            </a:r>
            <a:r>
              <a:rPr lang="es-CL" sz="2800" dirty="0"/>
              <a:t>--</a:t>
            </a:r>
            <a:r>
              <a:rPr lang="es-CL" sz="2800" dirty="0" err="1"/>
              <a:t>watch</a:t>
            </a:r>
            <a:r>
              <a:rPr lang="es-CL" sz="2800" dirty="0"/>
              <a:t> </a:t>
            </a:r>
            <a:r>
              <a:rPr lang="es-CL" sz="2800" dirty="0" err="1" smtClean="0"/>
              <a:t>main</a:t>
            </a:r>
            <a:r>
              <a:rPr lang="es-CL" sz="2800" dirty="0" err="1" smtClean="0"/>
              <a:t>.scss</a:t>
            </a:r>
            <a:r>
              <a:rPr lang="es-CL" sz="2800" dirty="0" smtClean="0"/>
              <a:t> </a:t>
            </a:r>
            <a:r>
              <a:rPr lang="es-CL" sz="2800" dirty="0"/>
              <a:t>estilos.css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17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4006537-1314-450C-8BB7-11C9A0E8651A}"/>
              </a:ext>
            </a:extLst>
          </p:cNvPr>
          <p:cNvSpPr/>
          <p:nvPr/>
        </p:nvSpPr>
        <p:spPr>
          <a:xfrm>
            <a:off x="585107" y="999960"/>
            <a:ext cx="7967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SASS tiene la capacidad de monitorear un </a:t>
            </a:r>
            <a:r>
              <a:rPr lang="es-CL" sz="2400" dirty="0"/>
              <a:t>directorio </a:t>
            </a:r>
            <a:r>
              <a:rPr lang="es-CL" sz="2400" dirty="0" smtClean="0"/>
              <a:t>completo, vigilando </a:t>
            </a:r>
            <a:r>
              <a:rPr lang="es-CL" sz="2400" dirty="0"/>
              <a:t>todos </a:t>
            </a:r>
            <a:r>
              <a:rPr lang="es-CL" sz="2400" dirty="0" smtClean="0"/>
              <a:t>los archivos por </a:t>
            </a:r>
            <a:r>
              <a:rPr lang="es-CL" sz="2400" dirty="0"/>
              <a:t>si se producen </a:t>
            </a:r>
            <a:r>
              <a:rPr lang="es-CL" sz="2400" dirty="0" smtClean="0"/>
              <a:t>modificaciones en cualquiera de </a:t>
            </a:r>
            <a:r>
              <a:rPr lang="es-CL" sz="2400" dirty="0"/>
              <a:t>ellos: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58E7239-17E4-42F8-BAE7-E46B09ABCF60}"/>
              </a:ext>
            </a:extLst>
          </p:cNvPr>
          <p:cNvSpPr/>
          <p:nvPr/>
        </p:nvSpPr>
        <p:spPr>
          <a:xfrm>
            <a:off x="1575923" y="2624384"/>
            <a:ext cx="6316794" cy="523220"/>
          </a:xfrm>
          <a:prstGeom prst="rect">
            <a:avLst/>
          </a:prstGeom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sz="2800" dirty="0"/>
              <a:t>&gt; </a:t>
            </a:r>
            <a:r>
              <a:rPr lang="es-CL" sz="2800" dirty="0" err="1"/>
              <a:t>sass</a:t>
            </a:r>
            <a:r>
              <a:rPr lang="es-CL" sz="2800" dirty="0"/>
              <a:t> --</a:t>
            </a:r>
            <a:r>
              <a:rPr lang="es-CL" sz="2800" dirty="0" err="1"/>
              <a:t>watch</a:t>
            </a:r>
            <a:r>
              <a:rPr lang="es-CL" sz="2800" dirty="0"/>
              <a:t> app/</a:t>
            </a:r>
            <a:r>
              <a:rPr lang="es-CL" sz="2800" dirty="0" err="1"/>
              <a:t>sass:public</a:t>
            </a:r>
            <a:r>
              <a:rPr lang="es-CL" sz="2800" dirty="0"/>
              <a:t>/</a:t>
            </a:r>
            <a:r>
              <a:rPr lang="es-CL" sz="2800" dirty="0" err="1"/>
              <a:t>stylesheets</a:t>
            </a:r>
            <a:endParaRPr lang="es-CL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D744F3-B38B-4E4C-90A1-D332F8212E64}"/>
              </a:ext>
            </a:extLst>
          </p:cNvPr>
          <p:cNvSpPr/>
          <p:nvPr/>
        </p:nvSpPr>
        <p:spPr>
          <a:xfrm>
            <a:off x="588234" y="3572475"/>
            <a:ext cx="79675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/>
              <a:t>Para obtener toda la documentación sobre las opciones disponibles en este comando, ejecuta lo siguiente: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64F314-0C0D-4B8C-8D54-BE4FF46E5441}"/>
              </a:ext>
            </a:extLst>
          </p:cNvPr>
          <p:cNvSpPr/>
          <p:nvPr/>
        </p:nvSpPr>
        <p:spPr>
          <a:xfrm>
            <a:off x="3380558" y="5382341"/>
            <a:ext cx="1981633" cy="523220"/>
          </a:xfrm>
          <a:prstGeom prst="rect">
            <a:avLst/>
          </a:prstGeom>
          <a:ln w="444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CL" sz="2800" dirty="0"/>
              <a:t>&gt; </a:t>
            </a:r>
            <a:r>
              <a:rPr lang="es-CL" sz="2800" dirty="0" err="1"/>
              <a:t>sass</a:t>
            </a:r>
            <a:r>
              <a:rPr lang="es-CL" sz="2800" dirty="0"/>
              <a:t> --</a:t>
            </a:r>
            <a:r>
              <a:rPr lang="es-CL" sz="2800" dirty="0" err="1"/>
              <a:t>help</a:t>
            </a:r>
            <a:endParaRPr lang="es-CL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8235" y="15850"/>
            <a:ext cx="632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i="1" dirty="0" smtClean="0">
                <a:solidFill>
                  <a:schemeClr val="bg1"/>
                </a:solidFill>
              </a:rPr>
              <a:t>SASS</a:t>
            </a:r>
            <a:r>
              <a:rPr lang="es-CL" sz="3600" b="1" dirty="0" smtClean="0">
                <a:solidFill>
                  <a:schemeClr val="bg1"/>
                </a:solidFill>
              </a:rPr>
              <a:t> </a:t>
            </a:r>
            <a:r>
              <a:rPr lang="es-CL" sz="3600" b="1" dirty="0">
                <a:solidFill>
                  <a:schemeClr val="bg1"/>
                </a:solidFill>
              </a:rPr>
              <a:t>desde línea de comandos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838124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rgbClr val="49535F"/>
                </a:solidFill>
              </a:rPr>
              <a:t>Instalar </a:t>
            </a:r>
            <a:r>
              <a:rPr lang="es-CL" sz="2800" b="1" i="1" dirty="0">
                <a:solidFill>
                  <a:srgbClr val="49535F"/>
                </a:solidFill>
              </a:rPr>
              <a:t>SASS</a:t>
            </a:r>
            <a:r>
              <a:rPr lang="es-CL" sz="2800" b="1" dirty="0">
                <a:solidFill>
                  <a:srgbClr val="49535F"/>
                </a:solidFill>
              </a:rPr>
              <a:t> y Patrón 7-1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192310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CL" sz="3600" b="1" dirty="0"/>
              <a:t>Realice la actividad de aprendizaje 3</a:t>
            </a:r>
            <a:endParaRPr lang="es-CL" sz="3600" dirty="0"/>
          </a:p>
        </p:txBody>
      </p:sp>
      <p:pic>
        <p:nvPicPr>
          <p:cNvPr id="4" name="Gráfico 3" descr="Internet">
            <a:extLst>
              <a:ext uri="{FF2B5EF4-FFF2-40B4-BE49-F238E27FC236}">
                <a16:creationId xmlns:a16="http://schemas.microsoft.com/office/drawing/2014/main" id="{4FAC343A-8F84-4796-9334-9F51F53FD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123481" y="1960964"/>
            <a:ext cx="4897036" cy="48970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6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5873" y="15164"/>
            <a:ext cx="344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chemeClr val="bg1"/>
                </a:solidFill>
              </a:rPr>
              <a:t>Instalar </a:t>
            </a:r>
            <a:r>
              <a:rPr lang="es-CL" sz="3600" b="1" i="1" dirty="0">
                <a:solidFill>
                  <a:schemeClr val="bg1"/>
                </a:solidFill>
              </a:rPr>
              <a:t>SASS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56753" y="911259"/>
            <a:ext cx="8699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 smtClean="0"/>
              <a:t>		Para </a:t>
            </a:r>
            <a:r>
              <a:rPr lang="es-CL" sz="2800" dirty="0"/>
              <a:t>utilizar </a:t>
            </a:r>
            <a:r>
              <a:rPr lang="es-CL" sz="2800" dirty="0" err="1"/>
              <a:t>Sass</a:t>
            </a:r>
            <a:r>
              <a:rPr lang="es-CL" sz="2800" dirty="0"/>
              <a:t>, primero se debe </a:t>
            </a:r>
            <a:r>
              <a:rPr lang="es-CL" sz="2800" dirty="0" smtClean="0"/>
              <a:t>instalar.</a:t>
            </a:r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La guía de instalación de </a:t>
            </a:r>
            <a:r>
              <a:rPr lang="es-CL" sz="2800" dirty="0" err="1"/>
              <a:t>sass</a:t>
            </a:r>
            <a:r>
              <a:rPr lang="es-CL" sz="2800" dirty="0"/>
              <a:t> la podemos encontrar en su página oficial: </a:t>
            </a:r>
          </a:p>
          <a:p>
            <a:pPr algn="ctr"/>
            <a:r>
              <a:rPr lang="en-US" sz="2800" dirty="0">
                <a:hlinkClick r:id="rId5"/>
              </a:rPr>
              <a:t>https://sass-lang.com/install</a:t>
            </a:r>
            <a:endParaRPr lang="es-CL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71C1D9-E76A-49E3-9569-93D72D346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753" y="3475179"/>
            <a:ext cx="8874313" cy="2974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62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4655" y="872071"/>
            <a:ext cx="8199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	Es </a:t>
            </a:r>
            <a:r>
              <a:rPr lang="es-CL" sz="2400" dirty="0"/>
              <a:t>posible instalar </a:t>
            </a:r>
            <a:r>
              <a:rPr lang="es-CL" sz="2400" dirty="0" err="1"/>
              <a:t>Sass</a:t>
            </a:r>
            <a:r>
              <a:rPr lang="es-CL" sz="2400" dirty="0"/>
              <a:t> por medio de aplicaciones y por línea de comandos.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b="1" dirty="0"/>
              <a:t>Por medio de Aplicaciones:</a:t>
            </a:r>
          </a:p>
          <a:p>
            <a:pPr algn="just"/>
            <a:r>
              <a:rPr lang="es-CL" sz="2400" dirty="0"/>
              <a:t>Hay muchas aplicaciones que lo pondrán en funcionamiento con </a:t>
            </a:r>
            <a:r>
              <a:rPr lang="es-CL" sz="2400" dirty="0" err="1"/>
              <a:t>Sass</a:t>
            </a:r>
            <a:r>
              <a:rPr lang="es-CL" sz="2400" dirty="0"/>
              <a:t> en pocos minutos para Mac, Windows y Linux. Puede descargar la mayoría de las aplicaciones de forma gratuita, pero algunas de ellas son aplicaciones de pago.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31A8A95-A365-42BC-BDC6-2B1CC59517A1}"/>
              </a:ext>
            </a:extLst>
          </p:cNvPr>
          <p:cNvSpPr/>
          <p:nvPr/>
        </p:nvSpPr>
        <p:spPr>
          <a:xfrm>
            <a:off x="1385947" y="4118344"/>
            <a:ext cx="64770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err="1"/>
              <a:t>CodeKit</a:t>
            </a:r>
            <a:r>
              <a:rPr lang="es-CL" sz="2000" dirty="0"/>
              <a:t>  (pago) Mac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err="1"/>
              <a:t>Compass.app</a:t>
            </a:r>
            <a:r>
              <a:rPr lang="es-CL" sz="2000" dirty="0"/>
              <a:t> (pago, código abierto) Mac Windows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err="1"/>
              <a:t>Ghostlab</a:t>
            </a:r>
            <a:r>
              <a:rPr lang="es-CL" sz="2000" dirty="0"/>
              <a:t>  (pago) Mac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/>
              <a:t>Martillo</a:t>
            </a:r>
            <a:r>
              <a:rPr lang="es-CL" sz="2000" dirty="0"/>
              <a:t> (pago) Mac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/>
              <a:t>Koala</a:t>
            </a:r>
            <a:r>
              <a:rPr lang="es-CL" sz="2000" dirty="0"/>
              <a:t> (código abierto) Mac Windows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err="1"/>
              <a:t>LiveReload</a:t>
            </a:r>
            <a:r>
              <a:rPr lang="es-CL" sz="2000" dirty="0"/>
              <a:t> (pago, código abierto) Mac Windows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2000" b="1" dirty="0" err="1"/>
              <a:t>Prepros</a:t>
            </a:r>
            <a:r>
              <a:rPr lang="es-CL" sz="2000" dirty="0"/>
              <a:t> (de pago) Mac Windows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/>
              <a:t>Scout</a:t>
            </a:r>
            <a:r>
              <a:rPr lang="es-CL" sz="2000" dirty="0"/>
              <a:t> (gratuita, de código abierto) Windows Linux Mac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5873" y="15164"/>
            <a:ext cx="344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chemeClr val="bg1"/>
                </a:solidFill>
              </a:rPr>
              <a:t>Instalar </a:t>
            </a:r>
            <a:r>
              <a:rPr lang="es-CL" sz="3600" b="1" i="1" dirty="0">
                <a:solidFill>
                  <a:schemeClr val="bg1"/>
                </a:solidFill>
              </a:rPr>
              <a:t>SASS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2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7271" y="859007"/>
            <a:ext cx="8554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 smtClean="0"/>
              <a:t>		Por medio de Línea  de Comandos: </a:t>
            </a:r>
            <a:r>
              <a:rPr lang="es-CL" sz="2400" dirty="0" smtClean="0"/>
              <a:t>Esta es la forma que se utilizará en este curso. Se utiliza el administrador de paquetes de </a:t>
            </a:r>
            <a:r>
              <a:rPr lang="es-CL" sz="2400" b="1" i="1" dirty="0" err="1" smtClean="0"/>
              <a:t>node</a:t>
            </a:r>
            <a:r>
              <a:rPr lang="es-CL" sz="2400" dirty="0" smtClean="0"/>
              <a:t> llamado </a:t>
            </a:r>
            <a:r>
              <a:rPr lang="es-CL" sz="2400" b="1" i="1" dirty="0" err="1" smtClean="0"/>
              <a:t>npm</a:t>
            </a:r>
            <a:r>
              <a:rPr lang="es-CL" sz="2400" dirty="0" smtClean="0"/>
              <a:t> (</a:t>
            </a:r>
            <a:r>
              <a:rPr lang="es-CL" sz="2400" dirty="0" err="1" smtClean="0"/>
              <a:t>Node</a:t>
            </a:r>
            <a:r>
              <a:rPr lang="es-CL" sz="2400" dirty="0" smtClean="0"/>
              <a:t> </a:t>
            </a:r>
            <a:r>
              <a:rPr lang="es-CL" sz="2400" dirty="0" err="1" smtClean="0"/>
              <a:t>Package</a:t>
            </a:r>
            <a:r>
              <a:rPr lang="es-CL" sz="2400" dirty="0" smtClean="0"/>
              <a:t> Manager)</a:t>
            </a:r>
          </a:p>
          <a:p>
            <a:pPr algn="just"/>
            <a:endParaRPr lang="es-CL" sz="2400" dirty="0" smtClean="0"/>
          </a:p>
          <a:p>
            <a:pPr algn="ctr"/>
            <a:r>
              <a:rPr lang="es-CL" sz="2400" b="1" dirty="0" err="1" smtClean="0"/>
              <a:t>npm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install</a:t>
            </a:r>
            <a:r>
              <a:rPr lang="es-CL" sz="2400" b="1" dirty="0" smtClean="0"/>
              <a:t> -g </a:t>
            </a:r>
            <a:r>
              <a:rPr lang="es-CL" sz="2400" b="1" dirty="0" err="1" smtClean="0"/>
              <a:t>sass</a:t>
            </a:r>
            <a:endParaRPr lang="es-CL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45873" y="15164"/>
            <a:ext cx="344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chemeClr val="bg1"/>
                </a:solidFill>
              </a:rPr>
              <a:t>Instalar </a:t>
            </a:r>
            <a:r>
              <a:rPr lang="es-CL" sz="3600" b="1" i="1" dirty="0">
                <a:solidFill>
                  <a:schemeClr val="bg1"/>
                </a:solidFill>
              </a:rPr>
              <a:t>SASS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961052"/>
            <a:ext cx="9142463" cy="20420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7270" y="5692265"/>
            <a:ext cx="855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 smtClean="0"/>
              <a:t>* Es necesario instalar Node.js previamente: </a:t>
            </a:r>
            <a:r>
              <a:rPr lang="en-US" sz="2400" dirty="0">
                <a:hlinkClick r:id="rId6"/>
              </a:rPr>
              <a:t>https://nodejs.org/es/download/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3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55323" y="792504"/>
            <a:ext cx="746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rgbClr val="49535F"/>
                </a:solidFill>
              </a:rPr>
              <a:t>Instalar Extensiones </a:t>
            </a:r>
            <a:r>
              <a:rPr lang="es-CL" sz="2800" b="1" i="1" dirty="0" err="1">
                <a:solidFill>
                  <a:srgbClr val="49535F"/>
                </a:solidFill>
              </a:rPr>
              <a:t>Sass</a:t>
            </a:r>
            <a:r>
              <a:rPr lang="es-CL" sz="2800" b="1" dirty="0">
                <a:solidFill>
                  <a:srgbClr val="49535F"/>
                </a:solidFill>
              </a:rPr>
              <a:t> para Editor de Código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741C1E-588E-4907-BFB1-746E3B3805D6}"/>
              </a:ext>
            </a:extLst>
          </p:cNvPr>
          <p:cNvSpPr txBox="1"/>
          <p:nvPr/>
        </p:nvSpPr>
        <p:spPr>
          <a:xfrm>
            <a:off x="195943" y="1472494"/>
            <a:ext cx="8725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Para que el editor de código reconozca y denote las palabras reservadas de algún lenguaje en particular, es que se usan las extensiones.  Para editar los archivos CSS y SASS en este curso se usará Visual Studio </a:t>
            </a:r>
            <a:r>
              <a:rPr lang="es-CL" sz="2400" dirty="0" err="1"/>
              <a:t>Code</a:t>
            </a:r>
            <a:r>
              <a:rPr lang="es-CL" sz="2400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B6C274-12B3-4A04-A5AA-C3A1BB761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69168"/>
            <a:ext cx="9144000" cy="3588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60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97714" y="838124"/>
            <a:ext cx="565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>
                <a:solidFill>
                  <a:srgbClr val="49535F"/>
                </a:solidFill>
              </a:rPr>
              <a:t>Instalar </a:t>
            </a:r>
            <a:r>
              <a:rPr lang="es-CL" sz="2800" b="1" dirty="0" smtClean="0">
                <a:solidFill>
                  <a:srgbClr val="49535F"/>
                </a:solidFill>
              </a:rPr>
              <a:t>extensión </a:t>
            </a:r>
            <a:r>
              <a:rPr lang="es-CL" sz="2800" b="1" i="1" dirty="0" err="1">
                <a:solidFill>
                  <a:srgbClr val="49535F"/>
                </a:solidFill>
              </a:rPr>
              <a:t>Sass</a:t>
            </a:r>
            <a:r>
              <a:rPr lang="es-CL" sz="2800" b="1" dirty="0">
                <a:solidFill>
                  <a:srgbClr val="49535F"/>
                </a:solidFill>
              </a:rPr>
              <a:t> para </a:t>
            </a:r>
            <a:r>
              <a:rPr lang="es-CL" sz="2800" b="1" dirty="0" err="1" smtClean="0">
                <a:solidFill>
                  <a:srgbClr val="49535F"/>
                </a:solidFill>
              </a:rPr>
              <a:t>VSCode</a:t>
            </a:r>
            <a:endParaRPr lang="es-CL" sz="2800" b="1" dirty="0">
              <a:solidFill>
                <a:srgbClr val="49535F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741C1E-588E-4907-BFB1-746E3B3805D6}"/>
              </a:ext>
            </a:extLst>
          </p:cNvPr>
          <p:cNvSpPr txBox="1"/>
          <p:nvPr/>
        </p:nvSpPr>
        <p:spPr>
          <a:xfrm>
            <a:off x="349449" y="1508164"/>
            <a:ext cx="8217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Se </a:t>
            </a:r>
            <a:r>
              <a:rPr lang="es-CL" sz="2400" dirty="0"/>
              <a:t>busca </a:t>
            </a:r>
            <a:r>
              <a:rPr lang="es-CL" sz="2400" b="1" dirty="0" err="1"/>
              <a:t>sass</a:t>
            </a:r>
            <a:r>
              <a:rPr lang="es-CL" sz="2400" dirty="0"/>
              <a:t> y luego se presiona el botón </a:t>
            </a:r>
            <a:r>
              <a:rPr lang="es-CL" sz="2400" b="1" dirty="0" err="1"/>
              <a:t>install</a:t>
            </a:r>
            <a:r>
              <a:rPr lang="es-CL" sz="2400" dirty="0"/>
              <a:t> para </a:t>
            </a:r>
            <a:r>
              <a:rPr lang="es-CL" sz="2400" dirty="0" smtClean="0"/>
              <a:t>instalar </a:t>
            </a:r>
            <a:r>
              <a:rPr lang="es-CL" sz="2400" b="1" dirty="0" err="1" smtClean="0"/>
              <a:t>Sass</a:t>
            </a:r>
            <a:r>
              <a:rPr lang="es-CL" sz="2400" b="1" dirty="0" smtClean="0"/>
              <a:t>.</a:t>
            </a:r>
            <a:endParaRPr lang="es-CL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9D187D-2CC5-4A37-A714-BE538C4EDC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213"/>
          <a:stretch/>
        </p:blipFill>
        <p:spPr>
          <a:xfrm>
            <a:off x="0" y="3039980"/>
            <a:ext cx="9144000" cy="3008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87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9449" y="106605"/>
            <a:ext cx="237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Patrón 7-1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249AD8-D706-482E-BBB4-5D50718A063A}"/>
              </a:ext>
            </a:extLst>
          </p:cNvPr>
          <p:cNvSpPr/>
          <p:nvPr/>
        </p:nvSpPr>
        <p:spPr>
          <a:xfrm>
            <a:off x="156755" y="1560874"/>
            <a:ext cx="8843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/>
              <a:t>	     Una de las primeras tareas al </a:t>
            </a:r>
            <a:r>
              <a:rPr lang="es-CL" sz="2400" dirty="0"/>
              <a:t>comenzar un proyecto web </a:t>
            </a:r>
            <a:r>
              <a:rPr lang="es-CL" sz="2400" dirty="0" smtClean="0"/>
              <a:t>nuevo es la organización de las carpetas, </a:t>
            </a:r>
            <a:r>
              <a:rPr lang="es-CL" sz="2400" dirty="0"/>
              <a:t>pero esto suele ser un problema. </a:t>
            </a:r>
          </a:p>
          <a:p>
            <a:endParaRPr lang="es-CL" sz="2400" b="1" dirty="0"/>
          </a:p>
          <a:p>
            <a:pPr algn="just"/>
            <a:r>
              <a:rPr lang="es-CL" sz="2400" b="1" dirty="0" smtClean="0"/>
              <a:t>Hugo </a:t>
            </a:r>
            <a:r>
              <a:rPr lang="es-CL" sz="2400" b="1" dirty="0" err="1" smtClean="0"/>
              <a:t>Giraudel</a:t>
            </a:r>
            <a:r>
              <a:rPr lang="es-CL" sz="2400" dirty="0"/>
              <a:t> ha </a:t>
            </a:r>
            <a:r>
              <a:rPr lang="es-CL" sz="2400" dirty="0" smtClean="0"/>
              <a:t>propuesto una solución a este </a:t>
            </a:r>
            <a:r>
              <a:rPr lang="es-CL" sz="2400" dirty="0"/>
              <a:t>problema. </a:t>
            </a:r>
            <a:endParaRPr lang="es-CL" sz="2400" dirty="0" smtClean="0"/>
          </a:p>
          <a:p>
            <a:pPr algn="just"/>
            <a:r>
              <a:rPr lang="es-CL" sz="2400" dirty="0" smtClean="0"/>
              <a:t>Si </a:t>
            </a:r>
            <a:r>
              <a:rPr lang="es-CL" sz="2400" dirty="0"/>
              <a:t>creamos una jerarquía demasiado pequeña de carpetas, no será útil esta distribución. Si es demasiado, extensa nos perderemos y muchas no se usarán. Por ello que el número de directorios precisos determinó que deberían de ser 7.  Sus nombres </a:t>
            </a:r>
            <a:r>
              <a:rPr lang="es-CL" sz="2400" dirty="0" smtClean="0"/>
              <a:t>deberán ser representativos </a:t>
            </a:r>
            <a:r>
              <a:rPr lang="es-CL" sz="2400" dirty="0"/>
              <a:t>del tipo de necesidad que cubren los CSS de su interior,  es decir, con una palabra ya sabemos que parte del proyecto tiene, siendo más fácil encontrar lo que necesitamos.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249AD8-D706-482E-BBB4-5D50718A063A}"/>
              </a:ext>
            </a:extLst>
          </p:cNvPr>
          <p:cNvSpPr/>
          <p:nvPr/>
        </p:nvSpPr>
        <p:spPr>
          <a:xfrm>
            <a:off x="3513908" y="893718"/>
            <a:ext cx="54064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 smtClean="0"/>
              <a:t>La </a:t>
            </a:r>
            <a:r>
              <a:rPr lang="es-CL" sz="2000" dirty="0"/>
              <a:t>carpeta </a:t>
            </a:r>
            <a:r>
              <a:rPr lang="es-CL" sz="2000" dirty="0" smtClean="0"/>
              <a:t>base </a:t>
            </a:r>
            <a:r>
              <a:rPr lang="es-CL" sz="2000" i="1" dirty="0" err="1" smtClean="0"/>
              <a:t>sass</a:t>
            </a:r>
            <a:r>
              <a:rPr lang="es-CL" sz="2000" dirty="0" smtClean="0"/>
              <a:t> contiene </a:t>
            </a:r>
            <a:r>
              <a:rPr lang="es-CL" sz="2000" dirty="0"/>
              <a:t>7 </a:t>
            </a:r>
            <a:r>
              <a:rPr lang="es-CL" sz="2000" dirty="0" smtClean="0"/>
              <a:t>sub-carpetas</a:t>
            </a:r>
          </a:p>
          <a:p>
            <a:endParaRPr lang="es-CL" sz="2000" dirty="0" smtClean="0"/>
          </a:p>
          <a:p>
            <a:r>
              <a:rPr lang="es-CL" sz="2000" dirty="0" err="1" smtClean="0"/>
              <a:t>sass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/>
              <a:t>b</a:t>
            </a:r>
            <a:r>
              <a:rPr lang="es-CL" sz="2000" dirty="0" smtClean="0"/>
              <a:t>ase</a:t>
            </a:r>
          </a:p>
          <a:p>
            <a:pPr marL="342900" indent="-342900">
              <a:buFontTx/>
              <a:buChar char="├"/>
            </a:pPr>
            <a:r>
              <a:rPr lang="es-CL" sz="2000" dirty="0" err="1"/>
              <a:t>c</a:t>
            </a:r>
            <a:r>
              <a:rPr lang="es-CL" sz="2000" dirty="0" err="1" smtClean="0"/>
              <a:t>omponents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h</a:t>
            </a:r>
            <a:r>
              <a:rPr lang="es-CL" sz="2000" dirty="0" err="1" smtClean="0"/>
              <a:t>elpers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l</a:t>
            </a:r>
            <a:r>
              <a:rPr lang="es-CL" sz="2000" dirty="0" err="1" smtClean="0"/>
              <a:t>ayout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 smtClean="0"/>
              <a:t>pages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t</a:t>
            </a:r>
            <a:r>
              <a:rPr lang="es-CL" sz="2000" dirty="0" err="1" smtClean="0"/>
              <a:t>hemes</a:t>
            </a:r>
            <a:endParaRPr lang="es-CL" sz="2000" dirty="0" smtClean="0"/>
          </a:p>
          <a:p>
            <a:pPr marL="342900" indent="-342900">
              <a:buFontTx/>
              <a:buChar char="├"/>
            </a:pPr>
            <a:r>
              <a:rPr lang="es-CL" sz="2000" dirty="0" err="1"/>
              <a:t>v</a:t>
            </a:r>
            <a:r>
              <a:rPr lang="es-CL" sz="2000" dirty="0" err="1" smtClean="0"/>
              <a:t>endors</a:t>
            </a:r>
            <a:endParaRPr lang="es-CL" sz="2000" dirty="0" smtClean="0"/>
          </a:p>
          <a:p>
            <a:r>
              <a:rPr lang="es-CL" sz="2000" dirty="0" err="1" smtClean="0"/>
              <a:t>main.scss</a:t>
            </a:r>
            <a:endParaRPr lang="es-CL" sz="2000" dirty="0" smtClean="0"/>
          </a:p>
          <a:p>
            <a:endParaRPr lang="es-CL" sz="2000" dirty="0" smtClean="0"/>
          </a:p>
          <a:p>
            <a:r>
              <a:rPr lang="es-CL" sz="2000" dirty="0" smtClean="0"/>
              <a:t>Además, tiene el </a:t>
            </a:r>
            <a:r>
              <a:rPr lang="es-CL" sz="2000" dirty="0"/>
              <a:t>archivo principal </a:t>
            </a:r>
            <a:r>
              <a:rPr lang="es-CL" sz="2000" dirty="0" err="1"/>
              <a:t>main.scss</a:t>
            </a:r>
            <a:r>
              <a:rPr lang="es-CL" sz="2000" dirty="0"/>
              <a:t>.</a:t>
            </a:r>
          </a:p>
          <a:p>
            <a:r>
              <a:rPr lang="es-CL" sz="2000" dirty="0"/>
              <a:t>A su vez </a:t>
            </a:r>
            <a:r>
              <a:rPr lang="es-CL" sz="2000" b="1" dirty="0"/>
              <a:t>cada carpeta </a:t>
            </a:r>
            <a:r>
              <a:rPr lang="es-CL" sz="2000" dirty="0"/>
              <a:t>contiene archivos .</a:t>
            </a:r>
            <a:r>
              <a:rPr lang="es-CL" sz="2000" dirty="0" err="1"/>
              <a:t>scss</a:t>
            </a:r>
            <a:r>
              <a:rPr lang="es-CL" sz="2000" dirty="0"/>
              <a:t> con el código respectivo, todo muy bien ordenado con el objetivo de que al momento de realizar algún cambio se encuentre lo deseado rápidamente, permitiendo su mantenibilidad.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45B67A-C511-421A-A520-09B3F1045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76" y="0"/>
            <a:ext cx="2446719" cy="211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6D7685-2135-4A7D-9ABC-C00F977D2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13" y="4184196"/>
            <a:ext cx="2426523" cy="2543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AC5D87-8CE7-4A68-8468-BFC770ACE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7" y="2115429"/>
            <a:ext cx="2426523" cy="2068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CuadroTexto 6"/>
          <p:cNvSpPr txBox="1"/>
          <p:nvPr/>
        </p:nvSpPr>
        <p:spPr>
          <a:xfrm>
            <a:off x="3395307" y="0"/>
            <a:ext cx="3457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Patrón </a:t>
            </a:r>
            <a:r>
              <a:rPr lang="es-CL" sz="3200" b="1" dirty="0" smtClean="0">
                <a:solidFill>
                  <a:schemeClr val="bg1"/>
                </a:solidFill>
              </a:rPr>
              <a:t>7-1 en SASS</a:t>
            </a:r>
            <a:endParaRPr lang="es-CL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9776076-6955-49BE-9482-C7B7B8732DFA}"/>
              </a:ext>
            </a:extLst>
          </p:cNvPr>
          <p:cNvSpPr txBox="1"/>
          <p:nvPr/>
        </p:nvSpPr>
        <p:spPr>
          <a:xfrm>
            <a:off x="483326" y="873410"/>
            <a:ext cx="83926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	</a:t>
            </a:r>
            <a:r>
              <a:rPr lang="es-CL" sz="2400" b="1" dirty="0" smtClean="0"/>
              <a:t>Contenido </a:t>
            </a:r>
            <a:r>
              <a:rPr lang="es-CL" sz="2400" b="1" dirty="0"/>
              <a:t>de las Carpetas:</a:t>
            </a:r>
          </a:p>
          <a:p>
            <a:endParaRPr lang="es-CL" sz="2000" dirty="0"/>
          </a:p>
          <a:p>
            <a:pPr marL="342900" indent="-342900">
              <a:buSzPct val="200000"/>
              <a:buFont typeface="Calibri" panose="020F0502020204030204" pitchFamily="34" charset="0"/>
              <a:buChar char="˫"/>
            </a:pPr>
            <a:r>
              <a:rPr lang="es-CL" sz="2000" b="1" dirty="0"/>
              <a:t>Base</a:t>
            </a:r>
            <a:r>
              <a:rPr lang="es-CL" sz="2000" dirty="0"/>
              <a:t>: Contiene estilos globales, </a:t>
            </a:r>
            <a:r>
              <a:rPr lang="es-CL" sz="2000" dirty="0" smtClean="0"/>
              <a:t>tipografías</a:t>
            </a:r>
            <a:r>
              <a:rPr lang="es-CL" sz="2000" dirty="0"/>
              <a:t>, colores, etc.</a:t>
            </a:r>
          </a:p>
          <a:p>
            <a:pPr marL="342900" indent="-342900">
              <a:buSzPct val="200000"/>
              <a:buFont typeface="Calibri" panose="020F0502020204030204" pitchFamily="34" charset="0"/>
              <a:buChar char="˫"/>
            </a:pPr>
            <a:r>
              <a:rPr lang="es-CL" sz="2000" b="1" dirty="0" err="1"/>
              <a:t>Components</a:t>
            </a:r>
            <a:r>
              <a:rPr lang="es-CL" sz="2000" dirty="0"/>
              <a:t>: Contiene cada componente autónomo en su propio .</a:t>
            </a:r>
            <a:r>
              <a:rPr lang="es-CL" sz="2000" dirty="0" err="1"/>
              <a:t>scss</a:t>
            </a:r>
            <a:endParaRPr lang="es-CL" sz="2000" dirty="0"/>
          </a:p>
          <a:p>
            <a:pPr marL="342900" indent="-342900">
              <a:buSzPct val="200000"/>
              <a:buFont typeface="Calibri" panose="020F0502020204030204" pitchFamily="34" charset="0"/>
              <a:buChar char="˫"/>
            </a:pPr>
            <a:r>
              <a:rPr lang="es-CL" sz="2000" b="1" dirty="0" err="1"/>
              <a:t>Layout</a:t>
            </a:r>
            <a:r>
              <a:rPr lang="es-CL" sz="2000" dirty="0"/>
              <a:t>: Contiene estilos para componentes de diseño más </a:t>
            </a:r>
            <a:r>
              <a:rPr lang="es-CL" sz="2000" dirty="0" smtClean="0"/>
              <a:t>grandes como navegación</a:t>
            </a:r>
            <a:r>
              <a:rPr lang="es-CL" sz="2000" dirty="0"/>
              <a:t>, encabezado, pie de pagina, etc.</a:t>
            </a:r>
          </a:p>
          <a:p>
            <a:pPr marL="342900" indent="-342900">
              <a:buSzPct val="200000"/>
              <a:buFont typeface="Calibri" panose="020F0502020204030204" pitchFamily="34" charset="0"/>
              <a:buChar char="˫"/>
            </a:pPr>
            <a:r>
              <a:rPr lang="es-CL" sz="2000" b="1" dirty="0"/>
              <a:t>Pages</a:t>
            </a:r>
            <a:r>
              <a:rPr lang="es-CL" sz="2000" dirty="0"/>
              <a:t>: Contiene un estilo específico de página si </a:t>
            </a:r>
            <a:r>
              <a:rPr lang="es-CL" sz="2000" dirty="0" smtClean="0"/>
              <a:t>fuese </a:t>
            </a:r>
            <a:r>
              <a:rPr lang="es-CL" sz="2000" dirty="0"/>
              <a:t>necesario.</a:t>
            </a:r>
          </a:p>
          <a:p>
            <a:pPr marL="342900" indent="-342900">
              <a:buSzPct val="200000"/>
              <a:buFont typeface="Calibri" panose="020F0502020204030204" pitchFamily="34" charset="0"/>
              <a:buChar char="˫"/>
            </a:pPr>
            <a:r>
              <a:rPr lang="es-CL" sz="2000" b="1" dirty="0" err="1"/>
              <a:t>Themes</a:t>
            </a:r>
            <a:r>
              <a:rPr lang="es-CL" sz="2000" dirty="0"/>
              <a:t>: Contiene estilos para diferentes temas.</a:t>
            </a:r>
          </a:p>
          <a:p>
            <a:pPr marL="342900" indent="-342900">
              <a:buSzPct val="200000"/>
              <a:buFont typeface="Calibri" panose="020F0502020204030204" pitchFamily="34" charset="0"/>
              <a:buChar char="˫"/>
            </a:pPr>
            <a:r>
              <a:rPr lang="es-CL" sz="2000" b="1" dirty="0" err="1"/>
              <a:t>Helpers</a:t>
            </a:r>
            <a:r>
              <a:rPr lang="es-CL" sz="2000" dirty="0"/>
              <a:t>: Contiene </a:t>
            </a:r>
            <a:r>
              <a:rPr lang="es-CL" sz="2000" dirty="0" err="1"/>
              <a:t>mixins</a:t>
            </a:r>
            <a:r>
              <a:rPr lang="es-CL" sz="2000" dirty="0"/>
              <a:t> globales, funciones</a:t>
            </a:r>
            <a:r>
              <a:rPr lang="es-CL" sz="2000" dirty="0" smtClean="0"/>
              <a:t>, </a:t>
            </a:r>
            <a:r>
              <a:rPr lang="es-CL" sz="2000" dirty="0"/>
              <a:t>variables, etc. </a:t>
            </a:r>
          </a:p>
          <a:p>
            <a:pPr marL="342900" indent="-342900">
              <a:buSzPct val="200000"/>
              <a:buFont typeface="Calibri" panose="020F0502020204030204" pitchFamily="34" charset="0"/>
              <a:buChar char="˫"/>
            </a:pPr>
            <a:r>
              <a:rPr lang="es-CL" sz="2000" b="1" dirty="0" err="1"/>
              <a:t>Vendors</a:t>
            </a:r>
            <a:r>
              <a:rPr lang="es-CL" sz="2000" dirty="0"/>
              <a:t>: Contiene estilos de terceros, </a:t>
            </a:r>
            <a:r>
              <a:rPr lang="es-CL" sz="2000" dirty="0" err="1"/>
              <a:t>mixins</a:t>
            </a:r>
            <a:r>
              <a:rPr lang="es-CL" sz="2000" dirty="0"/>
              <a:t>, etc.</a:t>
            </a:r>
          </a:p>
          <a:p>
            <a:pPr>
              <a:buSzPct val="200000"/>
            </a:pPr>
            <a:r>
              <a:rPr lang="es-CL" sz="2000" b="1" dirty="0" err="1" smtClean="0"/>
              <a:t>Main.scss</a:t>
            </a:r>
            <a:r>
              <a:rPr lang="es-CL" sz="2000" dirty="0" smtClean="0"/>
              <a:t>: </a:t>
            </a:r>
            <a:r>
              <a:rPr lang="es-CL" sz="2000" dirty="0"/>
              <a:t>Archivo de salida que reúne todas las partes anteriores mediante el uso de @</a:t>
            </a:r>
            <a:r>
              <a:rPr lang="es-CL" sz="2000" dirty="0" err="1"/>
              <a:t>import</a:t>
            </a:r>
            <a:r>
              <a:rPr lang="es-CL" sz="2000" dirty="0"/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779675-DB0B-4EDE-BB0A-A3AA825201D8}"/>
              </a:ext>
            </a:extLst>
          </p:cNvPr>
          <p:cNvSpPr/>
          <p:nvPr/>
        </p:nvSpPr>
        <p:spPr>
          <a:xfrm>
            <a:off x="0" y="515657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b="1" dirty="0" smtClean="0"/>
              <a:t>Estandariza la </a:t>
            </a:r>
            <a:r>
              <a:rPr lang="es-CL" sz="2000" b="1" dirty="0"/>
              <a:t>organización</a:t>
            </a:r>
            <a:r>
              <a:rPr lang="es-CL" sz="2000" dirty="0"/>
              <a:t> </a:t>
            </a:r>
            <a:r>
              <a:rPr lang="es-CL" sz="2000" dirty="0" smtClean="0"/>
              <a:t>de estilos para crear </a:t>
            </a:r>
            <a:r>
              <a:rPr lang="es-CL" sz="2000" dirty="0"/>
              <a:t>hojas de estilo bien desarrolladas: promueven estilos de componentes modulares, flexibles y </a:t>
            </a:r>
            <a:r>
              <a:rPr lang="es-CL" sz="2000" dirty="0" smtClean="0"/>
              <a:t>escalables.</a:t>
            </a:r>
          </a:p>
          <a:p>
            <a:pPr algn="just"/>
            <a:r>
              <a:rPr lang="es-CL" sz="2000" dirty="0" smtClean="0"/>
              <a:t>En </a:t>
            </a:r>
            <a:r>
              <a:rPr lang="es-CL" sz="2000" dirty="0"/>
              <a:t>lugar de preguntarte "¿dónde pongo este estilo?" o "¿qué significa este número mágico?", se </a:t>
            </a:r>
            <a:r>
              <a:rPr lang="es-CL" sz="2000" dirty="0" smtClean="0"/>
              <a:t>adopta </a:t>
            </a:r>
            <a:r>
              <a:rPr lang="es-CL" sz="2000" dirty="0"/>
              <a:t>una </a:t>
            </a:r>
            <a:r>
              <a:rPr lang="es-CL" sz="2000" b="1" dirty="0"/>
              <a:t>estrategia de organización </a:t>
            </a:r>
            <a:r>
              <a:rPr lang="es-CL" sz="2000" b="1" dirty="0" smtClean="0"/>
              <a:t>desde el </a:t>
            </a:r>
            <a:r>
              <a:rPr lang="es-CL" sz="2000" b="1" dirty="0"/>
              <a:t>comienzo </a:t>
            </a:r>
            <a:r>
              <a:rPr lang="es-CL" sz="2000" b="1" dirty="0" smtClean="0"/>
              <a:t>del </a:t>
            </a:r>
            <a:r>
              <a:rPr lang="es-CL" sz="2000" b="1" dirty="0"/>
              <a:t>proyecto</a:t>
            </a:r>
            <a:r>
              <a:rPr lang="es-CL" sz="2000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09449" y="106605"/>
            <a:ext cx="237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Patrón 7-1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1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19829</TotalTime>
  <Words>398</Words>
  <Application>Microsoft Office PowerPoint</Application>
  <PresentationFormat>Presentación en pantalla (4:3)</PresentationFormat>
  <Paragraphs>88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362</cp:revision>
  <cp:lastPrinted>2018-02-06T19:43:21Z</cp:lastPrinted>
  <dcterms:created xsi:type="dcterms:W3CDTF">2016-02-23T20:13:48Z</dcterms:created>
  <dcterms:modified xsi:type="dcterms:W3CDTF">2020-03-11T00:15:05Z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