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13" r:id="rId2"/>
    <p:sldId id="319" r:id="rId3"/>
    <p:sldId id="314" r:id="rId4"/>
  </p:sldIdLst>
  <p:sldSz cx="9144000" cy="6858000" type="screen4x3"/>
  <p:notesSz cx="7010400" cy="9296400"/>
  <p:custDataLst>
    <p:tags r:id="rId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FF33CC"/>
    <a:srgbClr val="49535F"/>
    <a:srgbClr val="41B1E9"/>
    <a:srgbClr val="003366"/>
    <a:srgbClr val="243190"/>
    <a:srgbClr val="E88E16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75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55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0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9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19747" y="106604"/>
            <a:ext cx="385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Variables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156754" y="861068"/>
            <a:ext cx="8712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	Al </a:t>
            </a:r>
            <a:r>
              <a:rPr lang="es-CL" sz="2400" dirty="0"/>
              <a:t>definir una variable, almacenamos en su interior un valor determinado que, por lo general, utilizaremos en el archivo, como una paleta de colores, un color determinado, una </a:t>
            </a:r>
            <a:r>
              <a:rPr lang="es-CL" sz="2400" dirty="0" smtClean="0"/>
              <a:t>fuente o incluso un conjunto de especificaciones.</a:t>
            </a:r>
            <a:endParaRPr lang="es-CL" sz="2400" dirty="0"/>
          </a:p>
          <a:p>
            <a:pPr algn="just"/>
            <a:endParaRPr lang="es-CL" sz="2400" b="0" i="0" dirty="0">
              <a:effectLst/>
            </a:endParaRPr>
          </a:p>
          <a:p>
            <a:pPr algn="just"/>
            <a:r>
              <a:rPr lang="es-CL" sz="2400" dirty="0"/>
              <a:t>Las variables se escriben con el prefijo </a:t>
            </a:r>
            <a:r>
              <a:rPr lang="es-CL" sz="2400" b="1" dirty="0" smtClean="0">
                <a:solidFill>
                  <a:srgbClr val="FF0000"/>
                </a:solidFill>
              </a:rPr>
              <a:t>$</a:t>
            </a:r>
            <a:endParaRPr lang="es-CL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6402F22-9EF4-4335-8EE2-46048B0C3DE1}"/>
              </a:ext>
            </a:extLst>
          </p:cNvPr>
          <p:cNvSpPr/>
          <p:nvPr/>
        </p:nvSpPr>
        <p:spPr>
          <a:xfrm>
            <a:off x="248194" y="3824724"/>
            <a:ext cx="4976949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L" sz="2000" dirty="0"/>
              <a:t>$</a:t>
            </a:r>
            <a:r>
              <a:rPr lang="es-CL" sz="2000" dirty="0" smtClean="0"/>
              <a:t>color-azul: #00F;     </a:t>
            </a:r>
            <a:r>
              <a:rPr lang="es-CL" sz="2000" dirty="0" smtClean="0">
                <a:solidFill>
                  <a:srgbClr val="229E54"/>
                </a:solidFill>
              </a:rPr>
              <a:t>/* declaración */</a:t>
            </a:r>
          </a:p>
          <a:p>
            <a:pPr algn="just"/>
            <a:endParaRPr lang="es-CL" sz="2000" dirty="0" smtClean="0">
              <a:solidFill>
                <a:srgbClr val="229E54"/>
              </a:solidFill>
            </a:endParaRPr>
          </a:p>
          <a:p>
            <a:pPr algn="just"/>
            <a:r>
              <a:rPr lang="es-CL" sz="2000" dirty="0" err="1" smtClean="0"/>
              <a:t>body</a:t>
            </a:r>
            <a:r>
              <a:rPr lang="es-CL" sz="2000" dirty="0" smtClean="0"/>
              <a:t> </a:t>
            </a:r>
            <a:r>
              <a:rPr lang="es-CL" sz="2000" dirty="0"/>
              <a:t>{</a:t>
            </a:r>
          </a:p>
          <a:p>
            <a:pPr algn="just"/>
            <a:r>
              <a:rPr lang="es-CL" sz="2000" dirty="0"/>
              <a:t>      color: $</a:t>
            </a:r>
            <a:r>
              <a:rPr lang="es-CL" sz="2000" dirty="0" smtClean="0"/>
              <a:t>color-azul; </a:t>
            </a:r>
            <a:r>
              <a:rPr lang="es-CL" sz="2000" dirty="0" smtClean="0">
                <a:solidFill>
                  <a:srgbClr val="229E54"/>
                </a:solidFill>
              </a:rPr>
              <a:t>/* usando la variable */</a:t>
            </a:r>
            <a:endParaRPr lang="es-CL" sz="2000" dirty="0"/>
          </a:p>
          <a:p>
            <a:pPr algn="just"/>
            <a:r>
              <a:rPr lang="es-CL" sz="20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C68949-86A7-4EA3-BBCE-001BDAFBFD0D}"/>
              </a:ext>
            </a:extLst>
          </p:cNvPr>
          <p:cNvSpPr/>
          <p:nvPr/>
        </p:nvSpPr>
        <p:spPr>
          <a:xfrm>
            <a:off x="5339706" y="3824724"/>
            <a:ext cx="3529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/>
              <a:t>Aquí hemos </a:t>
            </a:r>
            <a:r>
              <a:rPr lang="es-CL" sz="2400" dirty="0" smtClean="0"/>
              <a:t>declarado </a:t>
            </a:r>
            <a:r>
              <a:rPr lang="es-CL" sz="2400" dirty="0"/>
              <a:t>una variable </a:t>
            </a:r>
            <a:r>
              <a:rPr lang="es-CL" sz="2400" b="1" dirty="0"/>
              <a:t>$</a:t>
            </a:r>
            <a:r>
              <a:rPr lang="es-CL" sz="2400" b="1" dirty="0" smtClean="0"/>
              <a:t>color-azul</a:t>
            </a:r>
            <a:r>
              <a:rPr lang="es-CL" sz="2400" dirty="0" smtClean="0"/>
              <a:t> </a:t>
            </a:r>
            <a:r>
              <a:rPr lang="es-CL" sz="2400" dirty="0"/>
              <a:t>a la que le hemos </a:t>
            </a:r>
            <a:r>
              <a:rPr lang="es-CL" sz="2400" dirty="0" smtClean="0"/>
              <a:t>asignado </a:t>
            </a:r>
            <a:r>
              <a:rPr lang="es-CL" sz="2400" dirty="0"/>
              <a:t>el valor </a:t>
            </a:r>
            <a:r>
              <a:rPr lang="es-CL" sz="2400" dirty="0" smtClean="0"/>
              <a:t>hexadecimal #00F.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0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DCBFA99-2E1F-4212-AE14-667E04094931}"/>
              </a:ext>
            </a:extLst>
          </p:cNvPr>
          <p:cNvGrpSpPr/>
          <p:nvPr/>
        </p:nvGrpSpPr>
        <p:grpSpPr>
          <a:xfrm>
            <a:off x="117568" y="1021590"/>
            <a:ext cx="8961118" cy="4639656"/>
            <a:chOff x="668874" y="2678450"/>
            <a:chExt cx="8259699" cy="4639656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F568082A-281A-486A-8BBE-06CB5D6E2C2C}"/>
                </a:ext>
              </a:extLst>
            </p:cNvPr>
            <p:cNvGrpSpPr/>
            <p:nvPr/>
          </p:nvGrpSpPr>
          <p:grpSpPr>
            <a:xfrm>
              <a:off x="668874" y="2678450"/>
              <a:ext cx="3949244" cy="4639656"/>
              <a:chOff x="441435" y="3117219"/>
              <a:chExt cx="3949244" cy="4639656"/>
            </a:xfrm>
          </p:grpSpPr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5383AEF-CDFB-44E3-B83D-AFFB84F08C66}"/>
                  </a:ext>
                </a:extLst>
              </p:cNvPr>
              <p:cNvSpPr/>
              <p:nvPr/>
            </p:nvSpPr>
            <p:spPr>
              <a:xfrm>
                <a:off x="441435" y="3478781"/>
                <a:ext cx="3949244" cy="427809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$title-font</a:t>
                </a:r>
                <a:r>
                  <a:rPr lang="en-US" sz="1600" dirty="0"/>
                  <a:t>: normal </a:t>
                </a:r>
                <a:r>
                  <a:rPr lang="en-US" sz="1600" dirty="0" smtClean="0"/>
                  <a:t>24px</a:t>
                </a:r>
                <a:r>
                  <a:rPr lang="en-US" sz="1600" dirty="0"/>
                  <a:t> 'Open Sans', sans-serif;</a:t>
                </a: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$cool-red</a:t>
                </a:r>
                <a:r>
                  <a:rPr lang="en-US" sz="1600" dirty="0"/>
                  <a:t>: #F44336;</a:t>
                </a:r>
              </a:p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$shadow-</a:t>
                </a:r>
                <a:r>
                  <a:rPr lang="en-US" sz="1600" dirty="0" err="1" smtClean="0">
                    <a:solidFill>
                      <a:srgbClr val="0070C0"/>
                    </a:solidFill>
                  </a:rPr>
                  <a:t>std</a:t>
                </a:r>
                <a:r>
                  <a:rPr lang="en-US" sz="1600" dirty="0" smtClean="0"/>
                  <a:t>: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7px</a:t>
                </a:r>
                <a:r>
                  <a:rPr lang="en-US" sz="1600" dirty="0"/>
                  <a:t> </a:t>
                </a:r>
                <a:r>
                  <a:rPr lang="en-US" sz="1600" dirty="0" err="1" smtClean="0"/>
                  <a:t>7px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1px</a:t>
                </a:r>
                <a:r>
                  <a:rPr lang="en-US" sz="1600" dirty="0"/>
                  <a:t> 0 </a:t>
                </a:r>
                <a:r>
                  <a:rPr lang="en-US" sz="1600" dirty="0" err="1"/>
                  <a:t>rgba</a:t>
                </a:r>
                <a:r>
                  <a:rPr lang="en-US" sz="1600" dirty="0"/>
                  <a:t>(0, 0, 0, 0.2);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.</a:t>
                </a:r>
                <a:r>
                  <a:rPr lang="en-US" sz="1600" dirty="0" err="1"/>
                  <a:t>contenedor</a:t>
                </a:r>
                <a:r>
                  <a:rPr lang="en-US" sz="1600" dirty="0"/>
                  <a:t> {</a:t>
                </a:r>
              </a:p>
              <a:p>
                <a:r>
                  <a:rPr lang="en-US" sz="1600" dirty="0"/>
                  <a:t>    color: </a:t>
                </a:r>
                <a:r>
                  <a:rPr lang="en-US" sz="1600" dirty="0">
                    <a:solidFill>
                      <a:srgbClr val="0070C0"/>
                    </a:solidFill>
                  </a:rPr>
                  <a:t>$cool-red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    background: </a:t>
                </a:r>
                <a:r>
                  <a:rPr lang="en-US" sz="1600" dirty="0" smtClean="0"/>
                  <a:t>#000;</a:t>
                </a:r>
                <a:endParaRPr lang="en-US" sz="1600" dirty="0"/>
              </a:p>
              <a:p>
                <a:r>
                  <a:rPr lang="en-US" sz="1600" dirty="0"/>
                  <a:t>    width: 80%;</a:t>
                </a:r>
              </a:p>
              <a:p>
                <a:r>
                  <a:rPr lang="en-US" sz="1600" dirty="0"/>
                  <a:t>    border: solid </a:t>
                </a:r>
                <a:r>
                  <a:rPr lang="en-US" sz="1600" dirty="0" smtClean="0"/>
                  <a:t>3px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red;</a:t>
                </a:r>
                <a:endParaRPr lang="en-US" sz="1600" dirty="0"/>
              </a:p>
              <a:p>
                <a:r>
                  <a:rPr lang="en-US" sz="1600" dirty="0"/>
                  <a:t>    box-shadow: 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$shadow-</a:t>
                </a:r>
                <a:r>
                  <a:rPr lang="en-US" sz="1600" dirty="0" err="1" smtClean="0">
                    <a:solidFill>
                      <a:srgbClr val="0070C0"/>
                    </a:solidFill>
                  </a:rPr>
                  <a:t>std</a:t>
                </a:r>
                <a:r>
                  <a:rPr lang="en-US" sz="1600" dirty="0" smtClean="0"/>
                  <a:t>;</a:t>
                </a:r>
                <a:endParaRPr lang="en-US" sz="1600" dirty="0"/>
              </a:p>
              <a:p>
                <a:r>
                  <a:rPr lang="en-US" sz="1600" dirty="0"/>
                  <a:t>}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.</a:t>
                </a:r>
                <a:r>
                  <a:rPr lang="en-US" sz="1600" dirty="0" err="1"/>
                  <a:t>titulo</a:t>
                </a:r>
                <a:r>
                  <a:rPr lang="en-US" sz="1600" dirty="0"/>
                  <a:t> {</a:t>
                </a:r>
              </a:p>
              <a:p>
                <a:r>
                  <a:rPr lang="en-US" sz="1600" dirty="0"/>
                  <a:t> </a:t>
                </a:r>
                <a:r>
                  <a:rPr lang="en-US" sz="1600" dirty="0" smtClean="0"/>
                  <a:t>   font</a:t>
                </a:r>
                <a:r>
                  <a:rPr lang="en-US" sz="1600" dirty="0"/>
                  <a:t>: </a:t>
                </a:r>
                <a:r>
                  <a:rPr lang="en-US" sz="1600" dirty="0">
                    <a:solidFill>
                      <a:srgbClr val="0070C0"/>
                    </a:solidFill>
                  </a:rPr>
                  <a:t>$title-font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color</a:t>
                </a:r>
                <a:r>
                  <a:rPr lang="en-US" sz="1600" dirty="0"/>
                  <a:t>: </a:t>
                </a:r>
                <a:r>
                  <a:rPr lang="en-US" sz="1600" dirty="0">
                    <a:solidFill>
                      <a:srgbClr val="0070C0"/>
                    </a:solidFill>
                  </a:rPr>
                  <a:t>$cool-red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padding</a:t>
                </a:r>
                <a:r>
                  <a:rPr lang="en-US" sz="1600" dirty="0"/>
                  <a:t>: 5px;</a:t>
                </a:r>
              </a:p>
              <a:p>
                <a:r>
                  <a:rPr lang="en-US" sz="1600" dirty="0"/>
                  <a:t>}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70DCA9-23EE-4989-BC84-4492853B5E01}"/>
                  </a:ext>
                </a:extLst>
              </p:cNvPr>
              <p:cNvSpPr txBox="1"/>
              <p:nvPr/>
            </p:nvSpPr>
            <p:spPr>
              <a:xfrm>
                <a:off x="1795824" y="3117219"/>
                <a:ext cx="1410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b="1" dirty="0">
                    <a:solidFill>
                      <a:schemeClr val="accent5">
                        <a:lumMod val="75000"/>
                      </a:schemeClr>
                    </a:solidFill>
                  </a:rPr>
                  <a:t>Archivo SCSS</a:t>
                </a:r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33A8B1C-917D-4E53-938C-75E8B9744E88}"/>
                </a:ext>
              </a:extLst>
            </p:cNvPr>
            <p:cNvGrpSpPr/>
            <p:nvPr/>
          </p:nvGrpSpPr>
          <p:grpSpPr>
            <a:xfrm>
              <a:off x="5171973" y="2678450"/>
              <a:ext cx="3756600" cy="3662541"/>
              <a:chOff x="5251455" y="3109449"/>
              <a:chExt cx="3756600" cy="3662541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934FFD-8DBF-4717-B4D0-6CAE7DDCB434}"/>
                  </a:ext>
                </a:extLst>
              </p:cNvPr>
              <p:cNvSpPr/>
              <p:nvPr/>
            </p:nvSpPr>
            <p:spPr>
              <a:xfrm>
                <a:off x="5251455" y="3478781"/>
                <a:ext cx="3756600" cy="32932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/>
                  <a:t>.</a:t>
                </a:r>
                <a:r>
                  <a:rPr lang="en-US" sz="1600" dirty="0" err="1"/>
                  <a:t>contenedor</a:t>
                </a:r>
                <a:r>
                  <a:rPr lang="en-US" sz="1600" dirty="0"/>
                  <a:t> {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color</a:t>
                </a:r>
                <a:r>
                  <a:rPr lang="en-US" sz="1600" dirty="0"/>
                  <a:t>: #F44336;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background</a:t>
                </a:r>
                <a:r>
                  <a:rPr lang="en-US" sz="1600" dirty="0"/>
                  <a:t>: </a:t>
                </a:r>
                <a:r>
                  <a:rPr lang="en-US" sz="1600" dirty="0" smtClean="0"/>
                  <a:t>#000;</a:t>
                </a:r>
                <a:endParaRPr lang="en-US" sz="1600" dirty="0"/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width</a:t>
                </a:r>
                <a:r>
                  <a:rPr lang="en-US" sz="1600" dirty="0"/>
                  <a:t>: 80%;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border</a:t>
                </a:r>
                <a:r>
                  <a:rPr lang="en-US" sz="1600" dirty="0"/>
                  <a:t>: solid </a:t>
                </a:r>
                <a:r>
                  <a:rPr lang="en-US" sz="1600" dirty="0" smtClean="0"/>
                  <a:t>3px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red;</a:t>
                </a:r>
                <a:endParaRPr lang="en-US" sz="1600" dirty="0"/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box-shadow</a:t>
                </a:r>
                <a:r>
                  <a:rPr lang="en-US" sz="1600" dirty="0"/>
                  <a:t>: </a:t>
                </a:r>
                <a:r>
                  <a:rPr lang="en-US" sz="1600" dirty="0" smtClean="0"/>
                  <a:t>7px</a:t>
                </a:r>
                <a:r>
                  <a:rPr lang="en-US" sz="1600" dirty="0"/>
                  <a:t> </a:t>
                </a:r>
                <a:r>
                  <a:rPr lang="en-US" sz="1600" dirty="0" err="1" smtClean="0"/>
                  <a:t>7px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1px</a:t>
                </a:r>
                <a:r>
                  <a:rPr lang="en-US" sz="1600" dirty="0"/>
                  <a:t> 0 </a:t>
                </a:r>
                <a:r>
                  <a:rPr lang="en-US" sz="1600" dirty="0" err="1"/>
                  <a:t>rgba</a:t>
                </a:r>
                <a:r>
                  <a:rPr lang="en-US" sz="1600" dirty="0"/>
                  <a:t>(0, 0, 0, 0.2);</a:t>
                </a:r>
              </a:p>
              <a:p>
                <a:r>
                  <a:rPr lang="en-US" sz="1600" dirty="0"/>
                  <a:t>}</a:t>
                </a:r>
              </a:p>
              <a:p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/>
                  <a:t>.</a:t>
                </a:r>
                <a:r>
                  <a:rPr lang="en-US" sz="1600" dirty="0" err="1"/>
                  <a:t>titulo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{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font</a:t>
                </a:r>
                <a:r>
                  <a:rPr lang="en-US" sz="1600" dirty="0"/>
                  <a:t>: normal 24px "Open Sans", sans-serif;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color</a:t>
                </a:r>
                <a:r>
                  <a:rPr lang="en-US" sz="1600" dirty="0"/>
                  <a:t>: #F44336;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padding</a:t>
                </a:r>
                <a:r>
                  <a:rPr lang="en-US" sz="1600" dirty="0"/>
                  <a:t>: 5px;</a:t>
                </a:r>
              </a:p>
              <a:p>
                <a:r>
                  <a:rPr lang="en-US" sz="1600" dirty="0"/>
                  <a:t>}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CD59CE7-909C-4FD3-BB0C-63074BBEBCCB}"/>
                  </a:ext>
                </a:extLst>
              </p:cNvPr>
              <p:cNvSpPr txBox="1"/>
              <p:nvPr/>
            </p:nvSpPr>
            <p:spPr>
              <a:xfrm>
                <a:off x="6352849" y="3109449"/>
                <a:ext cx="1410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b="1" dirty="0">
                    <a:solidFill>
                      <a:schemeClr val="accent5">
                        <a:lumMod val="75000"/>
                      </a:schemeClr>
                    </a:solidFill>
                  </a:rPr>
                  <a:t>Archivo CSS</a:t>
                </a:r>
              </a:p>
            </p:txBody>
          </p:sp>
        </p:grp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19747" y="106604"/>
            <a:ext cx="385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Variables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3626416" y="2834640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2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654433" y="50418"/>
            <a:ext cx="396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@</a:t>
            </a:r>
            <a:r>
              <a:rPr lang="es-CL" sz="3200" b="1" dirty="0" err="1" smtClean="0">
                <a:solidFill>
                  <a:schemeClr val="bg1"/>
                </a:solidFill>
              </a:rPr>
              <a:t>Mixins</a:t>
            </a:r>
            <a:r>
              <a:rPr lang="es-CL" sz="3200" b="1" dirty="0" smtClean="0">
                <a:solidFill>
                  <a:schemeClr val="bg1"/>
                </a:solidFill>
              </a:rPr>
              <a:t> y @</a:t>
            </a:r>
            <a:r>
              <a:rPr lang="es-CL" sz="3200" b="1" dirty="0" err="1" smtClean="0">
                <a:solidFill>
                  <a:schemeClr val="bg1"/>
                </a:solidFill>
              </a:rPr>
              <a:t>Include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104503" y="805139"/>
            <a:ext cx="8948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Los </a:t>
            </a:r>
            <a:r>
              <a:rPr lang="es-CL" sz="2400" dirty="0" err="1"/>
              <a:t>mixins</a:t>
            </a:r>
            <a:r>
              <a:rPr lang="es-CL" sz="2400" dirty="0"/>
              <a:t> </a:t>
            </a:r>
            <a:r>
              <a:rPr lang="es-CL" sz="2400" dirty="0" smtClean="0"/>
              <a:t>son funciones inicializadoras de clases pensadas en ser reutilizables los cuales también aceptan argumentos. </a:t>
            </a:r>
            <a:r>
              <a:rPr lang="es-CL" sz="2400" dirty="0"/>
              <a:t>En el </a:t>
            </a:r>
            <a:r>
              <a:rPr lang="es-CL" sz="2400" dirty="0" smtClean="0"/>
              <a:t>ejemplo</a:t>
            </a:r>
            <a:r>
              <a:rPr lang="es-CL" sz="2400" dirty="0"/>
              <a:t>, se define un </a:t>
            </a:r>
            <a:r>
              <a:rPr lang="es-CL" sz="2400" dirty="0" err="1"/>
              <a:t>mixin</a:t>
            </a:r>
            <a:r>
              <a:rPr lang="es-CL" sz="2400" dirty="0"/>
              <a:t> llamado </a:t>
            </a:r>
            <a:r>
              <a:rPr lang="es-CL" sz="2400" dirty="0" err="1"/>
              <a:t>square</a:t>
            </a:r>
            <a:r>
              <a:rPr lang="es-CL" sz="2400" dirty="0"/>
              <a:t>, que </a:t>
            </a:r>
            <a:r>
              <a:rPr lang="es-CL" sz="2400" dirty="0" smtClean="0"/>
              <a:t>se utiliza </a:t>
            </a:r>
            <a:r>
              <a:rPr lang="es-CL" sz="2400" dirty="0"/>
              <a:t>para crear </a:t>
            </a:r>
            <a:r>
              <a:rPr lang="es-CL" sz="2400" dirty="0" smtClean="0"/>
              <a:t>varios </a:t>
            </a:r>
            <a:r>
              <a:rPr lang="es-CL" sz="2400" i="1" dirty="0" err="1" smtClean="0"/>
              <a:t>squares</a:t>
            </a:r>
            <a:r>
              <a:rPr lang="es-CL" sz="2400" dirty="0" smtClean="0"/>
              <a:t> de </a:t>
            </a:r>
            <a:r>
              <a:rPr lang="es-CL" sz="2400" dirty="0"/>
              <a:t>diferentes tamaños y colores. La </a:t>
            </a:r>
            <a:r>
              <a:rPr lang="es-CL" sz="2400" dirty="0" smtClean="0"/>
              <a:t>directiva </a:t>
            </a:r>
            <a:r>
              <a:rPr lang="es-CL" sz="2400" b="1" dirty="0" smtClean="0"/>
              <a:t>@</a:t>
            </a:r>
            <a:r>
              <a:rPr lang="es-CL" sz="2400" b="1" dirty="0" err="1" smtClean="0"/>
              <a:t>mixin</a:t>
            </a:r>
            <a:r>
              <a:rPr lang="es-CL" sz="2400" b="1" dirty="0" smtClean="0"/>
              <a:t> </a:t>
            </a:r>
            <a:r>
              <a:rPr lang="es-CL" sz="2400" dirty="0" smtClean="0"/>
              <a:t>se utiliza para la declaración y </a:t>
            </a:r>
            <a:r>
              <a:rPr lang="es-CL" sz="2400" b="1" dirty="0" smtClean="0"/>
              <a:t>@</a:t>
            </a:r>
            <a:r>
              <a:rPr lang="es-CL" sz="2400" b="1" dirty="0" err="1" smtClean="0"/>
              <a:t>include</a:t>
            </a:r>
            <a:r>
              <a:rPr lang="es-CL" sz="2400" dirty="0" smtClean="0"/>
              <a:t> </a:t>
            </a:r>
            <a:r>
              <a:rPr lang="es-CL" sz="2400" dirty="0"/>
              <a:t>se usa para </a:t>
            </a:r>
            <a:r>
              <a:rPr lang="es-CL" sz="2400" b="1" i="1" dirty="0" smtClean="0"/>
              <a:t>utilizar</a:t>
            </a:r>
            <a:r>
              <a:rPr lang="es-CL" sz="2400" dirty="0" smtClean="0"/>
              <a:t> un </a:t>
            </a:r>
            <a:r>
              <a:rPr lang="es-CL" sz="2400" dirty="0" err="1"/>
              <a:t>mixin</a:t>
            </a:r>
            <a:r>
              <a:rPr lang="es-CL" sz="2400" dirty="0"/>
              <a:t>.</a:t>
            </a:r>
            <a:endParaRPr lang="es-CL" sz="2400" i="0" dirty="0">
              <a:effectLst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2E3ED3E-9C98-4824-8407-0A3ACAF961A4}"/>
              </a:ext>
            </a:extLst>
          </p:cNvPr>
          <p:cNvGrpSpPr/>
          <p:nvPr/>
        </p:nvGrpSpPr>
        <p:grpSpPr>
          <a:xfrm>
            <a:off x="344593" y="2643195"/>
            <a:ext cx="4096777" cy="4069847"/>
            <a:chOff x="383782" y="3488860"/>
            <a:chExt cx="4096777" cy="406984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5383AEF-CDFB-44E3-B83D-AFFB84F08C66}"/>
                </a:ext>
              </a:extLst>
            </p:cNvPr>
            <p:cNvSpPr/>
            <p:nvPr/>
          </p:nvSpPr>
          <p:spPr>
            <a:xfrm>
              <a:off x="383782" y="3865388"/>
              <a:ext cx="4096777" cy="36933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dirty="0"/>
                <a:t>@</a:t>
              </a:r>
              <a:r>
                <a:rPr lang="es-CL" dirty="0" err="1"/>
                <a:t>mixin</a:t>
              </a:r>
              <a:r>
                <a:rPr lang="es-CL" dirty="0"/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square</a:t>
              </a:r>
              <a:r>
                <a:rPr lang="es-CL" dirty="0"/>
                <a:t>(</a:t>
              </a:r>
              <a:r>
                <a:rPr lang="es-CL" b="1" dirty="0">
                  <a:solidFill>
                    <a:srgbClr val="229E54"/>
                  </a:solidFill>
                </a:rPr>
                <a:t>$</a:t>
              </a:r>
              <a:r>
                <a:rPr lang="es-CL" b="1" dirty="0" err="1">
                  <a:solidFill>
                    <a:srgbClr val="229E54"/>
                  </a:solidFill>
                </a:rPr>
                <a:t>size</a:t>
              </a:r>
              <a:r>
                <a:rPr lang="es-CL" dirty="0"/>
                <a:t>, </a:t>
              </a:r>
              <a:r>
                <a:rPr lang="es-CL" b="1" dirty="0">
                  <a:solidFill>
                    <a:srgbClr val="0070C0"/>
                  </a:solidFill>
                </a:rPr>
                <a:t>$color</a:t>
              </a:r>
              <a:r>
                <a:rPr lang="es-CL" dirty="0"/>
                <a:t>) {</a:t>
              </a:r>
            </a:p>
            <a:p>
              <a:r>
                <a:rPr lang="es-CL" dirty="0"/>
                <a:t>  </a:t>
              </a:r>
              <a:r>
                <a:rPr lang="es-CL" dirty="0" smtClean="0"/>
                <a:t>  </a:t>
              </a:r>
              <a:r>
                <a:rPr lang="es-CL" dirty="0" err="1" smtClean="0"/>
                <a:t>width</a:t>
              </a:r>
              <a:r>
                <a:rPr lang="es-CL" dirty="0"/>
                <a:t>: $</a:t>
              </a:r>
              <a:r>
                <a:rPr lang="es-CL" dirty="0" err="1"/>
                <a:t>size</a:t>
              </a:r>
              <a:r>
                <a:rPr lang="es-CL" dirty="0"/>
                <a:t>;</a:t>
              </a:r>
            </a:p>
            <a:p>
              <a:r>
                <a:rPr lang="es-CL" dirty="0"/>
                <a:t>  </a:t>
              </a:r>
              <a:r>
                <a:rPr lang="es-CL" dirty="0" smtClean="0"/>
                <a:t>  </a:t>
              </a:r>
              <a:r>
                <a:rPr lang="es-CL" dirty="0" err="1" smtClean="0"/>
                <a:t>height</a:t>
              </a:r>
              <a:r>
                <a:rPr lang="es-CL" dirty="0"/>
                <a:t>: $</a:t>
              </a:r>
              <a:r>
                <a:rPr lang="es-CL" dirty="0" err="1"/>
                <a:t>size</a:t>
              </a:r>
              <a:r>
                <a:rPr lang="es-CL" dirty="0"/>
                <a:t>;</a:t>
              </a:r>
            </a:p>
            <a:p>
              <a:r>
                <a:rPr lang="es-CL" dirty="0"/>
                <a:t>  </a:t>
              </a:r>
              <a:r>
                <a:rPr lang="es-CL" dirty="0" smtClean="0"/>
                <a:t>  </a:t>
              </a:r>
              <a:r>
                <a:rPr lang="es-CL" dirty="0" err="1" smtClean="0"/>
                <a:t>background</a:t>
              </a:r>
              <a:r>
                <a:rPr lang="es-CL" dirty="0" smtClean="0"/>
                <a:t>-color</a:t>
              </a:r>
              <a:r>
                <a:rPr lang="es-CL" dirty="0"/>
                <a:t>: $color;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small</a:t>
              </a:r>
              <a:r>
                <a:rPr lang="es-CL" dirty="0"/>
                <a:t>-blue-</a:t>
              </a:r>
              <a:r>
                <a:rPr lang="es-CL" dirty="0" err="1"/>
                <a:t>square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smtClean="0"/>
                <a:t>  @</a:t>
              </a:r>
              <a:r>
                <a:rPr lang="es-CL" dirty="0" err="1"/>
                <a:t>include</a:t>
              </a:r>
              <a:r>
                <a:rPr lang="es-CL" dirty="0"/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square</a:t>
              </a:r>
              <a:r>
                <a:rPr lang="es-CL" dirty="0"/>
                <a:t>(</a:t>
              </a:r>
              <a:r>
                <a:rPr lang="es-CL" b="1" dirty="0">
                  <a:solidFill>
                    <a:srgbClr val="229E54"/>
                  </a:solidFill>
                </a:rPr>
                <a:t>20px</a:t>
              </a:r>
              <a:r>
                <a:rPr lang="es-CL" dirty="0"/>
                <a:t>, </a:t>
              </a:r>
              <a:r>
                <a:rPr lang="es-CL" b="1" dirty="0" err="1">
                  <a:solidFill>
                    <a:srgbClr val="0070C0"/>
                  </a:solidFill>
                </a:rPr>
                <a:t>rgb</a:t>
              </a:r>
              <a:r>
                <a:rPr lang="es-CL" b="1" dirty="0">
                  <a:solidFill>
                    <a:srgbClr val="0070C0"/>
                  </a:solidFill>
                </a:rPr>
                <a:t>(0,0,255)</a:t>
              </a:r>
              <a:r>
                <a:rPr lang="es-CL" dirty="0"/>
                <a:t>);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big</a:t>
              </a:r>
              <a:r>
                <a:rPr lang="es-CL" dirty="0"/>
                <a:t>-red-</a:t>
              </a:r>
              <a:r>
                <a:rPr lang="es-CL" dirty="0" err="1"/>
                <a:t>square</a:t>
              </a:r>
              <a:r>
                <a:rPr lang="es-CL" dirty="0"/>
                <a:t> {</a:t>
              </a:r>
            </a:p>
            <a:p>
              <a:r>
                <a:rPr lang="es-CL" dirty="0"/>
                <a:t>   </a:t>
              </a:r>
              <a:r>
                <a:rPr lang="es-CL" dirty="0" smtClean="0"/>
                <a:t> @</a:t>
              </a:r>
              <a:r>
                <a:rPr lang="es-CL" dirty="0" err="1"/>
                <a:t>include</a:t>
              </a:r>
              <a:r>
                <a:rPr lang="es-CL" dirty="0"/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square</a:t>
              </a:r>
              <a:r>
                <a:rPr lang="es-CL" dirty="0"/>
                <a:t>(</a:t>
              </a:r>
              <a:r>
                <a:rPr lang="es-CL" b="1" dirty="0">
                  <a:solidFill>
                    <a:srgbClr val="229E54"/>
                  </a:solidFill>
                </a:rPr>
                <a:t>300px</a:t>
              </a:r>
              <a:r>
                <a:rPr lang="es-CL" dirty="0"/>
                <a:t>, </a:t>
              </a:r>
              <a:r>
                <a:rPr lang="es-CL" b="1" dirty="0" err="1">
                  <a:solidFill>
                    <a:srgbClr val="0070C0"/>
                  </a:solidFill>
                </a:rPr>
                <a:t>rgb</a:t>
              </a:r>
              <a:r>
                <a:rPr lang="es-CL" b="1" dirty="0">
                  <a:solidFill>
                    <a:srgbClr val="0070C0"/>
                  </a:solidFill>
                </a:rPr>
                <a:t>(255,0,0)</a:t>
              </a:r>
              <a:r>
                <a:rPr lang="es-CL" dirty="0"/>
                <a:t>);</a:t>
              </a:r>
            </a:p>
            <a:p>
              <a:r>
                <a:rPr lang="es-CL" dirty="0"/>
                <a:t>}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E5E127-E6F8-4BB1-B49A-1E629AB84C02}"/>
                </a:ext>
              </a:extLst>
            </p:cNvPr>
            <p:cNvSpPr/>
            <p:nvPr/>
          </p:nvSpPr>
          <p:spPr>
            <a:xfrm>
              <a:off x="2021107" y="3488860"/>
              <a:ext cx="785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</a:rPr>
                <a:t>SCSS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9C832DD-5650-4B1C-8862-8858C3026237}"/>
              </a:ext>
            </a:extLst>
          </p:cNvPr>
          <p:cNvGrpSpPr/>
          <p:nvPr/>
        </p:nvGrpSpPr>
        <p:grpSpPr>
          <a:xfrm>
            <a:off x="5436312" y="2630132"/>
            <a:ext cx="3616248" cy="3529373"/>
            <a:chOff x="5249918" y="3396506"/>
            <a:chExt cx="3616248" cy="352937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1934FFD-8DBF-4717-B4D0-6CAE7DDCB434}"/>
                </a:ext>
              </a:extLst>
            </p:cNvPr>
            <p:cNvSpPr/>
            <p:nvPr/>
          </p:nvSpPr>
          <p:spPr>
            <a:xfrm>
              <a:off x="5249918" y="3786558"/>
              <a:ext cx="3616248" cy="31393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dirty="0"/>
                <a:t>.</a:t>
              </a:r>
              <a:r>
                <a:rPr lang="es-CL" dirty="0" err="1"/>
                <a:t>small</a:t>
              </a:r>
              <a:r>
                <a:rPr lang="es-CL" dirty="0"/>
                <a:t>-blue-</a:t>
              </a:r>
              <a:r>
                <a:rPr lang="es-CL" dirty="0" err="1"/>
                <a:t>square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20px;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height</a:t>
              </a:r>
              <a:r>
                <a:rPr lang="es-CL" dirty="0"/>
                <a:t>: 20px;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background</a:t>
              </a:r>
              <a:r>
                <a:rPr lang="es-CL" dirty="0"/>
                <a:t>-color: blue; 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big</a:t>
              </a:r>
              <a:r>
                <a:rPr lang="es-CL" dirty="0"/>
                <a:t>-red-</a:t>
              </a:r>
              <a:r>
                <a:rPr lang="es-CL" dirty="0" err="1"/>
                <a:t>square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300px;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height</a:t>
              </a:r>
              <a:r>
                <a:rPr lang="es-CL" dirty="0"/>
                <a:t>: 300px;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background</a:t>
              </a:r>
              <a:r>
                <a:rPr lang="es-CL" dirty="0"/>
                <a:t>-color: red;</a:t>
              </a:r>
            </a:p>
            <a:p>
              <a:r>
                <a:rPr lang="es-CL" dirty="0"/>
                <a:t>}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D842017-00FB-4310-AB98-C7C88FAB243B}"/>
                </a:ext>
              </a:extLst>
            </p:cNvPr>
            <p:cNvSpPr/>
            <p:nvPr/>
          </p:nvSpPr>
          <p:spPr>
            <a:xfrm>
              <a:off x="6741288" y="3396506"/>
              <a:ext cx="6399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</a:rPr>
                <a:t>CSS</a:t>
              </a:r>
            </a:p>
          </p:txBody>
        </p:sp>
      </p:grpSp>
      <p:sp>
        <p:nvSpPr>
          <p:cNvPr id="10" name="Flecha derecha 9"/>
          <p:cNvSpPr/>
          <p:nvPr/>
        </p:nvSpPr>
        <p:spPr>
          <a:xfrm>
            <a:off x="4085781" y="4093455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3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23279</TotalTime>
  <Words>152</Words>
  <Application>Microsoft Office PowerPoint</Application>
  <PresentationFormat>Presentación en pantalla (4:3)</PresentationFormat>
  <Paragraphs>73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395</cp:revision>
  <cp:lastPrinted>2018-02-06T19:43:21Z</cp:lastPrinted>
  <dcterms:created xsi:type="dcterms:W3CDTF">2016-02-23T20:13:48Z</dcterms:created>
  <dcterms:modified xsi:type="dcterms:W3CDTF">2020-09-14T20:17:57Z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