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64" r:id="rId2"/>
    <p:sldId id="313" r:id="rId3"/>
    <p:sldId id="320" r:id="rId4"/>
    <p:sldId id="319" r:id="rId5"/>
    <p:sldId id="321" r:id="rId6"/>
    <p:sldId id="323" r:id="rId7"/>
    <p:sldId id="316" r:id="rId8"/>
    <p:sldId id="324" r:id="rId9"/>
    <p:sldId id="314" r:id="rId10"/>
    <p:sldId id="315" r:id="rId11"/>
    <p:sldId id="317" r:id="rId12"/>
    <p:sldId id="318" r:id="rId13"/>
    <p:sldId id="322" r:id="rId14"/>
    <p:sldId id="299" r:id="rId15"/>
    <p:sldId id="265" r:id="rId16"/>
  </p:sldIdLst>
  <p:sldSz cx="9144000" cy="6858000" type="screen4x3"/>
  <p:notesSz cx="7010400" cy="9296400"/>
  <p:custDataLst>
    <p:tags r:id="rId19"/>
  </p:custDataLst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Astudillo P." initials="FA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9E54"/>
    <a:srgbClr val="FF33CC"/>
    <a:srgbClr val="49535F"/>
    <a:srgbClr val="41B1E9"/>
    <a:srgbClr val="003366"/>
    <a:srgbClr val="243190"/>
    <a:srgbClr val="E88E16"/>
    <a:srgbClr val="E00E2C"/>
    <a:srgbClr val="FEB915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275" autoAdjust="0"/>
    <p:restoredTop sz="94364" autoAdjust="0"/>
  </p:normalViewPr>
  <p:slideViewPr>
    <p:cSldViewPr snapToGrid="0" snapToObjects="1">
      <p:cViewPr varScale="1">
        <p:scale>
          <a:sx n="73" d="100"/>
          <a:sy n="73" d="100"/>
        </p:scale>
        <p:origin x="90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CACFEAB-34D1-4C07-8DCE-8E44EC1C82C2}" type="datetimeFigureOut">
              <a:rPr lang="es-CL" smtClean="0"/>
              <a:t>11-03-2020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A84A1E-25AE-4A40-B540-C2821EB8A3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203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24F2E-4955-4E98-A6C3-6F727FE95F07}" type="datetimeFigureOut">
              <a:rPr lang="es-CL" smtClean="0"/>
              <a:t>11-03-2020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60042-8184-4145-9EDA-BA3AA743B5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732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Dar</a:t>
            </a:r>
            <a:r>
              <a:rPr lang="es-CL" baseline="0" dirty="0"/>
              <a:t> </a:t>
            </a:r>
            <a:r>
              <a:rPr lang="es-CL" baseline="0" dirty="0" err="1"/>
              <a:t>refresh</a:t>
            </a:r>
            <a:r>
              <a:rPr lang="es-CL" baseline="0" dirty="0"/>
              <a:t> a la imagen homologando a la web. 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71151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10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843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11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6252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12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5251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13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3551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14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974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2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600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3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983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4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22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5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288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6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07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7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880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8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673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9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493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11/03/2020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344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11/03/2020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753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11/03/2020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4041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11/03/2020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                                    EDUCACIÓN CONTÍNUA</a:t>
            </a:r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454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11/03/2020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GFDHDFDHFHD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814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11/03/2020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3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11/03/2020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7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11/03/2020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189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11/03/2020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GFDHDFDHFHD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335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11/03/2020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622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11/03/2020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552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11/03/2020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520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D52C-9431-5644-AED1-5F2D7AE8DD15}" type="datetimeFigureOut">
              <a:rPr lang="es-ES" smtClean="0"/>
              <a:t>11/03/2020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GFDHDFDHFHD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304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572000" y="2300908"/>
            <a:ext cx="42871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400" b="1" dirty="0"/>
              <a:t>Construir un sitio web usando hojas de estilos CSS y metodologías para la organización y </a:t>
            </a:r>
            <a:r>
              <a:rPr lang="es-CL" sz="2400" b="1" dirty="0" err="1"/>
              <a:t>modularización</a:t>
            </a:r>
            <a:r>
              <a:rPr lang="es-CL" sz="2400" b="1" dirty="0"/>
              <a:t> de dichas hojas para la implementación de una maqueta definida</a:t>
            </a:r>
            <a:endParaRPr lang="es-ES_tradnl" sz="2400" b="1" dirty="0">
              <a:solidFill>
                <a:srgbClr val="49535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389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4D865C50-6F31-4F81-9732-CF0DE0A634C4}"/>
              </a:ext>
            </a:extLst>
          </p:cNvPr>
          <p:cNvSpPr txBox="1"/>
          <p:nvPr/>
        </p:nvSpPr>
        <p:spPr>
          <a:xfrm>
            <a:off x="576055" y="44158"/>
            <a:ext cx="2023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 smtClean="0">
                <a:solidFill>
                  <a:schemeClr val="bg1"/>
                </a:solidFill>
              </a:rPr>
              <a:t>@</a:t>
            </a:r>
            <a:r>
              <a:rPr lang="es-CL" sz="3600" b="1" dirty="0" err="1" smtClean="0">
                <a:solidFill>
                  <a:schemeClr val="bg1"/>
                </a:solidFill>
              </a:rPr>
              <a:t>extend</a:t>
            </a:r>
            <a:endParaRPr lang="es-CL" sz="3600" b="1" i="1" dirty="0">
              <a:solidFill>
                <a:schemeClr val="bg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C3C21D7-495D-4B56-9540-71216A08254D}"/>
              </a:ext>
            </a:extLst>
          </p:cNvPr>
          <p:cNvSpPr/>
          <p:nvPr/>
        </p:nvSpPr>
        <p:spPr>
          <a:xfrm>
            <a:off x="280806" y="800982"/>
            <a:ext cx="858238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2000" dirty="0" smtClean="0"/>
              <a:t>	permite </a:t>
            </a:r>
            <a:r>
              <a:rPr lang="es-CL" sz="2000" b="1" dirty="0"/>
              <a:t>heredar </a:t>
            </a:r>
            <a:r>
              <a:rPr lang="es-CL" sz="2000" dirty="0"/>
              <a:t>las propiedades CSS de un selector a otro. Esto funciona de manera similar al sistema de </a:t>
            </a:r>
            <a:r>
              <a:rPr lang="es-CL" sz="2000" dirty="0" err="1"/>
              <a:t>mixins</a:t>
            </a:r>
            <a:r>
              <a:rPr lang="es-CL" sz="2000" dirty="0"/>
              <a:t>, pero es preferible cuando queremos crear una conexión lógica entre los elementos de una página. Las extensiones, se </a:t>
            </a:r>
            <a:r>
              <a:rPr lang="es-CL" sz="2000" dirty="0" smtClean="0"/>
              <a:t>utilizan cuando </a:t>
            </a:r>
            <a:r>
              <a:rPr lang="es-CL" sz="2000" dirty="0"/>
              <a:t>necesitamos elementos de estilo similar, que difieren en algunos detalles. </a:t>
            </a:r>
            <a:r>
              <a:rPr lang="es-CL" sz="2000" dirty="0" err="1" smtClean="0"/>
              <a:t>Ej</a:t>
            </a:r>
            <a:r>
              <a:rPr lang="es-CL" sz="2000" dirty="0" smtClean="0"/>
              <a:t>: </a:t>
            </a:r>
            <a:r>
              <a:rPr lang="es-CL" sz="2000" dirty="0"/>
              <a:t>crear dos botones de </a:t>
            </a:r>
            <a:r>
              <a:rPr lang="es-CL" sz="2000" dirty="0" smtClean="0"/>
              <a:t>diálogo, </a:t>
            </a:r>
            <a:r>
              <a:rPr lang="es-CL" sz="2000" dirty="0"/>
              <a:t>uno </a:t>
            </a:r>
            <a:r>
              <a:rPr lang="es-CL" sz="2000" dirty="0" smtClean="0"/>
              <a:t>para </a:t>
            </a:r>
            <a:r>
              <a:rPr lang="es-CL" sz="2000" dirty="0"/>
              <a:t>aceptar y otro </a:t>
            </a:r>
            <a:r>
              <a:rPr lang="es-CL" sz="2000" dirty="0" smtClean="0"/>
              <a:t>para cancelar</a:t>
            </a:r>
            <a:r>
              <a:rPr lang="es-CL" sz="2000" dirty="0"/>
              <a:t>.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E2E3ED3E-9C98-4824-8407-0A3ACAF961A4}"/>
              </a:ext>
            </a:extLst>
          </p:cNvPr>
          <p:cNvGrpSpPr/>
          <p:nvPr/>
        </p:nvGrpSpPr>
        <p:grpSpPr>
          <a:xfrm>
            <a:off x="187837" y="2250764"/>
            <a:ext cx="3443637" cy="4499677"/>
            <a:chOff x="383782" y="3472642"/>
            <a:chExt cx="4403521" cy="4499677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D5383AEF-CDFB-44E3-B83D-AFFB84F08C66}"/>
                </a:ext>
              </a:extLst>
            </p:cNvPr>
            <p:cNvSpPr/>
            <p:nvPr/>
          </p:nvSpPr>
          <p:spPr>
            <a:xfrm>
              <a:off x="383782" y="3786558"/>
              <a:ext cx="4403521" cy="418576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s-CL" sz="1400" dirty="0"/>
                <a:t>.</a:t>
              </a:r>
              <a:r>
                <a:rPr lang="es-CL" sz="1400" b="1" dirty="0" err="1">
                  <a:solidFill>
                    <a:srgbClr val="FF0000"/>
                  </a:solidFill>
                </a:rPr>
                <a:t>dialog-button</a:t>
              </a:r>
              <a:r>
                <a:rPr lang="es-CL" sz="1400" b="1" dirty="0">
                  <a:solidFill>
                    <a:srgbClr val="FF0000"/>
                  </a:solidFill>
                </a:rPr>
                <a:t> </a:t>
              </a:r>
              <a:r>
                <a:rPr lang="es-CL" sz="1400" dirty="0"/>
                <a:t>{</a:t>
              </a:r>
            </a:p>
            <a:p>
              <a:r>
                <a:rPr lang="es-CL" sz="1400" dirty="0"/>
                <a:t>  box-</a:t>
              </a:r>
              <a:r>
                <a:rPr lang="es-CL" sz="1400" dirty="0" err="1"/>
                <a:t>sizing</a:t>
              </a:r>
              <a:r>
                <a:rPr lang="es-CL" sz="1400" dirty="0"/>
                <a:t>: </a:t>
              </a:r>
              <a:r>
                <a:rPr lang="es-CL" sz="1400" dirty="0" err="1"/>
                <a:t>border</a:t>
              </a:r>
              <a:r>
                <a:rPr lang="es-CL" sz="1400" dirty="0"/>
                <a:t>-box;</a:t>
              </a:r>
            </a:p>
            <a:p>
              <a:r>
                <a:rPr lang="es-CL" sz="1400" dirty="0"/>
                <a:t>  color: #</a:t>
              </a:r>
              <a:r>
                <a:rPr lang="es-CL" sz="1400" dirty="0" err="1"/>
                <a:t>ffffff</a:t>
              </a:r>
              <a:r>
                <a:rPr lang="es-CL" sz="1400" dirty="0"/>
                <a:t>;</a:t>
              </a:r>
            </a:p>
            <a:p>
              <a:r>
                <a:rPr lang="es-CL" sz="1400" dirty="0"/>
                <a:t>  box-</a:t>
              </a:r>
              <a:r>
                <a:rPr lang="es-CL" sz="1400" dirty="0" err="1"/>
                <a:t>shadow</a:t>
              </a:r>
              <a:r>
                <a:rPr lang="es-CL" sz="1400" dirty="0"/>
                <a:t>: 0 1px </a:t>
              </a:r>
              <a:r>
                <a:rPr lang="es-CL" sz="1400" dirty="0" err="1"/>
                <a:t>1px</a:t>
              </a:r>
              <a:r>
                <a:rPr lang="es-CL" sz="1400" dirty="0"/>
                <a:t> 0 </a:t>
              </a:r>
              <a:r>
                <a:rPr lang="es-CL" sz="1400" dirty="0" err="1"/>
                <a:t>rgba</a:t>
              </a:r>
              <a:r>
                <a:rPr lang="es-CL" sz="1400" dirty="0"/>
                <a:t>(0, 0, 0, 0.12);</a:t>
              </a:r>
            </a:p>
            <a:p>
              <a:r>
                <a:rPr lang="es-CL" sz="1400" dirty="0"/>
                <a:t>  </a:t>
              </a:r>
              <a:r>
                <a:rPr lang="es-CL" sz="1400" dirty="0" err="1"/>
                <a:t>padding</a:t>
              </a:r>
              <a:r>
                <a:rPr lang="es-CL" sz="1400" dirty="0"/>
                <a:t>: 12px 40px;</a:t>
              </a:r>
            </a:p>
            <a:p>
              <a:r>
                <a:rPr lang="es-CL" sz="1400" dirty="0"/>
                <a:t>  cursor: pointer;</a:t>
              </a:r>
            </a:p>
            <a:p>
              <a:r>
                <a:rPr lang="es-CL" sz="1400" dirty="0"/>
                <a:t>}</a:t>
              </a:r>
            </a:p>
            <a:p>
              <a:endParaRPr lang="es-CL" sz="1400" dirty="0"/>
            </a:p>
            <a:p>
              <a:r>
                <a:rPr lang="es-CL" sz="1400" dirty="0"/>
                <a:t>.aceptar {</a:t>
              </a:r>
            </a:p>
            <a:p>
              <a:r>
                <a:rPr lang="es-CL" sz="1400" dirty="0"/>
                <a:t>  </a:t>
              </a:r>
              <a:r>
                <a:rPr lang="es-CL" sz="1400" b="1" dirty="0">
                  <a:solidFill>
                    <a:srgbClr val="0070C0"/>
                  </a:solidFill>
                </a:rPr>
                <a:t>@</a:t>
              </a:r>
              <a:r>
                <a:rPr lang="es-CL" sz="1400" b="1" dirty="0" err="1">
                  <a:solidFill>
                    <a:srgbClr val="0070C0"/>
                  </a:solidFill>
                </a:rPr>
                <a:t>extend</a:t>
              </a:r>
              <a:r>
                <a:rPr lang="es-CL" sz="1400" b="1" dirty="0"/>
                <a:t> </a:t>
              </a:r>
              <a:r>
                <a:rPr lang="es-CL" sz="1400" dirty="0"/>
                <a:t>.</a:t>
              </a:r>
              <a:r>
                <a:rPr lang="es-CL" sz="1400" b="1" dirty="0" err="1">
                  <a:solidFill>
                    <a:srgbClr val="FF0000"/>
                  </a:solidFill>
                </a:rPr>
                <a:t>dialog-button</a:t>
              </a:r>
              <a:r>
                <a:rPr lang="es-CL" sz="1400" dirty="0"/>
                <a:t>;</a:t>
              </a:r>
            </a:p>
            <a:p>
              <a:r>
                <a:rPr lang="es-CL" sz="1400" dirty="0"/>
                <a:t>  </a:t>
              </a:r>
              <a:r>
                <a:rPr lang="es-CL" sz="1400" dirty="0" err="1"/>
                <a:t>background</a:t>
              </a:r>
              <a:r>
                <a:rPr lang="es-CL" sz="1400" dirty="0"/>
                <a:t>-color: #87bae1;</a:t>
              </a:r>
            </a:p>
            <a:p>
              <a:r>
                <a:rPr lang="es-CL" sz="1400" dirty="0"/>
                <a:t>  </a:t>
              </a:r>
              <a:r>
                <a:rPr lang="es-CL" sz="1400" dirty="0" err="1"/>
                <a:t>float</a:t>
              </a:r>
              <a:r>
                <a:rPr lang="es-CL" sz="1400" dirty="0"/>
                <a:t>: </a:t>
              </a:r>
              <a:r>
                <a:rPr lang="es-CL" sz="1400" dirty="0" err="1"/>
                <a:t>left</a:t>
              </a:r>
              <a:r>
                <a:rPr lang="es-CL" sz="1400" dirty="0"/>
                <a:t>;</a:t>
              </a:r>
            </a:p>
            <a:p>
              <a:r>
                <a:rPr lang="es-CL" sz="1400" dirty="0"/>
                <a:t>}</a:t>
              </a:r>
            </a:p>
            <a:p>
              <a:endParaRPr lang="es-CL" sz="1400" dirty="0"/>
            </a:p>
            <a:p>
              <a:r>
                <a:rPr lang="es-CL" sz="1400" dirty="0"/>
                <a:t>.cancelar {</a:t>
              </a:r>
            </a:p>
            <a:p>
              <a:r>
                <a:rPr lang="es-CL" sz="1400" dirty="0"/>
                <a:t>  </a:t>
              </a:r>
              <a:r>
                <a:rPr lang="es-CL" sz="1400" b="1" dirty="0">
                  <a:solidFill>
                    <a:srgbClr val="0070C0"/>
                  </a:solidFill>
                </a:rPr>
                <a:t>@</a:t>
              </a:r>
              <a:r>
                <a:rPr lang="es-CL" sz="1400" b="1" dirty="0" err="1">
                  <a:solidFill>
                    <a:srgbClr val="0070C0"/>
                  </a:solidFill>
                </a:rPr>
                <a:t>extend</a:t>
              </a:r>
              <a:r>
                <a:rPr lang="es-CL" sz="1400" b="1" dirty="0">
                  <a:solidFill>
                    <a:srgbClr val="0070C0"/>
                  </a:solidFill>
                </a:rPr>
                <a:t> </a:t>
              </a:r>
              <a:r>
                <a:rPr lang="es-CL" sz="1400" dirty="0"/>
                <a:t>.</a:t>
              </a:r>
              <a:r>
                <a:rPr lang="es-CL" sz="1400" b="1" dirty="0" err="1">
                  <a:solidFill>
                    <a:srgbClr val="FF0000"/>
                  </a:solidFill>
                </a:rPr>
                <a:t>dialog-button</a:t>
              </a:r>
              <a:r>
                <a:rPr lang="es-CL" sz="1400" dirty="0"/>
                <a:t>;</a:t>
              </a:r>
            </a:p>
            <a:p>
              <a:r>
                <a:rPr lang="es-CL" sz="1400" dirty="0"/>
                <a:t>  </a:t>
              </a:r>
              <a:r>
                <a:rPr lang="es-CL" sz="1400" dirty="0" err="1"/>
                <a:t>background</a:t>
              </a:r>
              <a:r>
                <a:rPr lang="es-CL" sz="1400" dirty="0"/>
                <a:t>-color: #e4749e;</a:t>
              </a:r>
            </a:p>
            <a:p>
              <a:r>
                <a:rPr lang="es-CL" sz="1400" dirty="0"/>
                <a:t>  </a:t>
              </a:r>
              <a:r>
                <a:rPr lang="es-CL" sz="1400" dirty="0" err="1"/>
                <a:t>float</a:t>
              </a:r>
              <a:r>
                <a:rPr lang="es-CL" sz="1400" dirty="0"/>
                <a:t>: </a:t>
              </a:r>
              <a:r>
                <a:rPr lang="es-CL" sz="1400" dirty="0" err="1"/>
                <a:t>right</a:t>
              </a:r>
              <a:r>
                <a:rPr lang="es-CL" sz="1400" dirty="0"/>
                <a:t>;</a:t>
              </a:r>
            </a:p>
            <a:p>
              <a:r>
                <a:rPr lang="es-CL" sz="1400" dirty="0"/>
                <a:t>}</a:t>
              </a:r>
            </a:p>
          </p:txBody>
        </p:sp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DBE5E127-E6F8-4BB1-B49A-1E629AB84C02}"/>
                </a:ext>
              </a:extLst>
            </p:cNvPr>
            <p:cNvSpPr/>
            <p:nvPr/>
          </p:nvSpPr>
          <p:spPr>
            <a:xfrm>
              <a:off x="2112548" y="3472642"/>
              <a:ext cx="6864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sz="2000" b="1" dirty="0">
                  <a:solidFill>
                    <a:schemeClr val="accent5">
                      <a:lumMod val="75000"/>
                    </a:schemeClr>
                  </a:solidFill>
                </a:rPr>
                <a:t>SCSS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09C832DD-5650-4B1C-8862-8858C3026237}"/>
              </a:ext>
            </a:extLst>
          </p:cNvPr>
          <p:cNvGrpSpPr/>
          <p:nvPr/>
        </p:nvGrpSpPr>
        <p:grpSpPr>
          <a:xfrm>
            <a:off x="5348476" y="2250764"/>
            <a:ext cx="3616248" cy="4083088"/>
            <a:chOff x="5249918" y="3417226"/>
            <a:chExt cx="3616248" cy="4083088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E1934FFD-8DBF-4717-B4D0-6CAE7DDCB434}"/>
                </a:ext>
              </a:extLst>
            </p:cNvPr>
            <p:cNvSpPr/>
            <p:nvPr/>
          </p:nvSpPr>
          <p:spPr>
            <a:xfrm>
              <a:off x="5249918" y="3745440"/>
              <a:ext cx="3616248" cy="37548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s-CL" sz="1400" dirty="0"/>
                <a:t>.</a:t>
              </a:r>
              <a:r>
                <a:rPr lang="es-CL" sz="1400" dirty="0" err="1"/>
                <a:t>dialog-button</a:t>
              </a:r>
              <a:r>
                <a:rPr lang="es-CL" sz="1400" dirty="0"/>
                <a:t>, .aceptar, .cancelar {</a:t>
              </a:r>
            </a:p>
            <a:p>
              <a:r>
                <a:rPr lang="es-CL" sz="1400" dirty="0"/>
                <a:t>  box-</a:t>
              </a:r>
              <a:r>
                <a:rPr lang="es-CL" sz="1400" dirty="0" err="1"/>
                <a:t>sizing</a:t>
              </a:r>
              <a:r>
                <a:rPr lang="es-CL" sz="1400" dirty="0"/>
                <a:t>: </a:t>
              </a:r>
              <a:r>
                <a:rPr lang="es-CL" sz="1400" dirty="0" err="1"/>
                <a:t>border</a:t>
              </a:r>
              <a:r>
                <a:rPr lang="es-CL" sz="1400" dirty="0"/>
                <a:t>-box;</a:t>
              </a:r>
            </a:p>
            <a:p>
              <a:r>
                <a:rPr lang="es-CL" sz="1400" dirty="0"/>
                <a:t>  color: #</a:t>
              </a:r>
              <a:r>
                <a:rPr lang="es-CL" sz="1400" dirty="0" err="1"/>
                <a:t>ffffff</a:t>
              </a:r>
              <a:r>
                <a:rPr lang="es-CL" sz="1400" dirty="0"/>
                <a:t>;</a:t>
              </a:r>
            </a:p>
            <a:p>
              <a:r>
                <a:rPr lang="es-CL" sz="1400" dirty="0"/>
                <a:t>  box-</a:t>
              </a:r>
              <a:r>
                <a:rPr lang="es-CL" sz="1400" dirty="0" err="1"/>
                <a:t>shadow</a:t>
              </a:r>
              <a:r>
                <a:rPr lang="es-CL" sz="1400" dirty="0"/>
                <a:t>: 0 1px </a:t>
              </a:r>
              <a:r>
                <a:rPr lang="es-CL" sz="1400" dirty="0" err="1"/>
                <a:t>1px</a:t>
              </a:r>
              <a:r>
                <a:rPr lang="es-CL" sz="1400" dirty="0"/>
                <a:t> 0 </a:t>
              </a:r>
              <a:r>
                <a:rPr lang="es-CL" sz="1400" dirty="0" err="1"/>
                <a:t>rgba</a:t>
              </a:r>
              <a:r>
                <a:rPr lang="es-CL" sz="1400" dirty="0"/>
                <a:t>(0, 0, 0, 0.12);</a:t>
              </a:r>
            </a:p>
            <a:p>
              <a:r>
                <a:rPr lang="es-CL" sz="1400" dirty="0"/>
                <a:t>  </a:t>
              </a:r>
              <a:r>
                <a:rPr lang="es-CL" sz="1400" dirty="0" err="1"/>
                <a:t>padding</a:t>
              </a:r>
              <a:r>
                <a:rPr lang="es-CL" sz="1400" dirty="0"/>
                <a:t>: 12px 40px;</a:t>
              </a:r>
            </a:p>
            <a:p>
              <a:r>
                <a:rPr lang="es-CL" sz="1400" dirty="0"/>
                <a:t>  cursor: pointer; </a:t>
              </a:r>
            </a:p>
            <a:p>
              <a:r>
                <a:rPr lang="es-CL" sz="1400" dirty="0"/>
                <a:t>}</a:t>
              </a:r>
            </a:p>
            <a:p>
              <a:endParaRPr lang="es-CL" sz="1400" dirty="0"/>
            </a:p>
            <a:p>
              <a:r>
                <a:rPr lang="es-CL" sz="1400" dirty="0"/>
                <a:t>.aceptar {</a:t>
              </a:r>
            </a:p>
            <a:p>
              <a:r>
                <a:rPr lang="es-CL" sz="1400" dirty="0"/>
                <a:t>  </a:t>
              </a:r>
              <a:r>
                <a:rPr lang="es-CL" sz="1400" dirty="0" err="1"/>
                <a:t>background</a:t>
              </a:r>
              <a:r>
                <a:rPr lang="es-CL" sz="1400" dirty="0"/>
                <a:t>-color: #87bae1;</a:t>
              </a:r>
            </a:p>
            <a:p>
              <a:r>
                <a:rPr lang="es-CL" sz="1400" dirty="0"/>
                <a:t>  </a:t>
              </a:r>
              <a:r>
                <a:rPr lang="es-CL" sz="1400" dirty="0" err="1"/>
                <a:t>float</a:t>
              </a:r>
              <a:r>
                <a:rPr lang="es-CL" sz="1400" dirty="0"/>
                <a:t>: </a:t>
              </a:r>
              <a:r>
                <a:rPr lang="es-CL" sz="1400" dirty="0" err="1"/>
                <a:t>left</a:t>
              </a:r>
              <a:r>
                <a:rPr lang="es-CL" sz="1400" dirty="0"/>
                <a:t>; </a:t>
              </a:r>
            </a:p>
            <a:p>
              <a:r>
                <a:rPr lang="es-CL" sz="1400" dirty="0"/>
                <a:t>}</a:t>
              </a:r>
            </a:p>
            <a:p>
              <a:endParaRPr lang="es-CL" sz="1400" dirty="0"/>
            </a:p>
            <a:p>
              <a:r>
                <a:rPr lang="es-CL" sz="1400" dirty="0"/>
                <a:t>.cancelar {</a:t>
              </a:r>
            </a:p>
            <a:p>
              <a:r>
                <a:rPr lang="es-CL" sz="1400" dirty="0"/>
                <a:t>  </a:t>
              </a:r>
              <a:r>
                <a:rPr lang="es-CL" sz="1400" dirty="0" err="1"/>
                <a:t>background</a:t>
              </a:r>
              <a:r>
                <a:rPr lang="es-CL" sz="1400" dirty="0"/>
                <a:t>-color: #e4749e;</a:t>
              </a:r>
            </a:p>
            <a:p>
              <a:r>
                <a:rPr lang="es-CL" sz="1400" dirty="0"/>
                <a:t>  </a:t>
              </a:r>
              <a:r>
                <a:rPr lang="es-CL" sz="1400" dirty="0" err="1"/>
                <a:t>float</a:t>
              </a:r>
              <a:r>
                <a:rPr lang="es-CL" sz="1400" dirty="0"/>
                <a:t>: </a:t>
              </a:r>
              <a:r>
                <a:rPr lang="es-CL" sz="1400" dirty="0" err="1"/>
                <a:t>right</a:t>
              </a:r>
              <a:r>
                <a:rPr lang="es-CL" sz="1400" dirty="0"/>
                <a:t>; </a:t>
              </a:r>
            </a:p>
            <a:p>
              <a:r>
                <a:rPr lang="es-CL" sz="1400" dirty="0"/>
                <a:t>}</a:t>
              </a:r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4D842017-00FB-4310-AB98-C7C88FAB243B}"/>
                </a:ext>
              </a:extLst>
            </p:cNvPr>
            <p:cNvSpPr/>
            <p:nvPr/>
          </p:nvSpPr>
          <p:spPr>
            <a:xfrm>
              <a:off x="6741288" y="3417226"/>
              <a:ext cx="56457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sz="2000" b="1" dirty="0">
                  <a:solidFill>
                    <a:schemeClr val="accent5">
                      <a:lumMod val="75000"/>
                    </a:schemeClr>
                  </a:solidFill>
                </a:rPr>
                <a:t>CSS</a:t>
              </a:r>
            </a:p>
          </p:txBody>
        </p:sp>
      </p:grpSp>
      <p:sp>
        <p:nvSpPr>
          <p:cNvPr id="10" name="Flecha derecha 9"/>
          <p:cNvSpPr/>
          <p:nvPr/>
        </p:nvSpPr>
        <p:spPr>
          <a:xfrm>
            <a:off x="3814709" y="3960026"/>
            <a:ext cx="1350531" cy="992777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943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4D865C50-6F31-4F81-9732-CF0DE0A634C4}"/>
              </a:ext>
            </a:extLst>
          </p:cNvPr>
          <p:cNvSpPr txBox="1"/>
          <p:nvPr/>
        </p:nvSpPr>
        <p:spPr>
          <a:xfrm>
            <a:off x="628307" y="66823"/>
            <a:ext cx="2598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 smtClean="0">
                <a:solidFill>
                  <a:schemeClr val="bg1"/>
                </a:solidFill>
              </a:rPr>
              <a:t>Operaciones</a:t>
            </a:r>
            <a:endParaRPr lang="es-CL" sz="3200" b="1" i="1" dirty="0">
              <a:solidFill>
                <a:schemeClr val="bg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C3C21D7-495D-4B56-9540-71216A08254D}"/>
              </a:ext>
            </a:extLst>
          </p:cNvPr>
          <p:cNvSpPr/>
          <p:nvPr/>
        </p:nvSpPr>
        <p:spPr>
          <a:xfrm>
            <a:off x="235131" y="705237"/>
            <a:ext cx="86280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2400" dirty="0" smtClean="0"/>
              <a:t>		Con </a:t>
            </a:r>
            <a:r>
              <a:rPr lang="es-CL" sz="2400" b="1" dirty="0" err="1"/>
              <a:t>Sass</a:t>
            </a:r>
            <a:r>
              <a:rPr lang="es-CL" sz="2400" dirty="0"/>
              <a:t> es posible realizar operaciones matemáticas básicas en la misma hoja de estilo y es tan sencillo como poner el símbolo aritmético adecuado.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E2E3ED3E-9C98-4824-8407-0A3ACAF961A4}"/>
              </a:ext>
            </a:extLst>
          </p:cNvPr>
          <p:cNvGrpSpPr/>
          <p:nvPr/>
        </p:nvGrpSpPr>
        <p:grpSpPr>
          <a:xfrm>
            <a:off x="1143595" y="1995354"/>
            <a:ext cx="3041806" cy="4153078"/>
            <a:chOff x="383782" y="3326799"/>
            <a:chExt cx="4403521" cy="4153078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D5383AEF-CDFB-44E3-B83D-AFFB84F08C66}"/>
                </a:ext>
              </a:extLst>
            </p:cNvPr>
            <p:cNvSpPr/>
            <p:nvPr/>
          </p:nvSpPr>
          <p:spPr>
            <a:xfrm>
              <a:off x="383782" y="3786558"/>
              <a:ext cx="4403521" cy="36933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s-CL" dirty="0" smtClean="0"/>
                <a:t>$ancho: </a:t>
              </a:r>
              <a:r>
                <a:rPr lang="es-CL" dirty="0"/>
                <a:t>800px;</a:t>
              </a:r>
            </a:p>
            <a:p>
              <a:endParaRPr lang="es-CL" dirty="0"/>
            </a:p>
            <a:p>
              <a:r>
                <a:rPr lang="es-CL" dirty="0"/>
                <a:t>.container { </a:t>
              </a:r>
            </a:p>
            <a:p>
              <a:r>
                <a:rPr lang="es-CL" dirty="0"/>
                <a:t>  </a:t>
              </a:r>
              <a:r>
                <a:rPr lang="es-CL" dirty="0" err="1"/>
                <a:t>width</a:t>
              </a:r>
              <a:r>
                <a:rPr lang="es-CL" dirty="0"/>
                <a:t>: </a:t>
              </a:r>
              <a:r>
                <a:rPr lang="es-CL" dirty="0" smtClean="0"/>
                <a:t>$ancho</a:t>
              </a:r>
              <a:r>
                <a:rPr lang="es-CL" dirty="0"/>
                <a:t>;</a:t>
              </a:r>
              <a:endParaRPr lang="es-CL" dirty="0"/>
            </a:p>
            <a:p>
              <a:r>
                <a:rPr lang="es-CL" dirty="0"/>
                <a:t>}</a:t>
              </a:r>
            </a:p>
            <a:p>
              <a:endParaRPr lang="es-CL" dirty="0"/>
            </a:p>
            <a:p>
              <a:r>
                <a:rPr lang="es-CL" dirty="0"/>
                <a:t>.</a:t>
              </a:r>
              <a:r>
                <a:rPr lang="es-CL" dirty="0" err="1"/>
                <a:t>column-half</a:t>
              </a:r>
              <a:r>
                <a:rPr lang="es-CL" dirty="0"/>
                <a:t> {</a:t>
              </a:r>
            </a:p>
            <a:p>
              <a:r>
                <a:rPr lang="es-CL" dirty="0"/>
                <a:t>  </a:t>
              </a:r>
              <a:r>
                <a:rPr lang="es-CL" dirty="0" err="1"/>
                <a:t>width</a:t>
              </a:r>
              <a:r>
                <a:rPr lang="es-CL" dirty="0"/>
                <a:t>: </a:t>
              </a:r>
              <a:r>
                <a:rPr lang="es-CL" dirty="0" smtClean="0"/>
                <a:t>$ancho </a:t>
              </a:r>
              <a:r>
                <a:rPr lang="es-CL" dirty="0"/>
                <a:t>/ 2;</a:t>
              </a:r>
            </a:p>
            <a:p>
              <a:r>
                <a:rPr lang="es-CL" dirty="0"/>
                <a:t>}</a:t>
              </a:r>
            </a:p>
            <a:p>
              <a:endParaRPr lang="es-CL" dirty="0"/>
            </a:p>
            <a:p>
              <a:r>
                <a:rPr lang="es-CL" dirty="0"/>
                <a:t>.</a:t>
              </a:r>
              <a:r>
                <a:rPr lang="es-CL" dirty="0" err="1"/>
                <a:t>column-fifth</a:t>
              </a:r>
              <a:r>
                <a:rPr lang="es-CL" dirty="0"/>
                <a:t> {</a:t>
              </a:r>
            </a:p>
            <a:p>
              <a:r>
                <a:rPr lang="es-CL" dirty="0"/>
                <a:t>  </a:t>
              </a:r>
              <a:r>
                <a:rPr lang="es-CL" dirty="0" err="1"/>
                <a:t>width</a:t>
              </a:r>
              <a:r>
                <a:rPr lang="es-CL" dirty="0"/>
                <a:t>: </a:t>
              </a:r>
              <a:r>
                <a:rPr lang="es-CL" dirty="0" smtClean="0"/>
                <a:t>$ancho </a:t>
              </a:r>
              <a:r>
                <a:rPr lang="es-CL" dirty="0"/>
                <a:t>/ 5;</a:t>
              </a:r>
            </a:p>
            <a:p>
              <a:r>
                <a:rPr lang="es-CL" dirty="0"/>
                <a:t>}</a:t>
              </a:r>
            </a:p>
          </p:txBody>
        </p:sp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DBE5E127-E6F8-4BB1-B49A-1E629AB84C02}"/>
                </a:ext>
              </a:extLst>
            </p:cNvPr>
            <p:cNvSpPr/>
            <p:nvPr/>
          </p:nvSpPr>
          <p:spPr>
            <a:xfrm>
              <a:off x="2016759" y="3326799"/>
              <a:ext cx="113756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sz="2400" b="1" dirty="0">
                  <a:solidFill>
                    <a:schemeClr val="accent5">
                      <a:lumMod val="75000"/>
                    </a:schemeClr>
                  </a:solidFill>
                </a:rPr>
                <a:t>SCSS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09C832DD-5650-4B1C-8862-8858C3026237}"/>
              </a:ext>
            </a:extLst>
          </p:cNvPr>
          <p:cNvGrpSpPr/>
          <p:nvPr/>
        </p:nvGrpSpPr>
        <p:grpSpPr>
          <a:xfrm>
            <a:off x="5624394" y="1995354"/>
            <a:ext cx="2420124" cy="3600986"/>
            <a:chOff x="5249918" y="3324893"/>
            <a:chExt cx="3616248" cy="3600986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E1934FFD-8DBF-4717-B4D0-6CAE7DDCB434}"/>
                </a:ext>
              </a:extLst>
            </p:cNvPr>
            <p:cNvSpPr/>
            <p:nvPr/>
          </p:nvSpPr>
          <p:spPr>
            <a:xfrm>
              <a:off x="5249918" y="3786558"/>
              <a:ext cx="3616248" cy="313932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s-CL" dirty="0"/>
                <a:t>.container {</a:t>
              </a:r>
            </a:p>
            <a:p>
              <a:r>
                <a:rPr lang="es-CL" dirty="0"/>
                <a:t>  </a:t>
              </a:r>
              <a:r>
                <a:rPr lang="es-CL" dirty="0" err="1"/>
                <a:t>width</a:t>
              </a:r>
              <a:r>
                <a:rPr lang="es-CL" dirty="0"/>
                <a:t>: 800px; </a:t>
              </a:r>
            </a:p>
            <a:p>
              <a:r>
                <a:rPr lang="es-CL" dirty="0"/>
                <a:t>}</a:t>
              </a:r>
            </a:p>
            <a:p>
              <a:endParaRPr lang="es-CL" dirty="0"/>
            </a:p>
            <a:p>
              <a:r>
                <a:rPr lang="es-CL" dirty="0"/>
                <a:t>.</a:t>
              </a:r>
              <a:r>
                <a:rPr lang="es-CL" dirty="0" err="1"/>
                <a:t>column-half</a:t>
              </a:r>
              <a:r>
                <a:rPr lang="es-CL" dirty="0"/>
                <a:t> {</a:t>
              </a:r>
            </a:p>
            <a:p>
              <a:r>
                <a:rPr lang="es-CL" dirty="0"/>
                <a:t>  </a:t>
              </a:r>
              <a:r>
                <a:rPr lang="es-CL" dirty="0" err="1"/>
                <a:t>width</a:t>
              </a:r>
              <a:r>
                <a:rPr lang="es-CL" dirty="0"/>
                <a:t>: 400px; </a:t>
              </a:r>
            </a:p>
            <a:p>
              <a:r>
                <a:rPr lang="es-CL" dirty="0"/>
                <a:t>}</a:t>
              </a:r>
            </a:p>
            <a:p>
              <a:endParaRPr lang="es-CL" dirty="0"/>
            </a:p>
            <a:p>
              <a:r>
                <a:rPr lang="es-CL" dirty="0"/>
                <a:t>.</a:t>
              </a:r>
              <a:r>
                <a:rPr lang="es-CL" dirty="0" err="1"/>
                <a:t>column-fifth</a:t>
              </a:r>
              <a:r>
                <a:rPr lang="es-CL" dirty="0"/>
                <a:t> {</a:t>
              </a:r>
            </a:p>
            <a:p>
              <a:r>
                <a:rPr lang="es-CL" dirty="0"/>
                <a:t>  </a:t>
              </a:r>
              <a:r>
                <a:rPr lang="es-CL" dirty="0" err="1"/>
                <a:t>width</a:t>
              </a:r>
              <a:r>
                <a:rPr lang="es-CL" dirty="0"/>
                <a:t>: 160px; </a:t>
              </a:r>
            </a:p>
            <a:p>
              <a:r>
                <a:rPr lang="es-CL" dirty="0"/>
                <a:t>}</a:t>
              </a:r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4D842017-00FB-4310-AB98-C7C88FAB243B}"/>
                </a:ext>
              </a:extLst>
            </p:cNvPr>
            <p:cNvSpPr/>
            <p:nvPr/>
          </p:nvSpPr>
          <p:spPr>
            <a:xfrm>
              <a:off x="6579945" y="3324893"/>
              <a:ext cx="95619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sz="2400" b="1" dirty="0">
                  <a:solidFill>
                    <a:schemeClr val="accent5">
                      <a:lumMod val="75000"/>
                    </a:schemeClr>
                  </a:solidFill>
                </a:rPr>
                <a:t>CSS</a:t>
              </a:r>
            </a:p>
          </p:txBody>
        </p:sp>
      </p:grpSp>
      <p:sp>
        <p:nvSpPr>
          <p:cNvPr id="10" name="Flecha derecha 9"/>
          <p:cNvSpPr/>
          <p:nvPr/>
        </p:nvSpPr>
        <p:spPr>
          <a:xfrm>
            <a:off x="4185401" y="3463637"/>
            <a:ext cx="1350531" cy="992777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042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4D865C50-6F31-4F81-9732-CF0DE0A634C4}"/>
              </a:ext>
            </a:extLst>
          </p:cNvPr>
          <p:cNvSpPr txBox="1"/>
          <p:nvPr/>
        </p:nvSpPr>
        <p:spPr>
          <a:xfrm>
            <a:off x="719719" y="28227"/>
            <a:ext cx="74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 smtClean="0">
                <a:solidFill>
                  <a:schemeClr val="bg1"/>
                </a:solidFill>
              </a:rPr>
              <a:t>Funciones incorporadas</a:t>
            </a:r>
            <a:endParaRPr lang="es-CL" sz="3600" b="1" i="1" dirty="0">
              <a:solidFill>
                <a:schemeClr val="bg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C3C21D7-495D-4B56-9540-71216A08254D}"/>
              </a:ext>
            </a:extLst>
          </p:cNvPr>
          <p:cNvSpPr/>
          <p:nvPr/>
        </p:nvSpPr>
        <p:spPr>
          <a:xfrm>
            <a:off x="204051" y="897043"/>
            <a:ext cx="858238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2000" b="1" dirty="0" smtClean="0"/>
              <a:t>		</a:t>
            </a:r>
            <a:r>
              <a:rPr lang="es-CL" sz="2000" b="1" dirty="0" err="1" smtClean="0"/>
              <a:t>Sass</a:t>
            </a:r>
            <a:r>
              <a:rPr lang="es-CL" sz="2000" dirty="0" smtClean="0"/>
              <a:t> </a:t>
            </a:r>
            <a:r>
              <a:rPr lang="es-CL" sz="2000" dirty="0"/>
              <a:t>cuenta con una larga lista de funciones incorporadas. Sirven para todo tipo de propósitos, incluyendo la manipulación de cadenas, operaciones relacionadas con el color y métodos matemáticos prácticos como </a:t>
            </a:r>
            <a:r>
              <a:rPr lang="es-CL" sz="2000" dirty="0" err="1"/>
              <a:t>random</a:t>
            </a:r>
            <a:r>
              <a:rPr lang="es-CL" sz="2000" dirty="0"/>
              <a:t>() y round</a:t>
            </a:r>
            <a:r>
              <a:rPr lang="es-CL" sz="2000" dirty="0" smtClean="0"/>
              <a:t>(). El ejemplo utiliza </a:t>
            </a:r>
            <a:r>
              <a:rPr lang="es-CL" sz="2000" b="1" dirty="0" err="1" smtClean="0"/>
              <a:t>darken</a:t>
            </a:r>
            <a:r>
              <a:rPr lang="es-CL" sz="2000" b="1" dirty="0"/>
              <a:t>($color, $</a:t>
            </a:r>
            <a:r>
              <a:rPr lang="es-CL" sz="2000" b="1" dirty="0" err="1"/>
              <a:t>amount</a:t>
            </a:r>
            <a:r>
              <a:rPr lang="es-CL" sz="2000" b="1" dirty="0"/>
              <a:t>)</a:t>
            </a:r>
            <a:r>
              <a:rPr lang="es-CL" sz="2000" dirty="0"/>
              <a:t> para darle efecto a un </a:t>
            </a:r>
            <a:r>
              <a:rPr lang="es-CL" sz="2000" dirty="0" err="1"/>
              <a:t>hover</a:t>
            </a:r>
            <a:r>
              <a:rPr lang="es-CL" sz="2000" dirty="0"/>
              <a:t>.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E2E3ED3E-9C98-4824-8407-0A3ACAF961A4}"/>
              </a:ext>
            </a:extLst>
          </p:cNvPr>
          <p:cNvGrpSpPr/>
          <p:nvPr/>
        </p:nvGrpSpPr>
        <p:grpSpPr>
          <a:xfrm>
            <a:off x="0" y="2299276"/>
            <a:ext cx="5408023" cy="3591480"/>
            <a:chOff x="383782" y="3366340"/>
            <a:chExt cx="4403521" cy="4175092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D5383AEF-CDFB-44E3-B83D-AFFB84F08C66}"/>
                </a:ext>
              </a:extLst>
            </p:cNvPr>
            <p:cNvSpPr/>
            <p:nvPr/>
          </p:nvSpPr>
          <p:spPr>
            <a:xfrm>
              <a:off x="383782" y="3786558"/>
              <a:ext cx="4403521" cy="37548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000" dirty="0"/>
                <a:t>$awesome-blue: #2196F3;</a:t>
              </a:r>
            </a:p>
            <a:p>
              <a:endParaRPr lang="en-US" sz="2000" dirty="0"/>
            </a:p>
            <a:p>
              <a:r>
                <a:rPr lang="en-US" sz="2000" dirty="0"/>
                <a:t>a {</a:t>
              </a:r>
            </a:p>
            <a:p>
              <a:r>
                <a:rPr lang="en-US" sz="2000" dirty="0"/>
                <a:t>  padding: 10 15px;</a:t>
              </a:r>
            </a:p>
            <a:p>
              <a:r>
                <a:rPr lang="en-US" sz="2000" dirty="0"/>
                <a:t>  background-color: $awesome-blue;</a:t>
              </a:r>
            </a:p>
            <a:p>
              <a:r>
                <a:rPr lang="en-US" sz="2000" dirty="0"/>
                <a:t>}</a:t>
              </a:r>
            </a:p>
            <a:p>
              <a:endParaRPr lang="en-US" sz="2000" dirty="0"/>
            </a:p>
            <a:p>
              <a:r>
                <a:rPr lang="en-US" sz="2000" dirty="0"/>
                <a:t>a:hover {</a:t>
              </a:r>
            </a:p>
            <a:p>
              <a:r>
                <a:rPr lang="en-US" sz="2000" dirty="0"/>
                <a:t>  background-color: darken($awesome-blue,10%);</a:t>
              </a:r>
            </a:p>
            <a:p>
              <a:r>
                <a:rPr lang="en-US" sz="2000" dirty="0"/>
                <a:t>}</a:t>
              </a:r>
              <a:endParaRPr lang="es-CL" sz="2000" dirty="0"/>
            </a:p>
          </p:txBody>
        </p:sp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DBE5E127-E6F8-4BB1-B49A-1E629AB84C02}"/>
                </a:ext>
              </a:extLst>
            </p:cNvPr>
            <p:cNvSpPr/>
            <p:nvPr/>
          </p:nvSpPr>
          <p:spPr>
            <a:xfrm>
              <a:off x="2112548" y="3366340"/>
              <a:ext cx="78292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sz="2000" b="1" dirty="0">
                  <a:solidFill>
                    <a:schemeClr val="accent5">
                      <a:lumMod val="75000"/>
                    </a:schemeClr>
                  </a:solidFill>
                </a:rPr>
                <a:t>SCSS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09C832DD-5650-4B1C-8862-8858C3026237}"/>
              </a:ext>
            </a:extLst>
          </p:cNvPr>
          <p:cNvGrpSpPr/>
          <p:nvPr/>
        </p:nvGrpSpPr>
        <p:grpSpPr>
          <a:xfrm>
            <a:off x="5861194" y="2351325"/>
            <a:ext cx="3269743" cy="3539431"/>
            <a:chOff x="5249918" y="3417226"/>
            <a:chExt cx="3616248" cy="3539431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E1934FFD-8DBF-4717-B4D0-6CAE7DDCB434}"/>
                </a:ext>
              </a:extLst>
            </p:cNvPr>
            <p:cNvSpPr/>
            <p:nvPr/>
          </p:nvSpPr>
          <p:spPr>
            <a:xfrm>
              <a:off x="5249918" y="3786558"/>
              <a:ext cx="3616248" cy="317009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000" dirty="0"/>
                <a:t>a {</a:t>
              </a:r>
            </a:p>
            <a:p>
              <a:r>
                <a:rPr lang="en-US" sz="2000" dirty="0"/>
                <a:t>  padding: 10 15px;</a:t>
              </a:r>
            </a:p>
            <a:p>
              <a:r>
                <a:rPr lang="en-US" sz="2000" dirty="0"/>
                <a:t>  background-color: #2196F3; </a:t>
              </a:r>
            </a:p>
            <a:p>
              <a:r>
                <a:rPr lang="en-US" sz="2000" dirty="0"/>
                <a:t>}</a:t>
              </a:r>
            </a:p>
            <a:p>
              <a:endParaRPr lang="en-US" sz="2000" dirty="0"/>
            </a:p>
            <a:p>
              <a:r>
                <a:rPr lang="en-US" sz="2000" dirty="0"/>
                <a:t>a:hover {</a:t>
              </a:r>
            </a:p>
            <a:p>
              <a:r>
                <a:rPr lang="en-US" sz="2000" dirty="0"/>
                <a:t>  background-color: #0c7cd5; </a:t>
              </a:r>
            </a:p>
            <a:p>
              <a:r>
                <a:rPr lang="en-US" sz="2000" dirty="0"/>
                <a:t>}</a:t>
              </a:r>
              <a:endParaRPr lang="es-CL" sz="2000" dirty="0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4D842017-00FB-4310-AB98-C7C88FAB243B}"/>
                </a:ext>
              </a:extLst>
            </p:cNvPr>
            <p:cNvSpPr/>
            <p:nvPr/>
          </p:nvSpPr>
          <p:spPr>
            <a:xfrm>
              <a:off x="6741288" y="3417226"/>
              <a:ext cx="84361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sz="2000" b="1" dirty="0">
                  <a:solidFill>
                    <a:schemeClr val="accent5">
                      <a:lumMod val="75000"/>
                    </a:schemeClr>
                  </a:solidFill>
                </a:rPr>
                <a:t>CSS</a:t>
              </a:r>
            </a:p>
          </p:txBody>
        </p:sp>
      </p:grpSp>
      <p:sp>
        <p:nvSpPr>
          <p:cNvPr id="6" name="Rectángulo 5">
            <a:extLst>
              <a:ext uri="{FF2B5EF4-FFF2-40B4-BE49-F238E27FC236}">
                <a16:creationId xmlns:a16="http://schemas.microsoft.com/office/drawing/2014/main" id="{A760B02A-BBD0-456C-8E69-A945417BB613}"/>
              </a:ext>
            </a:extLst>
          </p:cNvPr>
          <p:cNvSpPr/>
          <p:nvPr/>
        </p:nvSpPr>
        <p:spPr>
          <a:xfrm>
            <a:off x="-1" y="6338650"/>
            <a:ext cx="913093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sz="2200" b="1" dirty="0">
                <a:solidFill>
                  <a:srgbClr val="0070C0"/>
                </a:solidFill>
              </a:rPr>
              <a:t>Lista de Funciones de SASS:</a:t>
            </a:r>
            <a:r>
              <a:rPr lang="es-CL" sz="2200" dirty="0">
                <a:solidFill>
                  <a:srgbClr val="0070C0"/>
                </a:solidFill>
              </a:rPr>
              <a:t> https://sass-lang.com/documentation/functions</a:t>
            </a:r>
          </a:p>
        </p:txBody>
      </p:sp>
      <p:sp>
        <p:nvSpPr>
          <p:cNvPr id="12" name="Flecha derecha 11"/>
          <p:cNvSpPr/>
          <p:nvPr/>
        </p:nvSpPr>
        <p:spPr>
          <a:xfrm>
            <a:off x="4454195" y="3463637"/>
            <a:ext cx="1350531" cy="992777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03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4D865C50-6F31-4F81-9732-CF0DE0A634C4}"/>
              </a:ext>
            </a:extLst>
          </p:cNvPr>
          <p:cNvSpPr txBox="1"/>
          <p:nvPr/>
        </p:nvSpPr>
        <p:spPr>
          <a:xfrm>
            <a:off x="725215" y="28227"/>
            <a:ext cx="74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>
                <a:solidFill>
                  <a:schemeClr val="bg1"/>
                </a:solidFill>
              </a:rPr>
              <a:t>Sentencias </a:t>
            </a:r>
            <a:r>
              <a:rPr lang="es-CL" sz="3600" b="1" dirty="0" smtClean="0">
                <a:solidFill>
                  <a:schemeClr val="bg1"/>
                </a:solidFill>
              </a:rPr>
              <a:t>Condicionales</a:t>
            </a:r>
            <a:endParaRPr lang="es-CL" sz="3600" b="1" i="1" dirty="0">
              <a:solidFill>
                <a:schemeClr val="bg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C3C21D7-495D-4B56-9540-71216A08254D}"/>
              </a:ext>
            </a:extLst>
          </p:cNvPr>
          <p:cNvSpPr/>
          <p:nvPr/>
        </p:nvSpPr>
        <p:spPr>
          <a:xfrm>
            <a:off x="209007" y="864881"/>
            <a:ext cx="87129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2400" b="1" dirty="0" smtClean="0"/>
              <a:t>		</a:t>
            </a:r>
            <a:r>
              <a:rPr lang="es-CL" sz="2400" b="1" dirty="0" err="1" smtClean="0"/>
              <a:t>Sass</a:t>
            </a:r>
            <a:r>
              <a:rPr lang="es-CL" sz="2400" dirty="0" smtClean="0"/>
              <a:t> </a:t>
            </a:r>
            <a:r>
              <a:rPr lang="es-CL" sz="2400" dirty="0"/>
              <a:t>proporciona instrucciones condicionales a través de las directivas @</a:t>
            </a:r>
            <a:r>
              <a:rPr lang="es-CL" sz="2400" dirty="0" err="1"/>
              <a:t>if</a:t>
            </a:r>
            <a:r>
              <a:rPr lang="es-CL" sz="2400" dirty="0"/>
              <a:t> y @</a:t>
            </a:r>
            <a:r>
              <a:rPr lang="es-CL" sz="2400" dirty="0" err="1"/>
              <a:t>else</a:t>
            </a:r>
            <a:r>
              <a:rPr lang="es-CL" sz="2400" dirty="0"/>
              <a:t>. </a:t>
            </a:r>
          </a:p>
          <a:p>
            <a:pPr algn="just"/>
            <a:r>
              <a:rPr lang="es-CL" sz="2400" dirty="0"/>
              <a:t>A menos que tengas algún elemento con una lógica demasiado compleja en tu código, no hay necesidad de tener sentencias condicionales en tus hojas de estilo del día a día. En realidad, se usan principalmente para librerías y </a:t>
            </a:r>
            <a:r>
              <a:rPr lang="es-CL" sz="2400" dirty="0" err="1"/>
              <a:t>frameworks</a:t>
            </a:r>
            <a:r>
              <a:rPr lang="es-CL" sz="2400" dirty="0"/>
              <a:t>.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5383AEF-CDFB-44E3-B83D-AFFB84F08C66}"/>
              </a:ext>
            </a:extLst>
          </p:cNvPr>
          <p:cNvSpPr/>
          <p:nvPr/>
        </p:nvSpPr>
        <p:spPr>
          <a:xfrm>
            <a:off x="2144230" y="3457954"/>
            <a:ext cx="3289919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@</a:t>
            </a:r>
            <a:r>
              <a:rPr lang="en-US" sz="2400" dirty="0"/>
              <a:t>if $support-legacy {</a:t>
            </a:r>
          </a:p>
          <a:p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229E54"/>
                </a:solidFill>
              </a:rPr>
              <a:t>/*</a:t>
            </a:r>
            <a:r>
              <a:rPr lang="en-US" sz="2400" dirty="0" err="1" smtClean="0">
                <a:solidFill>
                  <a:srgbClr val="229E54"/>
                </a:solidFill>
              </a:rPr>
              <a:t>hacer</a:t>
            </a:r>
            <a:r>
              <a:rPr lang="en-US" sz="2400" dirty="0" smtClean="0">
                <a:solidFill>
                  <a:srgbClr val="229E54"/>
                </a:solidFill>
              </a:rPr>
              <a:t> </a:t>
            </a:r>
            <a:r>
              <a:rPr lang="en-US" sz="2400" dirty="0" err="1" smtClean="0">
                <a:solidFill>
                  <a:srgbClr val="229E54"/>
                </a:solidFill>
              </a:rPr>
              <a:t>algo</a:t>
            </a:r>
            <a:r>
              <a:rPr lang="en-US" sz="2400" dirty="0" smtClean="0">
                <a:solidFill>
                  <a:srgbClr val="229E54"/>
                </a:solidFill>
              </a:rPr>
              <a:t>*/</a:t>
            </a:r>
            <a:endParaRPr lang="en-US" sz="2400" dirty="0">
              <a:solidFill>
                <a:srgbClr val="229E54"/>
              </a:solidFill>
            </a:endParaRPr>
          </a:p>
          <a:p>
            <a:r>
              <a:rPr lang="en-US" sz="2400" dirty="0"/>
              <a:t>} @else {</a:t>
            </a:r>
          </a:p>
          <a:p>
            <a:r>
              <a:rPr lang="en-US" sz="2400" dirty="0"/>
              <a:t>	</a:t>
            </a:r>
            <a:r>
              <a:rPr lang="en-US" sz="2400" dirty="0" smtClean="0">
                <a:solidFill>
                  <a:srgbClr val="229E54"/>
                </a:solidFill>
              </a:rPr>
              <a:t>/*</a:t>
            </a:r>
            <a:r>
              <a:rPr lang="en-US" sz="2400" dirty="0" err="1" smtClean="0">
                <a:solidFill>
                  <a:srgbClr val="229E54"/>
                </a:solidFill>
              </a:rPr>
              <a:t>hacer</a:t>
            </a:r>
            <a:r>
              <a:rPr lang="en-US" sz="2400" dirty="0" smtClean="0">
                <a:solidFill>
                  <a:srgbClr val="229E54"/>
                </a:solidFill>
              </a:rPr>
              <a:t> </a:t>
            </a:r>
            <a:r>
              <a:rPr lang="en-US" sz="2400" dirty="0" err="1">
                <a:solidFill>
                  <a:srgbClr val="229E54"/>
                </a:solidFill>
              </a:rPr>
              <a:t>otra</a:t>
            </a:r>
            <a:r>
              <a:rPr lang="en-US" sz="2400" dirty="0">
                <a:solidFill>
                  <a:srgbClr val="229E54"/>
                </a:solidFill>
              </a:rPr>
              <a:t> </a:t>
            </a:r>
            <a:r>
              <a:rPr lang="en-US" sz="2400" dirty="0" err="1" smtClean="0">
                <a:solidFill>
                  <a:srgbClr val="229E54"/>
                </a:solidFill>
              </a:rPr>
              <a:t>cosa</a:t>
            </a:r>
            <a:r>
              <a:rPr lang="en-US" sz="2400" dirty="0" smtClean="0">
                <a:solidFill>
                  <a:srgbClr val="229E54"/>
                </a:solidFill>
              </a:rPr>
              <a:t>*/</a:t>
            </a:r>
            <a:endParaRPr lang="en-US" sz="2400" dirty="0">
              <a:solidFill>
                <a:srgbClr val="229E54"/>
              </a:solidFill>
            </a:endParaRPr>
          </a:p>
          <a:p>
            <a:r>
              <a:rPr lang="en-US" sz="2400" dirty="0"/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97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" y="1138570"/>
            <a:ext cx="9143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200" b="1" dirty="0">
                <a:solidFill>
                  <a:srgbClr val="49535F"/>
                </a:solidFill>
              </a:rPr>
              <a:t>Variables, Anidación, </a:t>
            </a:r>
            <a:r>
              <a:rPr lang="es-CL" sz="3200" b="1" dirty="0" err="1">
                <a:solidFill>
                  <a:srgbClr val="49535F"/>
                </a:solidFill>
              </a:rPr>
              <a:t>import</a:t>
            </a:r>
            <a:r>
              <a:rPr lang="es-CL" sz="3200" b="1" dirty="0">
                <a:solidFill>
                  <a:srgbClr val="49535F"/>
                </a:solidFill>
              </a:rPr>
              <a:t>, </a:t>
            </a:r>
            <a:r>
              <a:rPr lang="es-CL" sz="3200" b="1" dirty="0" err="1">
                <a:solidFill>
                  <a:srgbClr val="49535F"/>
                </a:solidFill>
              </a:rPr>
              <a:t>mixins</a:t>
            </a:r>
            <a:r>
              <a:rPr lang="es-CL" sz="3200" b="1" dirty="0">
                <a:solidFill>
                  <a:srgbClr val="49535F"/>
                </a:solidFill>
              </a:rPr>
              <a:t> e </a:t>
            </a:r>
            <a:r>
              <a:rPr lang="es-CL" sz="3200" b="1" dirty="0" err="1">
                <a:solidFill>
                  <a:srgbClr val="49535F"/>
                </a:solidFill>
              </a:rPr>
              <a:t>includes</a:t>
            </a:r>
            <a:endParaRPr lang="es-CL" sz="3200" b="1" dirty="0">
              <a:solidFill>
                <a:srgbClr val="49535F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0" y="1923105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s-CL" sz="4000" b="1" dirty="0"/>
              <a:t>Realice la actividad de aprendizaje 4</a:t>
            </a:r>
            <a:endParaRPr lang="es-CL" sz="4000" dirty="0"/>
          </a:p>
        </p:txBody>
      </p:sp>
      <p:pic>
        <p:nvPicPr>
          <p:cNvPr id="4" name="Gráfico 3" descr="Internet">
            <a:extLst>
              <a:ext uri="{FF2B5EF4-FFF2-40B4-BE49-F238E27FC236}">
                <a16:creationId xmlns:a16="http://schemas.microsoft.com/office/drawing/2014/main" id="{4FAC343A-8F84-4796-9334-9F51F53FD8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21130" y="1923105"/>
            <a:ext cx="4701738" cy="470173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0467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18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4D865C50-6F31-4F81-9732-CF0DE0A634C4}"/>
              </a:ext>
            </a:extLst>
          </p:cNvPr>
          <p:cNvSpPr txBox="1"/>
          <p:nvPr/>
        </p:nvSpPr>
        <p:spPr>
          <a:xfrm>
            <a:off x="719747" y="106604"/>
            <a:ext cx="3852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 smtClean="0">
                <a:solidFill>
                  <a:schemeClr val="bg1"/>
                </a:solidFill>
              </a:rPr>
              <a:t>Variables</a:t>
            </a:r>
            <a:endParaRPr lang="es-CL" sz="3200" b="1" i="1" dirty="0">
              <a:solidFill>
                <a:schemeClr val="bg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C3C21D7-495D-4B56-9540-71216A08254D}"/>
              </a:ext>
            </a:extLst>
          </p:cNvPr>
          <p:cNvSpPr/>
          <p:nvPr/>
        </p:nvSpPr>
        <p:spPr>
          <a:xfrm>
            <a:off x="156754" y="861068"/>
            <a:ext cx="871292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2400" dirty="0" smtClean="0"/>
              <a:t>		Al </a:t>
            </a:r>
            <a:r>
              <a:rPr lang="es-CL" sz="2400" dirty="0"/>
              <a:t>definir una variable, almacenamos en su interior un valor determinado que, por lo general, utilizaremos en el archivo, como una paleta de colores, un color determinado, una </a:t>
            </a:r>
            <a:r>
              <a:rPr lang="es-CL" sz="2400" dirty="0" smtClean="0"/>
              <a:t>fuente o incluso un conjunto de especificaciones.</a:t>
            </a:r>
            <a:endParaRPr lang="es-CL" sz="2400" dirty="0"/>
          </a:p>
          <a:p>
            <a:pPr algn="just"/>
            <a:endParaRPr lang="es-CL" sz="2400" b="0" i="0" dirty="0">
              <a:effectLst/>
            </a:endParaRPr>
          </a:p>
          <a:p>
            <a:pPr algn="just"/>
            <a:r>
              <a:rPr lang="es-CL" sz="2400" dirty="0"/>
              <a:t>Las variables se escriben con el prefijo </a:t>
            </a:r>
            <a:r>
              <a:rPr lang="es-CL" sz="2400" b="1" dirty="0" smtClean="0">
                <a:solidFill>
                  <a:srgbClr val="FF0000"/>
                </a:solidFill>
              </a:rPr>
              <a:t>$</a:t>
            </a:r>
            <a:endParaRPr lang="es-CL" sz="24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6402F22-9EF4-4335-8EE2-46048B0C3DE1}"/>
              </a:ext>
            </a:extLst>
          </p:cNvPr>
          <p:cNvSpPr/>
          <p:nvPr/>
        </p:nvSpPr>
        <p:spPr>
          <a:xfrm>
            <a:off x="248194" y="3824724"/>
            <a:ext cx="4976949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CL" sz="2000" dirty="0"/>
              <a:t>$</a:t>
            </a:r>
            <a:r>
              <a:rPr lang="es-CL" sz="2000" dirty="0" smtClean="0"/>
              <a:t>color-azul: #00F;     </a:t>
            </a:r>
            <a:r>
              <a:rPr lang="es-CL" sz="2000" dirty="0" smtClean="0">
                <a:solidFill>
                  <a:srgbClr val="229E54"/>
                </a:solidFill>
              </a:rPr>
              <a:t>/* declaración */</a:t>
            </a:r>
          </a:p>
          <a:p>
            <a:pPr algn="just"/>
            <a:endParaRPr lang="es-CL" sz="2000" dirty="0" smtClean="0">
              <a:solidFill>
                <a:srgbClr val="229E54"/>
              </a:solidFill>
            </a:endParaRPr>
          </a:p>
          <a:p>
            <a:pPr algn="just"/>
            <a:r>
              <a:rPr lang="es-CL" sz="2000" dirty="0" err="1" smtClean="0"/>
              <a:t>body</a:t>
            </a:r>
            <a:r>
              <a:rPr lang="es-CL" sz="2000" dirty="0" smtClean="0"/>
              <a:t> </a:t>
            </a:r>
            <a:r>
              <a:rPr lang="es-CL" sz="2000" dirty="0"/>
              <a:t>{</a:t>
            </a:r>
          </a:p>
          <a:p>
            <a:pPr algn="just"/>
            <a:r>
              <a:rPr lang="es-CL" sz="2000" dirty="0"/>
              <a:t>      color: $</a:t>
            </a:r>
            <a:r>
              <a:rPr lang="es-CL" sz="2000" dirty="0" smtClean="0"/>
              <a:t>color-azul; </a:t>
            </a:r>
            <a:r>
              <a:rPr lang="es-CL" sz="2000" dirty="0" smtClean="0">
                <a:solidFill>
                  <a:srgbClr val="229E54"/>
                </a:solidFill>
              </a:rPr>
              <a:t>/* usando la variable */</a:t>
            </a:r>
            <a:endParaRPr lang="es-CL" sz="2000" dirty="0"/>
          </a:p>
          <a:p>
            <a:pPr algn="just"/>
            <a:r>
              <a:rPr lang="es-CL" sz="2000" dirty="0"/>
              <a:t>}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9C68949-86A7-4EA3-BBCE-001BDAFBFD0D}"/>
              </a:ext>
            </a:extLst>
          </p:cNvPr>
          <p:cNvSpPr/>
          <p:nvPr/>
        </p:nvSpPr>
        <p:spPr>
          <a:xfrm>
            <a:off x="5339706" y="3824724"/>
            <a:ext cx="3529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2400" dirty="0"/>
              <a:t>Aquí hemos </a:t>
            </a:r>
            <a:r>
              <a:rPr lang="es-CL" sz="2400" dirty="0" smtClean="0"/>
              <a:t>declarado </a:t>
            </a:r>
            <a:r>
              <a:rPr lang="es-CL" sz="2400" dirty="0"/>
              <a:t>una variable </a:t>
            </a:r>
            <a:r>
              <a:rPr lang="es-CL" sz="2400" b="1" dirty="0"/>
              <a:t>$</a:t>
            </a:r>
            <a:r>
              <a:rPr lang="es-CL" sz="2400" b="1" dirty="0" smtClean="0"/>
              <a:t>color-azul</a:t>
            </a:r>
            <a:r>
              <a:rPr lang="es-CL" sz="2400" dirty="0" smtClean="0"/>
              <a:t> </a:t>
            </a:r>
            <a:r>
              <a:rPr lang="es-CL" sz="2400" dirty="0"/>
              <a:t>a la que le hemos </a:t>
            </a:r>
            <a:r>
              <a:rPr lang="es-CL" sz="2400" dirty="0" smtClean="0"/>
              <a:t>asignado </a:t>
            </a:r>
            <a:r>
              <a:rPr lang="es-CL" sz="2400" dirty="0"/>
              <a:t>el valor </a:t>
            </a:r>
            <a:r>
              <a:rPr lang="es-CL" sz="2400" dirty="0" smtClean="0"/>
              <a:t>hexadecimal #00F.</a:t>
            </a:r>
            <a:endParaRPr lang="es-CL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701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8C3C21D7-495D-4B56-9540-71216A08254D}"/>
              </a:ext>
            </a:extLst>
          </p:cNvPr>
          <p:cNvSpPr/>
          <p:nvPr/>
        </p:nvSpPr>
        <p:spPr>
          <a:xfrm>
            <a:off x="1018814" y="839464"/>
            <a:ext cx="75242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2400" dirty="0"/>
              <a:t>Tipos de Valores que se pueden almacenar en las Variables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A454745-612F-44A1-874F-95D2AD606551}"/>
              </a:ext>
            </a:extLst>
          </p:cNvPr>
          <p:cNvSpPr/>
          <p:nvPr/>
        </p:nvSpPr>
        <p:spPr>
          <a:xfrm>
            <a:off x="397819" y="1689947"/>
            <a:ext cx="1773093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CL" sz="2000" b="1" u="sng" dirty="0"/>
              <a:t>Booleano</a:t>
            </a:r>
          </a:p>
          <a:p>
            <a:r>
              <a:rPr lang="es-CL" sz="2000" dirty="0"/>
              <a:t>$sombra: true;</a:t>
            </a:r>
          </a:p>
          <a:p>
            <a:r>
              <a:rPr lang="es-CL" sz="2000" dirty="0"/>
              <a:t>$borde: false;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E889D19-C0E6-4720-8A96-F2C6939DDF10}"/>
              </a:ext>
            </a:extLst>
          </p:cNvPr>
          <p:cNvSpPr/>
          <p:nvPr/>
        </p:nvSpPr>
        <p:spPr>
          <a:xfrm>
            <a:off x="2296200" y="1689947"/>
            <a:ext cx="3277462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CL" sz="2000" b="1" u="sng" dirty="0"/>
              <a:t>Números, con o sin unidades</a:t>
            </a:r>
          </a:p>
          <a:p>
            <a:r>
              <a:rPr lang="es-CL" sz="2000" dirty="0"/>
              <a:t>$margen: 4px;</a:t>
            </a:r>
          </a:p>
          <a:p>
            <a:r>
              <a:rPr lang="es-CL" sz="2000" dirty="0" smtClean="0"/>
              <a:t>$fuente-grande: </a:t>
            </a:r>
            <a:r>
              <a:rPr lang="es-CL" sz="2000" dirty="0"/>
              <a:t>3rem;</a:t>
            </a:r>
          </a:p>
          <a:p>
            <a:r>
              <a:rPr lang="es-CL" sz="2000" dirty="0" smtClean="0"/>
              <a:t>$grosor-</a:t>
            </a:r>
            <a:r>
              <a:rPr lang="es-CL" sz="2000" dirty="0" err="1" smtClean="0"/>
              <a:t>linea</a:t>
            </a:r>
            <a:r>
              <a:rPr lang="es-CL" sz="2000" dirty="0" smtClean="0"/>
              <a:t>: </a:t>
            </a:r>
            <a:r>
              <a:rPr lang="es-CL" sz="2000" dirty="0"/>
              <a:t>1.5;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802DDF9-8804-454F-A455-1516CA28271D}"/>
              </a:ext>
            </a:extLst>
          </p:cNvPr>
          <p:cNvSpPr/>
          <p:nvPr/>
        </p:nvSpPr>
        <p:spPr>
          <a:xfrm>
            <a:off x="461843" y="3592841"/>
            <a:ext cx="4092335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CL" sz="2000" b="1" u="sng" dirty="0"/>
              <a:t>Cadenas de texto, con o sin comillas</a:t>
            </a:r>
          </a:p>
          <a:p>
            <a:r>
              <a:rPr lang="es-CL" sz="2000" dirty="0"/>
              <a:t>$principal: Georgia;</a:t>
            </a:r>
          </a:p>
          <a:p>
            <a:r>
              <a:rPr lang="es-CL" sz="2000" dirty="0"/>
              <a:t>$fuente: '</a:t>
            </a:r>
            <a:r>
              <a:rPr lang="es-CL" sz="2000" dirty="0" err="1"/>
              <a:t>Helvetica</a:t>
            </a:r>
            <a:r>
              <a:rPr lang="es-CL" sz="2000" dirty="0"/>
              <a:t> Neue';</a:t>
            </a:r>
          </a:p>
          <a:p>
            <a:r>
              <a:rPr lang="es-CL" sz="2000" dirty="0"/>
              <a:t>$mensaje: "Cargando...";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0550500-3A18-4A8C-8C94-721E5E64F59A}"/>
              </a:ext>
            </a:extLst>
          </p:cNvPr>
          <p:cNvSpPr/>
          <p:nvPr/>
        </p:nvSpPr>
        <p:spPr>
          <a:xfrm>
            <a:off x="5698950" y="1689947"/>
            <a:ext cx="3147567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CL" sz="2000" b="1" u="sng" dirty="0"/>
              <a:t>Listas</a:t>
            </a:r>
          </a:p>
          <a:p>
            <a:r>
              <a:rPr lang="es-CL" sz="2000" dirty="0"/>
              <a:t>$nombres: Juan, Luis, María;</a:t>
            </a:r>
          </a:p>
          <a:p>
            <a:r>
              <a:rPr lang="es-CL" sz="2000" dirty="0" smtClean="0"/>
              <a:t>$margen: </a:t>
            </a:r>
            <a:r>
              <a:rPr lang="es-CL" sz="2000" dirty="0"/>
              <a:t>10px </a:t>
            </a:r>
            <a:r>
              <a:rPr lang="es-CL" sz="2000" dirty="0" err="1"/>
              <a:t>10px</a:t>
            </a:r>
            <a:r>
              <a:rPr lang="es-CL" sz="2000" dirty="0"/>
              <a:t> 0 20px;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023AD1B-E419-43A4-9D37-ED07437B8261}"/>
              </a:ext>
            </a:extLst>
          </p:cNvPr>
          <p:cNvSpPr/>
          <p:nvPr/>
        </p:nvSpPr>
        <p:spPr>
          <a:xfrm>
            <a:off x="1617886" y="5549791"/>
            <a:ext cx="5131434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CL" sz="2000" b="1" u="sng" dirty="0" err="1"/>
              <a:t>Null</a:t>
            </a:r>
            <a:r>
              <a:rPr lang="es-CL" sz="2000" b="1" u="sng" dirty="0"/>
              <a:t>, se usan </a:t>
            </a:r>
            <a:r>
              <a:rPr lang="es-CL" sz="2000" b="1" u="sng" dirty="0" smtClean="0"/>
              <a:t>principalmente en </a:t>
            </a:r>
            <a:r>
              <a:rPr lang="es-CL" sz="2000" b="1" u="sng" dirty="0"/>
              <a:t>condicionales</a:t>
            </a:r>
          </a:p>
          <a:p>
            <a:r>
              <a:rPr lang="es-CL" sz="2000" dirty="0"/>
              <a:t>$bordes: </a:t>
            </a:r>
            <a:r>
              <a:rPr lang="es-CL" sz="2000" dirty="0" err="1"/>
              <a:t>null</a:t>
            </a:r>
            <a:r>
              <a:rPr lang="es-CL" sz="2000" dirty="0"/>
              <a:t>;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0B9E4D2-FF8D-4E98-B9BE-19F0DDCD3EFA}"/>
              </a:ext>
            </a:extLst>
          </p:cNvPr>
          <p:cNvSpPr/>
          <p:nvPr/>
        </p:nvSpPr>
        <p:spPr>
          <a:xfrm>
            <a:off x="4763140" y="3592841"/>
            <a:ext cx="3399619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CL" sz="2000" b="1" u="sng" dirty="0"/>
              <a:t>Hexadecimales, </a:t>
            </a:r>
            <a:r>
              <a:rPr lang="es-CL" sz="2000" b="1" u="sng" dirty="0" err="1"/>
              <a:t>rgba</a:t>
            </a:r>
            <a:r>
              <a:rPr lang="es-CL" sz="2000" b="1" u="sng" dirty="0"/>
              <a:t>, colores</a:t>
            </a:r>
          </a:p>
          <a:p>
            <a:r>
              <a:rPr lang="es-CL" sz="2000" dirty="0"/>
              <a:t>$color: </a:t>
            </a:r>
            <a:r>
              <a:rPr lang="es-CL" sz="2000" dirty="0" err="1"/>
              <a:t>black</a:t>
            </a:r>
            <a:r>
              <a:rPr lang="es-CL" sz="2000" dirty="0"/>
              <a:t>;</a:t>
            </a:r>
          </a:p>
          <a:p>
            <a:r>
              <a:rPr lang="es-CL" sz="2000" dirty="0"/>
              <a:t>$borde: </a:t>
            </a:r>
            <a:r>
              <a:rPr lang="es-CL" sz="2000" dirty="0" err="1"/>
              <a:t>rgba</a:t>
            </a:r>
            <a:r>
              <a:rPr lang="es-CL" sz="2000" dirty="0"/>
              <a:t>(0, 255, 255, 0.5);</a:t>
            </a:r>
          </a:p>
          <a:p>
            <a:r>
              <a:rPr lang="es-CL" sz="2000" dirty="0"/>
              <a:t>$sombra: #666666;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D865C50-6F31-4F81-9732-CF0DE0A634C4}"/>
              </a:ext>
            </a:extLst>
          </p:cNvPr>
          <p:cNvSpPr txBox="1"/>
          <p:nvPr/>
        </p:nvSpPr>
        <p:spPr>
          <a:xfrm>
            <a:off x="719747" y="106604"/>
            <a:ext cx="3852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 smtClean="0">
                <a:solidFill>
                  <a:schemeClr val="bg1"/>
                </a:solidFill>
              </a:rPr>
              <a:t>Variables</a:t>
            </a:r>
            <a:endParaRPr lang="es-CL" sz="3200" b="1" i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556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5DCBFA99-2E1F-4212-AE14-667E04094931}"/>
              </a:ext>
            </a:extLst>
          </p:cNvPr>
          <p:cNvGrpSpPr/>
          <p:nvPr/>
        </p:nvGrpSpPr>
        <p:grpSpPr>
          <a:xfrm>
            <a:off x="117568" y="1021590"/>
            <a:ext cx="8961118" cy="4639656"/>
            <a:chOff x="668874" y="2678450"/>
            <a:chExt cx="8259699" cy="4639656"/>
          </a:xfrm>
        </p:grpSpPr>
        <p:grpSp>
          <p:nvGrpSpPr>
            <p:cNvPr id="13" name="Grupo 12">
              <a:extLst>
                <a:ext uri="{FF2B5EF4-FFF2-40B4-BE49-F238E27FC236}">
                  <a16:creationId xmlns:a16="http://schemas.microsoft.com/office/drawing/2014/main" id="{F568082A-281A-486A-8BBE-06CB5D6E2C2C}"/>
                </a:ext>
              </a:extLst>
            </p:cNvPr>
            <p:cNvGrpSpPr/>
            <p:nvPr/>
          </p:nvGrpSpPr>
          <p:grpSpPr>
            <a:xfrm>
              <a:off x="668874" y="2678450"/>
              <a:ext cx="3949244" cy="4639656"/>
              <a:chOff x="441435" y="3117219"/>
              <a:chExt cx="3949244" cy="4639656"/>
            </a:xfrm>
          </p:grpSpPr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D5383AEF-CDFB-44E3-B83D-AFFB84F08C66}"/>
                  </a:ext>
                </a:extLst>
              </p:cNvPr>
              <p:cNvSpPr/>
              <p:nvPr/>
            </p:nvSpPr>
            <p:spPr>
              <a:xfrm>
                <a:off x="441435" y="3478781"/>
                <a:ext cx="3949244" cy="427809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$title-font</a:t>
                </a:r>
                <a:r>
                  <a:rPr lang="en-US" sz="1600" dirty="0"/>
                  <a:t>: normal </a:t>
                </a:r>
                <a:r>
                  <a:rPr lang="en-US" sz="1600" dirty="0" smtClean="0"/>
                  <a:t>24px</a:t>
                </a:r>
                <a:r>
                  <a:rPr lang="en-US" sz="1600" dirty="0"/>
                  <a:t> 'Open Sans', sans-serif;</a:t>
                </a:r>
              </a:p>
              <a:p>
                <a:r>
                  <a:rPr lang="en-US" sz="1600" dirty="0">
                    <a:solidFill>
                      <a:srgbClr val="0070C0"/>
                    </a:solidFill>
                  </a:rPr>
                  <a:t>$cool-red</a:t>
                </a:r>
                <a:r>
                  <a:rPr lang="en-US" sz="1600" dirty="0"/>
                  <a:t>: #F44336;</a:t>
                </a:r>
              </a:p>
              <a:p>
                <a:r>
                  <a:rPr lang="en-US" sz="1600" dirty="0" smtClean="0">
                    <a:solidFill>
                      <a:srgbClr val="0070C0"/>
                    </a:solidFill>
                  </a:rPr>
                  <a:t>$shadow-</a:t>
                </a:r>
                <a:r>
                  <a:rPr lang="en-US" sz="1600" dirty="0" err="1" smtClean="0">
                    <a:solidFill>
                      <a:srgbClr val="0070C0"/>
                    </a:solidFill>
                  </a:rPr>
                  <a:t>std</a:t>
                </a:r>
                <a:r>
                  <a:rPr lang="en-US" sz="1600" dirty="0" smtClean="0"/>
                  <a:t>:</a:t>
                </a:r>
                <a:r>
                  <a:rPr lang="en-US" sz="1600" dirty="0"/>
                  <a:t> </a:t>
                </a:r>
                <a:r>
                  <a:rPr lang="en-US" sz="1600" dirty="0" smtClean="0"/>
                  <a:t>7px</a:t>
                </a:r>
                <a:r>
                  <a:rPr lang="en-US" sz="1600" dirty="0"/>
                  <a:t> </a:t>
                </a:r>
                <a:r>
                  <a:rPr lang="en-US" sz="1600" dirty="0" err="1" smtClean="0"/>
                  <a:t>7px</a:t>
                </a:r>
                <a:r>
                  <a:rPr lang="en-US" sz="1600" dirty="0"/>
                  <a:t> </a:t>
                </a:r>
                <a:r>
                  <a:rPr lang="en-US" sz="1600" dirty="0" smtClean="0"/>
                  <a:t>1px</a:t>
                </a:r>
                <a:r>
                  <a:rPr lang="en-US" sz="1600" dirty="0"/>
                  <a:t> 0 </a:t>
                </a:r>
                <a:r>
                  <a:rPr lang="en-US" sz="1600" dirty="0" err="1"/>
                  <a:t>rgba</a:t>
                </a:r>
                <a:r>
                  <a:rPr lang="en-US" sz="1600" dirty="0"/>
                  <a:t>(0, 0, 0, 0.2);</a:t>
                </a:r>
              </a:p>
              <a:p>
                <a:endParaRPr lang="en-US" sz="1600" dirty="0" smtClean="0"/>
              </a:p>
              <a:p>
                <a:r>
                  <a:rPr lang="en-US" sz="1600" dirty="0" smtClean="0"/>
                  <a:t>.</a:t>
                </a:r>
                <a:r>
                  <a:rPr lang="en-US" sz="1600" dirty="0" err="1"/>
                  <a:t>contenedor</a:t>
                </a:r>
                <a:r>
                  <a:rPr lang="en-US" sz="1600" dirty="0"/>
                  <a:t> {</a:t>
                </a:r>
              </a:p>
              <a:p>
                <a:r>
                  <a:rPr lang="en-US" sz="1600" dirty="0"/>
                  <a:t>    color: </a:t>
                </a:r>
                <a:r>
                  <a:rPr lang="en-US" sz="1600" dirty="0">
                    <a:solidFill>
                      <a:srgbClr val="0070C0"/>
                    </a:solidFill>
                  </a:rPr>
                  <a:t>$cool-red</a:t>
                </a:r>
                <a:r>
                  <a:rPr lang="en-US" sz="1600" dirty="0"/>
                  <a:t>;</a:t>
                </a:r>
              </a:p>
              <a:p>
                <a:r>
                  <a:rPr lang="en-US" sz="1600" dirty="0"/>
                  <a:t>    background: </a:t>
                </a:r>
                <a:r>
                  <a:rPr lang="en-US" sz="1600" dirty="0" smtClean="0"/>
                  <a:t>#000;</a:t>
                </a:r>
                <a:endParaRPr lang="en-US" sz="1600" dirty="0"/>
              </a:p>
              <a:p>
                <a:r>
                  <a:rPr lang="en-US" sz="1600" dirty="0"/>
                  <a:t>    width: 80%;</a:t>
                </a:r>
              </a:p>
              <a:p>
                <a:r>
                  <a:rPr lang="en-US" sz="1600" dirty="0"/>
                  <a:t>    border: solid </a:t>
                </a:r>
                <a:r>
                  <a:rPr lang="en-US" sz="1600" dirty="0" smtClean="0"/>
                  <a:t>3px</a:t>
                </a:r>
                <a:r>
                  <a:rPr lang="en-US" sz="1600" dirty="0"/>
                  <a:t> </a:t>
                </a:r>
                <a:r>
                  <a:rPr lang="en-US" sz="1600" dirty="0" smtClean="0"/>
                  <a:t>red;</a:t>
                </a:r>
                <a:endParaRPr lang="en-US" sz="1600" dirty="0"/>
              </a:p>
              <a:p>
                <a:r>
                  <a:rPr lang="en-US" sz="1600" dirty="0"/>
                  <a:t>    box-shadow: </a:t>
                </a:r>
                <a:r>
                  <a:rPr lang="en-US" sz="1600" dirty="0" smtClean="0">
                    <a:solidFill>
                      <a:srgbClr val="0070C0"/>
                    </a:solidFill>
                  </a:rPr>
                  <a:t>$shadow-</a:t>
                </a:r>
                <a:r>
                  <a:rPr lang="en-US" sz="1600" dirty="0" err="1" smtClean="0">
                    <a:solidFill>
                      <a:srgbClr val="0070C0"/>
                    </a:solidFill>
                  </a:rPr>
                  <a:t>std</a:t>
                </a:r>
                <a:r>
                  <a:rPr lang="en-US" sz="1600" dirty="0" smtClean="0"/>
                  <a:t>;</a:t>
                </a:r>
                <a:endParaRPr lang="en-US" sz="1600" dirty="0"/>
              </a:p>
              <a:p>
                <a:r>
                  <a:rPr lang="en-US" sz="1600" dirty="0"/>
                  <a:t>}</a:t>
                </a:r>
              </a:p>
              <a:p>
                <a:endParaRPr lang="en-US" sz="1600" dirty="0"/>
              </a:p>
              <a:p>
                <a:r>
                  <a:rPr lang="en-US" sz="1600" dirty="0" smtClean="0"/>
                  <a:t>.</a:t>
                </a:r>
                <a:r>
                  <a:rPr lang="en-US" sz="1600" dirty="0" err="1"/>
                  <a:t>titulo</a:t>
                </a:r>
                <a:r>
                  <a:rPr lang="en-US" sz="1600" dirty="0"/>
                  <a:t> {</a:t>
                </a:r>
              </a:p>
              <a:p>
                <a:r>
                  <a:rPr lang="en-US" sz="1600" dirty="0"/>
                  <a:t> </a:t>
                </a:r>
                <a:r>
                  <a:rPr lang="en-US" sz="1600" dirty="0" smtClean="0"/>
                  <a:t>   font</a:t>
                </a:r>
                <a:r>
                  <a:rPr lang="en-US" sz="1600" dirty="0"/>
                  <a:t>: </a:t>
                </a:r>
                <a:r>
                  <a:rPr lang="en-US" sz="1600" dirty="0">
                    <a:solidFill>
                      <a:srgbClr val="0070C0"/>
                    </a:solidFill>
                  </a:rPr>
                  <a:t>$title-font</a:t>
                </a:r>
                <a:r>
                  <a:rPr lang="en-US" sz="1600" dirty="0"/>
                  <a:t>;</a:t>
                </a:r>
              </a:p>
              <a:p>
                <a:r>
                  <a:rPr lang="en-US" sz="1600" dirty="0"/>
                  <a:t>  </a:t>
                </a:r>
                <a:r>
                  <a:rPr lang="en-US" sz="1600" dirty="0" smtClean="0"/>
                  <a:t>  color</a:t>
                </a:r>
                <a:r>
                  <a:rPr lang="en-US" sz="1600" dirty="0"/>
                  <a:t>: </a:t>
                </a:r>
                <a:r>
                  <a:rPr lang="en-US" sz="1600" dirty="0">
                    <a:solidFill>
                      <a:srgbClr val="0070C0"/>
                    </a:solidFill>
                  </a:rPr>
                  <a:t>$cool-red</a:t>
                </a:r>
                <a:r>
                  <a:rPr lang="en-US" sz="1600" dirty="0"/>
                  <a:t>;</a:t>
                </a:r>
              </a:p>
              <a:p>
                <a:r>
                  <a:rPr lang="en-US" sz="1600" dirty="0"/>
                  <a:t>  </a:t>
                </a:r>
                <a:r>
                  <a:rPr lang="en-US" sz="1600" dirty="0" smtClean="0"/>
                  <a:t>  padding</a:t>
                </a:r>
                <a:r>
                  <a:rPr lang="en-US" sz="1600" dirty="0"/>
                  <a:t>: 5px;</a:t>
                </a:r>
              </a:p>
              <a:p>
                <a:r>
                  <a:rPr lang="en-US" sz="1600" dirty="0"/>
                  <a:t>}</a:t>
                </a:r>
              </a:p>
            </p:txBody>
          </p:sp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F70DCA9-23EE-4989-BC84-4492853B5E01}"/>
                  </a:ext>
                </a:extLst>
              </p:cNvPr>
              <p:cNvSpPr txBox="1"/>
              <p:nvPr/>
            </p:nvSpPr>
            <p:spPr>
              <a:xfrm>
                <a:off x="1795824" y="3117219"/>
                <a:ext cx="14103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L" b="1" dirty="0">
                    <a:solidFill>
                      <a:schemeClr val="accent5">
                        <a:lumMod val="75000"/>
                      </a:schemeClr>
                    </a:solidFill>
                  </a:rPr>
                  <a:t>Archivo SCSS</a:t>
                </a:r>
              </a:p>
            </p:txBody>
          </p:sp>
        </p:grp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033A8B1C-917D-4E53-938C-75E8B9744E88}"/>
                </a:ext>
              </a:extLst>
            </p:cNvPr>
            <p:cNvGrpSpPr/>
            <p:nvPr/>
          </p:nvGrpSpPr>
          <p:grpSpPr>
            <a:xfrm>
              <a:off x="5171973" y="2678450"/>
              <a:ext cx="3756600" cy="3662541"/>
              <a:chOff x="5251455" y="3109449"/>
              <a:chExt cx="3756600" cy="3662541"/>
            </a:xfrm>
          </p:grpSpPr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E1934FFD-8DBF-4717-B4D0-6CAE7DDCB434}"/>
                  </a:ext>
                </a:extLst>
              </p:cNvPr>
              <p:cNvSpPr/>
              <p:nvPr/>
            </p:nvSpPr>
            <p:spPr>
              <a:xfrm>
                <a:off x="5251455" y="3478781"/>
                <a:ext cx="3756600" cy="329320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600" dirty="0"/>
                  <a:t>.</a:t>
                </a:r>
                <a:r>
                  <a:rPr lang="en-US" sz="1600" dirty="0" err="1"/>
                  <a:t>contenedor</a:t>
                </a:r>
                <a:r>
                  <a:rPr lang="en-US" sz="1600" dirty="0"/>
                  <a:t> {</a:t>
                </a:r>
              </a:p>
              <a:p>
                <a:r>
                  <a:rPr lang="en-US" sz="1600" dirty="0"/>
                  <a:t>  </a:t>
                </a:r>
                <a:r>
                  <a:rPr lang="en-US" sz="1600" dirty="0" smtClean="0"/>
                  <a:t>  color</a:t>
                </a:r>
                <a:r>
                  <a:rPr lang="en-US" sz="1600" dirty="0"/>
                  <a:t>: #F44336;</a:t>
                </a:r>
              </a:p>
              <a:p>
                <a:r>
                  <a:rPr lang="en-US" sz="1600" dirty="0"/>
                  <a:t>  </a:t>
                </a:r>
                <a:r>
                  <a:rPr lang="en-US" sz="1600" dirty="0" smtClean="0"/>
                  <a:t>  background</a:t>
                </a:r>
                <a:r>
                  <a:rPr lang="en-US" sz="1600" dirty="0"/>
                  <a:t>: </a:t>
                </a:r>
                <a:r>
                  <a:rPr lang="en-US" sz="1600" dirty="0" smtClean="0"/>
                  <a:t>#000;</a:t>
                </a:r>
                <a:endParaRPr lang="en-US" sz="1600" dirty="0"/>
              </a:p>
              <a:p>
                <a:r>
                  <a:rPr lang="en-US" sz="1600" dirty="0"/>
                  <a:t>  </a:t>
                </a:r>
                <a:r>
                  <a:rPr lang="en-US" sz="1600" dirty="0" smtClean="0"/>
                  <a:t>  width</a:t>
                </a:r>
                <a:r>
                  <a:rPr lang="en-US" sz="1600" dirty="0"/>
                  <a:t>: 80%;</a:t>
                </a:r>
              </a:p>
              <a:p>
                <a:r>
                  <a:rPr lang="en-US" sz="1600" dirty="0"/>
                  <a:t>  </a:t>
                </a:r>
                <a:r>
                  <a:rPr lang="en-US" sz="1600" dirty="0" smtClean="0"/>
                  <a:t>  border</a:t>
                </a:r>
                <a:r>
                  <a:rPr lang="en-US" sz="1600" dirty="0"/>
                  <a:t>: solid </a:t>
                </a:r>
                <a:r>
                  <a:rPr lang="en-US" sz="1600" dirty="0" smtClean="0"/>
                  <a:t>3px</a:t>
                </a:r>
                <a:r>
                  <a:rPr lang="en-US" sz="1600" dirty="0"/>
                  <a:t> </a:t>
                </a:r>
                <a:r>
                  <a:rPr lang="en-US" sz="1600" dirty="0" smtClean="0"/>
                  <a:t>red;</a:t>
                </a:r>
                <a:endParaRPr lang="en-US" sz="1600" dirty="0"/>
              </a:p>
              <a:p>
                <a:r>
                  <a:rPr lang="en-US" sz="1600" dirty="0"/>
                  <a:t>  </a:t>
                </a:r>
                <a:r>
                  <a:rPr lang="en-US" sz="1600" dirty="0" smtClean="0"/>
                  <a:t>  box-shadow</a:t>
                </a:r>
                <a:r>
                  <a:rPr lang="en-US" sz="1600" dirty="0"/>
                  <a:t>: </a:t>
                </a:r>
                <a:r>
                  <a:rPr lang="en-US" sz="1600" dirty="0" smtClean="0"/>
                  <a:t>7px</a:t>
                </a:r>
                <a:r>
                  <a:rPr lang="en-US" sz="1600" dirty="0"/>
                  <a:t> </a:t>
                </a:r>
                <a:r>
                  <a:rPr lang="en-US" sz="1600" dirty="0" err="1" smtClean="0"/>
                  <a:t>7px</a:t>
                </a:r>
                <a:r>
                  <a:rPr lang="en-US" sz="1600" dirty="0"/>
                  <a:t> </a:t>
                </a:r>
                <a:r>
                  <a:rPr lang="en-US" sz="1600" dirty="0" smtClean="0"/>
                  <a:t>1px</a:t>
                </a:r>
                <a:r>
                  <a:rPr lang="en-US" sz="1600" dirty="0"/>
                  <a:t> 0 </a:t>
                </a:r>
                <a:r>
                  <a:rPr lang="en-US" sz="1600" dirty="0" err="1"/>
                  <a:t>rgba</a:t>
                </a:r>
                <a:r>
                  <a:rPr lang="en-US" sz="1600" dirty="0"/>
                  <a:t>(0, 0, 0, 0.2);</a:t>
                </a:r>
              </a:p>
              <a:p>
                <a:r>
                  <a:rPr lang="en-US" sz="1600" dirty="0"/>
                  <a:t>}</a:t>
                </a:r>
              </a:p>
              <a:p>
                <a:r>
                  <a:rPr lang="en-US" sz="1600" dirty="0"/>
                  <a:t/>
                </a:r>
                <a:br>
                  <a:rPr lang="en-US" sz="1600" dirty="0"/>
                </a:br>
                <a:r>
                  <a:rPr lang="en-US" sz="1600" dirty="0"/>
                  <a:t>.</a:t>
                </a:r>
                <a:r>
                  <a:rPr lang="en-US" sz="1600" dirty="0" err="1"/>
                  <a:t>titulo</a:t>
                </a:r>
                <a:r>
                  <a:rPr lang="en-US" sz="1600" dirty="0"/>
                  <a:t> </a:t>
                </a:r>
                <a:r>
                  <a:rPr lang="en-US" sz="1600" dirty="0" smtClean="0"/>
                  <a:t>{</a:t>
                </a:r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font</a:t>
                </a:r>
                <a:r>
                  <a:rPr lang="en-US" sz="1600" dirty="0"/>
                  <a:t>: normal 24px "Open Sans", sans-serif;</a:t>
                </a:r>
              </a:p>
              <a:p>
                <a:r>
                  <a:rPr lang="en-US" sz="1600" dirty="0"/>
                  <a:t>  </a:t>
                </a:r>
                <a:r>
                  <a:rPr lang="en-US" sz="1600" dirty="0" smtClean="0"/>
                  <a:t>  color</a:t>
                </a:r>
                <a:r>
                  <a:rPr lang="en-US" sz="1600" dirty="0"/>
                  <a:t>: #F44336;</a:t>
                </a:r>
              </a:p>
              <a:p>
                <a:r>
                  <a:rPr lang="en-US" sz="1600" dirty="0"/>
                  <a:t>  </a:t>
                </a:r>
                <a:r>
                  <a:rPr lang="en-US" sz="1600" dirty="0" smtClean="0"/>
                  <a:t>  padding</a:t>
                </a:r>
                <a:r>
                  <a:rPr lang="en-US" sz="1600" dirty="0"/>
                  <a:t>: 5px;</a:t>
                </a:r>
              </a:p>
              <a:p>
                <a:r>
                  <a:rPr lang="en-US" sz="1600" dirty="0"/>
                  <a:t>}</a:t>
                </a:r>
              </a:p>
            </p:txBody>
          </p:sp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BCD59CE7-909C-4FD3-BB0C-63074BBEBCCB}"/>
                  </a:ext>
                </a:extLst>
              </p:cNvPr>
              <p:cNvSpPr txBox="1"/>
              <p:nvPr/>
            </p:nvSpPr>
            <p:spPr>
              <a:xfrm>
                <a:off x="6352849" y="3109449"/>
                <a:ext cx="14103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b="1" dirty="0">
                    <a:solidFill>
                      <a:schemeClr val="accent5">
                        <a:lumMod val="75000"/>
                      </a:schemeClr>
                    </a:solidFill>
                  </a:rPr>
                  <a:t>Archivo CSS</a:t>
                </a:r>
              </a:p>
            </p:txBody>
          </p:sp>
        </p:grpSp>
      </p:grp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D865C50-6F31-4F81-9732-CF0DE0A634C4}"/>
              </a:ext>
            </a:extLst>
          </p:cNvPr>
          <p:cNvSpPr txBox="1"/>
          <p:nvPr/>
        </p:nvSpPr>
        <p:spPr>
          <a:xfrm>
            <a:off x="719747" y="106604"/>
            <a:ext cx="3852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 smtClean="0">
                <a:solidFill>
                  <a:schemeClr val="bg1"/>
                </a:solidFill>
              </a:rPr>
              <a:t>Variables</a:t>
            </a:r>
            <a:endParaRPr lang="es-CL" sz="3200" b="1" i="1" dirty="0">
              <a:solidFill>
                <a:schemeClr val="bg1"/>
              </a:solidFill>
            </a:endParaRPr>
          </a:p>
        </p:txBody>
      </p:sp>
      <p:sp>
        <p:nvSpPr>
          <p:cNvPr id="4" name="Flecha derecha 3"/>
          <p:cNvSpPr/>
          <p:nvPr/>
        </p:nvSpPr>
        <p:spPr>
          <a:xfrm>
            <a:off x="3626416" y="2834640"/>
            <a:ext cx="1350531" cy="992777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622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A511CB9-E618-47BA-B53D-33C3D4205059}"/>
              </a:ext>
            </a:extLst>
          </p:cNvPr>
          <p:cNvSpPr txBox="1"/>
          <p:nvPr/>
        </p:nvSpPr>
        <p:spPr>
          <a:xfrm>
            <a:off x="5397012" y="691379"/>
            <a:ext cx="3746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b="1" dirty="0"/>
              <a:t>Variables Globales y Locales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9045EFB-158D-4A7C-8610-85AED30895F2}"/>
              </a:ext>
            </a:extLst>
          </p:cNvPr>
          <p:cNvSpPr/>
          <p:nvPr/>
        </p:nvSpPr>
        <p:spPr>
          <a:xfrm>
            <a:off x="2506248" y="1476416"/>
            <a:ext cx="66377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2400" dirty="0" smtClean="0"/>
              <a:t>Al definir la </a:t>
            </a:r>
            <a:r>
              <a:rPr lang="es-CL" sz="2400" dirty="0"/>
              <a:t>variable </a:t>
            </a:r>
            <a:r>
              <a:rPr lang="es-CL" sz="2400" b="1" dirty="0" smtClean="0">
                <a:solidFill>
                  <a:srgbClr val="0070C0"/>
                </a:solidFill>
              </a:rPr>
              <a:t>$color</a:t>
            </a:r>
            <a:r>
              <a:rPr lang="es-CL" sz="2400" dirty="0" smtClean="0"/>
              <a:t> fuera </a:t>
            </a:r>
            <a:r>
              <a:rPr lang="es-CL" sz="2400" dirty="0"/>
              <a:t>de cualquier </a:t>
            </a:r>
            <a:r>
              <a:rPr lang="es-CL" sz="2400" dirty="0" smtClean="0"/>
              <a:t>selector, estará disponible de forma </a:t>
            </a:r>
            <a:r>
              <a:rPr lang="es-CL" sz="2400" b="1" dirty="0" smtClean="0">
                <a:solidFill>
                  <a:srgbClr val="FF0000"/>
                </a:solidFill>
              </a:rPr>
              <a:t>global</a:t>
            </a:r>
            <a:r>
              <a:rPr lang="es-CL" sz="2400" dirty="0" smtClean="0"/>
              <a:t> para todo el </a:t>
            </a:r>
            <a:r>
              <a:rPr lang="es-CL" sz="2400" dirty="0" err="1" smtClean="0"/>
              <a:t>css</a:t>
            </a:r>
            <a:endParaRPr lang="es-CL" sz="24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A35D534-4240-4359-A985-D66F8C63FFDC}"/>
              </a:ext>
            </a:extLst>
          </p:cNvPr>
          <p:cNvSpPr/>
          <p:nvPr/>
        </p:nvSpPr>
        <p:spPr>
          <a:xfrm>
            <a:off x="0" y="3743118"/>
            <a:ext cx="2506248" cy="3046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CL" sz="2400" dirty="0"/>
              <a:t>.contenido {</a:t>
            </a:r>
          </a:p>
          <a:p>
            <a:r>
              <a:rPr lang="es-CL" sz="2400" dirty="0" smtClean="0">
                <a:solidFill>
                  <a:srgbClr val="0070C0"/>
                </a:solidFill>
              </a:rPr>
              <a:t>	$</a:t>
            </a:r>
            <a:r>
              <a:rPr lang="es-CL" sz="2400" dirty="0">
                <a:solidFill>
                  <a:srgbClr val="0070C0"/>
                </a:solidFill>
              </a:rPr>
              <a:t>color</a:t>
            </a:r>
            <a:r>
              <a:rPr lang="es-CL" sz="2400" dirty="0"/>
              <a:t>: #</a:t>
            </a:r>
            <a:r>
              <a:rPr lang="es-CL" sz="2400" dirty="0" smtClean="0"/>
              <a:t>999;</a:t>
            </a:r>
          </a:p>
          <a:p>
            <a:r>
              <a:rPr lang="es-CL" sz="2400" dirty="0"/>
              <a:t>	</a:t>
            </a:r>
            <a:r>
              <a:rPr lang="es-CL" sz="2400" dirty="0" smtClean="0"/>
              <a:t>color</a:t>
            </a:r>
            <a:r>
              <a:rPr lang="es-CL" sz="2400" dirty="0"/>
              <a:t>: </a:t>
            </a:r>
            <a:r>
              <a:rPr lang="es-CL" sz="2400" dirty="0">
                <a:solidFill>
                  <a:srgbClr val="0070C0"/>
                </a:solidFill>
              </a:rPr>
              <a:t>$color</a:t>
            </a:r>
            <a:r>
              <a:rPr lang="es-CL" sz="2400" dirty="0" smtClean="0"/>
              <a:t>;</a:t>
            </a:r>
            <a:endParaRPr lang="es-CL" sz="2400" dirty="0"/>
          </a:p>
          <a:p>
            <a:r>
              <a:rPr lang="es-CL" sz="2400" dirty="0"/>
              <a:t>}</a:t>
            </a:r>
          </a:p>
          <a:p>
            <a:r>
              <a:rPr lang="es-CL" sz="2400" dirty="0"/>
              <a:t> </a:t>
            </a:r>
          </a:p>
          <a:p>
            <a:r>
              <a:rPr lang="es-CL" sz="2400" dirty="0"/>
              <a:t>.lateral {</a:t>
            </a:r>
          </a:p>
          <a:p>
            <a:r>
              <a:rPr lang="es-CL" sz="2400" dirty="0" smtClean="0"/>
              <a:t>	color</a:t>
            </a:r>
            <a:r>
              <a:rPr lang="es-CL" sz="2400" dirty="0"/>
              <a:t>: </a:t>
            </a:r>
            <a:r>
              <a:rPr lang="es-CL" sz="2400" dirty="0">
                <a:solidFill>
                  <a:srgbClr val="0070C0"/>
                </a:solidFill>
              </a:rPr>
              <a:t>$color</a:t>
            </a:r>
            <a:r>
              <a:rPr lang="es-CL" sz="2400" dirty="0"/>
              <a:t>;</a:t>
            </a:r>
          </a:p>
          <a:p>
            <a:r>
              <a:rPr lang="es-CL" sz="2400" dirty="0"/>
              <a:t>}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78C997F-533E-4F20-B3D5-4B50342BA51F}"/>
              </a:ext>
            </a:extLst>
          </p:cNvPr>
          <p:cNvSpPr/>
          <p:nvPr/>
        </p:nvSpPr>
        <p:spPr>
          <a:xfrm>
            <a:off x="2506248" y="3880094"/>
            <a:ext cx="640079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2400" b="1" dirty="0" smtClean="0">
                <a:solidFill>
                  <a:srgbClr val="0070C0"/>
                </a:solidFill>
              </a:rPr>
              <a:t>$</a:t>
            </a:r>
            <a:r>
              <a:rPr lang="es-CL" sz="2400" b="1" dirty="0">
                <a:solidFill>
                  <a:srgbClr val="0070C0"/>
                </a:solidFill>
              </a:rPr>
              <a:t>color </a:t>
            </a:r>
            <a:r>
              <a:rPr lang="es-CL" sz="2400" dirty="0" smtClean="0"/>
              <a:t>ha sido definida </a:t>
            </a:r>
            <a:r>
              <a:rPr lang="es-CL" sz="2400" b="1" dirty="0"/>
              <a:t>dentro de .</a:t>
            </a:r>
            <a:r>
              <a:rPr lang="es-CL" sz="2400" b="1" dirty="0" smtClean="0"/>
              <a:t>contenido</a:t>
            </a:r>
            <a:r>
              <a:rPr lang="es-CL" sz="2400" dirty="0" smtClean="0"/>
              <a:t>, </a:t>
            </a:r>
            <a:r>
              <a:rPr lang="es-CL" sz="2400" dirty="0"/>
              <a:t>por lo </a:t>
            </a:r>
            <a:r>
              <a:rPr lang="es-CL" sz="2400" dirty="0" smtClean="0"/>
              <a:t>que, </a:t>
            </a:r>
            <a:r>
              <a:rPr lang="es-CL" sz="2400" dirty="0"/>
              <a:t>al usarla en </a:t>
            </a:r>
            <a:r>
              <a:rPr lang="es-CL" sz="2400" b="1" dirty="0"/>
              <a:t>.lateral</a:t>
            </a:r>
            <a:r>
              <a:rPr lang="es-CL" sz="2400" dirty="0"/>
              <a:t> nos dará un error:</a:t>
            </a:r>
          </a:p>
          <a:p>
            <a:endParaRPr lang="es-CL" sz="2400" dirty="0"/>
          </a:p>
          <a:p>
            <a:r>
              <a:rPr lang="es-CL" sz="2400" dirty="0" smtClean="0"/>
              <a:t>Error</a:t>
            </a:r>
            <a:r>
              <a:rPr lang="es-CL" sz="2400" dirty="0"/>
              <a:t>: </a:t>
            </a:r>
            <a:r>
              <a:rPr lang="es-CL" sz="2400" dirty="0" err="1"/>
              <a:t>Undefined</a:t>
            </a:r>
            <a:r>
              <a:rPr lang="es-CL" sz="2400" dirty="0"/>
              <a:t> variable: </a:t>
            </a:r>
            <a:r>
              <a:rPr lang="es-CL" sz="2400" dirty="0" smtClean="0"/>
              <a:t>$color</a:t>
            </a:r>
            <a:endParaRPr lang="es-CL" sz="2400" dirty="0"/>
          </a:p>
          <a:p>
            <a:endParaRPr lang="es-CL" sz="2400" dirty="0"/>
          </a:p>
          <a:p>
            <a:r>
              <a:rPr lang="es-CL" sz="2400" dirty="0" smtClean="0"/>
              <a:t>La </a:t>
            </a:r>
            <a:r>
              <a:rPr lang="es-CL" sz="2400" dirty="0"/>
              <a:t>variable </a:t>
            </a:r>
            <a:r>
              <a:rPr lang="es-CL" sz="2400" b="1" dirty="0">
                <a:solidFill>
                  <a:srgbClr val="0070C0"/>
                </a:solidFill>
              </a:rPr>
              <a:t>$color</a:t>
            </a:r>
            <a:r>
              <a:rPr lang="es-CL" sz="2400" dirty="0">
                <a:solidFill>
                  <a:srgbClr val="0070C0"/>
                </a:solidFill>
              </a:rPr>
              <a:t> </a:t>
            </a:r>
            <a:r>
              <a:rPr lang="es-CL" sz="2400" dirty="0"/>
              <a:t>es </a:t>
            </a:r>
            <a:r>
              <a:rPr lang="es-CL" sz="2400" b="1" dirty="0" smtClean="0">
                <a:solidFill>
                  <a:srgbClr val="FF0000"/>
                </a:solidFill>
              </a:rPr>
              <a:t>local</a:t>
            </a:r>
            <a:r>
              <a:rPr lang="es-CL" sz="2400" b="1" dirty="0" smtClean="0"/>
              <a:t> </a:t>
            </a:r>
            <a:r>
              <a:rPr lang="es-CL" sz="2400" dirty="0" smtClean="0"/>
              <a:t>para clase .contenido y es visible dentro de ella solamente</a:t>
            </a:r>
            <a:endParaRPr lang="es-CL" sz="2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D865C50-6F31-4F81-9732-CF0DE0A634C4}"/>
              </a:ext>
            </a:extLst>
          </p:cNvPr>
          <p:cNvSpPr txBox="1"/>
          <p:nvPr/>
        </p:nvSpPr>
        <p:spPr>
          <a:xfrm>
            <a:off x="719747" y="106604"/>
            <a:ext cx="3852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 smtClean="0">
                <a:solidFill>
                  <a:schemeClr val="bg1"/>
                </a:solidFill>
              </a:rPr>
              <a:t>Variables</a:t>
            </a:r>
            <a:endParaRPr lang="es-CL" sz="3200" b="1" i="1" dirty="0">
              <a:solidFill>
                <a:schemeClr val="bg1"/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A35D534-4240-4359-A985-D66F8C63FFDC}"/>
              </a:ext>
            </a:extLst>
          </p:cNvPr>
          <p:cNvSpPr/>
          <p:nvPr/>
        </p:nvSpPr>
        <p:spPr>
          <a:xfrm>
            <a:off x="0" y="696130"/>
            <a:ext cx="2506248" cy="3046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CL" sz="2400" dirty="0">
                <a:solidFill>
                  <a:srgbClr val="0070C0"/>
                </a:solidFill>
              </a:rPr>
              <a:t>$color</a:t>
            </a:r>
            <a:r>
              <a:rPr lang="es-CL" sz="2400" dirty="0"/>
              <a:t>: #999;</a:t>
            </a:r>
          </a:p>
          <a:p>
            <a:r>
              <a:rPr lang="es-CL" sz="2400" dirty="0" smtClean="0"/>
              <a:t>.</a:t>
            </a:r>
            <a:r>
              <a:rPr lang="es-CL" sz="2400" dirty="0"/>
              <a:t>contenido {</a:t>
            </a:r>
          </a:p>
          <a:p>
            <a:r>
              <a:rPr lang="es-CL" sz="2400" dirty="0">
                <a:solidFill>
                  <a:srgbClr val="0070C0"/>
                </a:solidFill>
              </a:rPr>
              <a:t>	</a:t>
            </a:r>
            <a:r>
              <a:rPr lang="es-CL" sz="2400" dirty="0" smtClean="0"/>
              <a:t>color</a:t>
            </a:r>
            <a:r>
              <a:rPr lang="es-CL" sz="2400" dirty="0"/>
              <a:t>: </a:t>
            </a:r>
            <a:r>
              <a:rPr lang="es-CL" sz="2400" dirty="0">
                <a:solidFill>
                  <a:srgbClr val="0070C0"/>
                </a:solidFill>
              </a:rPr>
              <a:t>$color</a:t>
            </a:r>
            <a:r>
              <a:rPr lang="es-CL" sz="2400" dirty="0" smtClean="0"/>
              <a:t>;</a:t>
            </a:r>
            <a:endParaRPr lang="es-CL" sz="2400" dirty="0"/>
          </a:p>
          <a:p>
            <a:r>
              <a:rPr lang="es-CL" sz="2400" dirty="0"/>
              <a:t>}</a:t>
            </a:r>
          </a:p>
          <a:p>
            <a:r>
              <a:rPr lang="es-CL" sz="2400" dirty="0"/>
              <a:t> </a:t>
            </a:r>
          </a:p>
          <a:p>
            <a:r>
              <a:rPr lang="es-CL" sz="2400" dirty="0"/>
              <a:t>.lateral {</a:t>
            </a:r>
          </a:p>
          <a:p>
            <a:r>
              <a:rPr lang="es-CL" sz="2400" dirty="0" smtClean="0"/>
              <a:t>	color</a:t>
            </a:r>
            <a:r>
              <a:rPr lang="es-CL" sz="2400" dirty="0"/>
              <a:t>: </a:t>
            </a:r>
            <a:r>
              <a:rPr lang="es-CL" sz="2400" dirty="0">
                <a:solidFill>
                  <a:srgbClr val="0070C0"/>
                </a:solidFill>
              </a:rPr>
              <a:t>$color</a:t>
            </a:r>
            <a:r>
              <a:rPr lang="es-CL" sz="2400" dirty="0"/>
              <a:t>;</a:t>
            </a:r>
          </a:p>
          <a:p>
            <a:r>
              <a:rPr lang="es-CL" sz="2400" dirty="0"/>
              <a:t>}</a:t>
            </a:r>
          </a:p>
        </p:txBody>
      </p:sp>
      <p:cxnSp>
        <p:nvCxnSpPr>
          <p:cNvPr id="6" name="Conector recto 5"/>
          <p:cNvCxnSpPr/>
          <p:nvPr/>
        </p:nvCxnSpPr>
        <p:spPr>
          <a:xfrm>
            <a:off x="0" y="3743118"/>
            <a:ext cx="9144000" cy="0"/>
          </a:xfrm>
          <a:prstGeom prst="line">
            <a:avLst/>
          </a:prstGeom>
          <a:ln w="698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92880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4D865C50-6F31-4F81-9732-CF0DE0A634C4}"/>
              </a:ext>
            </a:extLst>
          </p:cNvPr>
          <p:cNvSpPr txBox="1"/>
          <p:nvPr/>
        </p:nvSpPr>
        <p:spPr>
          <a:xfrm>
            <a:off x="788275" y="-3054"/>
            <a:ext cx="3783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 smtClean="0">
                <a:solidFill>
                  <a:schemeClr val="bg1"/>
                </a:solidFill>
              </a:rPr>
              <a:t>Constantes</a:t>
            </a:r>
            <a:endParaRPr lang="es-CL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9045EFB-158D-4A7C-8610-85AED30895F2}"/>
              </a:ext>
            </a:extLst>
          </p:cNvPr>
          <p:cNvSpPr/>
          <p:nvPr/>
        </p:nvSpPr>
        <p:spPr>
          <a:xfrm>
            <a:off x="256547" y="1243040"/>
            <a:ext cx="874376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2400" dirty="0" smtClean="0"/>
              <a:t>		Son valores que </a:t>
            </a:r>
            <a:r>
              <a:rPr lang="es-CL" sz="2400" dirty="0"/>
              <a:t>no van a ser </a:t>
            </a:r>
            <a:r>
              <a:rPr lang="es-CL" sz="2400" dirty="0" smtClean="0"/>
              <a:t>actualizados </a:t>
            </a:r>
            <a:r>
              <a:rPr lang="es-CL" sz="2400" dirty="0"/>
              <a:t>bajo ninguna </a:t>
            </a:r>
            <a:r>
              <a:rPr lang="es-CL" sz="2400" dirty="0" smtClean="0"/>
              <a:t>circunstancia. </a:t>
            </a:r>
            <a:r>
              <a:rPr lang="es-CL" sz="2400" dirty="0" err="1" smtClean="0"/>
              <a:t>Sass</a:t>
            </a:r>
            <a:r>
              <a:rPr lang="es-CL" sz="2400" dirty="0" smtClean="0"/>
              <a:t> </a:t>
            </a:r>
            <a:r>
              <a:rPr lang="es-CL" sz="2400" dirty="0"/>
              <a:t>no proporciona ninguna forma para definir </a:t>
            </a:r>
            <a:r>
              <a:rPr lang="es-CL" sz="2400" dirty="0" smtClean="0"/>
              <a:t>constantes pero, como </a:t>
            </a:r>
            <a:r>
              <a:rPr lang="es-CL" sz="2400" dirty="0"/>
              <a:t>en muchos </a:t>
            </a:r>
            <a:r>
              <a:rPr lang="es-CL" sz="2400" dirty="0" smtClean="0"/>
              <a:t>otros lenguajes</a:t>
            </a:r>
            <a:r>
              <a:rPr lang="es-CL" sz="2400" dirty="0"/>
              <a:t>, se sugiere </a:t>
            </a:r>
            <a:r>
              <a:rPr lang="es-CL" sz="2400" dirty="0" smtClean="0"/>
              <a:t>declarar una variable en mayúsculas y usando _ (</a:t>
            </a:r>
            <a:r>
              <a:rPr lang="es-CL" sz="2400" dirty="0" err="1" smtClean="0"/>
              <a:t>underline</a:t>
            </a:r>
            <a:r>
              <a:rPr lang="es-CL" sz="2400" dirty="0" smtClean="0"/>
              <a:t>) para separar las palabras. </a:t>
            </a:r>
            <a:r>
              <a:rPr lang="es-CL" sz="2400" dirty="0"/>
              <a:t>No solo es una convención </a:t>
            </a:r>
            <a:r>
              <a:rPr lang="es-CL" sz="2400" dirty="0" smtClean="0"/>
              <a:t>muy utilizada, </a:t>
            </a:r>
            <a:r>
              <a:rPr lang="es-CL" sz="2400" dirty="0"/>
              <a:t>sino que también contrasta bien con las típicas variables minúsculas separadas con guion.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FB8C370-7502-4BE9-AEB8-0BDED4B250FA}"/>
              </a:ext>
            </a:extLst>
          </p:cNvPr>
          <p:cNvSpPr/>
          <p:nvPr/>
        </p:nvSpPr>
        <p:spPr>
          <a:xfrm>
            <a:off x="1467543" y="4806551"/>
            <a:ext cx="597828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CL" sz="3600" dirty="0" smtClean="0">
                <a:solidFill>
                  <a:srgbClr val="0070C0"/>
                </a:solidFill>
              </a:rPr>
              <a:t>$BORDE_UNICO</a:t>
            </a:r>
            <a:r>
              <a:rPr lang="es-CL" sz="3600" dirty="0" smtClean="0"/>
              <a:t>: </a:t>
            </a:r>
            <a:r>
              <a:rPr lang="es-CL" sz="3600" dirty="0" err="1" smtClean="0"/>
              <a:t>solid</a:t>
            </a:r>
            <a:r>
              <a:rPr lang="es-CL" sz="3600" dirty="0" smtClean="0"/>
              <a:t> 3px red;</a:t>
            </a:r>
            <a:endParaRPr lang="es-CL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383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4D865C50-6F31-4F81-9732-CF0DE0A634C4}"/>
              </a:ext>
            </a:extLst>
          </p:cNvPr>
          <p:cNvSpPr txBox="1"/>
          <p:nvPr/>
        </p:nvSpPr>
        <p:spPr>
          <a:xfrm>
            <a:off x="981004" y="0"/>
            <a:ext cx="4400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>
                <a:solidFill>
                  <a:schemeClr val="bg1"/>
                </a:solidFill>
              </a:rPr>
              <a:t>Elementos </a:t>
            </a:r>
            <a:r>
              <a:rPr lang="es-CL" sz="3200" b="1" dirty="0" smtClean="0">
                <a:solidFill>
                  <a:schemeClr val="bg1"/>
                </a:solidFill>
              </a:rPr>
              <a:t>Anidados</a:t>
            </a:r>
            <a:endParaRPr lang="es-CL" sz="3200" b="1" i="1" dirty="0">
              <a:solidFill>
                <a:schemeClr val="bg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C3C21D7-495D-4B56-9540-71216A08254D}"/>
              </a:ext>
            </a:extLst>
          </p:cNvPr>
          <p:cNvSpPr/>
          <p:nvPr/>
        </p:nvSpPr>
        <p:spPr>
          <a:xfrm>
            <a:off x="126124" y="644056"/>
            <a:ext cx="89075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2000" dirty="0" smtClean="0"/>
              <a:t>		HTML </a:t>
            </a:r>
            <a:r>
              <a:rPr lang="es-CL" sz="2000" dirty="0"/>
              <a:t>sigue una estricta estructura de anidación mientras que CSS, por lo general, es un caos total. Con la anidación de </a:t>
            </a:r>
            <a:r>
              <a:rPr lang="es-CL" sz="2000" b="1" dirty="0" err="1"/>
              <a:t>Sass</a:t>
            </a:r>
            <a:r>
              <a:rPr lang="es-CL" sz="2000" dirty="0"/>
              <a:t> </a:t>
            </a:r>
            <a:r>
              <a:rPr lang="es-CL" sz="2000" dirty="0" smtClean="0"/>
              <a:t>se puede </a:t>
            </a:r>
            <a:r>
              <a:rPr lang="es-CL" sz="2000" dirty="0"/>
              <a:t>organizar </a:t>
            </a:r>
            <a:r>
              <a:rPr lang="es-CL" sz="2000" dirty="0" smtClean="0"/>
              <a:t>la </a:t>
            </a:r>
            <a:r>
              <a:rPr lang="es-CL" sz="2000" dirty="0"/>
              <a:t>hoja de </a:t>
            </a:r>
            <a:r>
              <a:rPr lang="es-CL" sz="2000" dirty="0" smtClean="0"/>
              <a:t>estilos similar a </a:t>
            </a:r>
            <a:r>
              <a:rPr lang="es-CL" sz="2000" dirty="0"/>
              <a:t>la de HTML, </a:t>
            </a:r>
            <a:r>
              <a:rPr lang="es-CL" sz="2000" dirty="0" smtClean="0"/>
              <a:t>reduciendo posibilidad </a:t>
            </a:r>
            <a:r>
              <a:rPr lang="es-CL" sz="2000" dirty="0"/>
              <a:t>de conflictos en el </a:t>
            </a:r>
            <a:r>
              <a:rPr lang="es-CL" sz="2000" dirty="0" smtClean="0"/>
              <a:t>CSS. </a:t>
            </a:r>
          </a:p>
          <a:p>
            <a:pPr algn="just"/>
            <a:r>
              <a:rPr lang="es-CL" sz="2000" dirty="0" smtClean="0"/>
              <a:t>La regla </a:t>
            </a:r>
            <a:r>
              <a:rPr lang="es-CL" sz="2000" dirty="0"/>
              <a:t>no </a:t>
            </a:r>
            <a:r>
              <a:rPr lang="es-CL" sz="2000" dirty="0" smtClean="0"/>
              <a:t>escrita es: No anidar más </a:t>
            </a:r>
            <a:r>
              <a:rPr lang="es-CL" sz="2000" dirty="0"/>
              <a:t>de tres </a:t>
            </a:r>
            <a:r>
              <a:rPr lang="es-CL" sz="2000" dirty="0" smtClean="0"/>
              <a:t>elementos de </a:t>
            </a:r>
            <a:r>
              <a:rPr lang="es-CL" sz="2000" dirty="0" err="1" smtClean="0"/>
              <a:t>produndidad</a:t>
            </a:r>
            <a:endParaRPr lang="es-CL" sz="2000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E2E3ED3E-9C98-4824-8407-0A3ACAF961A4}"/>
              </a:ext>
            </a:extLst>
          </p:cNvPr>
          <p:cNvGrpSpPr/>
          <p:nvPr/>
        </p:nvGrpSpPr>
        <p:grpSpPr>
          <a:xfrm>
            <a:off x="264310" y="1967495"/>
            <a:ext cx="4503632" cy="4186027"/>
            <a:chOff x="383782" y="3386183"/>
            <a:chExt cx="4403521" cy="4186027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D5383AEF-CDFB-44E3-B83D-AFFB84F08C66}"/>
                </a:ext>
              </a:extLst>
            </p:cNvPr>
            <p:cNvSpPr/>
            <p:nvPr/>
          </p:nvSpPr>
          <p:spPr>
            <a:xfrm>
              <a:off x="383782" y="3786558"/>
              <a:ext cx="4403521" cy="37856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s-CL" sz="2000" dirty="0" err="1"/>
                <a:t>ul</a:t>
              </a:r>
              <a:r>
                <a:rPr lang="es-CL" sz="2000" dirty="0"/>
                <a:t> </a:t>
              </a:r>
              <a:r>
                <a:rPr lang="es-CL" sz="2000" b="1" dirty="0">
                  <a:solidFill>
                    <a:srgbClr val="0070C0"/>
                  </a:solidFill>
                </a:rPr>
                <a:t>{</a:t>
              </a:r>
            </a:p>
            <a:p>
              <a:r>
                <a:rPr lang="es-CL" sz="2000" dirty="0"/>
                <a:t>	</a:t>
              </a:r>
              <a:r>
                <a:rPr lang="es-CL" sz="2000" dirty="0" err="1" smtClean="0"/>
                <a:t>list-style</a:t>
              </a:r>
              <a:r>
                <a:rPr lang="es-CL" sz="2000" dirty="0"/>
                <a:t>: </a:t>
              </a:r>
              <a:r>
                <a:rPr lang="es-CL" sz="2000" dirty="0" err="1"/>
                <a:t>none</a:t>
              </a:r>
              <a:r>
                <a:rPr lang="es-CL" sz="2000" dirty="0" smtClean="0"/>
                <a:t>;</a:t>
              </a:r>
              <a:endParaRPr lang="es-CL" sz="2000" dirty="0"/>
            </a:p>
            <a:p>
              <a:r>
                <a:rPr lang="es-CL" sz="2000" dirty="0" smtClean="0"/>
                <a:t>	li </a:t>
              </a:r>
              <a:r>
                <a:rPr lang="es-CL" sz="2000" b="1" dirty="0">
                  <a:solidFill>
                    <a:srgbClr val="FF0000"/>
                  </a:solidFill>
                </a:rPr>
                <a:t>{</a:t>
              </a:r>
            </a:p>
            <a:p>
              <a:r>
                <a:rPr lang="es-CL" sz="2000" dirty="0" smtClean="0"/>
                <a:t>		</a:t>
              </a:r>
              <a:r>
                <a:rPr lang="es-CL" sz="2000" dirty="0" err="1" smtClean="0"/>
                <a:t>padding</a:t>
              </a:r>
              <a:r>
                <a:rPr lang="es-CL" sz="2000" dirty="0"/>
                <a:t>: 15px;</a:t>
              </a:r>
            </a:p>
            <a:p>
              <a:r>
                <a:rPr lang="es-CL" sz="2000" dirty="0" smtClean="0"/>
                <a:t>		</a:t>
              </a:r>
              <a:r>
                <a:rPr lang="es-CL" sz="2000" dirty="0" err="1" smtClean="0"/>
                <a:t>display</a:t>
              </a:r>
              <a:r>
                <a:rPr lang="es-CL" sz="2000" dirty="0"/>
                <a:t>: </a:t>
              </a:r>
              <a:r>
                <a:rPr lang="es-CL" sz="2000" dirty="0" err="1"/>
                <a:t>inline</a:t>
              </a:r>
              <a:r>
                <a:rPr lang="es-CL" sz="2000" dirty="0"/>
                <a:t>-block;</a:t>
              </a:r>
            </a:p>
            <a:p>
              <a:r>
                <a:rPr lang="es-CL" sz="2000" dirty="0" smtClean="0"/>
                <a:t>		a </a:t>
              </a:r>
              <a:r>
                <a:rPr lang="es-CL" sz="2000" b="1" dirty="0">
                  <a:solidFill>
                    <a:srgbClr val="00B050"/>
                  </a:solidFill>
                </a:rPr>
                <a:t>{</a:t>
              </a:r>
            </a:p>
            <a:p>
              <a:r>
                <a:rPr lang="es-CL" sz="2000" dirty="0" smtClean="0"/>
                <a:t>			</a:t>
              </a:r>
              <a:r>
                <a:rPr lang="es-CL" sz="2000" dirty="0" err="1" smtClean="0"/>
                <a:t>text-decoration</a:t>
              </a:r>
              <a:r>
                <a:rPr lang="es-CL" sz="2000" dirty="0"/>
                <a:t>: </a:t>
              </a:r>
              <a:r>
                <a:rPr lang="es-CL" sz="2000" dirty="0" err="1"/>
                <a:t>none</a:t>
              </a:r>
              <a:r>
                <a:rPr lang="es-CL" sz="2000" dirty="0"/>
                <a:t>;</a:t>
              </a:r>
            </a:p>
            <a:p>
              <a:r>
                <a:rPr lang="es-CL" sz="2000" dirty="0" smtClean="0"/>
                <a:t>			</a:t>
              </a:r>
              <a:r>
                <a:rPr lang="es-CL" sz="2000" dirty="0" err="1" smtClean="0"/>
                <a:t>font-size</a:t>
              </a:r>
              <a:r>
                <a:rPr lang="es-CL" sz="2000" dirty="0"/>
                <a:t>: 16px;</a:t>
              </a:r>
            </a:p>
            <a:p>
              <a:r>
                <a:rPr lang="es-CL" sz="2000" dirty="0" smtClean="0"/>
                <a:t>			color</a:t>
              </a:r>
              <a:r>
                <a:rPr lang="es-CL" sz="2000" dirty="0"/>
                <a:t>: #444;</a:t>
              </a:r>
            </a:p>
            <a:p>
              <a:r>
                <a:rPr lang="es-CL" sz="2000" b="1" dirty="0" smtClean="0">
                  <a:solidFill>
                    <a:srgbClr val="00B050"/>
                  </a:solidFill>
                </a:rPr>
                <a:t>		}</a:t>
              </a:r>
              <a:endParaRPr lang="es-CL" sz="2000" b="1" dirty="0">
                <a:solidFill>
                  <a:srgbClr val="00B050"/>
                </a:solidFill>
              </a:endParaRPr>
            </a:p>
            <a:p>
              <a:r>
                <a:rPr lang="es-CL" sz="2000" b="1" dirty="0" smtClean="0">
                  <a:solidFill>
                    <a:srgbClr val="FF0000"/>
                  </a:solidFill>
                </a:rPr>
                <a:t>	}</a:t>
              </a:r>
              <a:endParaRPr lang="es-CL" sz="2000" b="1" dirty="0">
                <a:solidFill>
                  <a:srgbClr val="FF0000"/>
                </a:solidFill>
              </a:endParaRPr>
            </a:p>
            <a:p>
              <a:r>
                <a:rPr lang="es-CL" sz="2000" b="1" dirty="0">
                  <a:solidFill>
                    <a:srgbClr val="0070C0"/>
                  </a:solidFill>
                </a:rPr>
                <a:t>}</a:t>
              </a:r>
            </a:p>
          </p:txBody>
        </p:sp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DBE5E127-E6F8-4BB1-B49A-1E629AB84C02}"/>
                </a:ext>
              </a:extLst>
            </p:cNvPr>
            <p:cNvSpPr/>
            <p:nvPr/>
          </p:nvSpPr>
          <p:spPr>
            <a:xfrm>
              <a:off x="1809977" y="3386183"/>
              <a:ext cx="113756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sz="2400" b="1" dirty="0">
                  <a:solidFill>
                    <a:schemeClr val="accent5">
                      <a:lumMod val="75000"/>
                    </a:schemeClr>
                  </a:solidFill>
                </a:rPr>
                <a:t>SCSS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09C832DD-5650-4B1C-8862-8858C3026237}"/>
              </a:ext>
            </a:extLst>
          </p:cNvPr>
          <p:cNvGrpSpPr/>
          <p:nvPr/>
        </p:nvGrpSpPr>
        <p:grpSpPr>
          <a:xfrm>
            <a:off x="6325943" y="1937705"/>
            <a:ext cx="2707698" cy="4807870"/>
            <a:chOff x="5249917" y="3379893"/>
            <a:chExt cx="3824821" cy="4807870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E1934FFD-8DBF-4717-B4D0-6CAE7DDCB434}"/>
                </a:ext>
              </a:extLst>
            </p:cNvPr>
            <p:cNvSpPr/>
            <p:nvPr/>
          </p:nvSpPr>
          <p:spPr>
            <a:xfrm>
              <a:off x="5249917" y="3786558"/>
              <a:ext cx="3824821" cy="440120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s-CL" sz="2000" dirty="0" err="1"/>
                <a:t>ul</a:t>
              </a:r>
              <a:r>
                <a:rPr lang="es-CL" sz="2000" dirty="0"/>
                <a:t> {</a:t>
              </a:r>
            </a:p>
            <a:p>
              <a:r>
                <a:rPr lang="es-CL" sz="2000" dirty="0"/>
                <a:t>  </a:t>
              </a:r>
              <a:r>
                <a:rPr lang="es-CL" sz="2000" dirty="0" err="1"/>
                <a:t>list-style</a:t>
              </a:r>
              <a:r>
                <a:rPr lang="es-CL" sz="2000" dirty="0"/>
                <a:t>: </a:t>
              </a:r>
              <a:r>
                <a:rPr lang="es-CL" sz="2000" dirty="0" err="1"/>
                <a:t>none</a:t>
              </a:r>
              <a:r>
                <a:rPr lang="es-CL" sz="2000" dirty="0"/>
                <a:t>; </a:t>
              </a:r>
            </a:p>
            <a:p>
              <a:r>
                <a:rPr lang="es-CL" sz="2000" dirty="0"/>
                <a:t>}</a:t>
              </a:r>
            </a:p>
            <a:p>
              <a:endParaRPr lang="es-CL" sz="2000" dirty="0"/>
            </a:p>
            <a:p>
              <a:r>
                <a:rPr lang="es-CL" sz="2000" dirty="0" err="1"/>
                <a:t>ul</a:t>
              </a:r>
              <a:r>
                <a:rPr lang="es-CL" sz="2000" dirty="0"/>
                <a:t> </a:t>
              </a:r>
              <a:r>
                <a:rPr lang="es-CL" sz="2000" dirty="0" err="1"/>
                <a:t>li</a:t>
              </a:r>
              <a:r>
                <a:rPr lang="es-CL" sz="2000" dirty="0"/>
                <a:t> {</a:t>
              </a:r>
            </a:p>
            <a:p>
              <a:r>
                <a:rPr lang="es-CL" sz="2000" dirty="0"/>
                <a:t>  </a:t>
              </a:r>
              <a:r>
                <a:rPr lang="es-CL" sz="2000" dirty="0" err="1"/>
                <a:t>padding</a:t>
              </a:r>
              <a:r>
                <a:rPr lang="es-CL" sz="2000" dirty="0"/>
                <a:t>: 15px;</a:t>
              </a:r>
            </a:p>
            <a:p>
              <a:r>
                <a:rPr lang="es-CL" sz="2000" dirty="0"/>
                <a:t>  display: </a:t>
              </a:r>
              <a:r>
                <a:rPr lang="es-CL" sz="2000" dirty="0" err="1"/>
                <a:t>inline</a:t>
              </a:r>
              <a:r>
                <a:rPr lang="es-CL" sz="2000" dirty="0"/>
                <a:t>-block; </a:t>
              </a:r>
            </a:p>
            <a:p>
              <a:r>
                <a:rPr lang="es-CL" sz="2000" dirty="0"/>
                <a:t>}</a:t>
              </a:r>
            </a:p>
            <a:p>
              <a:endParaRPr lang="es-CL" sz="2000" dirty="0"/>
            </a:p>
            <a:p>
              <a:r>
                <a:rPr lang="es-CL" sz="2000" dirty="0" err="1"/>
                <a:t>ul</a:t>
              </a:r>
              <a:r>
                <a:rPr lang="es-CL" sz="2000" dirty="0"/>
                <a:t> </a:t>
              </a:r>
              <a:r>
                <a:rPr lang="es-CL" sz="2000" dirty="0" err="1"/>
                <a:t>li</a:t>
              </a:r>
              <a:r>
                <a:rPr lang="es-CL" sz="2000" dirty="0"/>
                <a:t> a {</a:t>
              </a:r>
            </a:p>
            <a:p>
              <a:r>
                <a:rPr lang="es-CL" sz="2000" dirty="0"/>
                <a:t>  </a:t>
              </a:r>
              <a:r>
                <a:rPr lang="es-CL" sz="2000" dirty="0" err="1"/>
                <a:t>text-decoration</a:t>
              </a:r>
              <a:r>
                <a:rPr lang="es-CL" sz="2000" dirty="0"/>
                <a:t>: </a:t>
              </a:r>
              <a:r>
                <a:rPr lang="es-CL" sz="2000" dirty="0" err="1"/>
                <a:t>none</a:t>
              </a:r>
              <a:r>
                <a:rPr lang="es-CL" sz="2000" dirty="0"/>
                <a:t>;</a:t>
              </a:r>
            </a:p>
            <a:p>
              <a:r>
                <a:rPr lang="es-CL" sz="2000" dirty="0"/>
                <a:t>  </a:t>
              </a:r>
              <a:r>
                <a:rPr lang="es-CL" sz="2000" dirty="0" err="1"/>
                <a:t>font-size</a:t>
              </a:r>
              <a:r>
                <a:rPr lang="es-CL" sz="2000" dirty="0"/>
                <a:t>: 16px;</a:t>
              </a:r>
            </a:p>
            <a:p>
              <a:r>
                <a:rPr lang="es-CL" sz="2000" dirty="0"/>
                <a:t>  color: #444; </a:t>
              </a:r>
            </a:p>
            <a:p>
              <a:r>
                <a:rPr lang="es-CL" sz="2000" dirty="0"/>
                <a:t>}</a:t>
              </a:r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4D842017-00FB-4310-AB98-C7C88FAB243B}"/>
                </a:ext>
              </a:extLst>
            </p:cNvPr>
            <p:cNvSpPr/>
            <p:nvPr/>
          </p:nvSpPr>
          <p:spPr>
            <a:xfrm>
              <a:off x="6684230" y="3379893"/>
              <a:ext cx="95619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sz="2400" b="1" dirty="0">
                  <a:solidFill>
                    <a:schemeClr val="accent5">
                      <a:lumMod val="75000"/>
                    </a:schemeClr>
                  </a:solidFill>
                </a:rPr>
                <a:t>CSS</a:t>
              </a:r>
            </a:p>
          </p:txBody>
        </p:sp>
      </p:grpSp>
      <p:sp>
        <p:nvSpPr>
          <p:cNvPr id="10" name="Flecha derecha 9"/>
          <p:cNvSpPr/>
          <p:nvPr/>
        </p:nvSpPr>
        <p:spPr>
          <a:xfrm>
            <a:off x="4871677" y="4334020"/>
            <a:ext cx="1350531" cy="992777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023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4D865C50-6F31-4F81-9732-CF0DE0A634C4}"/>
              </a:ext>
            </a:extLst>
          </p:cNvPr>
          <p:cNvSpPr txBox="1"/>
          <p:nvPr/>
        </p:nvSpPr>
        <p:spPr>
          <a:xfrm>
            <a:off x="700832" y="21403"/>
            <a:ext cx="2238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 smtClean="0">
                <a:solidFill>
                  <a:schemeClr val="bg1"/>
                </a:solidFill>
              </a:rPr>
              <a:t>@</a:t>
            </a:r>
            <a:r>
              <a:rPr lang="es-CL" sz="3600" b="1" dirty="0" err="1" smtClean="0">
                <a:solidFill>
                  <a:schemeClr val="bg1"/>
                </a:solidFill>
              </a:rPr>
              <a:t>Import</a:t>
            </a:r>
            <a:endParaRPr lang="es-CL" sz="3600" b="1" i="1" dirty="0">
              <a:solidFill>
                <a:schemeClr val="bg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C3C21D7-495D-4B56-9540-71216A08254D}"/>
              </a:ext>
            </a:extLst>
          </p:cNvPr>
          <p:cNvSpPr/>
          <p:nvPr/>
        </p:nvSpPr>
        <p:spPr>
          <a:xfrm>
            <a:off x="130629" y="898968"/>
            <a:ext cx="879130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2000" dirty="0" smtClean="0"/>
              <a:t>		Podremos </a:t>
            </a:r>
            <a:r>
              <a:rPr lang="es-CL" sz="2000" dirty="0"/>
              <a:t>desglosar las reglas de nuestro proyecto en tantos archivos como deseemos y luego indicarle a </a:t>
            </a:r>
            <a:r>
              <a:rPr lang="es-CL" sz="2000" dirty="0" err="1"/>
              <a:t>Sass</a:t>
            </a:r>
            <a:r>
              <a:rPr lang="es-CL" sz="2000" dirty="0"/>
              <a:t> que compile dichos archivos por separado o todos en un único archivo CSS.</a:t>
            </a:r>
          </a:p>
          <a:p>
            <a:pPr algn="just"/>
            <a:r>
              <a:rPr lang="es-CL" sz="2000" dirty="0"/>
              <a:t>La instrucción que nos permitirá hacer esto es @</a:t>
            </a:r>
            <a:r>
              <a:rPr lang="es-CL" sz="2000" dirty="0" err="1"/>
              <a:t>import</a:t>
            </a:r>
            <a:r>
              <a:rPr lang="es-CL" sz="2000" dirty="0"/>
              <a:t> «archivo», a la cual le indicaremos el nombre del archivo (sin la extensión) que queremos importar. </a:t>
            </a:r>
            <a:r>
              <a:rPr lang="es-CL" sz="2000" dirty="0" err="1"/>
              <a:t>Sass</a:t>
            </a:r>
            <a:r>
              <a:rPr lang="es-CL" sz="2000" dirty="0"/>
              <a:t> compilará el archivo que le hayamos indicado y lo insertará en el archivo original sustituyendo la línea del @</a:t>
            </a:r>
            <a:r>
              <a:rPr lang="es-CL" sz="2000" dirty="0" err="1"/>
              <a:t>import</a:t>
            </a:r>
            <a:r>
              <a:rPr lang="es-CL" sz="2000" dirty="0"/>
              <a:t> por el contenido compilado, como se puede ver en este ejemplo: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70DC4F64-C212-4E30-B4ED-AE47B796276F}"/>
              </a:ext>
            </a:extLst>
          </p:cNvPr>
          <p:cNvGrpSpPr/>
          <p:nvPr/>
        </p:nvGrpSpPr>
        <p:grpSpPr>
          <a:xfrm>
            <a:off x="700832" y="3684747"/>
            <a:ext cx="1800679" cy="2123658"/>
            <a:chOff x="668097" y="4430405"/>
            <a:chExt cx="1683754" cy="2123658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4DB5D40F-0AE0-46F1-8E80-89691EE3CED2}"/>
                </a:ext>
              </a:extLst>
            </p:cNvPr>
            <p:cNvSpPr/>
            <p:nvPr/>
          </p:nvSpPr>
          <p:spPr>
            <a:xfrm>
              <a:off x="668097" y="4799737"/>
              <a:ext cx="1683754" cy="175432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s-CL" dirty="0">
                  <a:solidFill>
                    <a:srgbClr val="0070C0"/>
                  </a:solidFill>
                </a:rPr>
                <a:t>$color</a:t>
              </a:r>
              <a:r>
                <a:rPr lang="es-CL" dirty="0"/>
                <a:t>: #</a:t>
              </a:r>
              <a:r>
                <a:rPr lang="es-CL" dirty="0" err="1"/>
                <a:t>aaaaaa</a:t>
              </a:r>
              <a:r>
                <a:rPr lang="es-CL" dirty="0"/>
                <a:t>;</a:t>
              </a:r>
            </a:p>
            <a:p>
              <a:r>
                <a:rPr lang="es-CL" dirty="0"/>
                <a:t>p {</a:t>
              </a:r>
            </a:p>
            <a:p>
              <a:r>
                <a:rPr lang="es-CL" dirty="0"/>
                <a:t>  em{</a:t>
              </a:r>
            </a:p>
            <a:p>
              <a:r>
                <a:rPr lang="es-CL" dirty="0"/>
                <a:t>    color: </a:t>
              </a:r>
              <a:r>
                <a:rPr lang="es-CL" dirty="0">
                  <a:solidFill>
                    <a:srgbClr val="0070C0"/>
                  </a:solidFill>
                </a:rPr>
                <a:t>$color</a:t>
              </a:r>
            </a:p>
            <a:p>
              <a:r>
                <a:rPr lang="es-CL" dirty="0"/>
                <a:t>  }</a:t>
              </a:r>
            </a:p>
            <a:p>
              <a:r>
                <a:rPr lang="es-CL" dirty="0"/>
                <a:t>}</a:t>
              </a: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EEAF1240-406D-4B93-80EF-ABFFB6DC8A8F}"/>
                </a:ext>
              </a:extLst>
            </p:cNvPr>
            <p:cNvSpPr/>
            <p:nvPr/>
          </p:nvSpPr>
          <p:spPr>
            <a:xfrm>
              <a:off x="908245" y="4430405"/>
              <a:ext cx="12649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b="1" dirty="0" err="1" smtClean="0"/>
                <a:t>colores.scss</a:t>
              </a:r>
              <a:r>
                <a:rPr lang="es-CL" dirty="0" smtClean="0"/>
                <a:t> </a:t>
              </a:r>
              <a:endParaRPr lang="es-CL" dirty="0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FAB95DE-D350-456A-97CC-31CB6159CFBF}"/>
              </a:ext>
            </a:extLst>
          </p:cNvPr>
          <p:cNvGrpSpPr/>
          <p:nvPr/>
        </p:nvGrpSpPr>
        <p:grpSpPr>
          <a:xfrm>
            <a:off x="2703800" y="3684747"/>
            <a:ext cx="2025855" cy="2398842"/>
            <a:chOff x="2703800" y="4430405"/>
            <a:chExt cx="2025855" cy="2398842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D94D3B9B-A966-4717-9261-8F688FE8A54F}"/>
                </a:ext>
              </a:extLst>
            </p:cNvPr>
            <p:cNvSpPr/>
            <p:nvPr/>
          </p:nvSpPr>
          <p:spPr>
            <a:xfrm>
              <a:off x="2703800" y="4797922"/>
              <a:ext cx="2025855" cy="203132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s-CL" b="1" dirty="0">
                  <a:solidFill>
                    <a:srgbClr val="FF33CC"/>
                  </a:solidFill>
                </a:rPr>
                <a:t>@</a:t>
              </a:r>
              <a:r>
                <a:rPr lang="es-CL" b="1" dirty="0" err="1">
                  <a:solidFill>
                    <a:srgbClr val="FF33CC"/>
                  </a:solidFill>
                </a:rPr>
                <a:t>import</a:t>
              </a:r>
              <a:r>
                <a:rPr lang="es-CL" b="1" dirty="0">
                  <a:solidFill>
                    <a:srgbClr val="FF33CC"/>
                  </a:solidFill>
                </a:rPr>
                <a:t> </a:t>
              </a:r>
              <a:r>
                <a:rPr lang="es-CL" dirty="0"/>
                <a:t>"</a:t>
              </a:r>
              <a:r>
                <a:rPr lang="es-CL" b="1" dirty="0" smtClean="0"/>
                <a:t>colores</a:t>
              </a:r>
              <a:r>
                <a:rPr lang="es-CL" dirty="0"/>
                <a:t>";</a:t>
              </a:r>
            </a:p>
            <a:p>
              <a:r>
                <a:rPr lang="es-CL" dirty="0"/>
                <a:t> </a:t>
              </a:r>
            </a:p>
            <a:p>
              <a:r>
                <a:rPr lang="es-CL" dirty="0" err="1"/>
                <a:t>p.test</a:t>
              </a:r>
              <a:r>
                <a:rPr lang="es-CL" dirty="0"/>
                <a:t>{</a:t>
              </a:r>
            </a:p>
            <a:p>
              <a:r>
                <a:rPr lang="es-CL" dirty="0"/>
                <a:t>  em {</a:t>
              </a:r>
            </a:p>
            <a:p>
              <a:r>
                <a:rPr lang="es-CL" dirty="0"/>
                <a:t>    color: </a:t>
              </a:r>
              <a:r>
                <a:rPr lang="es-CL" dirty="0">
                  <a:solidFill>
                    <a:srgbClr val="0070C0"/>
                  </a:solidFill>
                </a:rPr>
                <a:t>$color</a:t>
              </a:r>
              <a:r>
                <a:rPr lang="es-CL" dirty="0"/>
                <a:t>;</a:t>
              </a:r>
            </a:p>
            <a:p>
              <a:r>
                <a:rPr lang="es-CL" dirty="0"/>
                <a:t>  }</a:t>
              </a:r>
            </a:p>
            <a:p>
              <a:r>
                <a:rPr lang="es-CL" dirty="0"/>
                <a:t>}</a:t>
              </a:r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26623011-D5F8-4996-A325-9C8C80D51888}"/>
                </a:ext>
              </a:extLst>
            </p:cNvPr>
            <p:cNvSpPr/>
            <p:nvPr/>
          </p:nvSpPr>
          <p:spPr>
            <a:xfrm>
              <a:off x="3126796" y="4430405"/>
              <a:ext cx="9775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b="1" dirty="0" err="1"/>
                <a:t>test.scss</a:t>
              </a:r>
              <a:endParaRPr lang="es-CL" b="1" dirty="0"/>
            </a:p>
          </p:txBody>
        </p:sp>
      </p:grpSp>
      <p:sp>
        <p:nvSpPr>
          <p:cNvPr id="16" name="Rectángulo 15">
            <a:extLst>
              <a:ext uri="{FF2B5EF4-FFF2-40B4-BE49-F238E27FC236}">
                <a16:creationId xmlns:a16="http://schemas.microsoft.com/office/drawing/2014/main" id="{9FF221AD-640A-49F9-96D7-6B913AD88AE3}"/>
              </a:ext>
            </a:extLst>
          </p:cNvPr>
          <p:cNvSpPr/>
          <p:nvPr/>
        </p:nvSpPr>
        <p:spPr>
          <a:xfrm>
            <a:off x="6905297" y="4054079"/>
            <a:ext cx="1728984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CL" dirty="0"/>
              <a:t>p em {</a:t>
            </a:r>
          </a:p>
          <a:p>
            <a:r>
              <a:rPr lang="es-CL" dirty="0"/>
              <a:t>  color: #</a:t>
            </a:r>
            <a:r>
              <a:rPr lang="es-CL" dirty="0" err="1"/>
              <a:t>aaaaaa</a:t>
            </a:r>
            <a:r>
              <a:rPr lang="es-CL" dirty="0"/>
              <a:t>;</a:t>
            </a:r>
          </a:p>
          <a:p>
            <a:r>
              <a:rPr lang="es-CL" dirty="0"/>
              <a:t>}</a:t>
            </a:r>
          </a:p>
          <a:p>
            <a:r>
              <a:rPr lang="es-CL" dirty="0"/>
              <a:t> </a:t>
            </a:r>
          </a:p>
          <a:p>
            <a:r>
              <a:rPr lang="es-CL" dirty="0" err="1"/>
              <a:t>p.test</a:t>
            </a:r>
            <a:r>
              <a:rPr lang="es-CL" dirty="0"/>
              <a:t> em {</a:t>
            </a:r>
          </a:p>
          <a:p>
            <a:r>
              <a:rPr lang="es-CL" dirty="0"/>
              <a:t>  color: #</a:t>
            </a:r>
            <a:r>
              <a:rPr lang="es-CL" dirty="0" err="1"/>
              <a:t>aaaaaa</a:t>
            </a:r>
            <a:endParaRPr lang="es-CL" dirty="0"/>
          </a:p>
          <a:p>
            <a:r>
              <a:rPr lang="es-CL" dirty="0"/>
              <a:t>}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0F4A236-4DA7-4B7F-ABE2-A8E0D15BB082}"/>
              </a:ext>
            </a:extLst>
          </p:cNvPr>
          <p:cNvSpPr/>
          <p:nvPr/>
        </p:nvSpPr>
        <p:spPr>
          <a:xfrm>
            <a:off x="7281001" y="3684747"/>
            <a:ext cx="1135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b="1" dirty="0"/>
              <a:t>estilos.css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D732820-6908-4793-B231-4E1ADA3C8D35}"/>
              </a:ext>
            </a:extLst>
          </p:cNvPr>
          <p:cNvSpPr txBox="1"/>
          <p:nvPr/>
        </p:nvSpPr>
        <p:spPr>
          <a:xfrm>
            <a:off x="5301148" y="4528619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Compilar</a:t>
            </a:r>
          </a:p>
        </p:txBody>
      </p:sp>
      <p:sp>
        <p:nvSpPr>
          <p:cNvPr id="20" name="Flecha derecha 19"/>
          <p:cNvSpPr/>
          <p:nvPr/>
        </p:nvSpPr>
        <p:spPr>
          <a:xfrm>
            <a:off x="5142210" y="4914345"/>
            <a:ext cx="1350531" cy="992777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50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4D865C50-6F31-4F81-9732-CF0DE0A634C4}"/>
              </a:ext>
            </a:extLst>
          </p:cNvPr>
          <p:cNvSpPr txBox="1"/>
          <p:nvPr/>
        </p:nvSpPr>
        <p:spPr>
          <a:xfrm>
            <a:off x="654433" y="50418"/>
            <a:ext cx="3969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 smtClean="0">
                <a:solidFill>
                  <a:schemeClr val="bg1"/>
                </a:solidFill>
              </a:rPr>
              <a:t>@</a:t>
            </a:r>
            <a:r>
              <a:rPr lang="es-CL" sz="3200" b="1" dirty="0" err="1" smtClean="0">
                <a:solidFill>
                  <a:schemeClr val="bg1"/>
                </a:solidFill>
              </a:rPr>
              <a:t>Mixins</a:t>
            </a:r>
            <a:r>
              <a:rPr lang="es-CL" sz="3200" b="1" dirty="0" smtClean="0">
                <a:solidFill>
                  <a:schemeClr val="bg1"/>
                </a:solidFill>
              </a:rPr>
              <a:t> y @</a:t>
            </a:r>
            <a:r>
              <a:rPr lang="es-CL" sz="3200" b="1" dirty="0" err="1" smtClean="0">
                <a:solidFill>
                  <a:schemeClr val="bg1"/>
                </a:solidFill>
              </a:rPr>
              <a:t>Include</a:t>
            </a:r>
            <a:endParaRPr lang="es-CL" sz="3200" b="1" i="1" dirty="0">
              <a:solidFill>
                <a:schemeClr val="bg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C3C21D7-495D-4B56-9540-71216A08254D}"/>
              </a:ext>
            </a:extLst>
          </p:cNvPr>
          <p:cNvSpPr/>
          <p:nvPr/>
        </p:nvSpPr>
        <p:spPr>
          <a:xfrm>
            <a:off x="104503" y="805139"/>
            <a:ext cx="89480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2400" dirty="0" smtClean="0"/>
              <a:t>	Los </a:t>
            </a:r>
            <a:r>
              <a:rPr lang="es-CL" sz="2400" dirty="0" err="1"/>
              <a:t>mixins</a:t>
            </a:r>
            <a:r>
              <a:rPr lang="es-CL" sz="2400" dirty="0"/>
              <a:t> </a:t>
            </a:r>
            <a:r>
              <a:rPr lang="es-CL" sz="2400" dirty="0" smtClean="0"/>
              <a:t>son funciones inicializadoras de clases pensadas en ser reutilizables los cuales también aceptan argumentos. </a:t>
            </a:r>
            <a:r>
              <a:rPr lang="es-CL" sz="2400" dirty="0"/>
              <a:t>En el </a:t>
            </a:r>
            <a:r>
              <a:rPr lang="es-CL" sz="2400" dirty="0" smtClean="0"/>
              <a:t>ejemplo</a:t>
            </a:r>
            <a:r>
              <a:rPr lang="es-CL" sz="2400" dirty="0"/>
              <a:t>, se define un </a:t>
            </a:r>
            <a:r>
              <a:rPr lang="es-CL" sz="2400" dirty="0" err="1"/>
              <a:t>mixin</a:t>
            </a:r>
            <a:r>
              <a:rPr lang="es-CL" sz="2400" dirty="0"/>
              <a:t> llamado </a:t>
            </a:r>
            <a:r>
              <a:rPr lang="es-CL" sz="2400" dirty="0" err="1"/>
              <a:t>square</a:t>
            </a:r>
            <a:r>
              <a:rPr lang="es-CL" sz="2400" dirty="0"/>
              <a:t>, que </a:t>
            </a:r>
            <a:r>
              <a:rPr lang="es-CL" sz="2400" dirty="0" smtClean="0"/>
              <a:t>se utiliza </a:t>
            </a:r>
            <a:r>
              <a:rPr lang="es-CL" sz="2400" dirty="0"/>
              <a:t>para crear </a:t>
            </a:r>
            <a:r>
              <a:rPr lang="es-CL" sz="2400" dirty="0" smtClean="0"/>
              <a:t>varios </a:t>
            </a:r>
            <a:r>
              <a:rPr lang="es-CL" sz="2400" i="1" dirty="0" err="1" smtClean="0"/>
              <a:t>squares</a:t>
            </a:r>
            <a:r>
              <a:rPr lang="es-CL" sz="2400" dirty="0" smtClean="0"/>
              <a:t> de </a:t>
            </a:r>
            <a:r>
              <a:rPr lang="es-CL" sz="2400" dirty="0"/>
              <a:t>diferentes tamaños y colores. La </a:t>
            </a:r>
            <a:r>
              <a:rPr lang="es-CL" sz="2400" dirty="0" smtClean="0"/>
              <a:t>directiva </a:t>
            </a:r>
            <a:r>
              <a:rPr lang="es-CL" sz="2400" b="1" dirty="0" smtClean="0"/>
              <a:t>@</a:t>
            </a:r>
            <a:r>
              <a:rPr lang="es-CL" sz="2400" b="1" dirty="0" err="1" smtClean="0"/>
              <a:t>mixin</a:t>
            </a:r>
            <a:r>
              <a:rPr lang="es-CL" sz="2400" b="1" dirty="0" smtClean="0"/>
              <a:t> </a:t>
            </a:r>
            <a:r>
              <a:rPr lang="es-CL" sz="2400" dirty="0" smtClean="0"/>
              <a:t>se utiliza para la declaración y </a:t>
            </a:r>
            <a:r>
              <a:rPr lang="es-CL" sz="2400" b="1" dirty="0" smtClean="0"/>
              <a:t>@</a:t>
            </a:r>
            <a:r>
              <a:rPr lang="es-CL" sz="2400" b="1" dirty="0" err="1" smtClean="0"/>
              <a:t>include</a:t>
            </a:r>
            <a:r>
              <a:rPr lang="es-CL" sz="2400" dirty="0" smtClean="0"/>
              <a:t> </a:t>
            </a:r>
            <a:r>
              <a:rPr lang="es-CL" sz="2400" dirty="0"/>
              <a:t>se usa para </a:t>
            </a:r>
            <a:r>
              <a:rPr lang="es-CL" sz="2400" b="1" i="1" dirty="0"/>
              <a:t>incluir</a:t>
            </a:r>
            <a:r>
              <a:rPr lang="es-CL" sz="2400" i="1" dirty="0"/>
              <a:t> </a:t>
            </a:r>
            <a:r>
              <a:rPr lang="es-CL" sz="2400" dirty="0" smtClean="0"/>
              <a:t>o </a:t>
            </a:r>
            <a:r>
              <a:rPr lang="es-CL" sz="2400" b="1" i="1" dirty="0" smtClean="0"/>
              <a:t>llamar</a:t>
            </a:r>
            <a:r>
              <a:rPr lang="es-CL" sz="2400" dirty="0" smtClean="0"/>
              <a:t> a un </a:t>
            </a:r>
            <a:r>
              <a:rPr lang="es-CL" sz="2400" dirty="0" err="1"/>
              <a:t>mixin</a:t>
            </a:r>
            <a:r>
              <a:rPr lang="es-CL" sz="2400" dirty="0"/>
              <a:t>.</a:t>
            </a:r>
            <a:endParaRPr lang="es-CL" sz="2400" i="0" dirty="0">
              <a:effectLst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E2E3ED3E-9C98-4824-8407-0A3ACAF961A4}"/>
              </a:ext>
            </a:extLst>
          </p:cNvPr>
          <p:cNvGrpSpPr/>
          <p:nvPr/>
        </p:nvGrpSpPr>
        <p:grpSpPr>
          <a:xfrm>
            <a:off x="344593" y="2643195"/>
            <a:ext cx="4096777" cy="4069847"/>
            <a:chOff x="383782" y="3488860"/>
            <a:chExt cx="4096777" cy="4069847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D5383AEF-CDFB-44E3-B83D-AFFB84F08C66}"/>
                </a:ext>
              </a:extLst>
            </p:cNvPr>
            <p:cNvSpPr/>
            <p:nvPr/>
          </p:nvSpPr>
          <p:spPr>
            <a:xfrm>
              <a:off x="383782" y="3865388"/>
              <a:ext cx="4096777" cy="36933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s-CL" dirty="0"/>
                <a:t>@</a:t>
              </a:r>
              <a:r>
                <a:rPr lang="es-CL" dirty="0" err="1"/>
                <a:t>mixin</a:t>
              </a:r>
              <a:r>
                <a:rPr lang="es-CL" dirty="0"/>
                <a:t> </a:t>
              </a:r>
              <a:r>
                <a:rPr lang="es-CL" b="1" dirty="0" err="1">
                  <a:solidFill>
                    <a:srgbClr val="FF0000"/>
                  </a:solidFill>
                </a:rPr>
                <a:t>square</a:t>
              </a:r>
              <a:r>
                <a:rPr lang="es-CL" dirty="0"/>
                <a:t>(</a:t>
              </a:r>
              <a:r>
                <a:rPr lang="es-CL" b="1" dirty="0">
                  <a:solidFill>
                    <a:srgbClr val="229E54"/>
                  </a:solidFill>
                </a:rPr>
                <a:t>$</a:t>
              </a:r>
              <a:r>
                <a:rPr lang="es-CL" b="1" dirty="0" err="1">
                  <a:solidFill>
                    <a:srgbClr val="229E54"/>
                  </a:solidFill>
                </a:rPr>
                <a:t>size</a:t>
              </a:r>
              <a:r>
                <a:rPr lang="es-CL" dirty="0"/>
                <a:t>, </a:t>
              </a:r>
              <a:r>
                <a:rPr lang="es-CL" b="1" dirty="0">
                  <a:solidFill>
                    <a:srgbClr val="0070C0"/>
                  </a:solidFill>
                </a:rPr>
                <a:t>$color</a:t>
              </a:r>
              <a:r>
                <a:rPr lang="es-CL" dirty="0"/>
                <a:t>) {</a:t>
              </a:r>
            </a:p>
            <a:p>
              <a:r>
                <a:rPr lang="es-CL" dirty="0"/>
                <a:t>  </a:t>
              </a:r>
              <a:r>
                <a:rPr lang="es-CL" dirty="0" smtClean="0"/>
                <a:t>  </a:t>
              </a:r>
              <a:r>
                <a:rPr lang="es-CL" dirty="0" err="1" smtClean="0"/>
                <a:t>width</a:t>
              </a:r>
              <a:r>
                <a:rPr lang="es-CL" dirty="0"/>
                <a:t>: $</a:t>
              </a:r>
              <a:r>
                <a:rPr lang="es-CL" dirty="0" err="1"/>
                <a:t>size</a:t>
              </a:r>
              <a:r>
                <a:rPr lang="es-CL" dirty="0"/>
                <a:t>;</a:t>
              </a:r>
            </a:p>
            <a:p>
              <a:r>
                <a:rPr lang="es-CL" dirty="0"/>
                <a:t>  </a:t>
              </a:r>
              <a:r>
                <a:rPr lang="es-CL" dirty="0" smtClean="0"/>
                <a:t>  </a:t>
              </a:r>
              <a:r>
                <a:rPr lang="es-CL" dirty="0" err="1" smtClean="0"/>
                <a:t>height</a:t>
              </a:r>
              <a:r>
                <a:rPr lang="es-CL" dirty="0"/>
                <a:t>: $</a:t>
              </a:r>
              <a:r>
                <a:rPr lang="es-CL" dirty="0" err="1"/>
                <a:t>size</a:t>
              </a:r>
              <a:r>
                <a:rPr lang="es-CL" dirty="0"/>
                <a:t>;</a:t>
              </a:r>
            </a:p>
            <a:p>
              <a:r>
                <a:rPr lang="es-CL" dirty="0"/>
                <a:t>  </a:t>
              </a:r>
              <a:r>
                <a:rPr lang="es-CL" dirty="0" smtClean="0"/>
                <a:t>  </a:t>
              </a:r>
              <a:r>
                <a:rPr lang="es-CL" dirty="0" err="1" smtClean="0"/>
                <a:t>background</a:t>
              </a:r>
              <a:r>
                <a:rPr lang="es-CL" dirty="0" smtClean="0"/>
                <a:t>-color</a:t>
              </a:r>
              <a:r>
                <a:rPr lang="es-CL" dirty="0"/>
                <a:t>: $color;</a:t>
              </a:r>
            </a:p>
            <a:p>
              <a:r>
                <a:rPr lang="es-CL" dirty="0"/>
                <a:t>}</a:t>
              </a:r>
            </a:p>
            <a:p>
              <a:endParaRPr lang="es-CL" dirty="0"/>
            </a:p>
            <a:p>
              <a:r>
                <a:rPr lang="es-CL" dirty="0"/>
                <a:t>.</a:t>
              </a:r>
              <a:r>
                <a:rPr lang="es-CL" dirty="0" err="1"/>
                <a:t>small</a:t>
              </a:r>
              <a:r>
                <a:rPr lang="es-CL" dirty="0"/>
                <a:t>-blue-</a:t>
              </a:r>
              <a:r>
                <a:rPr lang="es-CL" dirty="0" err="1"/>
                <a:t>square</a:t>
              </a:r>
              <a:r>
                <a:rPr lang="es-CL" dirty="0"/>
                <a:t> {</a:t>
              </a:r>
            </a:p>
            <a:p>
              <a:r>
                <a:rPr lang="es-CL" dirty="0"/>
                <a:t>  </a:t>
              </a:r>
              <a:r>
                <a:rPr lang="es-CL" dirty="0" smtClean="0"/>
                <a:t>  @</a:t>
              </a:r>
              <a:r>
                <a:rPr lang="es-CL" dirty="0" err="1"/>
                <a:t>include</a:t>
              </a:r>
              <a:r>
                <a:rPr lang="es-CL" dirty="0"/>
                <a:t> </a:t>
              </a:r>
              <a:r>
                <a:rPr lang="es-CL" b="1" dirty="0" err="1">
                  <a:solidFill>
                    <a:srgbClr val="FF0000"/>
                  </a:solidFill>
                </a:rPr>
                <a:t>square</a:t>
              </a:r>
              <a:r>
                <a:rPr lang="es-CL" dirty="0"/>
                <a:t>(</a:t>
              </a:r>
              <a:r>
                <a:rPr lang="es-CL" b="1" dirty="0">
                  <a:solidFill>
                    <a:srgbClr val="229E54"/>
                  </a:solidFill>
                </a:rPr>
                <a:t>20px</a:t>
              </a:r>
              <a:r>
                <a:rPr lang="es-CL" dirty="0"/>
                <a:t>, </a:t>
              </a:r>
              <a:r>
                <a:rPr lang="es-CL" b="1" dirty="0" err="1">
                  <a:solidFill>
                    <a:srgbClr val="0070C0"/>
                  </a:solidFill>
                </a:rPr>
                <a:t>rgb</a:t>
              </a:r>
              <a:r>
                <a:rPr lang="es-CL" b="1" dirty="0">
                  <a:solidFill>
                    <a:srgbClr val="0070C0"/>
                  </a:solidFill>
                </a:rPr>
                <a:t>(0,0,255)</a:t>
              </a:r>
              <a:r>
                <a:rPr lang="es-CL" dirty="0"/>
                <a:t>);</a:t>
              </a:r>
            </a:p>
            <a:p>
              <a:r>
                <a:rPr lang="es-CL" dirty="0"/>
                <a:t>}</a:t>
              </a:r>
            </a:p>
            <a:p>
              <a:endParaRPr lang="es-CL" dirty="0"/>
            </a:p>
            <a:p>
              <a:r>
                <a:rPr lang="es-CL" dirty="0"/>
                <a:t>.</a:t>
              </a:r>
              <a:r>
                <a:rPr lang="es-CL" dirty="0" err="1"/>
                <a:t>big</a:t>
              </a:r>
              <a:r>
                <a:rPr lang="es-CL" dirty="0"/>
                <a:t>-red-</a:t>
              </a:r>
              <a:r>
                <a:rPr lang="es-CL" dirty="0" err="1"/>
                <a:t>square</a:t>
              </a:r>
              <a:r>
                <a:rPr lang="es-CL" dirty="0"/>
                <a:t> {</a:t>
              </a:r>
            </a:p>
            <a:p>
              <a:r>
                <a:rPr lang="es-CL" dirty="0"/>
                <a:t>   </a:t>
              </a:r>
              <a:r>
                <a:rPr lang="es-CL" dirty="0" smtClean="0"/>
                <a:t> @</a:t>
              </a:r>
              <a:r>
                <a:rPr lang="es-CL" dirty="0" err="1"/>
                <a:t>include</a:t>
              </a:r>
              <a:r>
                <a:rPr lang="es-CL" dirty="0"/>
                <a:t> </a:t>
              </a:r>
              <a:r>
                <a:rPr lang="es-CL" b="1" dirty="0" err="1">
                  <a:solidFill>
                    <a:srgbClr val="FF0000"/>
                  </a:solidFill>
                </a:rPr>
                <a:t>square</a:t>
              </a:r>
              <a:r>
                <a:rPr lang="es-CL" dirty="0"/>
                <a:t>(</a:t>
              </a:r>
              <a:r>
                <a:rPr lang="es-CL" b="1" dirty="0">
                  <a:solidFill>
                    <a:srgbClr val="229E54"/>
                  </a:solidFill>
                </a:rPr>
                <a:t>300px</a:t>
              </a:r>
              <a:r>
                <a:rPr lang="es-CL" dirty="0"/>
                <a:t>, </a:t>
              </a:r>
              <a:r>
                <a:rPr lang="es-CL" b="1" dirty="0" err="1">
                  <a:solidFill>
                    <a:srgbClr val="0070C0"/>
                  </a:solidFill>
                </a:rPr>
                <a:t>rgb</a:t>
              </a:r>
              <a:r>
                <a:rPr lang="es-CL" b="1" dirty="0">
                  <a:solidFill>
                    <a:srgbClr val="0070C0"/>
                  </a:solidFill>
                </a:rPr>
                <a:t>(255,0,0)</a:t>
              </a:r>
              <a:r>
                <a:rPr lang="es-CL" dirty="0"/>
                <a:t>);</a:t>
              </a:r>
            </a:p>
            <a:p>
              <a:r>
                <a:rPr lang="es-CL" dirty="0"/>
                <a:t>}</a:t>
              </a:r>
            </a:p>
          </p:txBody>
        </p:sp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DBE5E127-E6F8-4BB1-B49A-1E629AB84C02}"/>
                </a:ext>
              </a:extLst>
            </p:cNvPr>
            <p:cNvSpPr/>
            <p:nvPr/>
          </p:nvSpPr>
          <p:spPr>
            <a:xfrm>
              <a:off x="2021107" y="3488860"/>
              <a:ext cx="78579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sz="2400" b="1" dirty="0">
                  <a:solidFill>
                    <a:schemeClr val="accent5">
                      <a:lumMod val="75000"/>
                    </a:schemeClr>
                  </a:solidFill>
                </a:rPr>
                <a:t>SCSS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09C832DD-5650-4B1C-8862-8858C3026237}"/>
              </a:ext>
            </a:extLst>
          </p:cNvPr>
          <p:cNvGrpSpPr/>
          <p:nvPr/>
        </p:nvGrpSpPr>
        <p:grpSpPr>
          <a:xfrm>
            <a:off x="5436312" y="2630132"/>
            <a:ext cx="3616248" cy="3529373"/>
            <a:chOff x="5249918" y="3396506"/>
            <a:chExt cx="3616248" cy="3529373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E1934FFD-8DBF-4717-B4D0-6CAE7DDCB434}"/>
                </a:ext>
              </a:extLst>
            </p:cNvPr>
            <p:cNvSpPr/>
            <p:nvPr/>
          </p:nvSpPr>
          <p:spPr>
            <a:xfrm>
              <a:off x="5249918" y="3786558"/>
              <a:ext cx="3616248" cy="313932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s-CL" dirty="0"/>
                <a:t>.</a:t>
              </a:r>
              <a:r>
                <a:rPr lang="es-CL" dirty="0" err="1"/>
                <a:t>small</a:t>
              </a:r>
              <a:r>
                <a:rPr lang="es-CL" dirty="0"/>
                <a:t>-blue-</a:t>
              </a:r>
              <a:r>
                <a:rPr lang="es-CL" dirty="0" err="1"/>
                <a:t>square</a:t>
              </a:r>
              <a:r>
                <a:rPr lang="es-CL" dirty="0"/>
                <a:t> {</a:t>
              </a:r>
            </a:p>
            <a:p>
              <a:r>
                <a:rPr lang="es-CL" dirty="0"/>
                <a:t>  </a:t>
              </a:r>
              <a:r>
                <a:rPr lang="es-CL" dirty="0" err="1"/>
                <a:t>width</a:t>
              </a:r>
              <a:r>
                <a:rPr lang="es-CL" dirty="0"/>
                <a:t>: 20px;</a:t>
              </a:r>
            </a:p>
            <a:p>
              <a:r>
                <a:rPr lang="es-CL" dirty="0"/>
                <a:t>  </a:t>
              </a:r>
              <a:r>
                <a:rPr lang="es-CL" dirty="0" err="1"/>
                <a:t>height</a:t>
              </a:r>
              <a:r>
                <a:rPr lang="es-CL" dirty="0"/>
                <a:t>: 20px;</a:t>
              </a:r>
            </a:p>
            <a:p>
              <a:r>
                <a:rPr lang="es-CL" dirty="0"/>
                <a:t>  </a:t>
              </a:r>
              <a:r>
                <a:rPr lang="es-CL" dirty="0" err="1"/>
                <a:t>background</a:t>
              </a:r>
              <a:r>
                <a:rPr lang="es-CL" dirty="0"/>
                <a:t>-color: blue; </a:t>
              </a:r>
            </a:p>
            <a:p>
              <a:r>
                <a:rPr lang="es-CL" dirty="0"/>
                <a:t>}</a:t>
              </a:r>
            </a:p>
            <a:p>
              <a:endParaRPr lang="es-CL" dirty="0"/>
            </a:p>
            <a:p>
              <a:r>
                <a:rPr lang="es-CL" dirty="0"/>
                <a:t>.</a:t>
              </a:r>
              <a:r>
                <a:rPr lang="es-CL" dirty="0" err="1"/>
                <a:t>big</a:t>
              </a:r>
              <a:r>
                <a:rPr lang="es-CL" dirty="0"/>
                <a:t>-red-</a:t>
              </a:r>
              <a:r>
                <a:rPr lang="es-CL" dirty="0" err="1"/>
                <a:t>square</a:t>
              </a:r>
              <a:r>
                <a:rPr lang="es-CL" dirty="0"/>
                <a:t> {</a:t>
              </a:r>
            </a:p>
            <a:p>
              <a:r>
                <a:rPr lang="es-CL" dirty="0"/>
                <a:t>  </a:t>
              </a:r>
              <a:r>
                <a:rPr lang="es-CL" dirty="0" err="1"/>
                <a:t>width</a:t>
              </a:r>
              <a:r>
                <a:rPr lang="es-CL" dirty="0"/>
                <a:t>: 300px;</a:t>
              </a:r>
            </a:p>
            <a:p>
              <a:r>
                <a:rPr lang="es-CL" dirty="0"/>
                <a:t>  </a:t>
              </a:r>
              <a:r>
                <a:rPr lang="es-CL" dirty="0" err="1"/>
                <a:t>height</a:t>
              </a:r>
              <a:r>
                <a:rPr lang="es-CL" dirty="0"/>
                <a:t>: 300px;</a:t>
              </a:r>
            </a:p>
            <a:p>
              <a:r>
                <a:rPr lang="es-CL" dirty="0"/>
                <a:t>  </a:t>
              </a:r>
              <a:r>
                <a:rPr lang="es-CL" dirty="0" err="1"/>
                <a:t>background</a:t>
              </a:r>
              <a:r>
                <a:rPr lang="es-CL" dirty="0"/>
                <a:t>-color: red;</a:t>
              </a:r>
            </a:p>
            <a:p>
              <a:r>
                <a:rPr lang="es-CL" dirty="0"/>
                <a:t>}</a:t>
              </a:r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4D842017-00FB-4310-AB98-C7C88FAB243B}"/>
                </a:ext>
              </a:extLst>
            </p:cNvPr>
            <p:cNvSpPr/>
            <p:nvPr/>
          </p:nvSpPr>
          <p:spPr>
            <a:xfrm>
              <a:off x="6741288" y="3396506"/>
              <a:ext cx="6399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sz="2400" b="1" dirty="0">
                  <a:solidFill>
                    <a:schemeClr val="accent5">
                      <a:lumMod val="75000"/>
                    </a:schemeClr>
                  </a:solidFill>
                </a:rPr>
                <a:t>CSS</a:t>
              </a:r>
            </a:p>
          </p:txBody>
        </p:sp>
      </p:grpSp>
      <p:sp>
        <p:nvSpPr>
          <p:cNvPr id="10" name="Flecha derecha 9"/>
          <p:cNvSpPr/>
          <p:nvPr/>
        </p:nvSpPr>
        <p:spPr>
          <a:xfrm>
            <a:off x="4085781" y="4093455"/>
            <a:ext cx="1350531" cy="992777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732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5"/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23268</TotalTime>
  <Words>854</Words>
  <Application>Microsoft Office PowerPoint</Application>
  <PresentationFormat>Presentación en pantalla (4:3)</PresentationFormat>
  <Paragraphs>294</Paragraphs>
  <Slides>15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DuocUC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Marcela Diaz A.</dc:creator>
  <cp:lastModifiedBy>Pablo A. León</cp:lastModifiedBy>
  <cp:revision>394</cp:revision>
  <cp:lastPrinted>2018-02-06T19:43:21Z</cp:lastPrinted>
  <dcterms:created xsi:type="dcterms:W3CDTF">2016-02-23T20:13:48Z</dcterms:created>
  <dcterms:modified xsi:type="dcterms:W3CDTF">2020-03-11T20:49:27Z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6711C146-E4EA-40B5-B622-CD76E66C965E</vt:lpwstr>
  </property>
  <property fmtid="{D5CDD505-2E9C-101B-9397-08002B2CF9AE}" pid="3" name="ArticulatePath">
    <vt:lpwstr>PPT_Relatores_2019</vt:lpwstr>
  </property>
</Properties>
</file>