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64"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299" r:id="rId17"/>
    <p:sldId id="265" r:id="rId18"/>
  </p:sldIdLst>
  <p:sldSz cx="9144000" cy="6858000" type="screen4x3"/>
  <p:notesSz cx="7010400" cy="9296400"/>
  <p:custDataLst>
    <p:tags r:id="rId21"/>
  </p:custDataLst>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Astudillo P." initials="F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9E54"/>
    <a:srgbClr val="49535F"/>
    <a:srgbClr val="41B1E9"/>
    <a:srgbClr val="003366"/>
    <a:srgbClr val="243190"/>
    <a:srgbClr val="E88E16"/>
    <a:srgbClr val="E00E2C"/>
    <a:srgbClr val="FEB915"/>
    <a:srgbClr val="CCFF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75" autoAdjust="0"/>
    <p:restoredTop sz="94364" autoAdjust="0"/>
  </p:normalViewPr>
  <p:slideViewPr>
    <p:cSldViewPr snapToGrid="0" snapToObjects="1">
      <p:cViewPr varScale="1">
        <p:scale>
          <a:sx n="88" d="100"/>
          <a:sy n="88" d="100"/>
        </p:scale>
        <p:origin x="2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CL"/>
          </a:p>
        </p:txBody>
      </p:sp>
      <p:sp>
        <p:nvSpPr>
          <p:cNvPr id="3" name="2 Marcador de fecha"/>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CACFEAB-34D1-4C07-8DCE-8E44EC1C82C2}" type="datetimeFigureOut">
              <a:rPr lang="es-CL" smtClean="0"/>
              <a:t>19-07-2020</a:t>
            </a:fld>
            <a:endParaRPr lang="es-CL"/>
          </a:p>
        </p:txBody>
      </p:sp>
      <p:sp>
        <p:nvSpPr>
          <p:cNvPr id="4" name="3 Marcador de pie de página"/>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6A84A1E-25AE-4A40-B540-C2821EB8A3B9}" type="slidenum">
              <a:rPr lang="es-CL" smtClean="0"/>
              <a:t>‹Nº›</a:t>
            </a:fld>
            <a:endParaRPr lang="es-CL"/>
          </a:p>
        </p:txBody>
      </p:sp>
    </p:spTree>
    <p:extLst>
      <p:ext uri="{BB962C8B-B14F-4D97-AF65-F5344CB8AC3E}">
        <p14:creationId xmlns:p14="http://schemas.microsoft.com/office/powerpoint/2010/main" val="2922030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8924F2E-4955-4E98-A6C3-6F727FE95F07}" type="datetimeFigureOut">
              <a:rPr lang="es-CL" smtClean="0"/>
              <a:t>19-07-2020</a:t>
            </a:fld>
            <a:endParaRPr lang="es-CL"/>
          </a:p>
        </p:txBody>
      </p:sp>
      <p:sp>
        <p:nvSpPr>
          <p:cNvPr id="4" name="Marcador de imagen de diapositiva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AF60042-8184-4145-9EDA-BA3AA743B5B2}" type="slidenum">
              <a:rPr lang="es-CL" smtClean="0"/>
              <a:t>‹Nº›</a:t>
            </a:fld>
            <a:endParaRPr lang="es-CL"/>
          </a:p>
        </p:txBody>
      </p:sp>
    </p:spTree>
    <p:extLst>
      <p:ext uri="{BB962C8B-B14F-4D97-AF65-F5344CB8AC3E}">
        <p14:creationId xmlns:p14="http://schemas.microsoft.com/office/powerpoint/2010/main" val="179732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Dar</a:t>
            </a:r>
            <a:r>
              <a:rPr lang="es-CL" baseline="0" dirty="0"/>
              <a:t> </a:t>
            </a:r>
            <a:r>
              <a:rPr lang="es-CL" baseline="0" dirty="0" err="1"/>
              <a:t>refresh</a:t>
            </a:r>
            <a:r>
              <a:rPr lang="es-CL" baseline="0" dirty="0"/>
              <a:t> a la imagen homologando a la web. </a:t>
            </a:r>
            <a:endParaRPr lang="es-CL"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t>1</a:t>
            </a:fld>
            <a:endParaRPr lang="es-CL"/>
          </a:p>
        </p:txBody>
      </p:sp>
    </p:spTree>
    <p:extLst>
      <p:ext uri="{BB962C8B-B14F-4D97-AF65-F5344CB8AC3E}">
        <p14:creationId xmlns:p14="http://schemas.microsoft.com/office/powerpoint/2010/main" val="407115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10</a:t>
            </a:fld>
            <a:endParaRPr lang="es-CL">
              <a:solidFill>
                <a:prstClr val="black"/>
              </a:solidFill>
            </a:endParaRPr>
          </a:p>
        </p:txBody>
      </p:sp>
    </p:spTree>
    <p:extLst>
      <p:ext uri="{BB962C8B-B14F-4D97-AF65-F5344CB8AC3E}">
        <p14:creationId xmlns:p14="http://schemas.microsoft.com/office/powerpoint/2010/main" val="204488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11</a:t>
            </a:fld>
            <a:endParaRPr lang="es-CL">
              <a:solidFill>
                <a:prstClr val="black"/>
              </a:solidFill>
            </a:endParaRPr>
          </a:p>
        </p:txBody>
      </p:sp>
    </p:spTree>
    <p:extLst>
      <p:ext uri="{BB962C8B-B14F-4D97-AF65-F5344CB8AC3E}">
        <p14:creationId xmlns:p14="http://schemas.microsoft.com/office/powerpoint/2010/main" val="3711683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12</a:t>
            </a:fld>
            <a:endParaRPr lang="es-CL">
              <a:solidFill>
                <a:prstClr val="black"/>
              </a:solidFill>
            </a:endParaRPr>
          </a:p>
        </p:txBody>
      </p:sp>
    </p:spTree>
    <p:extLst>
      <p:ext uri="{BB962C8B-B14F-4D97-AF65-F5344CB8AC3E}">
        <p14:creationId xmlns:p14="http://schemas.microsoft.com/office/powerpoint/2010/main" val="166123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13</a:t>
            </a:fld>
            <a:endParaRPr lang="es-CL">
              <a:solidFill>
                <a:prstClr val="black"/>
              </a:solidFill>
            </a:endParaRPr>
          </a:p>
        </p:txBody>
      </p:sp>
    </p:spTree>
    <p:extLst>
      <p:ext uri="{BB962C8B-B14F-4D97-AF65-F5344CB8AC3E}">
        <p14:creationId xmlns:p14="http://schemas.microsoft.com/office/powerpoint/2010/main" val="143482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14</a:t>
            </a:fld>
            <a:endParaRPr lang="es-CL">
              <a:solidFill>
                <a:prstClr val="black"/>
              </a:solidFill>
            </a:endParaRPr>
          </a:p>
        </p:txBody>
      </p:sp>
    </p:spTree>
    <p:extLst>
      <p:ext uri="{BB962C8B-B14F-4D97-AF65-F5344CB8AC3E}">
        <p14:creationId xmlns:p14="http://schemas.microsoft.com/office/powerpoint/2010/main" val="819200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15</a:t>
            </a:fld>
            <a:endParaRPr lang="es-CL">
              <a:solidFill>
                <a:prstClr val="black"/>
              </a:solidFill>
            </a:endParaRPr>
          </a:p>
        </p:txBody>
      </p:sp>
    </p:spTree>
    <p:extLst>
      <p:ext uri="{BB962C8B-B14F-4D97-AF65-F5344CB8AC3E}">
        <p14:creationId xmlns:p14="http://schemas.microsoft.com/office/powerpoint/2010/main" val="1480125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16</a:t>
            </a:fld>
            <a:endParaRPr lang="es-CL">
              <a:solidFill>
                <a:prstClr val="black"/>
              </a:solidFill>
            </a:endParaRPr>
          </a:p>
        </p:txBody>
      </p:sp>
    </p:spTree>
    <p:extLst>
      <p:ext uri="{BB962C8B-B14F-4D97-AF65-F5344CB8AC3E}">
        <p14:creationId xmlns:p14="http://schemas.microsoft.com/office/powerpoint/2010/main" val="3264974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a:t>
            </a:fld>
            <a:endParaRPr lang="es-CL">
              <a:solidFill>
                <a:prstClr val="black"/>
              </a:solidFill>
            </a:endParaRPr>
          </a:p>
        </p:txBody>
      </p:sp>
    </p:spTree>
    <p:extLst>
      <p:ext uri="{BB962C8B-B14F-4D97-AF65-F5344CB8AC3E}">
        <p14:creationId xmlns:p14="http://schemas.microsoft.com/office/powerpoint/2010/main" val="1557600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3</a:t>
            </a:fld>
            <a:endParaRPr lang="es-CL">
              <a:solidFill>
                <a:prstClr val="black"/>
              </a:solidFill>
            </a:endParaRPr>
          </a:p>
        </p:txBody>
      </p:sp>
    </p:spTree>
    <p:extLst>
      <p:ext uri="{BB962C8B-B14F-4D97-AF65-F5344CB8AC3E}">
        <p14:creationId xmlns:p14="http://schemas.microsoft.com/office/powerpoint/2010/main" val="1254787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4</a:t>
            </a:fld>
            <a:endParaRPr lang="es-CL">
              <a:solidFill>
                <a:prstClr val="black"/>
              </a:solidFill>
            </a:endParaRPr>
          </a:p>
        </p:txBody>
      </p:sp>
    </p:spTree>
    <p:extLst>
      <p:ext uri="{BB962C8B-B14F-4D97-AF65-F5344CB8AC3E}">
        <p14:creationId xmlns:p14="http://schemas.microsoft.com/office/powerpoint/2010/main" val="3046604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5</a:t>
            </a:fld>
            <a:endParaRPr lang="es-CL">
              <a:solidFill>
                <a:prstClr val="black"/>
              </a:solidFill>
            </a:endParaRPr>
          </a:p>
        </p:txBody>
      </p:sp>
    </p:spTree>
    <p:extLst>
      <p:ext uri="{BB962C8B-B14F-4D97-AF65-F5344CB8AC3E}">
        <p14:creationId xmlns:p14="http://schemas.microsoft.com/office/powerpoint/2010/main" val="2474386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6</a:t>
            </a:fld>
            <a:endParaRPr lang="es-CL">
              <a:solidFill>
                <a:prstClr val="black"/>
              </a:solidFill>
            </a:endParaRPr>
          </a:p>
        </p:txBody>
      </p:sp>
    </p:spTree>
    <p:extLst>
      <p:ext uri="{BB962C8B-B14F-4D97-AF65-F5344CB8AC3E}">
        <p14:creationId xmlns:p14="http://schemas.microsoft.com/office/powerpoint/2010/main" val="1527981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7</a:t>
            </a:fld>
            <a:endParaRPr lang="es-CL">
              <a:solidFill>
                <a:prstClr val="black"/>
              </a:solidFill>
            </a:endParaRPr>
          </a:p>
        </p:txBody>
      </p:sp>
    </p:spTree>
    <p:extLst>
      <p:ext uri="{BB962C8B-B14F-4D97-AF65-F5344CB8AC3E}">
        <p14:creationId xmlns:p14="http://schemas.microsoft.com/office/powerpoint/2010/main" val="87773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8</a:t>
            </a:fld>
            <a:endParaRPr lang="es-CL">
              <a:solidFill>
                <a:prstClr val="black"/>
              </a:solidFill>
            </a:endParaRPr>
          </a:p>
        </p:txBody>
      </p:sp>
    </p:spTree>
    <p:extLst>
      <p:ext uri="{BB962C8B-B14F-4D97-AF65-F5344CB8AC3E}">
        <p14:creationId xmlns:p14="http://schemas.microsoft.com/office/powerpoint/2010/main" val="1294055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9</a:t>
            </a:fld>
            <a:endParaRPr lang="es-CL">
              <a:solidFill>
                <a:prstClr val="black"/>
              </a:solidFill>
            </a:endParaRPr>
          </a:p>
        </p:txBody>
      </p:sp>
    </p:spTree>
    <p:extLst>
      <p:ext uri="{BB962C8B-B14F-4D97-AF65-F5344CB8AC3E}">
        <p14:creationId xmlns:p14="http://schemas.microsoft.com/office/powerpoint/2010/main" val="58439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4C1D52C-9431-5644-AED1-5F2D7AE8DD15}" type="datetimeFigureOut">
              <a:rPr lang="es-ES" smtClean="0"/>
              <a:t>19/07/2020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167344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19/07/2020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76753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19/07/2020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11404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ítulo y objetos">
    <p:spTree>
      <p:nvGrpSpPr>
        <p:cNvPr id="1" name=""/>
        <p:cNvGrpSpPr/>
        <p:nvPr/>
      </p:nvGrpSpPr>
      <p:grpSpPr>
        <a:xfrm>
          <a:off x="0" y="0"/>
          <a:ext cx="0" cy="0"/>
          <a:chOff x="0" y="0"/>
          <a:chExt cx="0" cy="0"/>
        </a:xfrm>
      </p:grpSpPr>
      <p:sp>
        <p:nvSpPr>
          <p:cNvPr id="8" name="Rectángulo 7"/>
          <p:cNvSpPr/>
          <p:nvPr userDrawn="1"/>
        </p:nvSpPr>
        <p:spPr>
          <a:xfrm>
            <a:off x="0" y="0"/>
            <a:ext cx="9144000" cy="1351294"/>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Marcador de fecha 3"/>
          <p:cNvSpPr>
            <a:spLocks noGrp="1"/>
          </p:cNvSpPr>
          <p:nvPr>
            <p:ph type="dt" sz="half" idx="10"/>
          </p:nvPr>
        </p:nvSpPr>
        <p:spPr/>
        <p:txBody>
          <a:bodyPr/>
          <a:lstStyle/>
          <a:p>
            <a:fld id="{84C1D52C-9431-5644-AED1-5F2D7AE8DD15}" type="datetimeFigureOut">
              <a:rPr lang="es-ES" smtClean="0"/>
              <a:t>19/07/2020</a:t>
            </a:fld>
            <a:endParaRPr lang="es-ES"/>
          </a:p>
        </p:txBody>
      </p:sp>
      <p:sp>
        <p:nvSpPr>
          <p:cNvPr id="5" name="Marcador de pie de página 4"/>
          <p:cNvSpPr>
            <a:spLocks noGrp="1"/>
          </p:cNvSpPr>
          <p:nvPr>
            <p:ph type="ftr" sz="quarter" idx="11"/>
          </p:nvPr>
        </p:nvSpPr>
        <p:spPr>
          <a:xfrm>
            <a:off x="5791200" y="6356350"/>
            <a:ext cx="2895600" cy="365125"/>
          </a:xfrm>
        </p:spPr>
        <p:txBody>
          <a:bodyPr/>
          <a:lstStyle>
            <a:lvl1pPr>
              <a:defRPr>
                <a:solidFill>
                  <a:schemeClr val="bg1">
                    <a:lumMod val="75000"/>
                  </a:schemeClr>
                </a:solidFill>
              </a:defRPr>
            </a:lvl1pPr>
          </a:lstStyle>
          <a:p>
            <a:r>
              <a:rPr lang="es-ES" dirty="0"/>
              <a:t>                                    EDUCACIÓN CONTÍNUA</a:t>
            </a:r>
          </a:p>
        </p:txBody>
      </p:sp>
      <p:sp>
        <p:nvSpPr>
          <p:cNvPr id="7" name="Rectángulo 6"/>
          <p:cNvSpPr/>
          <p:nvPr userDrawn="1"/>
        </p:nvSpPr>
        <p:spPr>
          <a:xfrm flipV="1">
            <a:off x="0" y="6313419"/>
            <a:ext cx="9144000" cy="465202"/>
          </a:xfrm>
          <a:prstGeom prst="rect">
            <a:avLst/>
          </a:prstGeom>
          <a:solidFill>
            <a:srgbClr val="F2F2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userDrawn="1"/>
        </p:nvSpPr>
        <p:spPr>
          <a:xfrm rot="2736822">
            <a:off x="575940" y="1103933"/>
            <a:ext cx="494719" cy="494719"/>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6454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19/07/2020</a:t>
            </a:fld>
            <a:endParaRPr lang="es-ES"/>
          </a:p>
        </p:txBody>
      </p:sp>
      <p:sp>
        <p:nvSpPr>
          <p:cNvPr id="5" name="Marcador de pie de página 4"/>
          <p:cNvSpPr>
            <a:spLocks noGrp="1"/>
          </p:cNvSpPr>
          <p:nvPr>
            <p:ph type="ftr" sz="quarter" idx="11"/>
          </p:nvPr>
        </p:nvSpPr>
        <p:spPr/>
        <p:txBody>
          <a:bodyPr/>
          <a:lstStyle/>
          <a:p>
            <a:r>
              <a:rPr lang="es-ES"/>
              <a:t>GFDHDFDHFHD</a:t>
            </a:r>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51814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4C1D52C-9431-5644-AED1-5F2D7AE8DD15}" type="datetimeFigureOut">
              <a:rPr lang="es-ES" smtClean="0"/>
              <a:t>19/07/2020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130338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84C1D52C-9431-5644-AED1-5F2D7AE8DD15}" type="datetimeFigureOut">
              <a:rPr lang="es-ES" smtClean="0"/>
              <a:t>19/07/2020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61748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84C1D52C-9431-5644-AED1-5F2D7AE8DD15}" type="datetimeFigureOut">
              <a:rPr lang="es-ES" smtClean="0"/>
              <a:t>19/07/2020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56189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84C1D52C-9431-5644-AED1-5F2D7AE8DD15}" type="datetimeFigureOut">
              <a:rPr lang="es-ES" smtClean="0"/>
              <a:t>19/07/2020</a:t>
            </a:fld>
            <a:endParaRPr lang="es-ES"/>
          </a:p>
        </p:txBody>
      </p:sp>
      <p:sp>
        <p:nvSpPr>
          <p:cNvPr id="4" name="Marcador de pie de página 3"/>
          <p:cNvSpPr>
            <a:spLocks noGrp="1"/>
          </p:cNvSpPr>
          <p:nvPr>
            <p:ph type="ftr" sz="quarter" idx="11"/>
          </p:nvPr>
        </p:nvSpPr>
        <p:spPr/>
        <p:txBody>
          <a:bodyPr/>
          <a:lstStyle/>
          <a:p>
            <a:r>
              <a:rPr lang="es-ES"/>
              <a:t>GFDHDFDHFHD</a:t>
            </a:r>
            <a:endParaRPr lang="es-ES" dirty="0"/>
          </a:p>
        </p:txBody>
      </p:sp>
      <p:sp>
        <p:nvSpPr>
          <p:cNvPr id="5" name="Marcador de número de diapositiva 4"/>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77335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4C1D52C-9431-5644-AED1-5F2D7AE8DD15}" type="datetimeFigureOut">
              <a:rPr lang="es-ES" smtClean="0"/>
              <a:t>19/07/2020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292622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19/07/2020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295552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19/07/2020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249520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4C1D52C-9431-5644-AED1-5F2D7AE8DD15}" type="datetimeFigureOut">
              <a:rPr lang="es-ES" smtClean="0"/>
              <a:t>19/07/2020</a:t>
            </a:fld>
            <a:endParaRPr lang="es-ES"/>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s-ES"/>
              <a:t>GFDHDFDHFHD</a:t>
            </a:r>
            <a:endParaRPr lang="es-ES" dirty="0"/>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1839C9-794D-CA40-A982-3DF30676A5CE}" type="slidenum">
              <a:rPr lang="es-ES" smtClean="0"/>
              <a:t>‹Nº›</a:t>
            </a:fld>
            <a:endParaRPr lang="es-ES"/>
          </a:p>
        </p:txBody>
      </p:sp>
    </p:spTree>
    <p:extLst>
      <p:ext uri="{BB962C8B-B14F-4D97-AF65-F5344CB8AC3E}">
        <p14:creationId xmlns:p14="http://schemas.microsoft.com/office/powerpoint/2010/main" val="753042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 Id="rId5"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 Id="rId5" Type="http://schemas.openxmlformats.org/officeDocument/2006/relationships/image" Target="../media/image1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4402183" y="2718919"/>
            <a:ext cx="4506686" cy="2554545"/>
          </a:xfrm>
          <a:prstGeom prst="rect">
            <a:avLst/>
          </a:prstGeom>
          <a:noFill/>
        </p:spPr>
        <p:txBody>
          <a:bodyPr wrap="square" rtlCol="0">
            <a:spAutoFit/>
          </a:bodyPr>
          <a:lstStyle/>
          <a:p>
            <a:pPr algn="just"/>
            <a:r>
              <a:rPr lang="es-CL" sz="3200" b="1" dirty="0"/>
              <a:t>Construir un sitio web utilizando el modelo de cajas acorde a las especificaciones de una maqueta predefinida</a:t>
            </a:r>
            <a:r>
              <a:rPr lang="es-CL" sz="3200" dirty="0"/>
              <a:t>	</a:t>
            </a:r>
          </a:p>
        </p:txBody>
      </p:sp>
    </p:spTree>
    <p:custDataLst>
      <p:tags r:id="rId1"/>
    </p:custDataLst>
    <p:extLst>
      <p:ext uri="{BB962C8B-B14F-4D97-AF65-F5344CB8AC3E}">
        <p14:creationId xmlns:p14="http://schemas.microsoft.com/office/powerpoint/2010/main" val="158389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018D5E25-A61B-4BAD-BD09-52E0311512D8}"/>
              </a:ext>
            </a:extLst>
          </p:cNvPr>
          <p:cNvSpPr/>
          <p:nvPr/>
        </p:nvSpPr>
        <p:spPr>
          <a:xfrm>
            <a:off x="646387" y="972151"/>
            <a:ext cx="8077889" cy="3139321"/>
          </a:xfrm>
          <a:prstGeom prst="rect">
            <a:avLst/>
          </a:prstGeom>
        </p:spPr>
        <p:txBody>
          <a:bodyPr wrap="square">
            <a:spAutoFit/>
          </a:bodyPr>
          <a:lstStyle/>
          <a:p>
            <a:pPr algn="just"/>
            <a:r>
              <a:rPr lang="es-CL" dirty="0" smtClean="0"/>
              <a:t>	CSS </a:t>
            </a:r>
            <a:r>
              <a:rPr lang="es-CL" dirty="0"/>
              <a:t>permite modificar el aspecto de cada uno de los cuatro bordes de la caja de un elemento. Para cada borde se puede establecer su anchura o grosor, su color y su estilo (</a:t>
            </a:r>
            <a:r>
              <a:rPr lang="es-CL" dirty="0" err="1">
                <a:solidFill>
                  <a:srgbClr val="0070C0"/>
                </a:solidFill>
              </a:rPr>
              <a:t>width</a:t>
            </a:r>
            <a:r>
              <a:rPr lang="es-CL" dirty="0"/>
              <a:t>, </a:t>
            </a:r>
            <a:r>
              <a:rPr lang="es-CL" dirty="0" err="1">
                <a:solidFill>
                  <a:srgbClr val="0070C0"/>
                </a:solidFill>
              </a:rPr>
              <a:t>style</a:t>
            </a:r>
            <a:r>
              <a:rPr lang="es-CL" dirty="0"/>
              <a:t> y </a:t>
            </a:r>
            <a:r>
              <a:rPr lang="es-CL" dirty="0">
                <a:solidFill>
                  <a:srgbClr val="0070C0"/>
                </a:solidFill>
              </a:rPr>
              <a:t>color</a:t>
            </a:r>
            <a:r>
              <a:rPr lang="es-CL" dirty="0"/>
              <a:t>), por lo que en total CSS define 20 propiedades relacionadas con los bordes.</a:t>
            </a:r>
          </a:p>
          <a:p>
            <a:pPr algn="just"/>
            <a:endParaRPr lang="es-CL" dirty="0"/>
          </a:p>
          <a:p>
            <a:pPr algn="just"/>
            <a:r>
              <a:rPr lang="es-CL" b="1" dirty="0"/>
              <a:t>1. Anchura (</a:t>
            </a:r>
            <a:r>
              <a:rPr lang="es-CL" b="1" dirty="0" err="1"/>
              <a:t>width</a:t>
            </a:r>
            <a:r>
              <a:rPr lang="es-CL" b="1" dirty="0"/>
              <a:t>)</a:t>
            </a:r>
            <a:r>
              <a:rPr lang="es-CL" dirty="0"/>
              <a:t>: Se controla con las cuatro propiedades siguientes: </a:t>
            </a:r>
          </a:p>
          <a:p>
            <a:pPr algn="just"/>
            <a:r>
              <a:rPr lang="es-CL" dirty="0" err="1">
                <a:solidFill>
                  <a:srgbClr val="0070C0"/>
                </a:solidFill>
              </a:rPr>
              <a:t>border</a:t>
            </a:r>
            <a:r>
              <a:rPr lang="es-CL" dirty="0">
                <a:solidFill>
                  <a:srgbClr val="0070C0"/>
                </a:solidFill>
              </a:rPr>
              <a:t>-top-</a:t>
            </a:r>
            <a:r>
              <a:rPr lang="es-CL" dirty="0" err="1">
                <a:solidFill>
                  <a:srgbClr val="0070C0"/>
                </a:solidFill>
              </a:rPr>
              <a:t>width</a:t>
            </a:r>
            <a:r>
              <a:rPr lang="es-CL" dirty="0">
                <a:solidFill>
                  <a:srgbClr val="0070C0"/>
                </a:solidFill>
              </a:rPr>
              <a:t>, </a:t>
            </a:r>
            <a:r>
              <a:rPr lang="es-CL" dirty="0" err="1">
                <a:solidFill>
                  <a:srgbClr val="0070C0"/>
                </a:solidFill>
              </a:rPr>
              <a:t>border-right-width</a:t>
            </a:r>
            <a:r>
              <a:rPr lang="es-CL" dirty="0">
                <a:solidFill>
                  <a:srgbClr val="0070C0"/>
                </a:solidFill>
              </a:rPr>
              <a:t>, </a:t>
            </a:r>
            <a:r>
              <a:rPr lang="es-CL" dirty="0" err="1">
                <a:solidFill>
                  <a:srgbClr val="0070C0"/>
                </a:solidFill>
              </a:rPr>
              <a:t>border-bottom-width</a:t>
            </a:r>
            <a:r>
              <a:rPr lang="es-CL" dirty="0">
                <a:solidFill>
                  <a:srgbClr val="0070C0"/>
                </a:solidFill>
              </a:rPr>
              <a:t>, </a:t>
            </a:r>
            <a:r>
              <a:rPr lang="es-CL" dirty="0" err="1">
                <a:solidFill>
                  <a:srgbClr val="0070C0"/>
                </a:solidFill>
              </a:rPr>
              <a:t>border-left-width</a:t>
            </a:r>
            <a:endParaRPr lang="es-CL" dirty="0">
              <a:solidFill>
                <a:srgbClr val="0070C0"/>
              </a:solidFill>
            </a:endParaRPr>
          </a:p>
          <a:p>
            <a:pPr algn="just"/>
            <a:endParaRPr lang="es-CL" b="1" dirty="0"/>
          </a:p>
          <a:p>
            <a:pPr algn="just"/>
            <a:r>
              <a:rPr lang="es-CL" dirty="0"/>
              <a:t>La anchura de los bordes se indica mediante una medida (en cualquier unidad de medida absoluta o relativa) o mediante las palabras clave </a:t>
            </a:r>
            <a:r>
              <a:rPr lang="es-CL" b="1" dirty="0" err="1"/>
              <a:t>thin</a:t>
            </a:r>
            <a:r>
              <a:rPr lang="es-CL" dirty="0"/>
              <a:t> (borde delgado), </a:t>
            </a:r>
            <a:r>
              <a:rPr lang="es-CL" b="1" dirty="0" err="1"/>
              <a:t>medium</a:t>
            </a:r>
            <a:r>
              <a:rPr lang="es-CL" dirty="0"/>
              <a:t> (borde normal) y </a:t>
            </a:r>
            <a:r>
              <a:rPr lang="es-CL" b="1" dirty="0" err="1"/>
              <a:t>thick</a:t>
            </a:r>
            <a:r>
              <a:rPr lang="es-CL" dirty="0"/>
              <a:t> (borde ancho).</a:t>
            </a:r>
          </a:p>
        </p:txBody>
      </p:sp>
      <p:sp>
        <p:nvSpPr>
          <p:cNvPr id="8" name="Rectángulo 7">
            <a:extLst>
              <a:ext uri="{FF2B5EF4-FFF2-40B4-BE49-F238E27FC236}">
                <a16:creationId xmlns:a16="http://schemas.microsoft.com/office/drawing/2014/main" id="{7E662401-80DA-4572-8D5A-FC514B994DDE}"/>
              </a:ext>
            </a:extLst>
          </p:cNvPr>
          <p:cNvSpPr/>
          <p:nvPr/>
        </p:nvSpPr>
        <p:spPr>
          <a:xfrm>
            <a:off x="756746" y="4877058"/>
            <a:ext cx="2995447" cy="1754326"/>
          </a:xfrm>
          <a:prstGeom prst="rect">
            <a:avLst/>
          </a:prstGeom>
          <a:solidFill>
            <a:schemeClr val="bg1">
              <a:lumMod val="95000"/>
            </a:schemeClr>
          </a:solid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err="1"/>
              <a:t>div</a:t>
            </a:r>
            <a:r>
              <a:rPr lang="es-CL" dirty="0"/>
              <a:t> {</a:t>
            </a:r>
          </a:p>
          <a:p>
            <a:r>
              <a:rPr lang="es-CL" dirty="0"/>
              <a:t>  </a:t>
            </a:r>
            <a:r>
              <a:rPr lang="es-CL" dirty="0" err="1"/>
              <a:t>border</a:t>
            </a:r>
            <a:r>
              <a:rPr lang="es-CL" dirty="0"/>
              <a:t>-top-</a:t>
            </a:r>
            <a:r>
              <a:rPr lang="es-CL" dirty="0" err="1"/>
              <a:t>width</a:t>
            </a:r>
            <a:r>
              <a:rPr lang="es-CL" dirty="0"/>
              <a:t>: 10px;</a:t>
            </a:r>
          </a:p>
          <a:p>
            <a:r>
              <a:rPr lang="es-CL" dirty="0"/>
              <a:t>  </a:t>
            </a:r>
            <a:r>
              <a:rPr lang="es-CL" dirty="0" err="1"/>
              <a:t>border-right-width</a:t>
            </a:r>
            <a:r>
              <a:rPr lang="es-CL" dirty="0"/>
              <a:t>: 1em;</a:t>
            </a:r>
          </a:p>
          <a:p>
            <a:r>
              <a:rPr lang="es-CL" dirty="0"/>
              <a:t>  </a:t>
            </a:r>
            <a:r>
              <a:rPr lang="es-CL" dirty="0" err="1"/>
              <a:t>border-bottom-width</a:t>
            </a:r>
            <a:r>
              <a:rPr lang="es-CL" dirty="0"/>
              <a:t>: </a:t>
            </a:r>
            <a:r>
              <a:rPr lang="es-CL" dirty="0" err="1"/>
              <a:t>thick</a:t>
            </a:r>
            <a:r>
              <a:rPr lang="es-CL" dirty="0"/>
              <a:t>;</a:t>
            </a:r>
          </a:p>
          <a:p>
            <a:r>
              <a:rPr lang="es-CL" dirty="0"/>
              <a:t>  </a:t>
            </a:r>
            <a:r>
              <a:rPr lang="es-CL" dirty="0" err="1"/>
              <a:t>border-left-width</a:t>
            </a:r>
            <a:r>
              <a:rPr lang="es-CL" dirty="0"/>
              <a:t>: </a:t>
            </a:r>
            <a:r>
              <a:rPr lang="es-CL" dirty="0" err="1"/>
              <a:t>thin</a:t>
            </a:r>
            <a:r>
              <a:rPr lang="es-CL" dirty="0"/>
              <a:t>;</a:t>
            </a:r>
          </a:p>
          <a:p>
            <a:r>
              <a:rPr lang="es-CL" dirty="0"/>
              <a:t>}</a:t>
            </a:r>
          </a:p>
        </p:txBody>
      </p:sp>
      <p:pic>
        <p:nvPicPr>
          <p:cNvPr id="9" name="Imagen 8">
            <a:extLst>
              <a:ext uri="{FF2B5EF4-FFF2-40B4-BE49-F238E27FC236}">
                <a16:creationId xmlns:a16="http://schemas.microsoft.com/office/drawing/2014/main" id="{2D609BBE-26A6-4761-A68D-83E4BE98B128}"/>
              </a:ext>
            </a:extLst>
          </p:cNvPr>
          <p:cNvPicPr>
            <a:picLocks noChangeAspect="1"/>
          </p:cNvPicPr>
          <p:nvPr/>
        </p:nvPicPr>
        <p:blipFill>
          <a:blip r:embed="rId5"/>
          <a:stretch>
            <a:fillRect/>
          </a:stretch>
        </p:blipFill>
        <p:spPr>
          <a:xfrm>
            <a:off x="4284278" y="5042149"/>
            <a:ext cx="4275746" cy="1356727"/>
          </a:xfrm>
          <a:prstGeom prst="rect">
            <a:avLst/>
          </a:prstGeom>
        </p:spPr>
      </p:pic>
      <p:sp>
        <p:nvSpPr>
          <p:cNvPr id="6" name="CuadroTexto 5">
            <a:extLst>
              <a:ext uri="{FF2B5EF4-FFF2-40B4-BE49-F238E27FC236}">
                <a16:creationId xmlns:a16="http://schemas.microsoft.com/office/drawing/2014/main" id="{4D865C50-6F31-4F81-9732-CF0DE0A634C4}"/>
              </a:ext>
            </a:extLst>
          </p:cNvPr>
          <p:cNvSpPr txBox="1"/>
          <p:nvPr/>
        </p:nvSpPr>
        <p:spPr>
          <a:xfrm>
            <a:off x="660612" y="54353"/>
            <a:ext cx="3859137" cy="646331"/>
          </a:xfrm>
          <a:prstGeom prst="rect">
            <a:avLst/>
          </a:prstGeom>
          <a:noFill/>
        </p:spPr>
        <p:txBody>
          <a:bodyPr wrap="square" rtlCol="0">
            <a:spAutoFit/>
          </a:bodyPr>
          <a:lstStyle/>
          <a:p>
            <a:r>
              <a:rPr lang="es-CL" sz="3600" b="1" dirty="0" err="1" smtClean="0">
                <a:solidFill>
                  <a:schemeClr val="bg1"/>
                </a:solidFill>
              </a:rPr>
              <a:t>Border-width</a:t>
            </a:r>
            <a:endParaRPr lang="es-CL" sz="3600" b="1" i="1" dirty="0">
              <a:solidFill>
                <a:schemeClr val="bg1"/>
              </a:solidFill>
            </a:endParaRPr>
          </a:p>
        </p:txBody>
      </p:sp>
    </p:spTree>
    <p:custDataLst>
      <p:tags r:id="rId1"/>
    </p:custDataLst>
    <p:extLst>
      <p:ext uri="{BB962C8B-B14F-4D97-AF65-F5344CB8AC3E}">
        <p14:creationId xmlns:p14="http://schemas.microsoft.com/office/powerpoint/2010/main" val="324148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018D5E25-A61B-4BAD-BD09-52E0311512D8}"/>
              </a:ext>
            </a:extLst>
          </p:cNvPr>
          <p:cNvSpPr/>
          <p:nvPr/>
        </p:nvSpPr>
        <p:spPr>
          <a:xfrm>
            <a:off x="1" y="697475"/>
            <a:ext cx="9143999" cy="2677656"/>
          </a:xfrm>
          <a:prstGeom prst="rect">
            <a:avLst/>
          </a:prstGeom>
        </p:spPr>
        <p:txBody>
          <a:bodyPr wrap="square">
            <a:spAutoFit/>
          </a:bodyPr>
          <a:lstStyle/>
          <a:p>
            <a:pPr algn="just"/>
            <a:r>
              <a:rPr lang="es-CL" sz="2400" dirty="0"/>
              <a:t>Si se quiere establecer de forma simultánea la anchura de todos los bordes de una caja, es necesario utilizar una propiedad "</a:t>
            </a:r>
            <a:r>
              <a:rPr lang="es-CL" sz="2400" dirty="0" err="1"/>
              <a:t>shorthand</a:t>
            </a:r>
            <a:r>
              <a:rPr lang="es-CL" sz="2400" dirty="0"/>
              <a:t>" llamada </a:t>
            </a:r>
            <a:r>
              <a:rPr lang="es-CL" sz="2400" b="1" dirty="0" err="1"/>
              <a:t>border-width</a:t>
            </a:r>
            <a:r>
              <a:rPr lang="es-CL" sz="2400" dirty="0"/>
              <a:t>:</a:t>
            </a:r>
          </a:p>
          <a:p>
            <a:pPr algn="just"/>
            <a:endParaRPr lang="es-CL" sz="2400" dirty="0"/>
          </a:p>
          <a:p>
            <a:pPr algn="just"/>
            <a:r>
              <a:rPr lang="es-CL" sz="2400" dirty="0"/>
              <a:t>La propiedad </a:t>
            </a:r>
            <a:r>
              <a:rPr lang="es-CL" sz="2400" b="1" dirty="0" err="1"/>
              <a:t>border-width</a:t>
            </a:r>
            <a:r>
              <a:rPr lang="es-CL" sz="2400" dirty="0"/>
              <a:t> permite indicar entre uno y cuatro valores. El significado de cada caso es el habitual de las propiedades "</a:t>
            </a:r>
            <a:r>
              <a:rPr lang="es-CL" sz="2400" dirty="0" err="1"/>
              <a:t>shorthand</a:t>
            </a:r>
            <a:r>
              <a:rPr lang="es-CL" sz="2400" dirty="0" smtClean="0"/>
              <a:t>":</a:t>
            </a:r>
            <a:endParaRPr lang="es-CL" sz="2400" dirty="0"/>
          </a:p>
        </p:txBody>
      </p:sp>
      <p:sp>
        <p:nvSpPr>
          <p:cNvPr id="4" name="CuadroTexto 3">
            <a:extLst>
              <a:ext uri="{FF2B5EF4-FFF2-40B4-BE49-F238E27FC236}">
                <a16:creationId xmlns:a16="http://schemas.microsoft.com/office/drawing/2014/main" id="{4D865C50-6F31-4F81-9732-CF0DE0A634C4}"/>
              </a:ext>
            </a:extLst>
          </p:cNvPr>
          <p:cNvSpPr txBox="1"/>
          <p:nvPr/>
        </p:nvSpPr>
        <p:spPr>
          <a:xfrm>
            <a:off x="660612" y="54353"/>
            <a:ext cx="3859137" cy="646331"/>
          </a:xfrm>
          <a:prstGeom prst="rect">
            <a:avLst/>
          </a:prstGeom>
          <a:noFill/>
        </p:spPr>
        <p:txBody>
          <a:bodyPr wrap="square" rtlCol="0">
            <a:spAutoFit/>
          </a:bodyPr>
          <a:lstStyle/>
          <a:p>
            <a:r>
              <a:rPr lang="es-CL" sz="3600" b="1" dirty="0" err="1" smtClean="0">
                <a:solidFill>
                  <a:schemeClr val="bg1"/>
                </a:solidFill>
              </a:rPr>
              <a:t>Border-width</a:t>
            </a:r>
            <a:endParaRPr lang="es-CL" sz="3600" b="1" i="1" dirty="0">
              <a:solidFill>
                <a:schemeClr val="bg1"/>
              </a:solidFill>
            </a:endParaRPr>
          </a:p>
        </p:txBody>
      </p:sp>
      <p:sp>
        <p:nvSpPr>
          <p:cNvPr id="2" name="Rectángulo 1"/>
          <p:cNvSpPr/>
          <p:nvPr/>
        </p:nvSpPr>
        <p:spPr>
          <a:xfrm>
            <a:off x="1972491" y="3009371"/>
            <a:ext cx="5630092" cy="3477875"/>
          </a:xfrm>
          <a:prstGeom prst="rect">
            <a:avLst/>
          </a:prstGeom>
          <a:solidFill>
            <a:schemeClr val="bg1">
              <a:lumMod val="95000"/>
            </a:schemeClr>
          </a:solidFill>
          <a:ln w="25400">
            <a:solidFill>
              <a:schemeClr val="bg1">
                <a:lumMod val="50000"/>
              </a:schemeClr>
            </a:solidFill>
          </a:ln>
        </p:spPr>
        <p:txBody>
          <a:bodyPr wrap="square">
            <a:spAutoFit/>
          </a:bodyPr>
          <a:lstStyle/>
          <a:p>
            <a:pPr algn="just"/>
            <a:r>
              <a:rPr lang="es-CL" sz="2000" dirty="0" smtClean="0">
                <a:solidFill>
                  <a:schemeClr val="bg1">
                    <a:lumMod val="65000"/>
                  </a:schemeClr>
                </a:solidFill>
              </a:rPr>
              <a:t>/* todos </a:t>
            </a:r>
            <a:r>
              <a:rPr lang="es-CL" sz="2000" dirty="0" err="1" smtClean="0">
                <a:solidFill>
                  <a:schemeClr val="bg1">
                    <a:lumMod val="65000"/>
                  </a:schemeClr>
                </a:solidFill>
              </a:rPr>
              <a:t>thin</a:t>
            </a:r>
            <a:r>
              <a:rPr lang="es-CL" sz="2000" dirty="0" smtClean="0">
                <a:solidFill>
                  <a:schemeClr val="bg1">
                    <a:lumMod val="65000"/>
                  </a:schemeClr>
                </a:solidFill>
              </a:rPr>
              <a:t> */</a:t>
            </a:r>
          </a:p>
          <a:p>
            <a:pPr algn="just"/>
            <a:r>
              <a:rPr lang="es-CL" sz="2000" dirty="0"/>
              <a:t>p { </a:t>
            </a:r>
            <a:r>
              <a:rPr lang="es-CL" sz="2000" dirty="0" err="1"/>
              <a:t>border-width</a:t>
            </a:r>
            <a:r>
              <a:rPr lang="es-CL" sz="2000" dirty="0"/>
              <a:t>: </a:t>
            </a:r>
            <a:r>
              <a:rPr lang="es-CL" sz="2000" dirty="0" err="1"/>
              <a:t>thin</a:t>
            </a:r>
            <a:r>
              <a:rPr lang="es-CL" sz="2000" dirty="0"/>
              <a:t> }</a:t>
            </a:r>
            <a:endParaRPr lang="es-CL" sz="2000" dirty="0">
              <a:solidFill>
                <a:schemeClr val="bg1">
                  <a:lumMod val="65000"/>
                </a:schemeClr>
              </a:solidFill>
            </a:endParaRPr>
          </a:p>
          <a:p>
            <a:pPr algn="just"/>
            <a:endParaRPr lang="es-CL" sz="2000" dirty="0"/>
          </a:p>
          <a:p>
            <a:pPr algn="just"/>
            <a:r>
              <a:rPr lang="es-CL" sz="2000" dirty="0" smtClean="0">
                <a:solidFill>
                  <a:schemeClr val="bg1">
                    <a:lumMod val="65000"/>
                  </a:schemeClr>
                </a:solidFill>
              </a:rPr>
              <a:t>/* top </a:t>
            </a:r>
            <a:r>
              <a:rPr lang="es-CL" sz="2000" dirty="0" err="1" smtClean="0">
                <a:solidFill>
                  <a:schemeClr val="bg1">
                    <a:lumMod val="65000"/>
                  </a:schemeClr>
                </a:solidFill>
              </a:rPr>
              <a:t>bottom</a:t>
            </a:r>
            <a:r>
              <a:rPr lang="es-CL" sz="2000" dirty="0" smtClean="0">
                <a:solidFill>
                  <a:schemeClr val="bg1">
                    <a:lumMod val="65000"/>
                  </a:schemeClr>
                </a:solidFill>
              </a:rPr>
              <a:t> </a:t>
            </a:r>
            <a:r>
              <a:rPr lang="es-CL" sz="2000" dirty="0" err="1" smtClean="0">
                <a:solidFill>
                  <a:schemeClr val="bg1">
                    <a:lumMod val="65000"/>
                  </a:schemeClr>
                </a:solidFill>
              </a:rPr>
              <a:t>thin</a:t>
            </a:r>
            <a:r>
              <a:rPr lang="es-CL" sz="2000" dirty="0" smtClean="0">
                <a:solidFill>
                  <a:schemeClr val="bg1">
                    <a:lumMod val="65000"/>
                  </a:schemeClr>
                </a:solidFill>
              </a:rPr>
              <a:t>, </a:t>
            </a:r>
            <a:r>
              <a:rPr lang="es-CL" sz="2000" dirty="0" err="1" smtClean="0">
                <a:solidFill>
                  <a:schemeClr val="bg1">
                    <a:lumMod val="65000"/>
                  </a:schemeClr>
                </a:solidFill>
              </a:rPr>
              <a:t>left</a:t>
            </a:r>
            <a:r>
              <a:rPr lang="es-CL" sz="2000" dirty="0" smtClean="0">
                <a:solidFill>
                  <a:schemeClr val="bg1">
                    <a:lumMod val="65000"/>
                  </a:schemeClr>
                </a:solidFill>
              </a:rPr>
              <a:t> </a:t>
            </a:r>
            <a:r>
              <a:rPr lang="es-CL" sz="2000" dirty="0" err="1" smtClean="0">
                <a:solidFill>
                  <a:schemeClr val="bg1">
                    <a:lumMod val="65000"/>
                  </a:schemeClr>
                </a:solidFill>
              </a:rPr>
              <a:t>right</a:t>
            </a:r>
            <a:r>
              <a:rPr lang="es-CL" sz="2000" dirty="0" smtClean="0">
                <a:solidFill>
                  <a:schemeClr val="bg1">
                    <a:lumMod val="65000"/>
                  </a:schemeClr>
                </a:solidFill>
              </a:rPr>
              <a:t> </a:t>
            </a:r>
            <a:r>
              <a:rPr lang="es-CL" sz="2000" dirty="0" err="1" smtClean="0">
                <a:solidFill>
                  <a:schemeClr val="bg1">
                    <a:lumMod val="65000"/>
                  </a:schemeClr>
                </a:solidFill>
              </a:rPr>
              <a:t>thick</a:t>
            </a:r>
            <a:r>
              <a:rPr lang="es-CL" sz="2000" dirty="0" smtClean="0">
                <a:solidFill>
                  <a:schemeClr val="bg1">
                    <a:lumMod val="65000"/>
                  </a:schemeClr>
                </a:solidFill>
              </a:rPr>
              <a:t> */</a:t>
            </a:r>
          </a:p>
          <a:p>
            <a:pPr algn="just"/>
            <a:r>
              <a:rPr lang="es-CL" sz="2000" dirty="0"/>
              <a:t>p { </a:t>
            </a:r>
            <a:r>
              <a:rPr lang="es-CL" sz="2000" dirty="0" err="1"/>
              <a:t>border-width</a:t>
            </a:r>
            <a:r>
              <a:rPr lang="es-CL" sz="2000" dirty="0"/>
              <a:t>: </a:t>
            </a:r>
            <a:r>
              <a:rPr lang="es-CL" sz="2000" dirty="0" err="1"/>
              <a:t>thin</a:t>
            </a:r>
            <a:r>
              <a:rPr lang="es-CL" sz="2000" dirty="0"/>
              <a:t> </a:t>
            </a:r>
            <a:r>
              <a:rPr lang="es-CL" sz="2000" dirty="0" err="1"/>
              <a:t>thick</a:t>
            </a:r>
            <a:r>
              <a:rPr lang="es-CL" sz="2000" dirty="0"/>
              <a:t> }</a:t>
            </a:r>
          </a:p>
          <a:p>
            <a:pPr algn="just"/>
            <a:endParaRPr lang="es-CL" sz="2000" dirty="0"/>
          </a:p>
          <a:p>
            <a:pPr algn="just"/>
            <a:r>
              <a:rPr lang="es-CL" sz="2000" dirty="0" smtClean="0">
                <a:solidFill>
                  <a:schemeClr val="bg1">
                    <a:lumMod val="65000"/>
                  </a:schemeClr>
                </a:solidFill>
              </a:rPr>
              <a:t>/* top </a:t>
            </a:r>
            <a:r>
              <a:rPr lang="es-CL" sz="2000" dirty="0" err="1" smtClean="0">
                <a:solidFill>
                  <a:schemeClr val="bg1">
                    <a:lumMod val="65000"/>
                  </a:schemeClr>
                </a:solidFill>
              </a:rPr>
              <a:t>thin</a:t>
            </a:r>
            <a:r>
              <a:rPr lang="es-CL" sz="2000" dirty="0" smtClean="0">
                <a:solidFill>
                  <a:schemeClr val="bg1">
                    <a:lumMod val="65000"/>
                  </a:schemeClr>
                </a:solidFill>
              </a:rPr>
              <a:t>, </a:t>
            </a:r>
            <a:r>
              <a:rPr lang="es-CL" sz="2000" dirty="0" err="1" smtClean="0">
                <a:solidFill>
                  <a:schemeClr val="bg1">
                    <a:lumMod val="65000"/>
                  </a:schemeClr>
                </a:solidFill>
              </a:rPr>
              <a:t>right</a:t>
            </a:r>
            <a:r>
              <a:rPr lang="es-CL" sz="2000" dirty="0" smtClean="0">
                <a:solidFill>
                  <a:schemeClr val="bg1">
                    <a:lumMod val="65000"/>
                  </a:schemeClr>
                </a:solidFill>
              </a:rPr>
              <a:t> </a:t>
            </a:r>
            <a:r>
              <a:rPr lang="es-CL" sz="2000" dirty="0" err="1" smtClean="0">
                <a:solidFill>
                  <a:schemeClr val="bg1">
                    <a:lumMod val="65000"/>
                  </a:schemeClr>
                </a:solidFill>
              </a:rPr>
              <a:t>thick</a:t>
            </a:r>
            <a:r>
              <a:rPr lang="es-CL" sz="2000" dirty="0" smtClean="0">
                <a:solidFill>
                  <a:schemeClr val="bg1">
                    <a:lumMod val="65000"/>
                  </a:schemeClr>
                </a:solidFill>
              </a:rPr>
              <a:t>, </a:t>
            </a:r>
            <a:r>
              <a:rPr lang="es-CL" sz="2000" dirty="0" err="1" smtClean="0">
                <a:solidFill>
                  <a:schemeClr val="bg1">
                    <a:lumMod val="65000"/>
                  </a:schemeClr>
                </a:solidFill>
              </a:rPr>
              <a:t>bottom</a:t>
            </a:r>
            <a:r>
              <a:rPr lang="es-CL" sz="2000" dirty="0" smtClean="0">
                <a:solidFill>
                  <a:schemeClr val="bg1">
                    <a:lumMod val="65000"/>
                  </a:schemeClr>
                </a:solidFill>
              </a:rPr>
              <a:t> </a:t>
            </a:r>
            <a:r>
              <a:rPr lang="es-CL" sz="2000" dirty="0" err="1" smtClean="0">
                <a:solidFill>
                  <a:schemeClr val="bg1">
                    <a:lumMod val="65000"/>
                  </a:schemeClr>
                </a:solidFill>
              </a:rPr>
              <a:t>medium</a:t>
            </a:r>
            <a:r>
              <a:rPr lang="es-CL" sz="2000" dirty="0" smtClean="0">
                <a:solidFill>
                  <a:schemeClr val="bg1">
                    <a:lumMod val="65000"/>
                  </a:schemeClr>
                </a:solidFill>
              </a:rPr>
              <a:t>, </a:t>
            </a:r>
            <a:r>
              <a:rPr lang="es-CL" sz="2000" dirty="0" err="1" smtClean="0">
                <a:solidFill>
                  <a:schemeClr val="bg1">
                    <a:lumMod val="65000"/>
                  </a:schemeClr>
                </a:solidFill>
              </a:rPr>
              <a:t>left</a:t>
            </a:r>
            <a:r>
              <a:rPr lang="es-CL" sz="2000" dirty="0" smtClean="0">
                <a:solidFill>
                  <a:schemeClr val="bg1">
                    <a:lumMod val="65000"/>
                  </a:schemeClr>
                </a:solidFill>
              </a:rPr>
              <a:t> </a:t>
            </a:r>
            <a:r>
              <a:rPr lang="es-CL" sz="2000" dirty="0" err="1" smtClean="0">
                <a:solidFill>
                  <a:schemeClr val="bg1">
                    <a:lumMod val="65000"/>
                  </a:schemeClr>
                </a:solidFill>
              </a:rPr>
              <a:t>thick</a:t>
            </a:r>
            <a:r>
              <a:rPr lang="es-CL" sz="2000" dirty="0" smtClean="0">
                <a:solidFill>
                  <a:schemeClr val="bg1">
                    <a:lumMod val="65000"/>
                  </a:schemeClr>
                </a:solidFill>
              </a:rPr>
              <a:t> */</a:t>
            </a:r>
          </a:p>
          <a:p>
            <a:pPr algn="just"/>
            <a:r>
              <a:rPr lang="es-CL" sz="2000" dirty="0"/>
              <a:t>p { </a:t>
            </a:r>
            <a:r>
              <a:rPr lang="es-CL" sz="2000" dirty="0" err="1"/>
              <a:t>border-width</a:t>
            </a:r>
            <a:r>
              <a:rPr lang="es-CL" sz="2000" dirty="0"/>
              <a:t>: </a:t>
            </a:r>
            <a:r>
              <a:rPr lang="es-CL" sz="2000" dirty="0" err="1"/>
              <a:t>thin</a:t>
            </a:r>
            <a:r>
              <a:rPr lang="es-CL" sz="2000" dirty="0"/>
              <a:t> </a:t>
            </a:r>
            <a:r>
              <a:rPr lang="es-CL" sz="2000" dirty="0" err="1"/>
              <a:t>thick</a:t>
            </a:r>
            <a:r>
              <a:rPr lang="es-CL" sz="2000" dirty="0"/>
              <a:t> </a:t>
            </a:r>
            <a:r>
              <a:rPr lang="es-CL" sz="2000" dirty="0" err="1"/>
              <a:t>medium</a:t>
            </a:r>
            <a:r>
              <a:rPr lang="es-CL" sz="2000" dirty="0"/>
              <a:t> }</a:t>
            </a:r>
          </a:p>
          <a:p>
            <a:pPr algn="just"/>
            <a:endParaRPr lang="es-CL" sz="2000" dirty="0"/>
          </a:p>
          <a:p>
            <a:pPr algn="just"/>
            <a:r>
              <a:rPr lang="es-CL" sz="2000" dirty="0" smtClean="0">
                <a:solidFill>
                  <a:schemeClr val="bg1">
                    <a:lumMod val="65000"/>
                  </a:schemeClr>
                </a:solidFill>
              </a:rPr>
              <a:t>/* top </a:t>
            </a:r>
            <a:r>
              <a:rPr lang="es-CL" sz="2000" dirty="0" err="1" smtClean="0">
                <a:solidFill>
                  <a:schemeClr val="bg1">
                    <a:lumMod val="65000"/>
                  </a:schemeClr>
                </a:solidFill>
              </a:rPr>
              <a:t>thin</a:t>
            </a:r>
            <a:r>
              <a:rPr lang="es-CL" sz="2000" dirty="0" smtClean="0">
                <a:solidFill>
                  <a:schemeClr val="bg1">
                    <a:lumMod val="65000"/>
                  </a:schemeClr>
                </a:solidFill>
              </a:rPr>
              <a:t>, </a:t>
            </a:r>
            <a:r>
              <a:rPr lang="es-CL" sz="2000" dirty="0" err="1" smtClean="0">
                <a:solidFill>
                  <a:schemeClr val="bg1">
                    <a:lumMod val="65000"/>
                  </a:schemeClr>
                </a:solidFill>
              </a:rPr>
              <a:t>right</a:t>
            </a:r>
            <a:r>
              <a:rPr lang="es-CL" sz="2000" dirty="0" smtClean="0">
                <a:solidFill>
                  <a:schemeClr val="bg1">
                    <a:lumMod val="65000"/>
                  </a:schemeClr>
                </a:solidFill>
              </a:rPr>
              <a:t> </a:t>
            </a:r>
            <a:r>
              <a:rPr lang="es-CL" sz="2000" dirty="0" err="1" smtClean="0">
                <a:solidFill>
                  <a:schemeClr val="bg1">
                    <a:lumMod val="65000"/>
                  </a:schemeClr>
                </a:solidFill>
              </a:rPr>
              <a:t>thick</a:t>
            </a:r>
            <a:r>
              <a:rPr lang="es-CL" sz="2000" dirty="0" smtClean="0">
                <a:solidFill>
                  <a:schemeClr val="bg1">
                    <a:lumMod val="65000"/>
                  </a:schemeClr>
                </a:solidFill>
              </a:rPr>
              <a:t>, </a:t>
            </a:r>
            <a:r>
              <a:rPr lang="es-CL" sz="2000" dirty="0" err="1" smtClean="0">
                <a:solidFill>
                  <a:schemeClr val="bg1">
                    <a:lumMod val="65000"/>
                  </a:schemeClr>
                </a:solidFill>
              </a:rPr>
              <a:t>bottom</a:t>
            </a:r>
            <a:r>
              <a:rPr lang="es-CL" sz="2000" dirty="0" smtClean="0">
                <a:solidFill>
                  <a:schemeClr val="bg1">
                    <a:lumMod val="65000"/>
                  </a:schemeClr>
                </a:solidFill>
              </a:rPr>
              <a:t> médium, </a:t>
            </a:r>
            <a:r>
              <a:rPr lang="es-CL" sz="2000" dirty="0" err="1" smtClean="0">
                <a:solidFill>
                  <a:schemeClr val="bg1">
                    <a:lumMod val="65000"/>
                  </a:schemeClr>
                </a:solidFill>
              </a:rPr>
              <a:t>left</a:t>
            </a:r>
            <a:r>
              <a:rPr lang="es-CL" sz="2000" dirty="0" smtClean="0">
                <a:solidFill>
                  <a:schemeClr val="bg1">
                    <a:lumMod val="65000"/>
                  </a:schemeClr>
                </a:solidFill>
              </a:rPr>
              <a:t> </a:t>
            </a:r>
            <a:r>
              <a:rPr lang="es-CL" sz="2000" dirty="0" err="1" smtClean="0">
                <a:solidFill>
                  <a:schemeClr val="bg1">
                    <a:lumMod val="65000"/>
                  </a:schemeClr>
                </a:solidFill>
              </a:rPr>
              <a:t>thin</a:t>
            </a:r>
            <a:r>
              <a:rPr lang="es-CL" sz="2000" dirty="0" smtClean="0">
                <a:solidFill>
                  <a:schemeClr val="bg1">
                    <a:lumMod val="65000"/>
                  </a:schemeClr>
                </a:solidFill>
              </a:rPr>
              <a:t> */</a:t>
            </a:r>
          </a:p>
          <a:p>
            <a:pPr algn="just"/>
            <a:r>
              <a:rPr lang="es-CL" sz="2000" dirty="0"/>
              <a:t>p { </a:t>
            </a:r>
            <a:r>
              <a:rPr lang="es-CL" sz="2000" dirty="0" err="1"/>
              <a:t>border-width</a:t>
            </a:r>
            <a:r>
              <a:rPr lang="es-CL" sz="2000" dirty="0"/>
              <a:t>: </a:t>
            </a:r>
            <a:r>
              <a:rPr lang="es-CL" sz="2000" dirty="0" err="1"/>
              <a:t>thin</a:t>
            </a:r>
            <a:r>
              <a:rPr lang="es-CL" sz="2000" dirty="0"/>
              <a:t> </a:t>
            </a:r>
            <a:r>
              <a:rPr lang="es-CL" sz="2000" dirty="0" err="1"/>
              <a:t>thick</a:t>
            </a:r>
            <a:r>
              <a:rPr lang="es-CL" sz="2000" dirty="0"/>
              <a:t> </a:t>
            </a:r>
            <a:r>
              <a:rPr lang="es-CL" sz="2000" dirty="0" err="1"/>
              <a:t>medium</a:t>
            </a:r>
            <a:r>
              <a:rPr lang="es-CL" sz="2000" dirty="0"/>
              <a:t> </a:t>
            </a:r>
            <a:r>
              <a:rPr lang="es-CL" sz="2000" dirty="0" err="1"/>
              <a:t>thin</a:t>
            </a:r>
            <a:r>
              <a:rPr lang="es-CL" sz="2000" dirty="0"/>
              <a:t> }</a:t>
            </a:r>
            <a:endParaRPr lang="es-CL" sz="2000" dirty="0"/>
          </a:p>
        </p:txBody>
      </p:sp>
    </p:spTree>
    <p:custDataLst>
      <p:tags r:id="rId1"/>
    </p:custDataLst>
    <p:extLst>
      <p:ext uri="{BB962C8B-B14F-4D97-AF65-F5344CB8AC3E}">
        <p14:creationId xmlns:p14="http://schemas.microsoft.com/office/powerpoint/2010/main" val="1758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018D5E25-A61B-4BAD-BD09-52E0311512D8}"/>
              </a:ext>
            </a:extLst>
          </p:cNvPr>
          <p:cNvSpPr/>
          <p:nvPr/>
        </p:nvSpPr>
        <p:spPr>
          <a:xfrm>
            <a:off x="7882" y="882251"/>
            <a:ext cx="9143999" cy="1508105"/>
          </a:xfrm>
          <a:prstGeom prst="rect">
            <a:avLst/>
          </a:prstGeom>
        </p:spPr>
        <p:txBody>
          <a:bodyPr wrap="square">
            <a:spAutoFit/>
          </a:bodyPr>
          <a:lstStyle/>
          <a:p>
            <a:pPr algn="just"/>
            <a:r>
              <a:rPr lang="es-CL" sz="2300" b="1" dirty="0"/>
              <a:t>2. Color</a:t>
            </a:r>
            <a:r>
              <a:rPr lang="es-CL" sz="2300" dirty="0"/>
              <a:t>: Se controla con las cuatro propiedades siguientes: </a:t>
            </a:r>
          </a:p>
          <a:p>
            <a:pPr algn="just"/>
            <a:r>
              <a:rPr lang="es-CL" sz="2300" dirty="0" err="1">
                <a:solidFill>
                  <a:srgbClr val="0070C0"/>
                </a:solidFill>
              </a:rPr>
              <a:t>border</a:t>
            </a:r>
            <a:r>
              <a:rPr lang="es-CL" sz="2300" dirty="0">
                <a:solidFill>
                  <a:srgbClr val="0070C0"/>
                </a:solidFill>
              </a:rPr>
              <a:t>-top-color, </a:t>
            </a:r>
            <a:r>
              <a:rPr lang="es-CL" sz="2300" dirty="0" err="1">
                <a:solidFill>
                  <a:srgbClr val="0070C0"/>
                </a:solidFill>
              </a:rPr>
              <a:t>border</a:t>
            </a:r>
            <a:r>
              <a:rPr lang="es-CL" sz="2300" dirty="0">
                <a:solidFill>
                  <a:srgbClr val="0070C0"/>
                </a:solidFill>
              </a:rPr>
              <a:t>-</a:t>
            </a:r>
            <a:r>
              <a:rPr lang="es-CL" sz="2300" dirty="0" err="1">
                <a:solidFill>
                  <a:srgbClr val="0070C0"/>
                </a:solidFill>
              </a:rPr>
              <a:t>right</a:t>
            </a:r>
            <a:r>
              <a:rPr lang="es-CL" sz="2300" dirty="0">
                <a:solidFill>
                  <a:srgbClr val="0070C0"/>
                </a:solidFill>
              </a:rPr>
              <a:t>-color, </a:t>
            </a:r>
            <a:r>
              <a:rPr lang="es-CL" sz="2300" dirty="0" err="1">
                <a:solidFill>
                  <a:srgbClr val="0070C0"/>
                </a:solidFill>
              </a:rPr>
              <a:t>border</a:t>
            </a:r>
            <a:r>
              <a:rPr lang="es-CL" sz="2300" dirty="0">
                <a:solidFill>
                  <a:srgbClr val="0070C0"/>
                </a:solidFill>
              </a:rPr>
              <a:t>-</a:t>
            </a:r>
            <a:r>
              <a:rPr lang="es-CL" sz="2300" dirty="0" err="1">
                <a:solidFill>
                  <a:srgbClr val="0070C0"/>
                </a:solidFill>
              </a:rPr>
              <a:t>bottom</a:t>
            </a:r>
            <a:r>
              <a:rPr lang="es-CL" sz="2300" dirty="0">
                <a:solidFill>
                  <a:srgbClr val="0070C0"/>
                </a:solidFill>
              </a:rPr>
              <a:t>-color, </a:t>
            </a:r>
            <a:r>
              <a:rPr lang="es-CL" sz="2300" dirty="0" err="1">
                <a:solidFill>
                  <a:srgbClr val="0070C0"/>
                </a:solidFill>
              </a:rPr>
              <a:t>border</a:t>
            </a:r>
            <a:r>
              <a:rPr lang="es-CL" sz="2300" dirty="0">
                <a:solidFill>
                  <a:srgbClr val="0070C0"/>
                </a:solidFill>
              </a:rPr>
              <a:t>-</a:t>
            </a:r>
            <a:r>
              <a:rPr lang="es-CL" sz="2300" dirty="0" err="1">
                <a:solidFill>
                  <a:srgbClr val="0070C0"/>
                </a:solidFill>
              </a:rPr>
              <a:t>left</a:t>
            </a:r>
            <a:r>
              <a:rPr lang="es-CL" sz="2300" dirty="0">
                <a:solidFill>
                  <a:srgbClr val="0070C0"/>
                </a:solidFill>
              </a:rPr>
              <a:t>-color</a:t>
            </a:r>
          </a:p>
          <a:p>
            <a:pPr algn="just"/>
            <a:endParaRPr lang="es-CL" sz="2300" dirty="0">
              <a:solidFill>
                <a:srgbClr val="0070C0"/>
              </a:solidFill>
            </a:endParaRPr>
          </a:p>
          <a:p>
            <a:pPr algn="just"/>
            <a:r>
              <a:rPr lang="es-CL" sz="2300" dirty="0"/>
              <a:t>Manteniendo los bordes del ejemplo anterior y aplicando color nos queda:</a:t>
            </a:r>
          </a:p>
        </p:txBody>
      </p:sp>
      <p:sp>
        <p:nvSpPr>
          <p:cNvPr id="8" name="Rectángulo 7">
            <a:extLst>
              <a:ext uri="{FF2B5EF4-FFF2-40B4-BE49-F238E27FC236}">
                <a16:creationId xmlns:a16="http://schemas.microsoft.com/office/drawing/2014/main" id="{7E662401-80DA-4572-8D5A-FC514B994DDE}"/>
              </a:ext>
            </a:extLst>
          </p:cNvPr>
          <p:cNvSpPr/>
          <p:nvPr/>
        </p:nvSpPr>
        <p:spPr>
          <a:xfrm>
            <a:off x="193541" y="2884462"/>
            <a:ext cx="3603396" cy="1754326"/>
          </a:xfrm>
          <a:prstGeom prst="rect">
            <a:avLst/>
          </a:prstGeom>
          <a:solidFill>
            <a:schemeClr val="bg1">
              <a:lumMod val="95000"/>
            </a:schemeClr>
          </a:solid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div {</a:t>
            </a:r>
          </a:p>
          <a:p>
            <a:r>
              <a:rPr lang="en-US" dirty="0"/>
              <a:t>	</a:t>
            </a:r>
            <a:r>
              <a:rPr lang="en-US" dirty="0" smtClean="0"/>
              <a:t>border-top-color</a:t>
            </a:r>
            <a:r>
              <a:rPr lang="en-US" dirty="0"/>
              <a:t>: #CC0000;</a:t>
            </a:r>
          </a:p>
          <a:p>
            <a:r>
              <a:rPr lang="en-US" dirty="0"/>
              <a:t>	</a:t>
            </a:r>
            <a:r>
              <a:rPr lang="en-US" dirty="0" smtClean="0"/>
              <a:t>border-right-color</a:t>
            </a:r>
            <a:r>
              <a:rPr lang="en-US" dirty="0"/>
              <a:t>: </a:t>
            </a:r>
            <a:r>
              <a:rPr lang="en-US" dirty="0" smtClean="0"/>
              <a:t>blue;</a:t>
            </a:r>
          </a:p>
          <a:p>
            <a:r>
              <a:rPr lang="en-US" dirty="0"/>
              <a:t>	</a:t>
            </a:r>
            <a:r>
              <a:rPr lang="en-US" dirty="0" smtClean="0"/>
              <a:t>border-bottom-color</a:t>
            </a:r>
            <a:r>
              <a:rPr lang="en-US" dirty="0"/>
              <a:t>: #00FF00;</a:t>
            </a:r>
          </a:p>
          <a:p>
            <a:r>
              <a:rPr lang="en-US" dirty="0" smtClean="0"/>
              <a:t>	border-left-color</a:t>
            </a:r>
            <a:r>
              <a:rPr lang="en-US" dirty="0"/>
              <a:t>: #CCC;</a:t>
            </a:r>
          </a:p>
          <a:p>
            <a:r>
              <a:rPr lang="en-US" dirty="0"/>
              <a:t>}</a:t>
            </a:r>
            <a:endParaRPr lang="es-CL" dirty="0"/>
          </a:p>
        </p:txBody>
      </p:sp>
      <p:pic>
        <p:nvPicPr>
          <p:cNvPr id="2" name="Imagen 1">
            <a:extLst>
              <a:ext uri="{FF2B5EF4-FFF2-40B4-BE49-F238E27FC236}">
                <a16:creationId xmlns:a16="http://schemas.microsoft.com/office/drawing/2014/main" id="{DD8D8111-513A-4FAE-B221-0AB3DC52D87A}"/>
              </a:ext>
            </a:extLst>
          </p:cNvPr>
          <p:cNvPicPr>
            <a:picLocks noChangeAspect="1"/>
          </p:cNvPicPr>
          <p:nvPr/>
        </p:nvPicPr>
        <p:blipFill>
          <a:blip r:embed="rId5"/>
          <a:stretch>
            <a:fillRect/>
          </a:stretch>
        </p:blipFill>
        <p:spPr>
          <a:xfrm>
            <a:off x="4519749" y="2996392"/>
            <a:ext cx="4370262" cy="1390538"/>
          </a:xfrm>
          <a:prstGeom prst="rect">
            <a:avLst/>
          </a:prstGeom>
        </p:spPr>
      </p:pic>
      <p:sp>
        <p:nvSpPr>
          <p:cNvPr id="4" name="Rectángulo 3">
            <a:extLst>
              <a:ext uri="{FF2B5EF4-FFF2-40B4-BE49-F238E27FC236}">
                <a16:creationId xmlns:a16="http://schemas.microsoft.com/office/drawing/2014/main" id="{581140E0-EEEA-42BE-B0C8-BA14D6724C28}"/>
              </a:ext>
            </a:extLst>
          </p:cNvPr>
          <p:cNvSpPr/>
          <p:nvPr/>
        </p:nvSpPr>
        <p:spPr>
          <a:xfrm>
            <a:off x="646387" y="4992967"/>
            <a:ext cx="7866991" cy="1477328"/>
          </a:xfrm>
          <a:prstGeom prst="rect">
            <a:avLst/>
          </a:prstGeom>
        </p:spPr>
        <p:txBody>
          <a:bodyPr wrap="square">
            <a:spAutoFit/>
          </a:bodyPr>
          <a:lstStyle/>
          <a:p>
            <a:pPr algn="just"/>
            <a:r>
              <a:rPr lang="es-CL" dirty="0"/>
              <a:t>CSS incluye una propiedad "</a:t>
            </a:r>
            <a:r>
              <a:rPr lang="es-CL" dirty="0" err="1"/>
              <a:t>shorthand</a:t>
            </a:r>
            <a:r>
              <a:rPr lang="es-CL" dirty="0"/>
              <a:t>" llamada </a:t>
            </a:r>
            <a:r>
              <a:rPr lang="es-CL" b="1" dirty="0" err="1"/>
              <a:t>border</a:t>
            </a:r>
            <a:r>
              <a:rPr lang="es-CL" b="1" dirty="0"/>
              <a:t>-color</a:t>
            </a:r>
            <a:r>
              <a:rPr lang="es-CL" dirty="0"/>
              <a:t> para establecer de forma simultánea el color de todos los bordes de una caja.</a:t>
            </a:r>
          </a:p>
          <a:p>
            <a:pPr algn="just"/>
            <a:r>
              <a:rPr lang="es-CL" dirty="0"/>
              <a:t>En este caso, al igual que sucede con la propiedad </a:t>
            </a:r>
            <a:r>
              <a:rPr lang="es-CL" b="1" dirty="0" err="1"/>
              <a:t>border-width</a:t>
            </a:r>
            <a:r>
              <a:rPr lang="es-CL" dirty="0"/>
              <a:t>, es posible indicar de uno a cuatro valores y las reglas de aplicación son idénticas a las de la propiedad </a:t>
            </a:r>
            <a:r>
              <a:rPr lang="es-CL" b="1" dirty="0" err="1"/>
              <a:t>border-width</a:t>
            </a:r>
            <a:r>
              <a:rPr lang="es-CL" dirty="0"/>
              <a:t>.</a:t>
            </a:r>
          </a:p>
        </p:txBody>
      </p:sp>
      <p:sp>
        <p:nvSpPr>
          <p:cNvPr id="7" name="CuadroTexto 6">
            <a:extLst>
              <a:ext uri="{FF2B5EF4-FFF2-40B4-BE49-F238E27FC236}">
                <a16:creationId xmlns:a16="http://schemas.microsoft.com/office/drawing/2014/main" id="{4D865C50-6F31-4F81-9732-CF0DE0A634C4}"/>
              </a:ext>
            </a:extLst>
          </p:cNvPr>
          <p:cNvSpPr txBox="1"/>
          <p:nvPr/>
        </p:nvSpPr>
        <p:spPr>
          <a:xfrm>
            <a:off x="660612" y="54353"/>
            <a:ext cx="3859137" cy="646331"/>
          </a:xfrm>
          <a:prstGeom prst="rect">
            <a:avLst/>
          </a:prstGeom>
          <a:noFill/>
        </p:spPr>
        <p:txBody>
          <a:bodyPr wrap="square" rtlCol="0">
            <a:spAutoFit/>
          </a:bodyPr>
          <a:lstStyle/>
          <a:p>
            <a:r>
              <a:rPr lang="es-CL" sz="3600" b="1" dirty="0" err="1" smtClean="0">
                <a:solidFill>
                  <a:schemeClr val="bg1"/>
                </a:solidFill>
              </a:rPr>
              <a:t>Border</a:t>
            </a:r>
            <a:r>
              <a:rPr lang="es-CL" sz="3600" b="1" dirty="0" smtClean="0">
                <a:solidFill>
                  <a:schemeClr val="bg1"/>
                </a:solidFill>
              </a:rPr>
              <a:t>-color</a:t>
            </a:r>
            <a:endParaRPr lang="es-CL" sz="3600" b="1" i="1" dirty="0">
              <a:solidFill>
                <a:schemeClr val="bg1"/>
              </a:solidFill>
            </a:endParaRPr>
          </a:p>
        </p:txBody>
      </p:sp>
    </p:spTree>
    <p:custDataLst>
      <p:tags r:id="rId1"/>
    </p:custDataLst>
    <p:extLst>
      <p:ext uri="{BB962C8B-B14F-4D97-AF65-F5344CB8AC3E}">
        <p14:creationId xmlns:p14="http://schemas.microsoft.com/office/powerpoint/2010/main" val="243520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018D5E25-A61B-4BAD-BD09-52E0311512D8}"/>
              </a:ext>
            </a:extLst>
          </p:cNvPr>
          <p:cNvSpPr/>
          <p:nvPr/>
        </p:nvSpPr>
        <p:spPr>
          <a:xfrm>
            <a:off x="646387" y="1503374"/>
            <a:ext cx="8077889" cy="3139321"/>
          </a:xfrm>
          <a:prstGeom prst="rect">
            <a:avLst/>
          </a:prstGeom>
        </p:spPr>
        <p:txBody>
          <a:bodyPr wrap="square">
            <a:spAutoFit/>
          </a:bodyPr>
          <a:lstStyle/>
          <a:p>
            <a:pPr algn="just"/>
            <a:r>
              <a:rPr lang="es-CL" b="1" dirty="0"/>
              <a:t>3. Estilo (</a:t>
            </a:r>
            <a:r>
              <a:rPr lang="es-CL" b="1" dirty="0" err="1"/>
              <a:t>style</a:t>
            </a:r>
            <a:r>
              <a:rPr lang="es-CL" b="1" dirty="0"/>
              <a:t>)</a:t>
            </a:r>
            <a:r>
              <a:rPr lang="es-CL" dirty="0"/>
              <a:t>: CSS permite establecer el estilo de cada uno de los bordes mediante las siguientes propiedades: </a:t>
            </a:r>
          </a:p>
          <a:p>
            <a:pPr algn="just"/>
            <a:r>
              <a:rPr lang="es-CL" dirty="0" err="1">
                <a:solidFill>
                  <a:srgbClr val="0070C0"/>
                </a:solidFill>
              </a:rPr>
              <a:t>border</a:t>
            </a:r>
            <a:r>
              <a:rPr lang="es-CL" dirty="0">
                <a:solidFill>
                  <a:srgbClr val="0070C0"/>
                </a:solidFill>
              </a:rPr>
              <a:t>-top-</a:t>
            </a:r>
            <a:r>
              <a:rPr lang="es-CL" dirty="0" err="1">
                <a:solidFill>
                  <a:srgbClr val="0070C0"/>
                </a:solidFill>
              </a:rPr>
              <a:t>style</a:t>
            </a:r>
            <a:r>
              <a:rPr lang="es-CL" dirty="0">
                <a:solidFill>
                  <a:srgbClr val="0070C0"/>
                </a:solidFill>
              </a:rPr>
              <a:t>, </a:t>
            </a:r>
            <a:r>
              <a:rPr lang="es-CL" dirty="0" err="1">
                <a:solidFill>
                  <a:srgbClr val="0070C0"/>
                </a:solidFill>
              </a:rPr>
              <a:t>border-right-style</a:t>
            </a:r>
            <a:r>
              <a:rPr lang="es-CL" dirty="0">
                <a:solidFill>
                  <a:srgbClr val="0070C0"/>
                </a:solidFill>
              </a:rPr>
              <a:t>, </a:t>
            </a:r>
            <a:r>
              <a:rPr lang="es-CL" dirty="0" err="1">
                <a:solidFill>
                  <a:srgbClr val="0070C0"/>
                </a:solidFill>
              </a:rPr>
              <a:t>border-bottom-style</a:t>
            </a:r>
            <a:r>
              <a:rPr lang="es-CL" dirty="0">
                <a:solidFill>
                  <a:srgbClr val="0070C0"/>
                </a:solidFill>
              </a:rPr>
              <a:t>, </a:t>
            </a:r>
            <a:r>
              <a:rPr lang="es-CL" dirty="0" err="1">
                <a:solidFill>
                  <a:srgbClr val="0070C0"/>
                </a:solidFill>
              </a:rPr>
              <a:t>border-left-style</a:t>
            </a:r>
            <a:endParaRPr lang="es-CL" dirty="0">
              <a:solidFill>
                <a:srgbClr val="0070C0"/>
              </a:solidFill>
            </a:endParaRPr>
          </a:p>
          <a:p>
            <a:pPr algn="just"/>
            <a:endParaRPr lang="es-CL" dirty="0">
              <a:solidFill>
                <a:srgbClr val="0070C0"/>
              </a:solidFill>
            </a:endParaRPr>
          </a:p>
          <a:p>
            <a:pPr algn="just"/>
            <a:r>
              <a:rPr lang="es-CL" b="1" dirty="0"/>
              <a:t>Valores</a:t>
            </a:r>
            <a:r>
              <a:rPr lang="es-CL" dirty="0"/>
              <a:t>: </a:t>
            </a:r>
            <a:r>
              <a:rPr lang="es-CL" dirty="0" err="1"/>
              <a:t>none</a:t>
            </a:r>
            <a:r>
              <a:rPr lang="es-CL" dirty="0"/>
              <a:t>, </a:t>
            </a:r>
            <a:r>
              <a:rPr lang="es-CL" dirty="0" err="1"/>
              <a:t>hidden</a:t>
            </a:r>
            <a:r>
              <a:rPr lang="es-CL" dirty="0"/>
              <a:t>, </a:t>
            </a:r>
            <a:r>
              <a:rPr lang="es-CL" dirty="0" err="1"/>
              <a:t>dotted</a:t>
            </a:r>
            <a:r>
              <a:rPr lang="es-CL" dirty="0"/>
              <a:t>, </a:t>
            </a:r>
            <a:r>
              <a:rPr lang="es-CL" dirty="0" err="1"/>
              <a:t>dashed</a:t>
            </a:r>
            <a:r>
              <a:rPr lang="es-CL" dirty="0"/>
              <a:t>, </a:t>
            </a:r>
            <a:r>
              <a:rPr lang="es-CL" dirty="0" err="1"/>
              <a:t>solid</a:t>
            </a:r>
            <a:r>
              <a:rPr lang="es-CL" dirty="0"/>
              <a:t>, </a:t>
            </a:r>
            <a:r>
              <a:rPr lang="es-CL" dirty="0" err="1"/>
              <a:t>double</a:t>
            </a:r>
            <a:r>
              <a:rPr lang="es-CL" dirty="0"/>
              <a:t>, </a:t>
            </a:r>
            <a:r>
              <a:rPr lang="es-CL" dirty="0" err="1"/>
              <a:t>groove</a:t>
            </a:r>
            <a:r>
              <a:rPr lang="es-CL" dirty="0"/>
              <a:t>, </a:t>
            </a:r>
            <a:r>
              <a:rPr lang="es-CL" dirty="0" err="1"/>
              <a:t>ridge</a:t>
            </a:r>
            <a:r>
              <a:rPr lang="es-CL" dirty="0"/>
              <a:t>, </a:t>
            </a:r>
            <a:r>
              <a:rPr lang="es-CL" dirty="0" err="1"/>
              <a:t>inset</a:t>
            </a:r>
            <a:r>
              <a:rPr lang="es-CL" dirty="0"/>
              <a:t>, </a:t>
            </a:r>
            <a:r>
              <a:rPr lang="es-CL" dirty="0" err="1"/>
              <a:t>outset</a:t>
            </a:r>
            <a:r>
              <a:rPr lang="es-CL" dirty="0"/>
              <a:t>, </a:t>
            </a:r>
            <a:r>
              <a:rPr lang="es-CL" dirty="0" err="1"/>
              <a:t>inherit</a:t>
            </a:r>
            <a:endParaRPr lang="es-CL" dirty="0"/>
          </a:p>
          <a:p>
            <a:pPr algn="just"/>
            <a:endParaRPr lang="es-CL" dirty="0"/>
          </a:p>
          <a:p>
            <a:pPr algn="just"/>
            <a:r>
              <a:rPr lang="es-CL" dirty="0"/>
              <a:t>El estilo de los bordes sólo se puede indicar mediante alguna de las palabras reservadas definidas por CSS. Como el valor por defecto de esta propiedad es </a:t>
            </a:r>
            <a:r>
              <a:rPr lang="es-CL" dirty="0" err="1"/>
              <a:t>none</a:t>
            </a:r>
            <a:r>
              <a:rPr lang="es-CL" dirty="0"/>
              <a:t>, los elementos no muestran ningún borde visible a menos que se establezca explícitamente un estilo de borde.</a:t>
            </a:r>
          </a:p>
        </p:txBody>
      </p:sp>
      <p:sp>
        <p:nvSpPr>
          <p:cNvPr id="5" name="Rectángulo 4">
            <a:extLst>
              <a:ext uri="{FF2B5EF4-FFF2-40B4-BE49-F238E27FC236}">
                <a16:creationId xmlns:a16="http://schemas.microsoft.com/office/drawing/2014/main" id="{6A214C70-7604-4DD0-8468-808545F83B22}"/>
              </a:ext>
            </a:extLst>
          </p:cNvPr>
          <p:cNvSpPr/>
          <p:nvPr/>
        </p:nvSpPr>
        <p:spPr>
          <a:xfrm>
            <a:off x="646387" y="4877058"/>
            <a:ext cx="3768859" cy="1754326"/>
          </a:xfrm>
          <a:prstGeom prst="rect">
            <a:avLst/>
          </a:prstGeom>
          <a:solidFill>
            <a:schemeClr val="bg1">
              <a:lumMod val="95000"/>
            </a:schemeClr>
          </a:solid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err="1"/>
              <a:t>div</a:t>
            </a:r>
            <a:r>
              <a:rPr lang="es-CL" dirty="0"/>
              <a:t> {</a:t>
            </a:r>
          </a:p>
          <a:p>
            <a:r>
              <a:rPr lang="es-CL" dirty="0" smtClean="0"/>
              <a:t>	</a:t>
            </a:r>
            <a:r>
              <a:rPr lang="es-CL" dirty="0" err="1" smtClean="0"/>
              <a:t>border</a:t>
            </a:r>
            <a:r>
              <a:rPr lang="es-CL" dirty="0" smtClean="0"/>
              <a:t>-top-</a:t>
            </a:r>
            <a:r>
              <a:rPr lang="es-CL" dirty="0" err="1" smtClean="0"/>
              <a:t>style</a:t>
            </a:r>
            <a:r>
              <a:rPr lang="es-CL" dirty="0"/>
              <a:t>: </a:t>
            </a:r>
            <a:r>
              <a:rPr lang="es-CL" dirty="0" err="1"/>
              <a:t>dashed</a:t>
            </a:r>
            <a:r>
              <a:rPr lang="es-CL" dirty="0"/>
              <a:t>;</a:t>
            </a:r>
          </a:p>
          <a:p>
            <a:r>
              <a:rPr lang="es-CL" dirty="0" smtClean="0"/>
              <a:t>	</a:t>
            </a:r>
            <a:r>
              <a:rPr lang="es-CL" dirty="0" err="1" smtClean="0"/>
              <a:t>border-right-style</a:t>
            </a:r>
            <a:r>
              <a:rPr lang="es-CL" dirty="0"/>
              <a:t>: </a:t>
            </a:r>
            <a:r>
              <a:rPr lang="es-CL" dirty="0" err="1"/>
              <a:t>double</a:t>
            </a:r>
            <a:r>
              <a:rPr lang="es-CL" dirty="0"/>
              <a:t>;</a:t>
            </a:r>
          </a:p>
          <a:p>
            <a:r>
              <a:rPr lang="es-CL" dirty="0" smtClean="0"/>
              <a:t>	</a:t>
            </a:r>
            <a:r>
              <a:rPr lang="es-CL" dirty="0" err="1" smtClean="0"/>
              <a:t>border-bottom-style</a:t>
            </a:r>
            <a:r>
              <a:rPr lang="es-CL" dirty="0"/>
              <a:t>: </a:t>
            </a:r>
            <a:r>
              <a:rPr lang="es-CL" dirty="0" err="1"/>
              <a:t>dotted</a:t>
            </a:r>
            <a:r>
              <a:rPr lang="es-CL" dirty="0"/>
              <a:t>;</a:t>
            </a:r>
          </a:p>
          <a:p>
            <a:r>
              <a:rPr lang="es-CL" dirty="0" smtClean="0"/>
              <a:t>	</a:t>
            </a:r>
            <a:r>
              <a:rPr lang="es-CL" dirty="0" err="1" smtClean="0"/>
              <a:t>border-left-style</a:t>
            </a:r>
            <a:r>
              <a:rPr lang="es-CL" dirty="0"/>
              <a:t>: </a:t>
            </a:r>
            <a:r>
              <a:rPr lang="es-CL" dirty="0" err="1"/>
              <a:t>solid</a:t>
            </a:r>
            <a:r>
              <a:rPr lang="es-CL" dirty="0"/>
              <a:t>;</a:t>
            </a:r>
          </a:p>
          <a:p>
            <a:r>
              <a:rPr lang="es-CL" dirty="0"/>
              <a:t>}</a:t>
            </a:r>
          </a:p>
        </p:txBody>
      </p:sp>
      <p:pic>
        <p:nvPicPr>
          <p:cNvPr id="6" name="Imagen 5">
            <a:extLst>
              <a:ext uri="{FF2B5EF4-FFF2-40B4-BE49-F238E27FC236}">
                <a16:creationId xmlns:a16="http://schemas.microsoft.com/office/drawing/2014/main" id="{46D95847-D3C0-4A89-A473-0F137E87E1A6}"/>
              </a:ext>
            </a:extLst>
          </p:cNvPr>
          <p:cNvPicPr>
            <a:picLocks noChangeAspect="1"/>
          </p:cNvPicPr>
          <p:nvPr/>
        </p:nvPicPr>
        <p:blipFill>
          <a:blip r:embed="rId5"/>
          <a:stretch>
            <a:fillRect/>
          </a:stretch>
        </p:blipFill>
        <p:spPr>
          <a:xfrm>
            <a:off x="4519749" y="4828474"/>
            <a:ext cx="4625103" cy="1618786"/>
          </a:xfrm>
          <a:prstGeom prst="rect">
            <a:avLst/>
          </a:prstGeom>
        </p:spPr>
      </p:pic>
      <p:sp>
        <p:nvSpPr>
          <p:cNvPr id="7" name="CuadroTexto 6">
            <a:extLst>
              <a:ext uri="{FF2B5EF4-FFF2-40B4-BE49-F238E27FC236}">
                <a16:creationId xmlns:a16="http://schemas.microsoft.com/office/drawing/2014/main" id="{4D865C50-6F31-4F81-9732-CF0DE0A634C4}"/>
              </a:ext>
            </a:extLst>
          </p:cNvPr>
          <p:cNvSpPr txBox="1"/>
          <p:nvPr/>
        </p:nvSpPr>
        <p:spPr>
          <a:xfrm>
            <a:off x="660612" y="54353"/>
            <a:ext cx="3859137" cy="646331"/>
          </a:xfrm>
          <a:prstGeom prst="rect">
            <a:avLst/>
          </a:prstGeom>
          <a:noFill/>
        </p:spPr>
        <p:txBody>
          <a:bodyPr wrap="square" rtlCol="0">
            <a:spAutoFit/>
          </a:bodyPr>
          <a:lstStyle/>
          <a:p>
            <a:r>
              <a:rPr lang="es-CL" sz="3600" b="1" dirty="0" err="1" smtClean="0">
                <a:solidFill>
                  <a:schemeClr val="bg1"/>
                </a:solidFill>
              </a:rPr>
              <a:t>Border-style</a:t>
            </a:r>
            <a:endParaRPr lang="es-CL" sz="3600" b="1" i="1" dirty="0">
              <a:solidFill>
                <a:schemeClr val="bg1"/>
              </a:solidFill>
            </a:endParaRPr>
          </a:p>
        </p:txBody>
      </p:sp>
    </p:spTree>
    <p:custDataLst>
      <p:tags r:id="rId1"/>
    </p:custDataLst>
    <p:extLst>
      <p:ext uri="{BB962C8B-B14F-4D97-AF65-F5344CB8AC3E}">
        <p14:creationId xmlns:p14="http://schemas.microsoft.com/office/powerpoint/2010/main" val="253164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F4D034F-8CEA-461B-B9E7-6614E32A5299}"/>
              </a:ext>
            </a:extLst>
          </p:cNvPr>
          <p:cNvPicPr>
            <a:picLocks noChangeAspect="1"/>
          </p:cNvPicPr>
          <p:nvPr/>
        </p:nvPicPr>
        <p:blipFill>
          <a:blip r:embed="rId5"/>
          <a:stretch>
            <a:fillRect/>
          </a:stretch>
        </p:blipFill>
        <p:spPr>
          <a:xfrm>
            <a:off x="5608109" y="1574745"/>
            <a:ext cx="3152775" cy="4486275"/>
          </a:xfrm>
          <a:prstGeom prst="rect">
            <a:avLst/>
          </a:prstGeom>
        </p:spPr>
        <p:style>
          <a:lnRef idx="2">
            <a:schemeClr val="accent1"/>
          </a:lnRef>
          <a:fillRef idx="1">
            <a:schemeClr val="lt1"/>
          </a:fillRef>
          <a:effectRef idx="0">
            <a:schemeClr val="accent1"/>
          </a:effectRef>
          <a:fontRef idx="minor">
            <a:schemeClr val="dk1"/>
          </a:fontRef>
        </p:style>
      </p:pic>
      <p:sp>
        <p:nvSpPr>
          <p:cNvPr id="3" name="Rectángulo 2">
            <a:extLst>
              <a:ext uri="{FF2B5EF4-FFF2-40B4-BE49-F238E27FC236}">
                <a16:creationId xmlns:a16="http://schemas.microsoft.com/office/drawing/2014/main" id="{47E53B80-0FAA-439B-9A8E-EDED9273AA14}"/>
              </a:ext>
            </a:extLst>
          </p:cNvPr>
          <p:cNvSpPr/>
          <p:nvPr/>
        </p:nvSpPr>
        <p:spPr>
          <a:xfrm>
            <a:off x="426205" y="1288641"/>
            <a:ext cx="4693709" cy="1569660"/>
          </a:xfrm>
          <a:prstGeom prst="rect">
            <a:avLst/>
          </a:prstGeom>
        </p:spPr>
        <p:txBody>
          <a:bodyPr wrap="square">
            <a:spAutoFit/>
          </a:bodyPr>
          <a:lstStyle/>
          <a:p>
            <a:pPr algn="just"/>
            <a:r>
              <a:rPr lang="es-CL" sz="2400" dirty="0">
                <a:solidFill>
                  <a:srgbClr val="212529"/>
                </a:solidFill>
                <a:latin typeface="-apple-system"/>
              </a:rPr>
              <a:t>El aspecto con el que los navegadores muestran los diferentes tipos de borde se muestra a continuación:</a:t>
            </a:r>
            <a:endParaRPr lang="es-CL" sz="2400" dirty="0"/>
          </a:p>
        </p:txBody>
      </p:sp>
      <p:sp>
        <p:nvSpPr>
          <p:cNvPr id="4" name="Rectángulo 3">
            <a:extLst>
              <a:ext uri="{FF2B5EF4-FFF2-40B4-BE49-F238E27FC236}">
                <a16:creationId xmlns:a16="http://schemas.microsoft.com/office/drawing/2014/main" id="{8F62C971-426F-474B-B51F-3ED289BAA184}"/>
              </a:ext>
            </a:extLst>
          </p:cNvPr>
          <p:cNvSpPr/>
          <p:nvPr/>
        </p:nvSpPr>
        <p:spPr>
          <a:xfrm>
            <a:off x="426205" y="3259146"/>
            <a:ext cx="4764103" cy="3046988"/>
          </a:xfrm>
          <a:prstGeom prst="rect">
            <a:avLst/>
          </a:prstGeom>
        </p:spPr>
        <p:txBody>
          <a:bodyPr wrap="square">
            <a:spAutoFit/>
          </a:bodyPr>
          <a:lstStyle/>
          <a:p>
            <a:pPr algn="just"/>
            <a:r>
              <a:rPr lang="es-CL" sz="2400" dirty="0"/>
              <a:t>Los bordes más utilizados son </a:t>
            </a:r>
            <a:r>
              <a:rPr lang="es-CL" sz="2400" b="1" dirty="0" err="1"/>
              <a:t>solid</a:t>
            </a:r>
            <a:r>
              <a:rPr lang="es-CL" sz="2400" dirty="0"/>
              <a:t> y </a:t>
            </a:r>
            <a:r>
              <a:rPr lang="es-CL" sz="2400" b="1" dirty="0" err="1"/>
              <a:t>dashed</a:t>
            </a:r>
            <a:r>
              <a:rPr lang="es-CL" sz="2400" dirty="0"/>
              <a:t>, seguidos de </a:t>
            </a:r>
            <a:r>
              <a:rPr lang="es-CL" sz="2400" b="1" dirty="0" err="1"/>
              <a:t>double</a:t>
            </a:r>
            <a:r>
              <a:rPr lang="es-CL" sz="2400" dirty="0"/>
              <a:t> y </a:t>
            </a:r>
            <a:r>
              <a:rPr lang="es-CL" sz="2400" b="1" dirty="0" err="1"/>
              <a:t>dotted</a:t>
            </a:r>
            <a:r>
              <a:rPr lang="es-CL" sz="2400" dirty="0"/>
              <a:t>. Los estilos </a:t>
            </a:r>
            <a:r>
              <a:rPr lang="es-CL" sz="2400" b="1" dirty="0" err="1"/>
              <a:t>none</a:t>
            </a:r>
            <a:r>
              <a:rPr lang="es-CL" sz="2400" dirty="0"/>
              <a:t> y </a:t>
            </a:r>
            <a:r>
              <a:rPr lang="es-CL" sz="2400" b="1" dirty="0" err="1"/>
              <a:t>hidden</a:t>
            </a:r>
            <a:r>
              <a:rPr lang="es-CL" sz="2400" dirty="0"/>
              <a:t> son idénticos visualmente, pero se diferencian en la forma que los navegadores resuelven los conflictos entre los bordes de las celdas adyacentes en las tablas.</a:t>
            </a:r>
          </a:p>
        </p:txBody>
      </p:sp>
      <p:sp>
        <p:nvSpPr>
          <p:cNvPr id="7" name="CuadroTexto 6">
            <a:extLst>
              <a:ext uri="{FF2B5EF4-FFF2-40B4-BE49-F238E27FC236}">
                <a16:creationId xmlns:a16="http://schemas.microsoft.com/office/drawing/2014/main" id="{4D865C50-6F31-4F81-9732-CF0DE0A634C4}"/>
              </a:ext>
            </a:extLst>
          </p:cNvPr>
          <p:cNvSpPr txBox="1"/>
          <p:nvPr/>
        </p:nvSpPr>
        <p:spPr>
          <a:xfrm>
            <a:off x="660612" y="54353"/>
            <a:ext cx="3859137" cy="646331"/>
          </a:xfrm>
          <a:prstGeom prst="rect">
            <a:avLst/>
          </a:prstGeom>
          <a:noFill/>
        </p:spPr>
        <p:txBody>
          <a:bodyPr wrap="square" rtlCol="0">
            <a:spAutoFit/>
          </a:bodyPr>
          <a:lstStyle/>
          <a:p>
            <a:r>
              <a:rPr lang="es-CL" sz="3600" b="1" dirty="0" err="1" smtClean="0">
                <a:solidFill>
                  <a:schemeClr val="bg1"/>
                </a:solidFill>
              </a:rPr>
              <a:t>Border-style</a:t>
            </a:r>
            <a:endParaRPr lang="es-CL" sz="3600" b="1" i="1" dirty="0">
              <a:solidFill>
                <a:schemeClr val="bg1"/>
              </a:solidFill>
            </a:endParaRPr>
          </a:p>
        </p:txBody>
      </p:sp>
    </p:spTree>
    <p:custDataLst>
      <p:tags r:id="rId1"/>
    </p:custDataLst>
    <p:extLst>
      <p:ext uri="{BB962C8B-B14F-4D97-AF65-F5344CB8AC3E}">
        <p14:creationId xmlns:p14="http://schemas.microsoft.com/office/powerpoint/2010/main" val="17099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7E53B80-0FAA-439B-9A8E-EDED9273AA14}"/>
              </a:ext>
            </a:extLst>
          </p:cNvPr>
          <p:cNvSpPr/>
          <p:nvPr/>
        </p:nvSpPr>
        <p:spPr>
          <a:xfrm>
            <a:off x="660612" y="1413451"/>
            <a:ext cx="7841407" cy="4524315"/>
          </a:xfrm>
          <a:prstGeom prst="rect">
            <a:avLst/>
          </a:prstGeom>
        </p:spPr>
        <p:txBody>
          <a:bodyPr wrap="square">
            <a:spAutoFit/>
          </a:bodyPr>
          <a:lstStyle/>
          <a:p>
            <a:pPr algn="just"/>
            <a:r>
              <a:rPr lang="es-CL" sz="3200" dirty="0">
                <a:solidFill>
                  <a:srgbClr val="212529"/>
                </a:solidFill>
                <a:latin typeface="-apple-system"/>
              </a:rPr>
              <a:t>Para establecer de forma simultánea los estilos de todos los bordes de una caja, es necesario utilizar la propiedad </a:t>
            </a:r>
            <a:r>
              <a:rPr lang="es-CL" sz="3200" i="1" dirty="0" err="1" smtClean="0">
                <a:solidFill>
                  <a:srgbClr val="212529"/>
                </a:solidFill>
                <a:latin typeface="-apple-system"/>
              </a:rPr>
              <a:t>shorthand</a:t>
            </a:r>
            <a:r>
              <a:rPr lang="es-CL" sz="3200" dirty="0" smtClean="0">
                <a:solidFill>
                  <a:srgbClr val="212529"/>
                </a:solidFill>
                <a:latin typeface="-apple-system"/>
              </a:rPr>
              <a:t> </a:t>
            </a:r>
            <a:r>
              <a:rPr lang="es-CL" sz="3200" dirty="0">
                <a:solidFill>
                  <a:srgbClr val="212529"/>
                </a:solidFill>
                <a:latin typeface="-apple-system"/>
              </a:rPr>
              <a:t>llamada </a:t>
            </a:r>
            <a:r>
              <a:rPr lang="es-CL" sz="3200" b="1" dirty="0" err="1">
                <a:solidFill>
                  <a:srgbClr val="212529"/>
                </a:solidFill>
                <a:latin typeface="-apple-system"/>
              </a:rPr>
              <a:t>border-style</a:t>
            </a:r>
            <a:r>
              <a:rPr lang="es-CL" sz="3200" dirty="0">
                <a:solidFill>
                  <a:srgbClr val="212529"/>
                </a:solidFill>
                <a:latin typeface="-apple-system"/>
              </a:rPr>
              <a:t>.</a:t>
            </a:r>
          </a:p>
          <a:p>
            <a:pPr algn="just"/>
            <a:endParaRPr lang="es-CL" sz="3200" dirty="0">
              <a:solidFill>
                <a:srgbClr val="212529"/>
              </a:solidFill>
              <a:latin typeface="-apple-system"/>
            </a:endParaRPr>
          </a:p>
          <a:p>
            <a:pPr algn="just"/>
            <a:r>
              <a:rPr lang="es-CL" sz="3200" dirty="0"/>
              <a:t>Como es habitual, la propiedad permite indicar de uno a cuatro valores diferentes y las reglas de aplicación son las habituales de las propiedades </a:t>
            </a:r>
            <a:r>
              <a:rPr lang="es-CL" sz="3200" i="1" dirty="0" err="1" smtClean="0"/>
              <a:t>shorthand</a:t>
            </a:r>
            <a:r>
              <a:rPr lang="es-CL" sz="3200" dirty="0" smtClean="0"/>
              <a:t>.</a:t>
            </a:r>
            <a:endParaRPr lang="es-CL" sz="3200" dirty="0"/>
          </a:p>
        </p:txBody>
      </p:sp>
      <p:sp>
        <p:nvSpPr>
          <p:cNvPr id="4" name="CuadroTexto 3">
            <a:extLst>
              <a:ext uri="{FF2B5EF4-FFF2-40B4-BE49-F238E27FC236}">
                <a16:creationId xmlns:a16="http://schemas.microsoft.com/office/drawing/2014/main" id="{4D865C50-6F31-4F81-9732-CF0DE0A634C4}"/>
              </a:ext>
            </a:extLst>
          </p:cNvPr>
          <p:cNvSpPr txBox="1"/>
          <p:nvPr/>
        </p:nvSpPr>
        <p:spPr>
          <a:xfrm>
            <a:off x="660612" y="54353"/>
            <a:ext cx="3859137" cy="646331"/>
          </a:xfrm>
          <a:prstGeom prst="rect">
            <a:avLst/>
          </a:prstGeom>
          <a:noFill/>
        </p:spPr>
        <p:txBody>
          <a:bodyPr wrap="square" rtlCol="0">
            <a:spAutoFit/>
          </a:bodyPr>
          <a:lstStyle/>
          <a:p>
            <a:r>
              <a:rPr lang="es-CL" sz="3600" b="1" dirty="0" err="1" smtClean="0">
                <a:solidFill>
                  <a:schemeClr val="bg1"/>
                </a:solidFill>
              </a:rPr>
              <a:t>Border-style</a:t>
            </a:r>
            <a:endParaRPr lang="es-CL" sz="3600" b="1" i="1" dirty="0">
              <a:solidFill>
                <a:schemeClr val="bg1"/>
              </a:solidFill>
            </a:endParaRPr>
          </a:p>
        </p:txBody>
      </p:sp>
    </p:spTree>
    <p:custDataLst>
      <p:tags r:id="rId1"/>
    </p:custDataLst>
    <p:extLst>
      <p:ext uri="{BB962C8B-B14F-4D97-AF65-F5344CB8AC3E}">
        <p14:creationId xmlns:p14="http://schemas.microsoft.com/office/powerpoint/2010/main" val="298165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610890" y="10810"/>
            <a:ext cx="3464721" cy="646331"/>
          </a:xfrm>
          <a:prstGeom prst="rect">
            <a:avLst/>
          </a:prstGeom>
          <a:noFill/>
        </p:spPr>
        <p:txBody>
          <a:bodyPr wrap="square" rtlCol="0">
            <a:spAutoFit/>
          </a:bodyPr>
          <a:lstStyle/>
          <a:p>
            <a:r>
              <a:rPr lang="es-CL" sz="3600" b="1" dirty="0">
                <a:solidFill>
                  <a:schemeClr val="bg1"/>
                </a:solidFill>
              </a:rPr>
              <a:t>Modelo de Cajas</a:t>
            </a:r>
          </a:p>
        </p:txBody>
      </p:sp>
      <p:sp>
        <p:nvSpPr>
          <p:cNvPr id="3" name="CuadroTexto 2"/>
          <p:cNvSpPr txBox="1"/>
          <p:nvPr/>
        </p:nvSpPr>
        <p:spPr>
          <a:xfrm>
            <a:off x="1166949" y="799700"/>
            <a:ext cx="7907382" cy="707886"/>
          </a:xfrm>
          <a:prstGeom prst="rect">
            <a:avLst/>
          </a:prstGeom>
          <a:noFill/>
        </p:spPr>
        <p:txBody>
          <a:bodyPr wrap="square" rtlCol="0">
            <a:spAutoFit/>
          </a:bodyPr>
          <a:lstStyle/>
          <a:p>
            <a:pPr algn="just" fontAlgn="base"/>
            <a:r>
              <a:rPr lang="es-CL" sz="4000" b="1" dirty="0"/>
              <a:t>Realice la actividad de aprendizaje 6</a:t>
            </a:r>
            <a:endParaRPr lang="es-CL" sz="4000" dirty="0"/>
          </a:p>
        </p:txBody>
      </p:sp>
      <p:pic>
        <p:nvPicPr>
          <p:cNvPr id="4" name="Gráfico 3" descr="Internet">
            <a:extLst>
              <a:ext uri="{FF2B5EF4-FFF2-40B4-BE49-F238E27FC236}">
                <a16:creationId xmlns:a16="http://schemas.microsoft.com/office/drawing/2014/main" id="{4FAC343A-8F84-4796-9334-9F51F53FD872}"/>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2343250" y="1507586"/>
            <a:ext cx="4697384" cy="4697384"/>
          </a:xfrm>
          <a:prstGeom prst="rect">
            <a:avLst/>
          </a:prstGeom>
        </p:spPr>
      </p:pic>
    </p:spTree>
    <p:custDataLst>
      <p:tags r:id="rId1"/>
    </p:custDataLst>
    <p:extLst>
      <p:ext uri="{BB962C8B-B14F-4D97-AF65-F5344CB8AC3E}">
        <p14:creationId xmlns:p14="http://schemas.microsoft.com/office/powerpoint/2010/main" val="360467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8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660612" y="54353"/>
            <a:ext cx="3859137" cy="646331"/>
          </a:xfrm>
          <a:prstGeom prst="rect">
            <a:avLst/>
          </a:prstGeom>
          <a:noFill/>
        </p:spPr>
        <p:txBody>
          <a:bodyPr wrap="square" rtlCol="0">
            <a:spAutoFit/>
          </a:bodyPr>
          <a:lstStyle/>
          <a:p>
            <a:r>
              <a:rPr lang="es-CL" sz="3600" b="1" dirty="0">
                <a:solidFill>
                  <a:schemeClr val="bg1"/>
                </a:solidFill>
              </a:rPr>
              <a:t>Modelo de Cajas</a:t>
            </a:r>
            <a:endParaRPr lang="es-CL" sz="3600" b="1" i="1" dirty="0">
              <a:solidFill>
                <a:schemeClr val="bg1"/>
              </a:solidFill>
            </a:endParaRPr>
          </a:p>
        </p:txBody>
      </p:sp>
      <p:sp>
        <p:nvSpPr>
          <p:cNvPr id="5" name="Rectángulo 4">
            <a:extLst>
              <a:ext uri="{FF2B5EF4-FFF2-40B4-BE49-F238E27FC236}">
                <a16:creationId xmlns:a16="http://schemas.microsoft.com/office/drawing/2014/main" id="{8C3C21D7-495D-4B56-9540-71216A08254D}"/>
              </a:ext>
            </a:extLst>
          </p:cNvPr>
          <p:cNvSpPr/>
          <p:nvPr/>
        </p:nvSpPr>
        <p:spPr>
          <a:xfrm>
            <a:off x="321701" y="804104"/>
            <a:ext cx="8613293" cy="4154984"/>
          </a:xfrm>
          <a:prstGeom prst="rect">
            <a:avLst/>
          </a:prstGeom>
        </p:spPr>
        <p:txBody>
          <a:bodyPr wrap="square">
            <a:spAutoFit/>
          </a:bodyPr>
          <a:lstStyle/>
          <a:p>
            <a:pPr algn="just"/>
            <a:r>
              <a:rPr lang="es-CL" sz="2400" dirty="0" smtClean="0"/>
              <a:t>	   El </a:t>
            </a:r>
            <a:r>
              <a:rPr lang="es-CL" sz="2400" i="1" dirty="0" smtClean="0"/>
              <a:t>box </a:t>
            </a:r>
            <a:r>
              <a:rPr lang="es-CL" sz="2400" i="1" dirty="0" err="1" smtClean="0"/>
              <a:t>model</a:t>
            </a:r>
            <a:r>
              <a:rPr lang="es-CL" sz="2400" dirty="0"/>
              <a:t> es </a:t>
            </a:r>
            <a:r>
              <a:rPr lang="es-CL" sz="2400" dirty="0" smtClean="0"/>
              <a:t>la </a:t>
            </a:r>
            <a:r>
              <a:rPr lang="es-CL" sz="2400" dirty="0"/>
              <a:t>característica más importante </a:t>
            </a:r>
            <a:r>
              <a:rPr lang="es-CL" sz="2400" dirty="0" smtClean="0"/>
              <a:t>de CSS</a:t>
            </a:r>
            <a:r>
              <a:rPr lang="es-CL" sz="2400" dirty="0"/>
              <a:t>, ya que condiciona el diseño de todas las páginas web. El modelo de cajas es el comportamiento de CSS que hace que todos los elementos de las páginas se representen mediante cajas rectangulares.</a:t>
            </a:r>
          </a:p>
          <a:p>
            <a:pPr algn="just"/>
            <a:endParaRPr lang="es-CL" sz="2400" dirty="0"/>
          </a:p>
          <a:p>
            <a:pPr algn="just"/>
            <a:r>
              <a:rPr lang="es-CL" sz="2400" dirty="0"/>
              <a:t>Las cajas de una página se crean automáticamente. Cada vez que se inserta una etiqueta HTML, se crea una nueva caja rectangular que encierra los contenidos de ese elemento. La siguiente imagen muestra las tres cajas rectangulares que crean las tres etiquetas HTML que incluye la página:</a:t>
            </a:r>
          </a:p>
        </p:txBody>
      </p:sp>
      <p:pic>
        <p:nvPicPr>
          <p:cNvPr id="2" name="Imagen 1">
            <a:extLst>
              <a:ext uri="{FF2B5EF4-FFF2-40B4-BE49-F238E27FC236}">
                <a16:creationId xmlns:a16="http://schemas.microsoft.com/office/drawing/2014/main" id="{6BEA4F83-F342-4F9C-848A-F544FFFB7592}"/>
              </a:ext>
            </a:extLst>
          </p:cNvPr>
          <p:cNvPicPr>
            <a:picLocks noChangeAspect="1"/>
          </p:cNvPicPr>
          <p:nvPr/>
        </p:nvPicPr>
        <p:blipFill>
          <a:blip r:embed="rId5"/>
          <a:stretch>
            <a:fillRect/>
          </a:stretch>
        </p:blipFill>
        <p:spPr>
          <a:xfrm>
            <a:off x="321701" y="4959088"/>
            <a:ext cx="8396096" cy="1675764"/>
          </a:xfrm>
          <a:prstGeom prst="rect">
            <a:avLst/>
          </a:prstGeom>
        </p:spPr>
        <p:style>
          <a:lnRef idx="2">
            <a:schemeClr val="accent2"/>
          </a:lnRef>
          <a:fillRef idx="1">
            <a:schemeClr val="lt1"/>
          </a:fillRef>
          <a:effectRef idx="0">
            <a:schemeClr val="accent2"/>
          </a:effectRef>
          <a:fontRef idx="minor">
            <a:schemeClr val="dk1"/>
          </a:fontRef>
        </p:style>
      </p:pic>
    </p:spTree>
    <p:custDataLst>
      <p:tags r:id="rId1"/>
    </p:custDataLst>
    <p:extLst>
      <p:ext uri="{BB962C8B-B14F-4D97-AF65-F5344CB8AC3E}">
        <p14:creationId xmlns:p14="http://schemas.microsoft.com/office/powerpoint/2010/main" val="77701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8C3C21D7-495D-4B56-9540-71216A08254D}"/>
              </a:ext>
            </a:extLst>
          </p:cNvPr>
          <p:cNvSpPr/>
          <p:nvPr/>
        </p:nvSpPr>
        <p:spPr>
          <a:xfrm>
            <a:off x="172219" y="895547"/>
            <a:ext cx="8709712" cy="830997"/>
          </a:xfrm>
          <a:prstGeom prst="rect">
            <a:avLst/>
          </a:prstGeom>
        </p:spPr>
        <p:txBody>
          <a:bodyPr wrap="square">
            <a:spAutoFit/>
          </a:bodyPr>
          <a:lstStyle/>
          <a:p>
            <a:pPr algn="just"/>
            <a:r>
              <a:rPr lang="es-CL" sz="2400" dirty="0" smtClean="0"/>
              <a:t>		Las </a:t>
            </a:r>
            <a:r>
              <a:rPr lang="es-CL" sz="2400" dirty="0"/>
              <a:t>cajas de las páginas no son visibles a simple vista porque inicialmente no muestran ningún color de fondo ni ningún borde.</a:t>
            </a:r>
          </a:p>
        </p:txBody>
      </p:sp>
      <p:pic>
        <p:nvPicPr>
          <p:cNvPr id="4" name="Imagen 3">
            <a:extLst>
              <a:ext uri="{FF2B5EF4-FFF2-40B4-BE49-F238E27FC236}">
                <a16:creationId xmlns:a16="http://schemas.microsoft.com/office/drawing/2014/main" id="{E1A38FCF-AD26-4554-9C5D-1583B8D161F5}"/>
              </a:ext>
            </a:extLst>
          </p:cNvPr>
          <p:cNvPicPr>
            <a:picLocks noChangeAspect="1"/>
          </p:cNvPicPr>
          <p:nvPr/>
        </p:nvPicPr>
        <p:blipFill>
          <a:blip r:embed="rId5"/>
          <a:stretch>
            <a:fillRect/>
          </a:stretch>
        </p:blipFill>
        <p:spPr>
          <a:xfrm>
            <a:off x="3576460" y="1860239"/>
            <a:ext cx="4822957" cy="4908446"/>
          </a:xfrm>
          <a:prstGeom prst="rect">
            <a:avLst/>
          </a:prstGeom>
        </p:spPr>
      </p:pic>
      <p:sp>
        <p:nvSpPr>
          <p:cNvPr id="6" name="Rectángulo 5">
            <a:extLst>
              <a:ext uri="{FF2B5EF4-FFF2-40B4-BE49-F238E27FC236}">
                <a16:creationId xmlns:a16="http://schemas.microsoft.com/office/drawing/2014/main" id="{C70D3728-58A0-4347-A452-884BA4A6470B}"/>
              </a:ext>
            </a:extLst>
          </p:cNvPr>
          <p:cNvSpPr/>
          <p:nvPr/>
        </p:nvSpPr>
        <p:spPr>
          <a:xfrm>
            <a:off x="172219" y="3496779"/>
            <a:ext cx="3015118" cy="830997"/>
          </a:xfrm>
          <a:prstGeom prst="rect">
            <a:avLst/>
          </a:prstGeom>
        </p:spPr>
        <p:txBody>
          <a:bodyPr wrap="square">
            <a:spAutoFit/>
          </a:bodyPr>
          <a:lstStyle/>
          <a:p>
            <a:pPr algn="just"/>
            <a:r>
              <a:rPr lang="es-CL" sz="2400" dirty="0" smtClean="0"/>
              <a:t>Representación </a:t>
            </a:r>
            <a:r>
              <a:rPr lang="es-CL" sz="2400" dirty="0"/>
              <a:t>básica del </a:t>
            </a:r>
            <a:r>
              <a:rPr lang="es-CL" sz="2400" b="1" dirty="0"/>
              <a:t>modelo de cajas</a:t>
            </a:r>
            <a:r>
              <a:rPr lang="es-CL" sz="2400" dirty="0"/>
              <a:t> </a:t>
            </a:r>
            <a:r>
              <a:rPr lang="es-CL" sz="2400" dirty="0" smtClean="0"/>
              <a:t>:</a:t>
            </a:r>
            <a:endParaRPr lang="es-CL" sz="2400" dirty="0"/>
          </a:p>
        </p:txBody>
      </p:sp>
      <p:sp>
        <p:nvSpPr>
          <p:cNvPr id="7" name="CuadroTexto 6">
            <a:extLst>
              <a:ext uri="{FF2B5EF4-FFF2-40B4-BE49-F238E27FC236}">
                <a16:creationId xmlns:a16="http://schemas.microsoft.com/office/drawing/2014/main" id="{4D865C50-6F31-4F81-9732-CF0DE0A634C4}"/>
              </a:ext>
            </a:extLst>
          </p:cNvPr>
          <p:cNvSpPr txBox="1"/>
          <p:nvPr/>
        </p:nvSpPr>
        <p:spPr>
          <a:xfrm>
            <a:off x="660612" y="54353"/>
            <a:ext cx="3859137" cy="646331"/>
          </a:xfrm>
          <a:prstGeom prst="rect">
            <a:avLst/>
          </a:prstGeom>
          <a:noFill/>
        </p:spPr>
        <p:txBody>
          <a:bodyPr wrap="square" rtlCol="0">
            <a:spAutoFit/>
          </a:bodyPr>
          <a:lstStyle/>
          <a:p>
            <a:r>
              <a:rPr lang="es-CL" sz="3600" b="1" dirty="0">
                <a:solidFill>
                  <a:schemeClr val="bg1"/>
                </a:solidFill>
              </a:rPr>
              <a:t>Modelo de Cajas</a:t>
            </a:r>
            <a:endParaRPr lang="es-CL" sz="3600" b="1" i="1" dirty="0">
              <a:solidFill>
                <a:schemeClr val="bg1"/>
              </a:solidFill>
            </a:endParaRPr>
          </a:p>
        </p:txBody>
      </p:sp>
    </p:spTree>
    <p:custDataLst>
      <p:tags r:id="rId1"/>
    </p:custDataLst>
    <p:extLst>
      <p:ext uri="{BB962C8B-B14F-4D97-AF65-F5344CB8AC3E}">
        <p14:creationId xmlns:p14="http://schemas.microsoft.com/office/powerpoint/2010/main" val="144939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8C3C21D7-495D-4B56-9540-71216A08254D}"/>
              </a:ext>
            </a:extLst>
          </p:cNvPr>
          <p:cNvSpPr/>
          <p:nvPr/>
        </p:nvSpPr>
        <p:spPr>
          <a:xfrm>
            <a:off x="235131" y="887193"/>
            <a:ext cx="8489145" cy="5632311"/>
          </a:xfrm>
          <a:prstGeom prst="rect">
            <a:avLst/>
          </a:prstGeom>
        </p:spPr>
        <p:txBody>
          <a:bodyPr wrap="square">
            <a:spAutoFit/>
          </a:bodyPr>
          <a:lstStyle/>
          <a:p>
            <a:pPr algn="just"/>
            <a:r>
              <a:rPr lang="es-CL" sz="2000" dirty="0" smtClean="0"/>
              <a:t>		Las </a:t>
            </a:r>
            <a:r>
              <a:rPr lang="es-CL" sz="2000" dirty="0"/>
              <a:t>partes que componen cada caja y su orden de visualización desde el punto de vista del usuario son las siguientes:</a:t>
            </a:r>
          </a:p>
          <a:p>
            <a:pPr algn="just"/>
            <a:endParaRPr lang="es-CL" sz="2000" dirty="0"/>
          </a:p>
          <a:p>
            <a:pPr marL="285750" indent="-285750" algn="just">
              <a:buFont typeface="Arial" panose="020B0604020202020204" pitchFamily="34" charset="0"/>
              <a:buChar char="•"/>
            </a:pPr>
            <a:r>
              <a:rPr lang="es-CL" sz="2000" b="1" dirty="0"/>
              <a:t>Contenido</a:t>
            </a:r>
            <a:r>
              <a:rPr lang="es-CL" sz="2000" dirty="0"/>
              <a:t> (</a:t>
            </a:r>
            <a:r>
              <a:rPr lang="es-CL" sz="2000" b="1" dirty="0" err="1">
                <a:solidFill>
                  <a:srgbClr val="0070C0"/>
                </a:solidFill>
              </a:rPr>
              <a:t>content</a:t>
            </a:r>
            <a:r>
              <a:rPr lang="es-CL" sz="2000" dirty="0"/>
              <a:t>): se trata del contenido HTML del elemento (las palabras de un párrafo, una imagen, el texto de una lista de elementos, </a:t>
            </a:r>
            <a:r>
              <a:rPr lang="es-CL" sz="2000" dirty="0" err="1"/>
              <a:t>etc</a:t>
            </a:r>
            <a:r>
              <a:rPr lang="es-CL" sz="2000" dirty="0"/>
              <a:t>).</a:t>
            </a:r>
          </a:p>
          <a:p>
            <a:pPr marL="285750" indent="-285750" algn="just">
              <a:buFont typeface="Arial" panose="020B0604020202020204" pitchFamily="34" charset="0"/>
              <a:buChar char="•"/>
            </a:pPr>
            <a:r>
              <a:rPr lang="es-CL" sz="2000" b="1" dirty="0"/>
              <a:t>Relleno</a:t>
            </a:r>
            <a:r>
              <a:rPr lang="es-CL" sz="2000" dirty="0"/>
              <a:t> (</a:t>
            </a:r>
            <a:r>
              <a:rPr lang="es-CL" sz="2000" b="1" dirty="0" err="1">
                <a:solidFill>
                  <a:srgbClr val="0070C0"/>
                </a:solidFill>
              </a:rPr>
              <a:t>padding</a:t>
            </a:r>
            <a:r>
              <a:rPr lang="es-CL" sz="2000" dirty="0"/>
              <a:t>): espacio libre opcional existente entre el contenido y el borde.</a:t>
            </a:r>
          </a:p>
          <a:p>
            <a:pPr marL="285750" indent="-285750" algn="just">
              <a:buFont typeface="Arial" panose="020B0604020202020204" pitchFamily="34" charset="0"/>
              <a:buChar char="•"/>
            </a:pPr>
            <a:r>
              <a:rPr lang="es-CL" sz="2000" b="1" dirty="0"/>
              <a:t>Borde</a:t>
            </a:r>
            <a:r>
              <a:rPr lang="es-CL" sz="2000" dirty="0"/>
              <a:t> (</a:t>
            </a:r>
            <a:r>
              <a:rPr lang="es-CL" sz="2000" b="1" dirty="0" err="1">
                <a:solidFill>
                  <a:srgbClr val="0070C0"/>
                </a:solidFill>
              </a:rPr>
              <a:t>border</a:t>
            </a:r>
            <a:r>
              <a:rPr lang="es-CL" sz="2000" dirty="0"/>
              <a:t>): línea que encierra completamente el contenido y su relleno.</a:t>
            </a:r>
          </a:p>
          <a:p>
            <a:pPr marL="285750" indent="-285750" algn="just">
              <a:buFont typeface="Arial" panose="020B0604020202020204" pitchFamily="34" charset="0"/>
              <a:buChar char="•"/>
            </a:pPr>
            <a:r>
              <a:rPr lang="es-CL" sz="2000" b="1" dirty="0"/>
              <a:t>Imagen de fondo </a:t>
            </a:r>
            <a:r>
              <a:rPr lang="es-CL" sz="2000" dirty="0"/>
              <a:t>(</a:t>
            </a:r>
            <a:r>
              <a:rPr lang="es-CL" sz="2000" b="1" dirty="0" err="1">
                <a:solidFill>
                  <a:srgbClr val="0070C0"/>
                </a:solidFill>
              </a:rPr>
              <a:t>background</a:t>
            </a:r>
            <a:r>
              <a:rPr lang="es-CL" sz="2000" b="1" dirty="0"/>
              <a:t> </a:t>
            </a:r>
            <a:r>
              <a:rPr lang="es-CL" sz="2000" b="1" dirty="0" err="1">
                <a:solidFill>
                  <a:srgbClr val="0070C0"/>
                </a:solidFill>
              </a:rPr>
              <a:t>image</a:t>
            </a:r>
            <a:r>
              <a:rPr lang="es-CL" sz="2000" dirty="0"/>
              <a:t>): imagen que se muestra por detrás del contenido y el espacio de relleno.</a:t>
            </a:r>
          </a:p>
          <a:p>
            <a:pPr marL="285750" indent="-285750" algn="just">
              <a:buFont typeface="Arial" panose="020B0604020202020204" pitchFamily="34" charset="0"/>
              <a:buChar char="•"/>
            </a:pPr>
            <a:r>
              <a:rPr lang="es-CL" sz="2000" b="1" dirty="0"/>
              <a:t>Color de fondo </a:t>
            </a:r>
            <a:r>
              <a:rPr lang="es-CL" sz="2000" dirty="0"/>
              <a:t>(</a:t>
            </a:r>
            <a:r>
              <a:rPr lang="es-CL" sz="2000" b="1" dirty="0" err="1">
                <a:solidFill>
                  <a:srgbClr val="0070C0"/>
                </a:solidFill>
              </a:rPr>
              <a:t>background</a:t>
            </a:r>
            <a:r>
              <a:rPr lang="es-CL" sz="2000" b="1" dirty="0"/>
              <a:t> </a:t>
            </a:r>
            <a:r>
              <a:rPr lang="es-CL" sz="2000" b="1" dirty="0">
                <a:solidFill>
                  <a:srgbClr val="0070C0"/>
                </a:solidFill>
              </a:rPr>
              <a:t>color</a:t>
            </a:r>
            <a:r>
              <a:rPr lang="es-CL" sz="2000" dirty="0"/>
              <a:t>): color que se muestra por detrás del contenido y el espacio de relleno.</a:t>
            </a:r>
          </a:p>
          <a:p>
            <a:pPr marL="285750" indent="-285750" algn="just">
              <a:buFont typeface="Arial" panose="020B0604020202020204" pitchFamily="34" charset="0"/>
              <a:buChar char="•"/>
            </a:pPr>
            <a:r>
              <a:rPr lang="es-CL" sz="2000" b="1" dirty="0"/>
              <a:t>Margen</a:t>
            </a:r>
            <a:r>
              <a:rPr lang="es-CL" sz="2000" dirty="0"/>
              <a:t> (</a:t>
            </a:r>
            <a:r>
              <a:rPr lang="es-CL" sz="2000" b="1" dirty="0" err="1">
                <a:solidFill>
                  <a:srgbClr val="0070C0"/>
                </a:solidFill>
              </a:rPr>
              <a:t>margin</a:t>
            </a:r>
            <a:r>
              <a:rPr lang="es-CL" sz="2000" dirty="0"/>
              <a:t>): separación opcional existente entre la caja y el resto de cajas adyacentes.</a:t>
            </a:r>
          </a:p>
          <a:p>
            <a:pPr marL="285750" indent="-285750" algn="just">
              <a:buFont typeface="Arial" panose="020B0604020202020204" pitchFamily="34" charset="0"/>
              <a:buChar char="•"/>
            </a:pPr>
            <a:endParaRPr lang="es-CL" sz="2000" dirty="0"/>
          </a:p>
          <a:p>
            <a:pPr algn="just"/>
            <a:r>
              <a:rPr lang="es-CL" sz="2000" dirty="0"/>
              <a:t>Al trabajar con un modelo de caja, debemos tener en cuenta que existen dos propiedades principales para definirla, </a:t>
            </a:r>
            <a:r>
              <a:rPr lang="es-CL" sz="2000" b="1" dirty="0" err="1">
                <a:solidFill>
                  <a:srgbClr val="0070C0"/>
                </a:solidFill>
              </a:rPr>
              <a:t>height</a:t>
            </a:r>
            <a:r>
              <a:rPr lang="es-CL" sz="2000" dirty="0"/>
              <a:t> y </a:t>
            </a:r>
            <a:r>
              <a:rPr lang="es-CL" sz="2000" b="1" dirty="0" err="1">
                <a:solidFill>
                  <a:srgbClr val="0070C0"/>
                </a:solidFill>
              </a:rPr>
              <a:t>width</a:t>
            </a:r>
            <a:r>
              <a:rPr lang="es-CL" sz="2000" dirty="0"/>
              <a:t>, que definirán el ancho y alto de nuestra caja.</a:t>
            </a:r>
          </a:p>
        </p:txBody>
      </p:sp>
      <p:sp>
        <p:nvSpPr>
          <p:cNvPr id="4" name="CuadroTexto 3">
            <a:extLst>
              <a:ext uri="{FF2B5EF4-FFF2-40B4-BE49-F238E27FC236}">
                <a16:creationId xmlns:a16="http://schemas.microsoft.com/office/drawing/2014/main" id="{4D865C50-6F31-4F81-9732-CF0DE0A634C4}"/>
              </a:ext>
            </a:extLst>
          </p:cNvPr>
          <p:cNvSpPr txBox="1"/>
          <p:nvPr/>
        </p:nvSpPr>
        <p:spPr>
          <a:xfrm>
            <a:off x="660612" y="54353"/>
            <a:ext cx="3859137" cy="646331"/>
          </a:xfrm>
          <a:prstGeom prst="rect">
            <a:avLst/>
          </a:prstGeom>
          <a:noFill/>
        </p:spPr>
        <p:txBody>
          <a:bodyPr wrap="square" rtlCol="0">
            <a:spAutoFit/>
          </a:bodyPr>
          <a:lstStyle/>
          <a:p>
            <a:r>
              <a:rPr lang="es-CL" sz="3600" b="1" dirty="0">
                <a:solidFill>
                  <a:schemeClr val="bg1"/>
                </a:solidFill>
              </a:rPr>
              <a:t>Modelo de Cajas</a:t>
            </a:r>
            <a:endParaRPr lang="es-CL" sz="3600" b="1" i="1" dirty="0">
              <a:solidFill>
                <a:schemeClr val="bg1"/>
              </a:solidFill>
            </a:endParaRPr>
          </a:p>
        </p:txBody>
      </p:sp>
    </p:spTree>
    <p:custDataLst>
      <p:tags r:id="rId1"/>
    </p:custDataLst>
    <p:extLst>
      <p:ext uri="{BB962C8B-B14F-4D97-AF65-F5344CB8AC3E}">
        <p14:creationId xmlns:p14="http://schemas.microsoft.com/office/powerpoint/2010/main" val="348821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8C3C21D7-495D-4B56-9540-71216A08254D}"/>
              </a:ext>
            </a:extLst>
          </p:cNvPr>
          <p:cNvSpPr/>
          <p:nvPr/>
        </p:nvSpPr>
        <p:spPr>
          <a:xfrm>
            <a:off x="1005840" y="830894"/>
            <a:ext cx="7884141" cy="830997"/>
          </a:xfrm>
          <a:prstGeom prst="rect">
            <a:avLst/>
          </a:prstGeom>
        </p:spPr>
        <p:txBody>
          <a:bodyPr wrap="square">
            <a:spAutoFit/>
          </a:bodyPr>
          <a:lstStyle/>
          <a:p>
            <a:pPr algn="just"/>
            <a:r>
              <a:rPr lang="es-CL" sz="2400" b="1" u="sng" dirty="0"/>
              <a:t>Ejemplo</a:t>
            </a:r>
            <a:r>
              <a:rPr lang="es-CL" sz="2400" dirty="0"/>
              <a:t>: Dos </a:t>
            </a:r>
            <a:r>
              <a:rPr lang="es-CL" sz="2400" dirty="0" err="1"/>
              <a:t>div</a:t>
            </a:r>
            <a:r>
              <a:rPr lang="es-CL" sz="2400" dirty="0"/>
              <a:t> de 200 x 100, pero div2 se agregó </a:t>
            </a:r>
            <a:r>
              <a:rPr lang="es-CL" sz="2400" dirty="0" err="1"/>
              <a:t>border</a:t>
            </a:r>
            <a:r>
              <a:rPr lang="es-CL" sz="2400" dirty="0"/>
              <a:t>, </a:t>
            </a:r>
            <a:r>
              <a:rPr lang="es-CL" sz="2400" dirty="0" err="1"/>
              <a:t>padding</a:t>
            </a:r>
            <a:r>
              <a:rPr lang="es-CL" sz="2400" dirty="0"/>
              <a:t> y </a:t>
            </a:r>
            <a:r>
              <a:rPr lang="es-CL" sz="2400" dirty="0" err="1"/>
              <a:t>margin</a:t>
            </a:r>
            <a:r>
              <a:rPr lang="es-CL" sz="2400" dirty="0"/>
              <a:t>.</a:t>
            </a:r>
          </a:p>
        </p:txBody>
      </p:sp>
      <p:pic>
        <p:nvPicPr>
          <p:cNvPr id="4" name="Imagen 3">
            <a:extLst>
              <a:ext uri="{FF2B5EF4-FFF2-40B4-BE49-F238E27FC236}">
                <a16:creationId xmlns:a16="http://schemas.microsoft.com/office/drawing/2014/main" id="{95C37B68-09EE-4871-8D08-CA4AA5812186}"/>
              </a:ext>
            </a:extLst>
          </p:cNvPr>
          <p:cNvPicPr>
            <a:picLocks noChangeAspect="1"/>
          </p:cNvPicPr>
          <p:nvPr/>
        </p:nvPicPr>
        <p:blipFill>
          <a:blip r:embed="rId5"/>
          <a:stretch>
            <a:fillRect/>
          </a:stretch>
        </p:blipFill>
        <p:spPr>
          <a:xfrm>
            <a:off x="3366952" y="2824238"/>
            <a:ext cx="2514600" cy="2486025"/>
          </a:xfrm>
          <a:prstGeom prst="rect">
            <a:avLst/>
          </a:prstGeom>
        </p:spPr>
      </p:pic>
      <p:sp>
        <p:nvSpPr>
          <p:cNvPr id="6" name="Rectángulo 5">
            <a:extLst>
              <a:ext uri="{FF2B5EF4-FFF2-40B4-BE49-F238E27FC236}">
                <a16:creationId xmlns:a16="http://schemas.microsoft.com/office/drawing/2014/main" id="{B1F6C38E-BF51-41D3-9D6D-56E1402FD403}"/>
              </a:ext>
            </a:extLst>
          </p:cNvPr>
          <p:cNvSpPr/>
          <p:nvPr/>
        </p:nvSpPr>
        <p:spPr>
          <a:xfrm>
            <a:off x="89555" y="2550631"/>
            <a:ext cx="3117680" cy="3693319"/>
          </a:xfrm>
          <a:prstGeom prst="rect">
            <a:avLst/>
          </a:prstGeom>
          <a:solidFill>
            <a:schemeClr val="bg1">
              <a:lumMod val="95000"/>
            </a:schemeClr>
          </a:solid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a:t>.div1{</a:t>
            </a:r>
          </a:p>
          <a:p>
            <a:r>
              <a:rPr lang="es-CL" dirty="0"/>
              <a:t>  </a:t>
            </a:r>
            <a:r>
              <a:rPr lang="es-CL" dirty="0" smtClean="0"/>
              <a:t>  </a:t>
            </a:r>
            <a:r>
              <a:rPr lang="es-CL" dirty="0" err="1" smtClean="0"/>
              <a:t>background</a:t>
            </a:r>
            <a:r>
              <a:rPr lang="es-CL" dirty="0"/>
              <a:t>: #5DEAA8;</a:t>
            </a:r>
          </a:p>
          <a:p>
            <a:r>
              <a:rPr lang="es-CL" dirty="0" smtClean="0"/>
              <a:t>    </a:t>
            </a:r>
            <a:r>
              <a:rPr lang="es-CL" dirty="0" err="1" smtClean="0"/>
              <a:t>width</a:t>
            </a:r>
            <a:r>
              <a:rPr lang="es-CL" dirty="0"/>
              <a:t>: 200px</a:t>
            </a:r>
            <a:r>
              <a:rPr lang="es-CL" dirty="0" smtClean="0"/>
              <a:t>;</a:t>
            </a:r>
          </a:p>
          <a:p>
            <a:r>
              <a:rPr lang="es-CL" dirty="0" smtClean="0"/>
              <a:t>    </a:t>
            </a:r>
            <a:r>
              <a:rPr lang="es-CL" dirty="0" err="1" smtClean="0"/>
              <a:t>height</a:t>
            </a:r>
            <a:r>
              <a:rPr lang="es-CL" dirty="0"/>
              <a:t>: 100px</a:t>
            </a:r>
            <a:r>
              <a:rPr lang="es-CL" dirty="0" smtClean="0"/>
              <a:t>;</a:t>
            </a:r>
            <a:endParaRPr lang="es-CL" dirty="0"/>
          </a:p>
          <a:p>
            <a:r>
              <a:rPr lang="es-CL" dirty="0"/>
              <a:t>}</a:t>
            </a:r>
          </a:p>
          <a:p>
            <a:r>
              <a:rPr lang="es-CL" dirty="0"/>
              <a:t>.div2{</a:t>
            </a:r>
          </a:p>
          <a:p>
            <a:r>
              <a:rPr lang="es-CL" dirty="0"/>
              <a:t> </a:t>
            </a:r>
            <a:r>
              <a:rPr lang="es-CL" dirty="0" smtClean="0"/>
              <a:t>   </a:t>
            </a:r>
            <a:r>
              <a:rPr lang="es-CL" dirty="0" err="1" smtClean="0"/>
              <a:t>background</a:t>
            </a:r>
            <a:r>
              <a:rPr lang="es-CL" dirty="0"/>
              <a:t>: #5DEAA8;</a:t>
            </a:r>
          </a:p>
          <a:p>
            <a:r>
              <a:rPr lang="es-CL" dirty="0"/>
              <a:t> </a:t>
            </a:r>
            <a:r>
              <a:rPr lang="es-CL" dirty="0" smtClean="0"/>
              <a:t>   </a:t>
            </a:r>
            <a:r>
              <a:rPr lang="es-CL" dirty="0" err="1"/>
              <a:t>height</a:t>
            </a:r>
            <a:r>
              <a:rPr lang="es-CL" dirty="0"/>
              <a:t>: 100px;</a:t>
            </a:r>
          </a:p>
          <a:p>
            <a:r>
              <a:rPr lang="es-CL" dirty="0" smtClean="0"/>
              <a:t>    </a:t>
            </a:r>
            <a:r>
              <a:rPr lang="es-CL" dirty="0" err="1"/>
              <a:t>width</a:t>
            </a:r>
            <a:r>
              <a:rPr lang="es-CL" dirty="0"/>
              <a:t>: 200px;</a:t>
            </a:r>
          </a:p>
          <a:p>
            <a:r>
              <a:rPr lang="es-CL" dirty="0"/>
              <a:t>  </a:t>
            </a:r>
            <a:r>
              <a:rPr lang="es-CL" dirty="0" smtClean="0"/>
              <a:t>  </a:t>
            </a:r>
            <a:r>
              <a:rPr lang="es-CL" dirty="0" err="1" smtClean="0"/>
              <a:t>padding</a:t>
            </a:r>
            <a:r>
              <a:rPr lang="es-CL" dirty="0"/>
              <a:t>: 10px;</a:t>
            </a:r>
          </a:p>
          <a:p>
            <a:r>
              <a:rPr lang="es-CL" dirty="0"/>
              <a:t> </a:t>
            </a:r>
            <a:r>
              <a:rPr lang="es-CL" dirty="0" smtClean="0"/>
              <a:t>   </a:t>
            </a:r>
            <a:r>
              <a:rPr lang="es-CL" dirty="0" err="1"/>
              <a:t>margin</a:t>
            </a:r>
            <a:r>
              <a:rPr lang="es-CL" dirty="0"/>
              <a:t>: 10px</a:t>
            </a:r>
            <a:r>
              <a:rPr lang="es-CL" dirty="0" smtClean="0"/>
              <a:t>;</a:t>
            </a:r>
          </a:p>
          <a:p>
            <a:r>
              <a:rPr lang="es-CL" dirty="0" smtClean="0"/>
              <a:t>    </a:t>
            </a:r>
            <a:r>
              <a:rPr lang="es-CL" dirty="0" err="1" smtClean="0"/>
              <a:t>border</a:t>
            </a:r>
            <a:r>
              <a:rPr lang="es-CL" dirty="0"/>
              <a:t>: 10px </a:t>
            </a:r>
            <a:r>
              <a:rPr lang="es-CL" dirty="0" err="1"/>
              <a:t>solid</a:t>
            </a:r>
            <a:r>
              <a:rPr lang="es-CL" dirty="0"/>
              <a:t> #3EC483;</a:t>
            </a:r>
          </a:p>
          <a:p>
            <a:r>
              <a:rPr lang="es-CL" dirty="0" smtClean="0"/>
              <a:t>}</a:t>
            </a:r>
            <a:endParaRPr lang="es-CL" dirty="0"/>
          </a:p>
        </p:txBody>
      </p:sp>
      <p:sp>
        <p:nvSpPr>
          <p:cNvPr id="7" name="Rectángulo 6">
            <a:extLst>
              <a:ext uri="{FF2B5EF4-FFF2-40B4-BE49-F238E27FC236}">
                <a16:creationId xmlns:a16="http://schemas.microsoft.com/office/drawing/2014/main" id="{F5212FCB-D147-4EDA-AA92-1BB3E9B4F87C}"/>
              </a:ext>
            </a:extLst>
          </p:cNvPr>
          <p:cNvSpPr/>
          <p:nvPr/>
        </p:nvSpPr>
        <p:spPr>
          <a:xfrm>
            <a:off x="5881551" y="2166494"/>
            <a:ext cx="3060681" cy="4093428"/>
          </a:xfrm>
          <a:prstGeom prst="rect">
            <a:avLst/>
          </a:prstGeom>
        </p:spPr>
        <p:txBody>
          <a:bodyPr wrap="square">
            <a:spAutoFit/>
          </a:bodyPr>
          <a:lstStyle/>
          <a:p>
            <a:pPr algn="just"/>
            <a:r>
              <a:rPr lang="es-CL" sz="2000" dirty="0" smtClean="0">
                <a:solidFill>
                  <a:srgbClr val="1B2432"/>
                </a:solidFill>
              </a:rPr>
              <a:t>Existe </a:t>
            </a:r>
            <a:r>
              <a:rPr lang="es-CL" sz="2000" dirty="0">
                <a:solidFill>
                  <a:srgbClr val="1B2432"/>
                </a:solidFill>
              </a:rPr>
              <a:t>una pequeña variación de tamaño entre </a:t>
            </a:r>
            <a:r>
              <a:rPr lang="es-CL" sz="2000" dirty="0" smtClean="0">
                <a:solidFill>
                  <a:srgbClr val="1B2432"/>
                </a:solidFill>
              </a:rPr>
              <a:t>ambas cajas, </a:t>
            </a:r>
            <a:r>
              <a:rPr lang="es-CL" sz="2000" dirty="0">
                <a:solidFill>
                  <a:srgbClr val="1B2432"/>
                </a:solidFill>
              </a:rPr>
              <a:t>esto es debido a que el </a:t>
            </a:r>
            <a:r>
              <a:rPr lang="es-CL" sz="2000" dirty="0" err="1">
                <a:solidFill>
                  <a:srgbClr val="1B2432"/>
                </a:solidFill>
              </a:rPr>
              <a:t>padding</a:t>
            </a:r>
            <a:r>
              <a:rPr lang="es-CL" sz="2000" dirty="0">
                <a:solidFill>
                  <a:srgbClr val="1B2432"/>
                </a:solidFill>
              </a:rPr>
              <a:t> y el </a:t>
            </a:r>
            <a:r>
              <a:rPr lang="es-CL" sz="2000" dirty="0" err="1">
                <a:solidFill>
                  <a:srgbClr val="1B2432"/>
                </a:solidFill>
              </a:rPr>
              <a:t>border</a:t>
            </a:r>
            <a:r>
              <a:rPr lang="es-CL" sz="2000" dirty="0">
                <a:solidFill>
                  <a:srgbClr val="1B2432"/>
                </a:solidFill>
              </a:rPr>
              <a:t> </a:t>
            </a:r>
            <a:r>
              <a:rPr lang="es-CL" sz="2000" dirty="0" smtClean="0">
                <a:solidFill>
                  <a:srgbClr val="1B2432"/>
                </a:solidFill>
              </a:rPr>
              <a:t>del </a:t>
            </a:r>
            <a:r>
              <a:rPr lang="es-CL" sz="2000" dirty="0">
                <a:solidFill>
                  <a:srgbClr val="1B2432"/>
                </a:solidFill>
              </a:rPr>
              <a:t>div2 están agregando 10 píxeles respectivamente a cada lado de nuestra caja, haciendo que el tamaño de esta se incremente en 40 del tamaño original, siendo ahora de 240px </a:t>
            </a:r>
            <a:r>
              <a:rPr lang="es-CL" sz="2000" dirty="0" err="1">
                <a:solidFill>
                  <a:srgbClr val="1B2432"/>
                </a:solidFill>
              </a:rPr>
              <a:t>width</a:t>
            </a:r>
            <a:r>
              <a:rPr lang="es-CL" sz="2000" dirty="0">
                <a:solidFill>
                  <a:srgbClr val="1B2432"/>
                </a:solidFill>
              </a:rPr>
              <a:t> y 140 </a:t>
            </a:r>
            <a:r>
              <a:rPr lang="es-CL" sz="2000" dirty="0" err="1">
                <a:solidFill>
                  <a:srgbClr val="1B2432"/>
                </a:solidFill>
              </a:rPr>
              <a:t>px</a:t>
            </a:r>
            <a:r>
              <a:rPr lang="es-CL" sz="2000" dirty="0">
                <a:solidFill>
                  <a:srgbClr val="1B2432"/>
                </a:solidFill>
              </a:rPr>
              <a:t> en </a:t>
            </a:r>
            <a:r>
              <a:rPr lang="es-CL" sz="2000" dirty="0" err="1">
                <a:solidFill>
                  <a:srgbClr val="1B2432"/>
                </a:solidFill>
              </a:rPr>
              <a:t>height</a:t>
            </a:r>
            <a:r>
              <a:rPr lang="es-CL" sz="2000" dirty="0">
                <a:solidFill>
                  <a:srgbClr val="1B2432"/>
                </a:solidFill>
              </a:rPr>
              <a:t>.</a:t>
            </a:r>
            <a:endParaRPr lang="es-CL" sz="2000" dirty="0"/>
          </a:p>
        </p:txBody>
      </p:sp>
      <p:sp>
        <p:nvSpPr>
          <p:cNvPr id="9" name="CuadroTexto 8">
            <a:extLst>
              <a:ext uri="{FF2B5EF4-FFF2-40B4-BE49-F238E27FC236}">
                <a16:creationId xmlns:a16="http://schemas.microsoft.com/office/drawing/2014/main" id="{4D865C50-6F31-4F81-9732-CF0DE0A634C4}"/>
              </a:ext>
            </a:extLst>
          </p:cNvPr>
          <p:cNvSpPr txBox="1"/>
          <p:nvPr/>
        </p:nvSpPr>
        <p:spPr>
          <a:xfrm>
            <a:off x="660612" y="54353"/>
            <a:ext cx="3859137" cy="646331"/>
          </a:xfrm>
          <a:prstGeom prst="rect">
            <a:avLst/>
          </a:prstGeom>
          <a:noFill/>
        </p:spPr>
        <p:txBody>
          <a:bodyPr wrap="square" rtlCol="0">
            <a:spAutoFit/>
          </a:bodyPr>
          <a:lstStyle/>
          <a:p>
            <a:r>
              <a:rPr lang="es-CL" sz="3600" b="1" dirty="0">
                <a:solidFill>
                  <a:schemeClr val="bg1"/>
                </a:solidFill>
              </a:rPr>
              <a:t>Modelo de Cajas</a:t>
            </a:r>
            <a:endParaRPr lang="es-CL" sz="3600" b="1" i="1" dirty="0">
              <a:solidFill>
                <a:schemeClr val="bg1"/>
              </a:solidFill>
            </a:endParaRPr>
          </a:p>
        </p:txBody>
      </p:sp>
    </p:spTree>
    <p:custDataLst>
      <p:tags r:id="rId1"/>
    </p:custDataLst>
    <p:extLst>
      <p:ext uri="{BB962C8B-B14F-4D97-AF65-F5344CB8AC3E}">
        <p14:creationId xmlns:p14="http://schemas.microsoft.com/office/powerpoint/2010/main" val="171587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D854FCA-D946-477B-A995-02D058498725}"/>
              </a:ext>
            </a:extLst>
          </p:cNvPr>
          <p:cNvPicPr>
            <a:picLocks noChangeAspect="1"/>
          </p:cNvPicPr>
          <p:nvPr/>
        </p:nvPicPr>
        <p:blipFill>
          <a:blip r:embed="rId5"/>
          <a:stretch>
            <a:fillRect/>
          </a:stretch>
        </p:blipFill>
        <p:spPr>
          <a:xfrm>
            <a:off x="644168" y="1580009"/>
            <a:ext cx="4836237" cy="2807153"/>
          </a:xfrm>
          <a:prstGeom prst="rect">
            <a:avLst/>
          </a:prstGeom>
        </p:spPr>
      </p:pic>
      <p:sp>
        <p:nvSpPr>
          <p:cNvPr id="3" name="Rectángulo 2">
            <a:extLst>
              <a:ext uri="{FF2B5EF4-FFF2-40B4-BE49-F238E27FC236}">
                <a16:creationId xmlns:a16="http://schemas.microsoft.com/office/drawing/2014/main" id="{F3F8A422-F7EA-4F0C-A7F6-03969C6CB0CF}"/>
              </a:ext>
            </a:extLst>
          </p:cNvPr>
          <p:cNvSpPr/>
          <p:nvPr/>
        </p:nvSpPr>
        <p:spPr>
          <a:xfrm>
            <a:off x="776286" y="4562023"/>
            <a:ext cx="8241590" cy="2031325"/>
          </a:xfrm>
          <a:prstGeom prst="rect">
            <a:avLst/>
          </a:prstGeom>
        </p:spPr>
        <p:txBody>
          <a:bodyPr wrap="square">
            <a:spAutoFit/>
          </a:bodyPr>
          <a:lstStyle/>
          <a:p>
            <a:pPr algn="just"/>
            <a:r>
              <a:rPr lang="es-CL" dirty="0">
                <a:solidFill>
                  <a:srgbClr val="1B2432"/>
                </a:solidFill>
              </a:rPr>
              <a:t>De igual manera con el alto de la caja.</a:t>
            </a:r>
          </a:p>
          <a:p>
            <a:pPr algn="just"/>
            <a:r>
              <a:rPr lang="es-CL" i="1" dirty="0" err="1">
                <a:solidFill>
                  <a:srgbClr val="1B2432"/>
                </a:solidFill>
              </a:rPr>
              <a:t>margin</a:t>
            </a:r>
            <a:r>
              <a:rPr lang="es-CL" i="1" dirty="0">
                <a:solidFill>
                  <a:srgbClr val="1B2432"/>
                </a:solidFill>
              </a:rPr>
              <a:t>-top + </a:t>
            </a:r>
            <a:r>
              <a:rPr lang="es-CL" i="1" dirty="0" err="1">
                <a:solidFill>
                  <a:srgbClr val="1B2432"/>
                </a:solidFill>
              </a:rPr>
              <a:t>border</a:t>
            </a:r>
            <a:r>
              <a:rPr lang="es-CL" i="1" dirty="0">
                <a:solidFill>
                  <a:srgbClr val="1B2432"/>
                </a:solidFill>
              </a:rPr>
              <a:t>-top + </a:t>
            </a:r>
            <a:r>
              <a:rPr lang="es-CL" i="1" dirty="0" err="1">
                <a:solidFill>
                  <a:srgbClr val="1B2432"/>
                </a:solidFill>
              </a:rPr>
              <a:t>padding</a:t>
            </a:r>
            <a:r>
              <a:rPr lang="es-CL" i="1" dirty="0">
                <a:solidFill>
                  <a:srgbClr val="1B2432"/>
                </a:solidFill>
              </a:rPr>
              <a:t>-top + </a:t>
            </a:r>
            <a:r>
              <a:rPr lang="es-CL" i="1" dirty="0" err="1">
                <a:solidFill>
                  <a:srgbClr val="1B2432"/>
                </a:solidFill>
              </a:rPr>
              <a:t>height</a:t>
            </a:r>
            <a:r>
              <a:rPr lang="es-CL" i="1" dirty="0">
                <a:solidFill>
                  <a:srgbClr val="1B2432"/>
                </a:solidFill>
              </a:rPr>
              <a:t> + </a:t>
            </a:r>
            <a:r>
              <a:rPr lang="es-CL" i="1" dirty="0" err="1">
                <a:solidFill>
                  <a:srgbClr val="1B2432"/>
                </a:solidFill>
              </a:rPr>
              <a:t>padding-bottom</a:t>
            </a:r>
            <a:r>
              <a:rPr lang="es-CL" i="1" dirty="0">
                <a:solidFill>
                  <a:srgbClr val="1B2432"/>
                </a:solidFill>
              </a:rPr>
              <a:t> + </a:t>
            </a:r>
            <a:r>
              <a:rPr lang="es-CL" i="1" dirty="0" err="1">
                <a:solidFill>
                  <a:srgbClr val="1B2432"/>
                </a:solidFill>
              </a:rPr>
              <a:t>border-bottom</a:t>
            </a:r>
            <a:r>
              <a:rPr lang="es-CL" i="1" dirty="0">
                <a:solidFill>
                  <a:srgbClr val="1B2432"/>
                </a:solidFill>
              </a:rPr>
              <a:t> + </a:t>
            </a:r>
            <a:r>
              <a:rPr lang="es-CL" i="1" dirty="0" err="1">
                <a:solidFill>
                  <a:srgbClr val="1B2432"/>
                </a:solidFill>
              </a:rPr>
              <a:t>margin-bottom</a:t>
            </a:r>
            <a:endParaRPr lang="es-CL" i="1" dirty="0">
              <a:solidFill>
                <a:srgbClr val="1B2432"/>
              </a:solidFill>
            </a:endParaRPr>
          </a:p>
          <a:p>
            <a:pPr algn="just"/>
            <a:endParaRPr lang="es-CL" dirty="0">
              <a:solidFill>
                <a:srgbClr val="1B2432"/>
              </a:solidFill>
            </a:endParaRPr>
          </a:p>
          <a:p>
            <a:r>
              <a:rPr lang="es-CL" dirty="0">
                <a:solidFill>
                  <a:srgbClr val="1B2432"/>
                </a:solidFill>
              </a:rPr>
              <a:t>Lo que finalmente nos quedaría es:</a:t>
            </a:r>
          </a:p>
          <a:p>
            <a:pPr algn="ctr"/>
            <a:r>
              <a:rPr lang="es-CL" dirty="0" err="1">
                <a:solidFill>
                  <a:srgbClr val="1B2432"/>
                </a:solidFill>
              </a:rPr>
              <a:t>Width</a:t>
            </a:r>
            <a:r>
              <a:rPr lang="es-CL" dirty="0">
                <a:solidFill>
                  <a:srgbClr val="1B2432"/>
                </a:solidFill>
              </a:rPr>
              <a:t>: 260px = 10px + 10px + 10px + 200px + 10px + 10px + 10px</a:t>
            </a:r>
          </a:p>
          <a:p>
            <a:pPr algn="ctr"/>
            <a:r>
              <a:rPr lang="es-CL" dirty="0" err="1">
                <a:solidFill>
                  <a:srgbClr val="1B2432"/>
                </a:solidFill>
              </a:rPr>
              <a:t>Height</a:t>
            </a:r>
            <a:r>
              <a:rPr lang="es-CL" dirty="0">
                <a:solidFill>
                  <a:srgbClr val="1B2432"/>
                </a:solidFill>
              </a:rPr>
              <a:t>: 160px = 10px + 10px + 10px + 100px + 10px + 10px + 10px</a:t>
            </a:r>
            <a:endParaRPr lang="es-CL" b="0" i="0" dirty="0">
              <a:solidFill>
                <a:srgbClr val="1B2432"/>
              </a:solidFill>
              <a:effectLst/>
            </a:endParaRPr>
          </a:p>
        </p:txBody>
      </p:sp>
      <p:sp>
        <p:nvSpPr>
          <p:cNvPr id="9" name="Rectángulo 8">
            <a:extLst>
              <a:ext uri="{FF2B5EF4-FFF2-40B4-BE49-F238E27FC236}">
                <a16:creationId xmlns:a16="http://schemas.microsoft.com/office/drawing/2014/main" id="{C46DA5AF-FA29-4285-9B2C-3A67497E5965}"/>
              </a:ext>
            </a:extLst>
          </p:cNvPr>
          <p:cNvSpPr/>
          <p:nvPr/>
        </p:nvSpPr>
        <p:spPr>
          <a:xfrm>
            <a:off x="5480405" y="1580009"/>
            <a:ext cx="3537471" cy="1754326"/>
          </a:xfrm>
          <a:prstGeom prst="rect">
            <a:avLst/>
          </a:prstGeom>
        </p:spPr>
        <p:txBody>
          <a:bodyPr wrap="square">
            <a:spAutoFit/>
          </a:bodyPr>
          <a:lstStyle/>
          <a:p>
            <a:r>
              <a:rPr lang="es-CL" dirty="0">
                <a:solidFill>
                  <a:srgbClr val="1B2432"/>
                </a:solidFill>
              </a:rPr>
              <a:t>Entonces para saber el ancho real de la caja debemos sumar lo siguiente.</a:t>
            </a:r>
          </a:p>
          <a:p>
            <a:pPr algn="just"/>
            <a:r>
              <a:rPr lang="es-CL" i="1" dirty="0" err="1">
                <a:solidFill>
                  <a:srgbClr val="1B2432"/>
                </a:solidFill>
              </a:rPr>
              <a:t>margin-left</a:t>
            </a:r>
            <a:r>
              <a:rPr lang="es-CL" i="1" dirty="0">
                <a:solidFill>
                  <a:srgbClr val="1B2432"/>
                </a:solidFill>
              </a:rPr>
              <a:t> + </a:t>
            </a:r>
            <a:r>
              <a:rPr lang="es-CL" i="1" dirty="0" err="1">
                <a:solidFill>
                  <a:srgbClr val="1B2432"/>
                </a:solidFill>
              </a:rPr>
              <a:t>border-left</a:t>
            </a:r>
            <a:r>
              <a:rPr lang="es-CL" i="1" dirty="0">
                <a:solidFill>
                  <a:srgbClr val="1B2432"/>
                </a:solidFill>
              </a:rPr>
              <a:t> + </a:t>
            </a:r>
            <a:r>
              <a:rPr lang="es-CL" i="1" dirty="0" err="1">
                <a:solidFill>
                  <a:srgbClr val="1B2432"/>
                </a:solidFill>
              </a:rPr>
              <a:t>padding-left</a:t>
            </a:r>
            <a:r>
              <a:rPr lang="es-CL" i="1" dirty="0">
                <a:solidFill>
                  <a:srgbClr val="1B2432"/>
                </a:solidFill>
              </a:rPr>
              <a:t> + </a:t>
            </a:r>
            <a:r>
              <a:rPr lang="es-CL" i="1" dirty="0" err="1">
                <a:solidFill>
                  <a:srgbClr val="1B2432"/>
                </a:solidFill>
              </a:rPr>
              <a:t>width</a:t>
            </a:r>
            <a:r>
              <a:rPr lang="es-CL" i="1" dirty="0">
                <a:solidFill>
                  <a:srgbClr val="1B2432"/>
                </a:solidFill>
              </a:rPr>
              <a:t> + </a:t>
            </a:r>
            <a:r>
              <a:rPr lang="es-CL" i="1" dirty="0" err="1">
                <a:solidFill>
                  <a:srgbClr val="1B2432"/>
                </a:solidFill>
              </a:rPr>
              <a:t>padding-right</a:t>
            </a:r>
            <a:r>
              <a:rPr lang="es-CL" i="1" dirty="0">
                <a:solidFill>
                  <a:srgbClr val="1B2432"/>
                </a:solidFill>
              </a:rPr>
              <a:t> + </a:t>
            </a:r>
            <a:r>
              <a:rPr lang="es-CL" i="1" dirty="0" err="1">
                <a:solidFill>
                  <a:srgbClr val="1B2432"/>
                </a:solidFill>
              </a:rPr>
              <a:t>border-right</a:t>
            </a:r>
            <a:r>
              <a:rPr lang="es-CL" i="1" dirty="0">
                <a:solidFill>
                  <a:srgbClr val="1B2432"/>
                </a:solidFill>
              </a:rPr>
              <a:t> + </a:t>
            </a:r>
            <a:r>
              <a:rPr lang="es-CL" i="1" dirty="0" err="1">
                <a:solidFill>
                  <a:srgbClr val="1B2432"/>
                </a:solidFill>
              </a:rPr>
              <a:t>margin-right</a:t>
            </a:r>
            <a:endParaRPr lang="es-CL" dirty="0">
              <a:solidFill>
                <a:srgbClr val="1B2432"/>
              </a:solidFill>
            </a:endParaRPr>
          </a:p>
        </p:txBody>
      </p:sp>
      <p:sp>
        <p:nvSpPr>
          <p:cNvPr id="6" name="CuadroTexto 5">
            <a:extLst>
              <a:ext uri="{FF2B5EF4-FFF2-40B4-BE49-F238E27FC236}">
                <a16:creationId xmlns:a16="http://schemas.microsoft.com/office/drawing/2014/main" id="{4D865C50-6F31-4F81-9732-CF0DE0A634C4}"/>
              </a:ext>
            </a:extLst>
          </p:cNvPr>
          <p:cNvSpPr txBox="1"/>
          <p:nvPr/>
        </p:nvSpPr>
        <p:spPr>
          <a:xfrm>
            <a:off x="660612" y="54353"/>
            <a:ext cx="3859137" cy="646331"/>
          </a:xfrm>
          <a:prstGeom prst="rect">
            <a:avLst/>
          </a:prstGeom>
          <a:noFill/>
        </p:spPr>
        <p:txBody>
          <a:bodyPr wrap="square" rtlCol="0">
            <a:spAutoFit/>
          </a:bodyPr>
          <a:lstStyle/>
          <a:p>
            <a:r>
              <a:rPr lang="es-CL" sz="3600" b="1" dirty="0">
                <a:solidFill>
                  <a:schemeClr val="bg1"/>
                </a:solidFill>
              </a:rPr>
              <a:t>Modelo de Cajas</a:t>
            </a:r>
            <a:endParaRPr lang="es-CL" sz="3600" b="1" i="1" dirty="0">
              <a:solidFill>
                <a:schemeClr val="bg1"/>
              </a:solidFill>
            </a:endParaRPr>
          </a:p>
        </p:txBody>
      </p:sp>
    </p:spTree>
    <p:custDataLst>
      <p:tags r:id="rId1"/>
    </p:custDataLst>
    <p:extLst>
      <p:ext uri="{BB962C8B-B14F-4D97-AF65-F5344CB8AC3E}">
        <p14:creationId xmlns:p14="http://schemas.microsoft.com/office/powerpoint/2010/main" val="298341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0393E17-2AD3-433F-AD22-CD749704DF20}"/>
              </a:ext>
            </a:extLst>
          </p:cNvPr>
          <p:cNvSpPr/>
          <p:nvPr/>
        </p:nvSpPr>
        <p:spPr>
          <a:xfrm>
            <a:off x="646386" y="1433671"/>
            <a:ext cx="8077890" cy="1477328"/>
          </a:xfrm>
          <a:prstGeom prst="rect">
            <a:avLst/>
          </a:prstGeom>
        </p:spPr>
        <p:txBody>
          <a:bodyPr wrap="square">
            <a:spAutoFit/>
          </a:bodyPr>
          <a:lstStyle/>
          <a:p>
            <a:pPr algn="just"/>
            <a:r>
              <a:rPr lang="es-CL" dirty="0"/>
              <a:t>Algo que es importante mencionar es que el navegador por defecto agrega un </a:t>
            </a:r>
            <a:r>
              <a:rPr lang="es-CL" b="1" dirty="0" err="1"/>
              <a:t>margin</a:t>
            </a:r>
            <a:r>
              <a:rPr lang="es-CL" dirty="0"/>
              <a:t> y </a:t>
            </a:r>
            <a:r>
              <a:rPr lang="es-CL" b="1" dirty="0" err="1"/>
              <a:t>padding</a:t>
            </a:r>
            <a:r>
              <a:rPr lang="es-CL" dirty="0"/>
              <a:t> a los elementos para mejorar su claridad y legibilidad. Estos valores por defecto variarán dependiendo del navegador que estemos utilizando; además, nos es posible borrar o resetear estos estilos por defecto para evitar problemas y tener más control al momento de organizar mejor los elementos.</a:t>
            </a:r>
          </a:p>
        </p:txBody>
      </p:sp>
      <p:sp>
        <p:nvSpPr>
          <p:cNvPr id="6" name="Rectángulo 5">
            <a:extLst>
              <a:ext uri="{FF2B5EF4-FFF2-40B4-BE49-F238E27FC236}">
                <a16:creationId xmlns:a16="http://schemas.microsoft.com/office/drawing/2014/main" id="{B46E13D4-6372-4F7A-9DCB-EAFC4DA54F6A}"/>
              </a:ext>
            </a:extLst>
          </p:cNvPr>
          <p:cNvSpPr/>
          <p:nvPr/>
        </p:nvSpPr>
        <p:spPr>
          <a:xfrm>
            <a:off x="646386" y="3108404"/>
            <a:ext cx="8077890" cy="1200329"/>
          </a:xfrm>
          <a:prstGeom prst="rect">
            <a:avLst/>
          </a:prstGeom>
        </p:spPr>
        <p:txBody>
          <a:bodyPr wrap="square">
            <a:spAutoFit/>
          </a:bodyPr>
          <a:lstStyle/>
          <a:p>
            <a:pPr marL="285750" indent="-285750" algn="just">
              <a:buFont typeface="Arial" panose="020B0604020202020204" pitchFamily="34" charset="0"/>
              <a:buChar char="•"/>
            </a:pPr>
            <a:r>
              <a:rPr lang="es-CL" dirty="0"/>
              <a:t>El </a:t>
            </a:r>
            <a:r>
              <a:rPr lang="es-CL" b="1" dirty="0" err="1"/>
              <a:t>margin</a:t>
            </a:r>
            <a:r>
              <a:rPr lang="es-CL" dirty="0"/>
              <a:t> y el </a:t>
            </a:r>
            <a:r>
              <a:rPr lang="es-CL" b="1" dirty="0" err="1"/>
              <a:t>padding</a:t>
            </a:r>
            <a:r>
              <a:rPr lang="es-CL" dirty="0"/>
              <a:t> son completamente transparentes y no se le puede aplicar valores de color.</a:t>
            </a:r>
          </a:p>
          <a:p>
            <a:pPr marL="285750" indent="-285750" algn="just">
              <a:buFont typeface="Arial" panose="020B0604020202020204" pitchFamily="34" charset="0"/>
              <a:buChar char="•"/>
            </a:pPr>
            <a:endParaRPr lang="es-CL" dirty="0"/>
          </a:p>
          <a:p>
            <a:pPr marL="285750" indent="-285750" algn="just">
              <a:buFont typeface="Arial" panose="020B0604020202020204" pitchFamily="34" charset="0"/>
              <a:buChar char="•"/>
            </a:pPr>
            <a:r>
              <a:rPr lang="es-CL" dirty="0"/>
              <a:t>Las propiedades </a:t>
            </a:r>
            <a:r>
              <a:rPr lang="es-CL" b="1" dirty="0" err="1"/>
              <a:t>margin</a:t>
            </a:r>
            <a:r>
              <a:rPr lang="es-CL" dirty="0"/>
              <a:t> y </a:t>
            </a:r>
            <a:r>
              <a:rPr lang="es-CL" b="1" dirty="0" err="1"/>
              <a:t>padding</a:t>
            </a:r>
            <a:r>
              <a:rPr lang="es-CL" dirty="0"/>
              <a:t> pueden aceptar de uno a cuatro valores.</a:t>
            </a:r>
          </a:p>
        </p:txBody>
      </p:sp>
      <p:pic>
        <p:nvPicPr>
          <p:cNvPr id="7" name="Imagen 6">
            <a:extLst>
              <a:ext uri="{FF2B5EF4-FFF2-40B4-BE49-F238E27FC236}">
                <a16:creationId xmlns:a16="http://schemas.microsoft.com/office/drawing/2014/main" id="{25CA596A-AED5-456D-B8B4-8441C0B9D80E}"/>
              </a:ext>
            </a:extLst>
          </p:cNvPr>
          <p:cNvPicPr>
            <a:picLocks noChangeAspect="1"/>
          </p:cNvPicPr>
          <p:nvPr/>
        </p:nvPicPr>
        <p:blipFill>
          <a:blip r:embed="rId5"/>
          <a:stretch>
            <a:fillRect/>
          </a:stretch>
        </p:blipFill>
        <p:spPr>
          <a:xfrm>
            <a:off x="2731870" y="4502406"/>
            <a:ext cx="3664496" cy="2155586"/>
          </a:xfrm>
          <a:prstGeom prst="rect">
            <a:avLst/>
          </a:prstGeom>
        </p:spPr>
      </p:pic>
      <p:sp>
        <p:nvSpPr>
          <p:cNvPr id="8" name="Rectángulo 7">
            <a:extLst>
              <a:ext uri="{FF2B5EF4-FFF2-40B4-BE49-F238E27FC236}">
                <a16:creationId xmlns:a16="http://schemas.microsoft.com/office/drawing/2014/main" id="{CAA43CDE-4932-4472-AFA7-0D2892C0278C}"/>
              </a:ext>
            </a:extLst>
          </p:cNvPr>
          <p:cNvSpPr/>
          <p:nvPr/>
        </p:nvSpPr>
        <p:spPr>
          <a:xfrm>
            <a:off x="756747" y="4640906"/>
            <a:ext cx="1734206" cy="1754326"/>
          </a:xfrm>
          <a:prstGeom prst="rect">
            <a:avLst/>
          </a:prstGeom>
          <a:solidFill>
            <a:schemeClr val="bg1">
              <a:lumMod val="95000"/>
            </a:schemeClr>
          </a:solid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err="1"/>
              <a:t>div</a:t>
            </a:r>
            <a:r>
              <a:rPr lang="es-CL" dirty="0"/>
              <a:t>{</a:t>
            </a:r>
          </a:p>
          <a:p>
            <a:r>
              <a:rPr lang="es-CL" dirty="0"/>
              <a:t>  </a:t>
            </a:r>
            <a:r>
              <a:rPr lang="es-CL" dirty="0" err="1"/>
              <a:t>height</a:t>
            </a:r>
            <a:r>
              <a:rPr lang="es-CL" dirty="0"/>
              <a:t>: 100px;</a:t>
            </a:r>
          </a:p>
          <a:p>
            <a:r>
              <a:rPr lang="es-CL" dirty="0"/>
              <a:t>  </a:t>
            </a:r>
            <a:r>
              <a:rPr lang="es-CL" dirty="0" err="1"/>
              <a:t>width</a:t>
            </a:r>
            <a:r>
              <a:rPr lang="es-CL" dirty="0"/>
              <a:t>: 200px;</a:t>
            </a:r>
          </a:p>
          <a:p>
            <a:r>
              <a:rPr lang="es-CL" dirty="0"/>
              <a:t>  </a:t>
            </a:r>
            <a:r>
              <a:rPr lang="es-CL" dirty="0" err="1"/>
              <a:t>padding</a:t>
            </a:r>
            <a:r>
              <a:rPr lang="es-CL" dirty="0"/>
              <a:t>: 20px;</a:t>
            </a:r>
          </a:p>
          <a:p>
            <a:r>
              <a:rPr lang="es-CL" dirty="0"/>
              <a:t>  </a:t>
            </a:r>
            <a:r>
              <a:rPr lang="es-CL" dirty="0" err="1"/>
              <a:t>margin</a:t>
            </a:r>
            <a:r>
              <a:rPr lang="es-CL" dirty="0"/>
              <a:t>: 40px;</a:t>
            </a:r>
          </a:p>
          <a:p>
            <a:r>
              <a:rPr lang="es-CL" dirty="0"/>
              <a:t>}</a:t>
            </a:r>
          </a:p>
        </p:txBody>
      </p:sp>
      <p:sp>
        <p:nvSpPr>
          <p:cNvPr id="10" name="Rectángulo 9">
            <a:extLst>
              <a:ext uri="{FF2B5EF4-FFF2-40B4-BE49-F238E27FC236}">
                <a16:creationId xmlns:a16="http://schemas.microsoft.com/office/drawing/2014/main" id="{2E563CCF-7726-4645-B2CE-973CC77E6CEB}"/>
              </a:ext>
            </a:extLst>
          </p:cNvPr>
          <p:cNvSpPr/>
          <p:nvPr/>
        </p:nvSpPr>
        <p:spPr>
          <a:xfrm>
            <a:off x="6512670" y="4495874"/>
            <a:ext cx="2211606" cy="1754326"/>
          </a:xfrm>
          <a:prstGeom prst="rect">
            <a:avLst/>
          </a:prstGeom>
        </p:spPr>
        <p:txBody>
          <a:bodyPr wrap="square">
            <a:spAutoFit/>
          </a:bodyPr>
          <a:lstStyle/>
          <a:p>
            <a:pPr algn="just"/>
            <a:r>
              <a:rPr lang="es-CL" dirty="0"/>
              <a:t>Si se declara un sólo valor para </a:t>
            </a:r>
            <a:r>
              <a:rPr lang="es-CL" dirty="0" err="1"/>
              <a:t>margin</a:t>
            </a:r>
            <a:r>
              <a:rPr lang="es-CL" dirty="0"/>
              <a:t> y </a:t>
            </a:r>
            <a:r>
              <a:rPr lang="es-CL" dirty="0" err="1"/>
              <a:t>padding</a:t>
            </a:r>
            <a:r>
              <a:rPr lang="es-CL" dirty="0"/>
              <a:t>, este se establecerá como valor para cada lado de la caja.</a:t>
            </a:r>
          </a:p>
        </p:txBody>
      </p:sp>
      <p:sp>
        <p:nvSpPr>
          <p:cNvPr id="9" name="CuadroTexto 8">
            <a:extLst>
              <a:ext uri="{FF2B5EF4-FFF2-40B4-BE49-F238E27FC236}">
                <a16:creationId xmlns:a16="http://schemas.microsoft.com/office/drawing/2014/main" id="{4D865C50-6F31-4F81-9732-CF0DE0A634C4}"/>
              </a:ext>
            </a:extLst>
          </p:cNvPr>
          <p:cNvSpPr txBox="1"/>
          <p:nvPr/>
        </p:nvSpPr>
        <p:spPr>
          <a:xfrm>
            <a:off x="660612" y="54353"/>
            <a:ext cx="3859137" cy="646331"/>
          </a:xfrm>
          <a:prstGeom prst="rect">
            <a:avLst/>
          </a:prstGeom>
          <a:noFill/>
        </p:spPr>
        <p:txBody>
          <a:bodyPr wrap="square" rtlCol="0">
            <a:spAutoFit/>
          </a:bodyPr>
          <a:lstStyle/>
          <a:p>
            <a:r>
              <a:rPr lang="es-CL" sz="3600" b="1" dirty="0" err="1" smtClean="0">
                <a:solidFill>
                  <a:schemeClr val="bg1"/>
                </a:solidFill>
              </a:rPr>
              <a:t>Margin</a:t>
            </a:r>
            <a:r>
              <a:rPr lang="es-CL" sz="3600" b="1" dirty="0" smtClean="0">
                <a:solidFill>
                  <a:schemeClr val="bg1"/>
                </a:solidFill>
              </a:rPr>
              <a:t> y </a:t>
            </a:r>
            <a:r>
              <a:rPr lang="es-CL" sz="3600" b="1" dirty="0" err="1" smtClean="0">
                <a:solidFill>
                  <a:schemeClr val="bg1"/>
                </a:solidFill>
              </a:rPr>
              <a:t>Padding</a:t>
            </a:r>
            <a:endParaRPr lang="es-CL" sz="3600" b="1" i="1" dirty="0">
              <a:solidFill>
                <a:schemeClr val="bg1"/>
              </a:solidFill>
            </a:endParaRPr>
          </a:p>
        </p:txBody>
      </p:sp>
    </p:spTree>
    <p:custDataLst>
      <p:tags r:id="rId1"/>
    </p:custDataLst>
    <p:extLst>
      <p:ext uri="{BB962C8B-B14F-4D97-AF65-F5344CB8AC3E}">
        <p14:creationId xmlns:p14="http://schemas.microsoft.com/office/powerpoint/2010/main" val="218117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0393E17-2AD3-433F-AD22-CD749704DF20}"/>
              </a:ext>
            </a:extLst>
          </p:cNvPr>
          <p:cNvSpPr/>
          <p:nvPr/>
        </p:nvSpPr>
        <p:spPr>
          <a:xfrm>
            <a:off x="646386" y="1433671"/>
            <a:ext cx="8077890" cy="646331"/>
          </a:xfrm>
          <a:prstGeom prst="rect">
            <a:avLst/>
          </a:prstGeom>
        </p:spPr>
        <p:txBody>
          <a:bodyPr wrap="square">
            <a:spAutoFit/>
          </a:bodyPr>
          <a:lstStyle/>
          <a:p>
            <a:pPr algn="just"/>
            <a:r>
              <a:rPr lang="es-CL" dirty="0"/>
              <a:t>Si se declaran 2 valores para </a:t>
            </a:r>
            <a:r>
              <a:rPr lang="es-CL" b="1" dirty="0" err="1"/>
              <a:t>margin</a:t>
            </a:r>
            <a:r>
              <a:rPr lang="es-CL" dirty="0"/>
              <a:t> y </a:t>
            </a:r>
            <a:r>
              <a:rPr lang="es-CL" b="1" dirty="0" err="1"/>
              <a:t>padding</a:t>
            </a:r>
            <a:r>
              <a:rPr lang="es-CL" dirty="0"/>
              <a:t>, se establecerá el primero para Top y </a:t>
            </a:r>
            <a:r>
              <a:rPr lang="es-CL" dirty="0" err="1"/>
              <a:t>Bottom</a:t>
            </a:r>
            <a:r>
              <a:rPr lang="es-CL" dirty="0"/>
              <a:t> y el segundo para </a:t>
            </a:r>
            <a:r>
              <a:rPr lang="es-CL" dirty="0" err="1"/>
              <a:t>Left</a:t>
            </a:r>
            <a:r>
              <a:rPr lang="es-CL" dirty="0"/>
              <a:t> y </a:t>
            </a:r>
            <a:r>
              <a:rPr lang="es-CL" dirty="0" err="1"/>
              <a:t>Right</a:t>
            </a:r>
            <a:r>
              <a:rPr lang="es-CL" dirty="0"/>
              <a:t>.</a:t>
            </a:r>
          </a:p>
        </p:txBody>
      </p:sp>
      <p:sp>
        <p:nvSpPr>
          <p:cNvPr id="8" name="Rectángulo 7">
            <a:extLst>
              <a:ext uri="{FF2B5EF4-FFF2-40B4-BE49-F238E27FC236}">
                <a16:creationId xmlns:a16="http://schemas.microsoft.com/office/drawing/2014/main" id="{CAA43CDE-4932-4472-AFA7-0D2892C0278C}"/>
              </a:ext>
            </a:extLst>
          </p:cNvPr>
          <p:cNvSpPr/>
          <p:nvPr/>
        </p:nvSpPr>
        <p:spPr>
          <a:xfrm>
            <a:off x="646386" y="2274838"/>
            <a:ext cx="2301766" cy="1754326"/>
          </a:xfrm>
          <a:prstGeom prst="rect">
            <a:avLst/>
          </a:prstGeom>
          <a:solidFill>
            <a:schemeClr val="bg1">
              <a:lumMod val="95000"/>
            </a:schemeClr>
          </a:solid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err="1"/>
              <a:t>div</a:t>
            </a:r>
            <a:r>
              <a:rPr lang="es-CL" dirty="0"/>
              <a:t>{</a:t>
            </a:r>
          </a:p>
          <a:p>
            <a:r>
              <a:rPr lang="es-CL" dirty="0"/>
              <a:t>  </a:t>
            </a:r>
            <a:r>
              <a:rPr lang="es-CL" dirty="0" err="1"/>
              <a:t>height</a:t>
            </a:r>
            <a:r>
              <a:rPr lang="es-CL" dirty="0"/>
              <a:t>: 100px;</a:t>
            </a:r>
          </a:p>
          <a:p>
            <a:r>
              <a:rPr lang="es-CL" dirty="0"/>
              <a:t>  </a:t>
            </a:r>
            <a:r>
              <a:rPr lang="es-CL" dirty="0" err="1"/>
              <a:t>width</a:t>
            </a:r>
            <a:r>
              <a:rPr lang="es-CL" dirty="0"/>
              <a:t>: 200px;</a:t>
            </a:r>
          </a:p>
          <a:p>
            <a:r>
              <a:rPr lang="es-CL" dirty="0"/>
              <a:t>  </a:t>
            </a:r>
            <a:r>
              <a:rPr lang="es-CL" dirty="0" err="1"/>
              <a:t>padding</a:t>
            </a:r>
            <a:r>
              <a:rPr lang="es-CL" dirty="0"/>
              <a:t>: 20px 50px;</a:t>
            </a:r>
          </a:p>
          <a:p>
            <a:r>
              <a:rPr lang="es-CL" dirty="0"/>
              <a:t>  </a:t>
            </a:r>
            <a:r>
              <a:rPr lang="es-CL" dirty="0" err="1"/>
              <a:t>margin</a:t>
            </a:r>
            <a:r>
              <a:rPr lang="es-CL" dirty="0"/>
              <a:t>: 40px 30px;</a:t>
            </a:r>
          </a:p>
          <a:p>
            <a:r>
              <a:rPr lang="es-CL" dirty="0"/>
              <a:t>}</a:t>
            </a:r>
          </a:p>
        </p:txBody>
      </p:sp>
      <p:pic>
        <p:nvPicPr>
          <p:cNvPr id="5" name="Imagen 4">
            <a:extLst>
              <a:ext uri="{FF2B5EF4-FFF2-40B4-BE49-F238E27FC236}">
                <a16:creationId xmlns:a16="http://schemas.microsoft.com/office/drawing/2014/main" id="{B3A0AB5D-6CD3-4BD9-B062-3A59DF6570C6}"/>
              </a:ext>
            </a:extLst>
          </p:cNvPr>
          <p:cNvPicPr>
            <a:picLocks noChangeAspect="1"/>
          </p:cNvPicPr>
          <p:nvPr/>
        </p:nvPicPr>
        <p:blipFill>
          <a:blip r:embed="rId5"/>
          <a:stretch>
            <a:fillRect/>
          </a:stretch>
        </p:blipFill>
        <p:spPr>
          <a:xfrm>
            <a:off x="4149863" y="2244662"/>
            <a:ext cx="3177573" cy="1837510"/>
          </a:xfrm>
          <a:prstGeom prst="rect">
            <a:avLst/>
          </a:prstGeom>
        </p:spPr>
      </p:pic>
      <p:sp>
        <p:nvSpPr>
          <p:cNvPr id="9" name="Rectángulo 8">
            <a:extLst>
              <a:ext uri="{FF2B5EF4-FFF2-40B4-BE49-F238E27FC236}">
                <a16:creationId xmlns:a16="http://schemas.microsoft.com/office/drawing/2014/main" id="{6C73F46D-1A9B-4991-AAEF-D26D834F6553}"/>
              </a:ext>
            </a:extLst>
          </p:cNvPr>
          <p:cNvSpPr/>
          <p:nvPr/>
        </p:nvSpPr>
        <p:spPr>
          <a:xfrm>
            <a:off x="646386" y="4167664"/>
            <a:ext cx="8077890" cy="646331"/>
          </a:xfrm>
          <a:prstGeom prst="rect">
            <a:avLst/>
          </a:prstGeom>
        </p:spPr>
        <p:txBody>
          <a:bodyPr wrap="square">
            <a:spAutoFit/>
          </a:bodyPr>
          <a:lstStyle/>
          <a:p>
            <a:pPr algn="just"/>
            <a:r>
              <a:rPr lang="es-CL" dirty="0"/>
              <a:t>Con 3 valores se establece el Top, </a:t>
            </a:r>
            <a:r>
              <a:rPr lang="es-CL" dirty="0" err="1"/>
              <a:t>Right</a:t>
            </a:r>
            <a:r>
              <a:rPr lang="es-CL" dirty="0"/>
              <a:t> y </a:t>
            </a:r>
            <a:r>
              <a:rPr lang="es-CL" dirty="0" err="1"/>
              <a:t>Bottom</a:t>
            </a:r>
            <a:r>
              <a:rPr lang="es-CL" dirty="0"/>
              <a:t> del </a:t>
            </a:r>
            <a:r>
              <a:rPr lang="es-CL" b="1" dirty="0" err="1"/>
              <a:t>padding</a:t>
            </a:r>
            <a:r>
              <a:rPr lang="es-CL" dirty="0"/>
              <a:t> y </a:t>
            </a:r>
            <a:r>
              <a:rPr lang="es-CL" b="1" dirty="0" err="1"/>
              <a:t>margin</a:t>
            </a:r>
            <a:r>
              <a:rPr lang="es-CL" dirty="0"/>
              <a:t>, al no establecer el valor de </a:t>
            </a:r>
            <a:r>
              <a:rPr lang="es-CL" dirty="0" err="1"/>
              <a:t>Left</a:t>
            </a:r>
            <a:r>
              <a:rPr lang="es-CL" dirty="0"/>
              <a:t> este tomara el mismo que el de </a:t>
            </a:r>
            <a:r>
              <a:rPr lang="es-CL" dirty="0" err="1"/>
              <a:t>Right</a:t>
            </a:r>
            <a:r>
              <a:rPr lang="es-CL" dirty="0"/>
              <a:t>.</a:t>
            </a:r>
          </a:p>
        </p:txBody>
      </p:sp>
      <p:sp>
        <p:nvSpPr>
          <p:cNvPr id="12" name="Rectángulo 11">
            <a:extLst>
              <a:ext uri="{FF2B5EF4-FFF2-40B4-BE49-F238E27FC236}">
                <a16:creationId xmlns:a16="http://schemas.microsoft.com/office/drawing/2014/main" id="{7487B262-0EF1-45FB-9132-FF516C0FBBB3}"/>
              </a:ext>
            </a:extLst>
          </p:cNvPr>
          <p:cNvSpPr/>
          <p:nvPr/>
        </p:nvSpPr>
        <p:spPr>
          <a:xfrm>
            <a:off x="646386" y="4952495"/>
            <a:ext cx="2758966" cy="1754326"/>
          </a:xfrm>
          <a:prstGeom prst="rect">
            <a:avLst/>
          </a:prstGeom>
          <a:solidFill>
            <a:schemeClr val="bg1">
              <a:lumMod val="95000"/>
            </a:schemeClr>
          </a:solid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CL" dirty="0" err="1"/>
              <a:t>div</a:t>
            </a:r>
            <a:r>
              <a:rPr lang="es-CL" dirty="0"/>
              <a:t>{</a:t>
            </a:r>
          </a:p>
          <a:p>
            <a:r>
              <a:rPr lang="es-CL" dirty="0"/>
              <a:t>  </a:t>
            </a:r>
            <a:r>
              <a:rPr lang="es-CL" dirty="0" err="1"/>
              <a:t>height</a:t>
            </a:r>
            <a:r>
              <a:rPr lang="es-CL" dirty="0"/>
              <a:t>: 100px;</a:t>
            </a:r>
          </a:p>
          <a:p>
            <a:r>
              <a:rPr lang="es-CL" dirty="0"/>
              <a:t>  </a:t>
            </a:r>
            <a:r>
              <a:rPr lang="es-CL" dirty="0" err="1"/>
              <a:t>width</a:t>
            </a:r>
            <a:r>
              <a:rPr lang="es-CL" dirty="0"/>
              <a:t>: 200px;</a:t>
            </a:r>
          </a:p>
          <a:p>
            <a:r>
              <a:rPr lang="es-CL" dirty="0"/>
              <a:t>  </a:t>
            </a:r>
            <a:r>
              <a:rPr lang="es-CL" dirty="0" err="1"/>
              <a:t>padding</a:t>
            </a:r>
            <a:r>
              <a:rPr lang="es-CL" dirty="0"/>
              <a:t>: 20px 50px 60px;</a:t>
            </a:r>
          </a:p>
          <a:p>
            <a:r>
              <a:rPr lang="es-CL" dirty="0"/>
              <a:t>  </a:t>
            </a:r>
            <a:r>
              <a:rPr lang="es-CL" dirty="0" err="1"/>
              <a:t>margin</a:t>
            </a:r>
            <a:r>
              <a:rPr lang="es-CL" dirty="0"/>
              <a:t>: 40px 30px 70px;</a:t>
            </a:r>
          </a:p>
          <a:p>
            <a:r>
              <a:rPr lang="es-CL" dirty="0"/>
              <a:t>}</a:t>
            </a:r>
          </a:p>
        </p:txBody>
      </p:sp>
      <p:pic>
        <p:nvPicPr>
          <p:cNvPr id="13" name="Imagen 12">
            <a:extLst>
              <a:ext uri="{FF2B5EF4-FFF2-40B4-BE49-F238E27FC236}">
                <a16:creationId xmlns:a16="http://schemas.microsoft.com/office/drawing/2014/main" id="{89178A90-D132-41D1-A366-6E09160645FA}"/>
              </a:ext>
            </a:extLst>
          </p:cNvPr>
          <p:cNvPicPr>
            <a:picLocks noChangeAspect="1"/>
          </p:cNvPicPr>
          <p:nvPr/>
        </p:nvPicPr>
        <p:blipFill>
          <a:blip r:embed="rId6"/>
          <a:stretch>
            <a:fillRect/>
          </a:stretch>
        </p:blipFill>
        <p:spPr>
          <a:xfrm>
            <a:off x="4257511" y="4899487"/>
            <a:ext cx="3069925" cy="1826161"/>
          </a:xfrm>
          <a:prstGeom prst="rect">
            <a:avLst/>
          </a:prstGeom>
        </p:spPr>
      </p:pic>
      <p:sp>
        <p:nvSpPr>
          <p:cNvPr id="10" name="CuadroTexto 9">
            <a:extLst>
              <a:ext uri="{FF2B5EF4-FFF2-40B4-BE49-F238E27FC236}">
                <a16:creationId xmlns:a16="http://schemas.microsoft.com/office/drawing/2014/main" id="{4D865C50-6F31-4F81-9732-CF0DE0A634C4}"/>
              </a:ext>
            </a:extLst>
          </p:cNvPr>
          <p:cNvSpPr txBox="1"/>
          <p:nvPr/>
        </p:nvSpPr>
        <p:spPr>
          <a:xfrm>
            <a:off x="660612" y="54353"/>
            <a:ext cx="3859137" cy="646331"/>
          </a:xfrm>
          <a:prstGeom prst="rect">
            <a:avLst/>
          </a:prstGeom>
          <a:noFill/>
        </p:spPr>
        <p:txBody>
          <a:bodyPr wrap="square" rtlCol="0">
            <a:spAutoFit/>
          </a:bodyPr>
          <a:lstStyle/>
          <a:p>
            <a:r>
              <a:rPr lang="es-CL" sz="3600" b="1" dirty="0" err="1" smtClean="0">
                <a:solidFill>
                  <a:schemeClr val="bg1"/>
                </a:solidFill>
              </a:rPr>
              <a:t>Margin</a:t>
            </a:r>
            <a:r>
              <a:rPr lang="es-CL" sz="3600" b="1" dirty="0" smtClean="0">
                <a:solidFill>
                  <a:schemeClr val="bg1"/>
                </a:solidFill>
              </a:rPr>
              <a:t> y </a:t>
            </a:r>
            <a:r>
              <a:rPr lang="es-CL" sz="3600" b="1" dirty="0" err="1" smtClean="0">
                <a:solidFill>
                  <a:schemeClr val="bg1"/>
                </a:solidFill>
              </a:rPr>
              <a:t>Padding</a:t>
            </a:r>
            <a:endParaRPr lang="es-CL" sz="3600" b="1" i="1" dirty="0">
              <a:solidFill>
                <a:schemeClr val="bg1"/>
              </a:solidFill>
            </a:endParaRPr>
          </a:p>
        </p:txBody>
      </p:sp>
    </p:spTree>
    <p:custDataLst>
      <p:tags r:id="rId1"/>
    </p:custDataLst>
    <p:extLst>
      <p:ext uri="{BB962C8B-B14F-4D97-AF65-F5344CB8AC3E}">
        <p14:creationId xmlns:p14="http://schemas.microsoft.com/office/powerpoint/2010/main" val="312062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0393E17-2AD3-433F-AD22-CD749704DF20}"/>
              </a:ext>
            </a:extLst>
          </p:cNvPr>
          <p:cNvSpPr/>
          <p:nvPr/>
        </p:nvSpPr>
        <p:spPr>
          <a:xfrm>
            <a:off x="660612" y="1115228"/>
            <a:ext cx="8077890" cy="954107"/>
          </a:xfrm>
          <a:prstGeom prst="rect">
            <a:avLst/>
          </a:prstGeom>
        </p:spPr>
        <p:txBody>
          <a:bodyPr wrap="square">
            <a:spAutoFit/>
          </a:bodyPr>
          <a:lstStyle/>
          <a:p>
            <a:pPr algn="just"/>
            <a:r>
              <a:rPr lang="es-CL" sz="2800" dirty="0"/>
              <a:t>Finalmente, estableciendo 4 valores se le asigna un tamaño a cada lado del </a:t>
            </a:r>
            <a:r>
              <a:rPr lang="es-CL" sz="2800" b="1" dirty="0" err="1"/>
              <a:t>margin</a:t>
            </a:r>
            <a:r>
              <a:rPr lang="es-CL" sz="2800" dirty="0"/>
              <a:t> y </a:t>
            </a:r>
            <a:r>
              <a:rPr lang="es-CL" sz="2800" b="1" dirty="0" err="1"/>
              <a:t>padding</a:t>
            </a:r>
            <a:r>
              <a:rPr lang="es-CL" sz="2800" dirty="0"/>
              <a:t>.  </a:t>
            </a:r>
          </a:p>
        </p:txBody>
      </p:sp>
      <p:grpSp>
        <p:nvGrpSpPr>
          <p:cNvPr id="7" name="Grupo 6">
            <a:extLst>
              <a:ext uri="{FF2B5EF4-FFF2-40B4-BE49-F238E27FC236}">
                <a16:creationId xmlns:a16="http://schemas.microsoft.com/office/drawing/2014/main" id="{CEC07AC9-B178-464F-B0C8-CD716B665ECB}"/>
              </a:ext>
            </a:extLst>
          </p:cNvPr>
          <p:cNvGrpSpPr>
            <a:grpSpLocks noChangeAspect="1"/>
          </p:cNvGrpSpPr>
          <p:nvPr/>
        </p:nvGrpSpPr>
        <p:grpSpPr>
          <a:xfrm>
            <a:off x="4630069" y="2997408"/>
            <a:ext cx="4157653" cy="3092755"/>
            <a:chOff x="2944946" y="2495471"/>
            <a:chExt cx="2190149" cy="1629187"/>
          </a:xfrm>
        </p:grpSpPr>
        <p:sp>
          <p:nvSpPr>
            <p:cNvPr id="2" name="Diagrama de flujo: conector 1">
              <a:extLst>
                <a:ext uri="{FF2B5EF4-FFF2-40B4-BE49-F238E27FC236}">
                  <a16:creationId xmlns:a16="http://schemas.microsoft.com/office/drawing/2014/main" id="{40358442-F8F4-4DB3-9A12-9D410CAFF69D}"/>
                </a:ext>
              </a:extLst>
            </p:cNvPr>
            <p:cNvSpPr/>
            <p:nvPr/>
          </p:nvSpPr>
          <p:spPr>
            <a:xfrm>
              <a:off x="3515710" y="2838841"/>
              <a:ext cx="1056290" cy="1040524"/>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L" sz="3200" dirty="0"/>
            </a:p>
          </p:txBody>
        </p:sp>
        <p:sp>
          <p:nvSpPr>
            <p:cNvPr id="3" name="CuadroTexto 2">
              <a:extLst>
                <a:ext uri="{FF2B5EF4-FFF2-40B4-BE49-F238E27FC236}">
                  <a16:creationId xmlns:a16="http://schemas.microsoft.com/office/drawing/2014/main" id="{66E9D615-2830-4DDC-88C7-CF96CA4D0E69}"/>
                </a:ext>
              </a:extLst>
            </p:cNvPr>
            <p:cNvSpPr txBox="1"/>
            <p:nvPr/>
          </p:nvSpPr>
          <p:spPr>
            <a:xfrm>
              <a:off x="3783848" y="2495471"/>
              <a:ext cx="418057" cy="308045"/>
            </a:xfrm>
            <a:prstGeom prst="rect">
              <a:avLst/>
            </a:prstGeom>
            <a:noFill/>
          </p:spPr>
          <p:txBody>
            <a:bodyPr wrap="none" rtlCol="0">
              <a:spAutoFit/>
            </a:bodyPr>
            <a:lstStyle/>
            <a:p>
              <a:r>
                <a:rPr lang="es-CL" sz="3200" b="1" dirty="0">
                  <a:solidFill>
                    <a:srgbClr val="FF0000"/>
                  </a:solidFill>
                </a:rPr>
                <a:t>Top</a:t>
              </a:r>
            </a:p>
          </p:txBody>
        </p:sp>
        <p:sp>
          <p:nvSpPr>
            <p:cNvPr id="14" name="CuadroTexto 13">
              <a:extLst>
                <a:ext uri="{FF2B5EF4-FFF2-40B4-BE49-F238E27FC236}">
                  <a16:creationId xmlns:a16="http://schemas.microsoft.com/office/drawing/2014/main" id="{7E54E2F3-3597-4AB5-8531-7A3BEBE37F2D}"/>
                </a:ext>
              </a:extLst>
            </p:cNvPr>
            <p:cNvSpPr txBox="1"/>
            <p:nvPr/>
          </p:nvSpPr>
          <p:spPr>
            <a:xfrm>
              <a:off x="4572000" y="3174437"/>
              <a:ext cx="563095" cy="308045"/>
            </a:xfrm>
            <a:prstGeom prst="rect">
              <a:avLst/>
            </a:prstGeom>
            <a:noFill/>
          </p:spPr>
          <p:txBody>
            <a:bodyPr wrap="none" rtlCol="0">
              <a:spAutoFit/>
            </a:bodyPr>
            <a:lstStyle/>
            <a:p>
              <a:r>
                <a:rPr lang="es-CL" sz="3200" b="1" dirty="0" err="1">
                  <a:solidFill>
                    <a:srgbClr val="FF0000"/>
                  </a:solidFill>
                </a:rPr>
                <a:t>Right</a:t>
              </a:r>
              <a:endParaRPr lang="es-CL" sz="3200" b="1" dirty="0">
                <a:solidFill>
                  <a:srgbClr val="FF0000"/>
                </a:solidFill>
              </a:endParaRPr>
            </a:p>
          </p:txBody>
        </p:sp>
        <p:sp>
          <p:nvSpPr>
            <p:cNvPr id="15" name="CuadroTexto 14">
              <a:extLst>
                <a:ext uri="{FF2B5EF4-FFF2-40B4-BE49-F238E27FC236}">
                  <a16:creationId xmlns:a16="http://schemas.microsoft.com/office/drawing/2014/main" id="{3444AE3C-F3B8-4410-B38D-3AC6DC51448B}"/>
                </a:ext>
              </a:extLst>
            </p:cNvPr>
            <p:cNvSpPr txBox="1"/>
            <p:nvPr/>
          </p:nvSpPr>
          <p:spPr>
            <a:xfrm>
              <a:off x="3606972" y="3816613"/>
              <a:ext cx="773221" cy="308045"/>
            </a:xfrm>
            <a:prstGeom prst="rect">
              <a:avLst/>
            </a:prstGeom>
            <a:noFill/>
          </p:spPr>
          <p:txBody>
            <a:bodyPr wrap="none" rtlCol="0">
              <a:spAutoFit/>
            </a:bodyPr>
            <a:lstStyle/>
            <a:p>
              <a:r>
                <a:rPr lang="es-CL" sz="3200" b="1" dirty="0" err="1">
                  <a:solidFill>
                    <a:srgbClr val="FF0000"/>
                  </a:solidFill>
                </a:rPr>
                <a:t>Bottom</a:t>
              </a:r>
              <a:endParaRPr lang="es-CL" sz="3200" b="1" dirty="0">
                <a:solidFill>
                  <a:srgbClr val="FF0000"/>
                </a:solidFill>
              </a:endParaRPr>
            </a:p>
          </p:txBody>
        </p:sp>
        <p:sp>
          <p:nvSpPr>
            <p:cNvPr id="16" name="CuadroTexto 15">
              <a:extLst>
                <a:ext uri="{FF2B5EF4-FFF2-40B4-BE49-F238E27FC236}">
                  <a16:creationId xmlns:a16="http://schemas.microsoft.com/office/drawing/2014/main" id="{F74501EF-C3C7-4760-B68B-EF7488AC056E}"/>
                </a:ext>
              </a:extLst>
            </p:cNvPr>
            <p:cNvSpPr txBox="1"/>
            <p:nvPr/>
          </p:nvSpPr>
          <p:spPr>
            <a:xfrm>
              <a:off x="2944946" y="3174437"/>
              <a:ext cx="439370" cy="308045"/>
            </a:xfrm>
            <a:prstGeom prst="rect">
              <a:avLst/>
            </a:prstGeom>
            <a:noFill/>
          </p:spPr>
          <p:txBody>
            <a:bodyPr wrap="none" rtlCol="0">
              <a:spAutoFit/>
            </a:bodyPr>
            <a:lstStyle/>
            <a:p>
              <a:r>
                <a:rPr lang="es-CL" sz="3200" b="1" dirty="0" err="1">
                  <a:solidFill>
                    <a:srgbClr val="FF0000"/>
                  </a:solidFill>
                </a:rPr>
                <a:t>Left</a:t>
              </a:r>
              <a:endParaRPr lang="es-CL" sz="3200" b="1" dirty="0">
                <a:solidFill>
                  <a:srgbClr val="FF0000"/>
                </a:solidFill>
              </a:endParaRPr>
            </a:p>
          </p:txBody>
        </p:sp>
        <p:sp>
          <p:nvSpPr>
            <p:cNvPr id="6" name="Flecha: curvada hacia abajo 5">
              <a:extLst>
                <a:ext uri="{FF2B5EF4-FFF2-40B4-BE49-F238E27FC236}">
                  <a16:creationId xmlns:a16="http://schemas.microsoft.com/office/drawing/2014/main" id="{1D9A115E-F544-4DED-8C05-81D6EE8858EB}"/>
                </a:ext>
              </a:extLst>
            </p:cNvPr>
            <p:cNvSpPr/>
            <p:nvPr/>
          </p:nvSpPr>
          <p:spPr>
            <a:xfrm>
              <a:off x="3709725" y="3108379"/>
              <a:ext cx="668260" cy="369332"/>
            </a:xfrm>
            <a:prstGeom prst="curved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CL" sz="3200" dirty="0">
                <a:solidFill>
                  <a:srgbClr val="FFFF00"/>
                </a:solidFill>
                <a:highlight>
                  <a:srgbClr val="FFFF00"/>
                </a:highlight>
              </a:endParaRPr>
            </a:p>
          </p:txBody>
        </p:sp>
      </p:grpSp>
      <p:sp>
        <p:nvSpPr>
          <p:cNvPr id="10" name="Rectángulo 9">
            <a:extLst>
              <a:ext uri="{FF2B5EF4-FFF2-40B4-BE49-F238E27FC236}">
                <a16:creationId xmlns:a16="http://schemas.microsoft.com/office/drawing/2014/main" id="{8274E490-2EDF-4DE0-8EBA-15A223286CA5}"/>
              </a:ext>
            </a:extLst>
          </p:cNvPr>
          <p:cNvSpPr/>
          <p:nvPr/>
        </p:nvSpPr>
        <p:spPr>
          <a:xfrm>
            <a:off x="336541" y="2955306"/>
            <a:ext cx="3373309" cy="2308324"/>
          </a:xfrm>
          <a:prstGeom prst="rect">
            <a:avLst/>
          </a:prstGeom>
        </p:spPr>
        <p:txBody>
          <a:bodyPr wrap="square">
            <a:spAutoFit/>
          </a:bodyPr>
          <a:lstStyle/>
          <a:p>
            <a:pPr algn="just"/>
            <a:r>
              <a:rPr lang="es-CL" sz="2400" dirty="0"/>
              <a:t>Es importante mencionar que la asignación de valores va en sentido horario comenzando por el Top y finalizando en el </a:t>
            </a:r>
            <a:r>
              <a:rPr lang="es-CL" sz="2400" dirty="0" err="1"/>
              <a:t>Left</a:t>
            </a:r>
            <a:r>
              <a:rPr lang="es-CL" sz="2400" dirty="0"/>
              <a:t>.</a:t>
            </a:r>
          </a:p>
        </p:txBody>
      </p:sp>
      <p:sp>
        <p:nvSpPr>
          <p:cNvPr id="12" name="CuadroTexto 11">
            <a:extLst>
              <a:ext uri="{FF2B5EF4-FFF2-40B4-BE49-F238E27FC236}">
                <a16:creationId xmlns:a16="http://schemas.microsoft.com/office/drawing/2014/main" id="{4D865C50-6F31-4F81-9732-CF0DE0A634C4}"/>
              </a:ext>
            </a:extLst>
          </p:cNvPr>
          <p:cNvSpPr txBox="1"/>
          <p:nvPr/>
        </p:nvSpPr>
        <p:spPr>
          <a:xfrm>
            <a:off x="660612" y="54353"/>
            <a:ext cx="3859137" cy="646331"/>
          </a:xfrm>
          <a:prstGeom prst="rect">
            <a:avLst/>
          </a:prstGeom>
          <a:noFill/>
        </p:spPr>
        <p:txBody>
          <a:bodyPr wrap="square" rtlCol="0">
            <a:spAutoFit/>
          </a:bodyPr>
          <a:lstStyle/>
          <a:p>
            <a:r>
              <a:rPr lang="es-CL" sz="3600" b="1" dirty="0" err="1" smtClean="0">
                <a:solidFill>
                  <a:schemeClr val="bg1"/>
                </a:solidFill>
              </a:rPr>
              <a:t>Margin</a:t>
            </a:r>
            <a:r>
              <a:rPr lang="es-CL" sz="3600" b="1" dirty="0" smtClean="0">
                <a:solidFill>
                  <a:schemeClr val="bg1"/>
                </a:solidFill>
              </a:rPr>
              <a:t> y </a:t>
            </a:r>
            <a:r>
              <a:rPr lang="es-CL" sz="3600" b="1" dirty="0" err="1" smtClean="0">
                <a:solidFill>
                  <a:schemeClr val="bg1"/>
                </a:solidFill>
              </a:rPr>
              <a:t>Padding</a:t>
            </a:r>
            <a:endParaRPr lang="es-CL" sz="3600" b="1" i="1" dirty="0">
              <a:solidFill>
                <a:schemeClr val="bg1"/>
              </a:solidFill>
            </a:endParaRPr>
          </a:p>
        </p:txBody>
      </p:sp>
    </p:spTree>
    <p:custDataLst>
      <p:tags r:id="rId1"/>
    </p:custDataLst>
    <p:extLst>
      <p:ext uri="{BB962C8B-B14F-4D97-AF65-F5344CB8AC3E}">
        <p14:creationId xmlns:p14="http://schemas.microsoft.com/office/powerpoint/2010/main" val="114073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25106</TotalTime>
  <Words>992</Words>
  <Application>Microsoft Office PowerPoint</Application>
  <PresentationFormat>Presentación en pantalla (4:3)</PresentationFormat>
  <Paragraphs>158</Paragraphs>
  <Slides>17</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-apple-system</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DuocUC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Diaz A.</dc:creator>
  <cp:lastModifiedBy>Pablo A. León</cp:lastModifiedBy>
  <cp:revision>439</cp:revision>
  <cp:lastPrinted>2018-02-06T19:43:21Z</cp:lastPrinted>
  <dcterms:created xsi:type="dcterms:W3CDTF">2016-02-23T20:13:48Z</dcterms:created>
  <dcterms:modified xsi:type="dcterms:W3CDTF">2020-07-20T05:49:06Z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6711C146-E4EA-40B5-B622-CD76E66C965E</vt:lpwstr>
  </property>
  <property fmtid="{D5CDD505-2E9C-101B-9397-08002B2CF9AE}" pid="3" name="ArticulatePath">
    <vt:lpwstr>PPT_Relatores_2019</vt:lpwstr>
  </property>
</Properties>
</file>