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4" r:id="rId2"/>
    <p:sldId id="336" r:id="rId3"/>
    <p:sldId id="335" r:id="rId4"/>
    <p:sldId id="339" r:id="rId5"/>
    <p:sldId id="338" r:id="rId6"/>
    <p:sldId id="327" r:id="rId7"/>
    <p:sldId id="337" r:id="rId8"/>
    <p:sldId id="340" r:id="rId9"/>
    <p:sldId id="334" r:id="rId10"/>
    <p:sldId id="328" r:id="rId11"/>
    <p:sldId id="329" r:id="rId12"/>
    <p:sldId id="330" r:id="rId13"/>
    <p:sldId id="331" r:id="rId14"/>
    <p:sldId id="332" r:id="rId15"/>
    <p:sldId id="333" r:id="rId16"/>
    <p:sldId id="341" r:id="rId17"/>
    <p:sldId id="342" r:id="rId18"/>
    <p:sldId id="299" r:id="rId19"/>
    <p:sldId id="265" r:id="rId20"/>
  </p:sldIdLst>
  <p:sldSz cx="9144000" cy="6858000" type="screen4x3"/>
  <p:notesSz cx="7010400" cy="9296400"/>
  <p:custDataLst>
    <p:tags r:id="rId23"/>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E54"/>
    <a:srgbClr val="49535F"/>
    <a:srgbClr val="41B1E9"/>
    <a:srgbClr val="003366"/>
    <a:srgbClr val="243190"/>
    <a:srgbClr val="E88E16"/>
    <a:srgbClr val="E00E2C"/>
    <a:srgbClr val="FEB915"/>
    <a:srgbClr val="CCFF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3" autoAdjust="0"/>
    <p:restoredTop sz="94364" autoAdjust="0"/>
  </p:normalViewPr>
  <p:slideViewPr>
    <p:cSldViewPr snapToGrid="0" snapToObjects="1">
      <p:cViewPr varScale="1">
        <p:scale>
          <a:sx n="88" d="100"/>
          <a:sy n="88" d="100"/>
        </p:scale>
        <p:origin x="883"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20-09-2020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20-09-2020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Dar</a:t>
            </a:r>
            <a:r>
              <a:rPr lang="es-CL" baseline="0" dirty="0"/>
              <a:t> </a:t>
            </a:r>
            <a:r>
              <a:rPr lang="es-CL" baseline="0" dirty="0" err="1"/>
              <a:t>refresh</a:t>
            </a:r>
            <a:r>
              <a:rPr lang="es-CL" baseline="0" dirty="0"/>
              <a:t> a la imagen homologando a la web. </a:t>
            </a:r>
            <a:endParaRPr lang="es-CL"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4165064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111911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383464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413637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10522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355104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398043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17</a:t>
            </a:fld>
            <a:endParaRPr lang="es-CL">
              <a:solidFill>
                <a:prstClr val="black"/>
              </a:solidFill>
            </a:endParaRPr>
          </a:p>
        </p:txBody>
      </p:sp>
    </p:spTree>
    <p:extLst>
      <p:ext uri="{BB962C8B-B14F-4D97-AF65-F5344CB8AC3E}">
        <p14:creationId xmlns:p14="http://schemas.microsoft.com/office/powerpoint/2010/main" val="315595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18</a:t>
            </a:fld>
            <a:endParaRPr lang="es-CL">
              <a:solidFill>
                <a:prstClr val="black"/>
              </a:solidFill>
            </a:endParaRPr>
          </a:p>
        </p:txBody>
      </p:sp>
    </p:spTree>
    <p:extLst>
      <p:ext uri="{BB962C8B-B14F-4D97-AF65-F5344CB8AC3E}">
        <p14:creationId xmlns:p14="http://schemas.microsoft.com/office/powerpoint/2010/main" val="326497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191312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2497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287070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308098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313935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3042263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277341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401929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p:txBody>
          <a:bodyPr/>
          <a:lstStyle/>
          <a:p>
            <a:r>
              <a:rPr lang="es-ES"/>
              <a:t>GFDHDFDHFHD</a:t>
            </a:r>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20/09/2020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20/09/2020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20/09/2020</a:t>
            </a:fld>
            <a:endParaRPr lang="es-ES"/>
          </a:p>
        </p:txBody>
      </p:sp>
      <p:sp>
        <p:nvSpPr>
          <p:cNvPr id="4" name="Marcador de pie de página 3"/>
          <p:cNvSpPr>
            <a:spLocks noGrp="1"/>
          </p:cNvSpPr>
          <p:nvPr>
            <p:ph type="ftr" sz="quarter" idx="11"/>
          </p:nvPr>
        </p:nvSpPr>
        <p:spPr/>
        <p:txBody>
          <a:bodyPr/>
          <a:lstStyle/>
          <a:p>
            <a:r>
              <a:rPr lang="es-ES"/>
              <a:t>GFDHDFDHFHD</a:t>
            </a:r>
            <a:endParaRPr lang="es-ES" dirty="0"/>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20/09/2020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20/09/2020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20/09/2020</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a:t>GFDHDFDHFHD</a:t>
            </a:r>
            <a:endParaRPr lang="es-ES" dirty="0"/>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171406" y="2649251"/>
            <a:ext cx="4902925" cy="2862322"/>
          </a:xfrm>
          <a:prstGeom prst="rect">
            <a:avLst/>
          </a:prstGeom>
          <a:noFill/>
        </p:spPr>
        <p:txBody>
          <a:bodyPr wrap="square" rtlCol="0">
            <a:spAutoFit/>
          </a:bodyPr>
          <a:lstStyle/>
          <a:p>
            <a:pPr algn="just"/>
            <a:r>
              <a:rPr lang="es-CL" sz="3600" b="1" dirty="0"/>
              <a:t>Construir un sitio web utilizando el modelo de cajas acorde a las especificaciones de una maqueta predefinida</a:t>
            </a:r>
            <a:endParaRPr lang="es-ES_tradnl" sz="36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393176" y="0"/>
            <a:ext cx="7468952" cy="523220"/>
          </a:xfrm>
          <a:prstGeom prst="rect">
            <a:avLst/>
          </a:prstGeom>
          <a:noFill/>
        </p:spPr>
        <p:txBody>
          <a:bodyPr wrap="square" rtlCol="0">
            <a:spAutoFit/>
          </a:bodyPr>
          <a:lstStyle/>
          <a:p>
            <a:r>
              <a:rPr lang="es-CL" sz="2800" b="1" dirty="0">
                <a:solidFill>
                  <a:schemeClr val="bg1"/>
                </a:solidFill>
              </a:rPr>
              <a:t>Tipos de Cajas: La propiedad Display: </a:t>
            </a:r>
            <a:r>
              <a:rPr lang="es-CL" sz="2800" b="1" dirty="0" err="1">
                <a:solidFill>
                  <a:schemeClr val="bg1"/>
                </a:solidFill>
              </a:rPr>
              <a:t>none</a:t>
            </a:r>
            <a:endParaRPr lang="es-CL" sz="2800" b="1" i="1" dirty="0">
              <a:solidFill>
                <a:schemeClr val="bg1"/>
              </a:solidFill>
            </a:endParaRPr>
          </a:p>
        </p:txBody>
      </p:sp>
      <p:sp>
        <p:nvSpPr>
          <p:cNvPr id="4" name="Rectángulo 3">
            <a:extLst>
              <a:ext uri="{FF2B5EF4-FFF2-40B4-BE49-F238E27FC236}">
                <a16:creationId xmlns:a16="http://schemas.microsoft.com/office/drawing/2014/main" id="{5E005F3B-1ADE-457A-AD3C-32FA67D4F655}"/>
              </a:ext>
            </a:extLst>
          </p:cNvPr>
          <p:cNvSpPr/>
          <p:nvPr/>
        </p:nvSpPr>
        <p:spPr>
          <a:xfrm>
            <a:off x="20722" y="691666"/>
            <a:ext cx="9001358" cy="2677656"/>
          </a:xfrm>
          <a:prstGeom prst="rect">
            <a:avLst/>
          </a:prstGeom>
        </p:spPr>
        <p:txBody>
          <a:bodyPr wrap="square">
            <a:spAutoFit/>
          </a:bodyPr>
          <a:lstStyle/>
          <a:p>
            <a:pPr algn="just"/>
            <a:r>
              <a:rPr lang="es-CL" sz="2400" b="1" dirty="0" smtClean="0"/>
              <a:t>		</a:t>
            </a:r>
            <a:r>
              <a:rPr lang="es-CL" sz="2400" b="1" dirty="0" err="1" smtClean="0"/>
              <a:t>Display</a:t>
            </a:r>
            <a:r>
              <a:rPr lang="es-CL" sz="2400" b="1" dirty="0"/>
              <a:t>: </a:t>
            </a:r>
            <a:r>
              <a:rPr lang="es-CL" sz="2400" b="1" dirty="0" err="1"/>
              <a:t>none</a:t>
            </a:r>
            <a:endParaRPr lang="es-CL" sz="2400" b="1" dirty="0"/>
          </a:p>
          <a:p>
            <a:pPr algn="just"/>
            <a:r>
              <a:rPr lang="es-CL" sz="2400" dirty="0"/>
              <a:t>Es la forma más simple que presenta esta propiedad, en la que se indica al elemento que no genere ninguna caja, con lo que el elemento simplemente desaparece.</a:t>
            </a:r>
          </a:p>
          <a:p>
            <a:pPr algn="just"/>
            <a:r>
              <a:rPr lang="es-CL" sz="2400" dirty="0"/>
              <a:t>Como consecuencia de ello, el elemento deja de ocupar un espacio en la presentación del documento, por lo que los elementos adyacentes simplemente ignoran su presencia y ocupan su espacio.</a:t>
            </a:r>
          </a:p>
        </p:txBody>
      </p:sp>
      <p:grpSp>
        <p:nvGrpSpPr>
          <p:cNvPr id="18" name="Grupo 17">
            <a:extLst>
              <a:ext uri="{FF2B5EF4-FFF2-40B4-BE49-F238E27FC236}">
                <a16:creationId xmlns:a16="http://schemas.microsoft.com/office/drawing/2014/main" id="{F09C5CB4-C68D-4D8C-BC42-BCC007288B3A}"/>
              </a:ext>
            </a:extLst>
          </p:cNvPr>
          <p:cNvGrpSpPr/>
          <p:nvPr/>
        </p:nvGrpSpPr>
        <p:grpSpPr>
          <a:xfrm>
            <a:off x="798124" y="4173974"/>
            <a:ext cx="6172224" cy="926279"/>
            <a:chOff x="798124" y="4426224"/>
            <a:chExt cx="6172224" cy="926279"/>
          </a:xfrm>
        </p:grpSpPr>
        <p:sp>
          <p:nvSpPr>
            <p:cNvPr id="6" name="Rectángulo 5">
              <a:extLst>
                <a:ext uri="{FF2B5EF4-FFF2-40B4-BE49-F238E27FC236}">
                  <a16:creationId xmlns:a16="http://schemas.microsoft.com/office/drawing/2014/main" id="{91CBB07E-0C1E-482F-9B33-E4F9C38123CA}"/>
                </a:ext>
              </a:extLst>
            </p:cNvPr>
            <p:cNvSpPr/>
            <p:nvPr/>
          </p:nvSpPr>
          <p:spPr>
            <a:xfrm>
              <a:off x="798124" y="44262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Uno</a:t>
              </a:r>
            </a:p>
          </p:txBody>
        </p:sp>
        <p:sp>
          <p:nvSpPr>
            <p:cNvPr id="8" name="Rectángulo 7">
              <a:extLst>
                <a:ext uri="{FF2B5EF4-FFF2-40B4-BE49-F238E27FC236}">
                  <a16:creationId xmlns:a16="http://schemas.microsoft.com/office/drawing/2014/main" id="{E2AFC856-66A3-4CC7-AFA9-9D6D3F4A0D2D}"/>
                </a:ext>
              </a:extLst>
            </p:cNvPr>
            <p:cNvSpPr/>
            <p:nvPr/>
          </p:nvSpPr>
          <p:spPr>
            <a:xfrm>
              <a:off x="2132938" y="44262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Dos</a:t>
              </a:r>
            </a:p>
          </p:txBody>
        </p:sp>
        <p:sp>
          <p:nvSpPr>
            <p:cNvPr id="9" name="Rectángulo 8">
              <a:extLst>
                <a:ext uri="{FF2B5EF4-FFF2-40B4-BE49-F238E27FC236}">
                  <a16:creationId xmlns:a16="http://schemas.microsoft.com/office/drawing/2014/main" id="{E170799E-98AD-48AD-B936-693806262482}"/>
                </a:ext>
              </a:extLst>
            </p:cNvPr>
            <p:cNvSpPr/>
            <p:nvPr/>
          </p:nvSpPr>
          <p:spPr>
            <a:xfrm>
              <a:off x="3467752" y="44262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Tres</a:t>
              </a:r>
            </a:p>
          </p:txBody>
        </p:sp>
        <p:sp>
          <p:nvSpPr>
            <p:cNvPr id="10" name="Rectángulo 9">
              <a:extLst>
                <a:ext uri="{FF2B5EF4-FFF2-40B4-BE49-F238E27FC236}">
                  <a16:creationId xmlns:a16="http://schemas.microsoft.com/office/drawing/2014/main" id="{8007E06D-EF16-44D9-9F15-D25938127B43}"/>
                </a:ext>
              </a:extLst>
            </p:cNvPr>
            <p:cNvSpPr/>
            <p:nvPr/>
          </p:nvSpPr>
          <p:spPr>
            <a:xfrm>
              <a:off x="4761850" y="443810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Cuatro</a:t>
              </a:r>
            </a:p>
          </p:txBody>
        </p:sp>
        <p:sp>
          <p:nvSpPr>
            <p:cNvPr id="12" name="Rectángulo 11">
              <a:extLst>
                <a:ext uri="{FF2B5EF4-FFF2-40B4-BE49-F238E27FC236}">
                  <a16:creationId xmlns:a16="http://schemas.microsoft.com/office/drawing/2014/main" id="{AB42B0F1-B66B-4F93-9CBC-0D4519A39C58}"/>
                </a:ext>
              </a:extLst>
            </p:cNvPr>
            <p:cNvSpPr/>
            <p:nvPr/>
          </p:nvSpPr>
          <p:spPr>
            <a:xfrm>
              <a:off x="6055948" y="443033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Cinco</a:t>
              </a:r>
            </a:p>
          </p:txBody>
        </p:sp>
      </p:grpSp>
      <p:grpSp>
        <p:nvGrpSpPr>
          <p:cNvPr id="20" name="Grupo 19">
            <a:extLst>
              <a:ext uri="{FF2B5EF4-FFF2-40B4-BE49-F238E27FC236}">
                <a16:creationId xmlns:a16="http://schemas.microsoft.com/office/drawing/2014/main" id="{C3201BA3-8D76-482B-ACD1-886AF4093960}"/>
              </a:ext>
            </a:extLst>
          </p:cNvPr>
          <p:cNvGrpSpPr/>
          <p:nvPr/>
        </p:nvGrpSpPr>
        <p:grpSpPr>
          <a:xfrm>
            <a:off x="798123" y="5688803"/>
            <a:ext cx="4878126" cy="926279"/>
            <a:chOff x="798123" y="5562676"/>
            <a:chExt cx="4878126" cy="926279"/>
          </a:xfrm>
        </p:grpSpPr>
        <p:sp>
          <p:nvSpPr>
            <p:cNvPr id="13" name="Rectángulo 12">
              <a:extLst>
                <a:ext uri="{FF2B5EF4-FFF2-40B4-BE49-F238E27FC236}">
                  <a16:creationId xmlns:a16="http://schemas.microsoft.com/office/drawing/2014/main" id="{06C0A1F4-B5D3-466E-8E79-AA2622D5B884}"/>
                </a:ext>
              </a:extLst>
            </p:cNvPr>
            <p:cNvSpPr/>
            <p:nvPr/>
          </p:nvSpPr>
          <p:spPr>
            <a:xfrm>
              <a:off x="798123" y="55626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Uno</a:t>
              </a:r>
            </a:p>
          </p:txBody>
        </p:sp>
        <p:sp>
          <p:nvSpPr>
            <p:cNvPr id="14" name="Rectángulo 13">
              <a:extLst>
                <a:ext uri="{FF2B5EF4-FFF2-40B4-BE49-F238E27FC236}">
                  <a16:creationId xmlns:a16="http://schemas.microsoft.com/office/drawing/2014/main" id="{7116A915-70BD-4678-A00B-14B3065A0FE2}"/>
                </a:ext>
              </a:extLst>
            </p:cNvPr>
            <p:cNvSpPr/>
            <p:nvPr/>
          </p:nvSpPr>
          <p:spPr>
            <a:xfrm>
              <a:off x="2132937" y="55626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Dos</a:t>
              </a:r>
            </a:p>
          </p:txBody>
        </p:sp>
        <p:sp>
          <p:nvSpPr>
            <p:cNvPr id="15" name="Rectángulo 14">
              <a:extLst>
                <a:ext uri="{FF2B5EF4-FFF2-40B4-BE49-F238E27FC236}">
                  <a16:creationId xmlns:a16="http://schemas.microsoft.com/office/drawing/2014/main" id="{BB4D1F58-726F-4B57-85EE-D7DAC470F261}"/>
                </a:ext>
              </a:extLst>
            </p:cNvPr>
            <p:cNvSpPr/>
            <p:nvPr/>
          </p:nvSpPr>
          <p:spPr>
            <a:xfrm>
              <a:off x="3467751" y="55626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Tres</a:t>
              </a:r>
            </a:p>
          </p:txBody>
        </p:sp>
        <p:sp>
          <p:nvSpPr>
            <p:cNvPr id="16" name="Rectángulo 15">
              <a:extLst>
                <a:ext uri="{FF2B5EF4-FFF2-40B4-BE49-F238E27FC236}">
                  <a16:creationId xmlns:a16="http://schemas.microsoft.com/office/drawing/2014/main" id="{B50D9A2A-7858-45D5-B3C6-077980A7E9E6}"/>
                </a:ext>
              </a:extLst>
            </p:cNvPr>
            <p:cNvSpPr/>
            <p:nvPr/>
          </p:nvSpPr>
          <p:spPr>
            <a:xfrm>
              <a:off x="4761849" y="557455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Cinco</a:t>
              </a:r>
            </a:p>
          </p:txBody>
        </p:sp>
      </p:grpSp>
      <p:sp>
        <p:nvSpPr>
          <p:cNvPr id="7" name="CuadroTexto 6">
            <a:extLst>
              <a:ext uri="{FF2B5EF4-FFF2-40B4-BE49-F238E27FC236}">
                <a16:creationId xmlns:a16="http://schemas.microsoft.com/office/drawing/2014/main" id="{89736201-24D5-465E-8926-4A75DD48B92A}"/>
              </a:ext>
            </a:extLst>
          </p:cNvPr>
          <p:cNvSpPr txBox="1"/>
          <p:nvPr/>
        </p:nvSpPr>
        <p:spPr>
          <a:xfrm>
            <a:off x="724206" y="3636920"/>
            <a:ext cx="1194943" cy="369332"/>
          </a:xfrm>
          <a:prstGeom prst="rect">
            <a:avLst/>
          </a:prstGeom>
          <a:noFill/>
        </p:spPr>
        <p:txBody>
          <a:bodyPr wrap="none" rtlCol="0">
            <a:spAutoFit/>
          </a:bodyPr>
          <a:lstStyle/>
          <a:p>
            <a:r>
              <a:rPr lang="es-CL" b="1" u="sng" dirty="0"/>
              <a:t>5 Cuadros:</a:t>
            </a:r>
          </a:p>
        </p:txBody>
      </p:sp>
      <p:sp>
        <p:nvSpPr>
          <p:cNvPr id="19" name="Rectángulo 18">
            <a:extLst>
              <a:ext uri="{FF2B5EF4-FFF2-40B4-BE49-F238E27FC236}">
                <a16:creationId xmlns:a16="http://schemas.microsoft.com/office/drawing/2014/main" id="{1A607F97-2C85-4E17-AC4A-39425C54C62A}"/>
              </a:ext>
            </a:extLst>
          </p:cNvPr>
          <p:cNvSpPr/>
          <p:nvPr/>
        </p:nvSpPr>
        <p:spPr>
          <a:xfrm>
            <a:off x="704194" y="5256096"/>
            <a:ext cx="6977679" cy="369332"/>
          </a:xfrm>
          <a:prstGeom prst="rect">
            <a:avLst/>
          </a:prstGeom>
        </p:spPr>
        <p:txBody>
          <a:bodyPr wrap="none">
            <a:spAutoFit/>
          </a:bodyPr>
          <a:lstStyle/>
          <a:p>
            <a:r>
              <a:rPr lang="es-CL" b="1" u="sng" dirty="0"/>
              <a:t>Aplicamos al Cuatro display: </a:t>
            </a:r>
            <a:r>
              <a:rPr lang="es-CL" b="1" u="sng" dirty="0" err="1"/>
              <a:t>none</a:t>
            </a:r>
            <a:r>
              <a:rPr lang="es-CL" b="1" u="sng" dirty="0"/>
              <a:t>, desaparece y el Cinco ocupa su lugar</a:t>
            </a:r>
          </a:p>
        </p:txBody>
      </p:sp>
    </p:spTree>
    <p:custDataLst>
      <p:tags r:id="rId1"/>
    </p:custDataLst>
    <p:extLst>
      <p:ext uri="{BB962C8B-B14F-4D97-AF65-F5344CB8AC3E}">
        <p14:creationId xmlns:p14="http://schemas.microsoft.com/office/powerpoint/2010/main" val="38947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340924" y="36935"/>
            <a:ext cx="7468952" cy="523220"/>
          </a:xfrm>
          <a:prstGeom prst="rect">
            <a:avLst/>
          </a:prstGeom>
          <a:noFill/>
        </p:spPr>
        <p:txBody>
          <a:bodyPr wrap="square" rtlCol="0">
            <a:spAutoFit/>
          </a:bodyPr>
          <a:lstStyle/>
          <a:p>
            <a:r>
              <a:rPr lang="es-CL" sz="2800" b="1" dirty="0">
                <a:solidFill>
                  <a:schemeClr val="bg1"/>
                </a:solidFill>
              </a:rPr>
              <a:t>Tipos de Cajas: La propiedad Display: block</a:t>
            </a:r>
            <a:endParaRPr lang="es-CL" sz="2800" b="1" i="1" dirty="0">
              <a:solidFill>
                <a:schemeClr val="bg1"/>
              </a:solidFill>
            </a:endParaRPr>
          </a:p>
        </p:txBody>
      </p:sp>
      <p:sp>
        <p:nvSpPr>
          <p:cNvPr id="5" name="Rectángulo 4">
            <a:extLst>
              <a:ext uri="{FF2B5EF4-FFF2-40B4-BE49-F238E27FC236}">
                <a16:creationId xmlns:a16="http://schemas.microsoft.com/office/drawing/2014/main" id="{B8C3C88F-0598-404B-9923-A3CDA9E5EF6F}"/>
              </a:ext>
            </a:extLst>
          </p:cNvPr>
          <p:cNvSpPr/>
          <p:nvPr/>
        </p:nvSpPr>
        <p:spPr>
          <a:xfrm>
            <a:off x="121920" y="753485"/>
            <a:ext cx="8882743" cy="2862322"/>
          </a:xfrm>
          <a:prstGeom prst="rect">
            <a:avLst/>
          </a:prstGeom>
        </p:spPr>
        <p:txBody>
          <a:bodyPr wrap="square">
            <a:spAutoFit/>
          </a:bodyPr>
          <a:lstStyle/>
          <a:p>
            <a:pPr algn="just"/>
            <a:r>
              <a:rPr lang="es-CL" sz="2000" b="1" dirty="0" smtClean="0"/>
              <a:t>		</a:t>
            </a:r>
            <a:r>
              <a:rPr lang="es-CL" sz="2000" b="1" dirty="0" err="1" smtClean="0"/>
              <a:t>Display</a:t>
            </a:r>
            <a:r>
              <a:rPr lang="es-CL" sz="2000" b="1" dirty="0"/>
              <a:t>: block</a:t>
            </a:r>
          </a:p>
          <a:p>
            <a:pPr algn="just"/>
            <a:r>
              <a:rPr lang="es-CL" sz="2000" dirty="0"/>
              <a:t>El elemento se comporta como bloque y cumple siguientes reglas:</a:t>
            </a:r>
          </a:p>
          <a:p>
            <a:pPr marL="285750" indent="-285750" algn="just">
              <a:buFont typeface="Arial" panose="020B0604020202020204" pitchFamily="34" charset="0"/>
              <a:buChar char="•"/>
            </a:pPr>
            <a:r>
              <a:rPr lang="es-CL" sz="2000" dirty="0"/>
              <a:t>El elemento no permitirá la ubicación de elementos adyacentes.</a:t>
            </a:r>
          </a:p>
          <a:p>
            <a:pPr marL="285750" indent="-285750" algn="just">
              <a:buFont typeface="Arial" panose="020B0604020202020204" pitchFamily="34" charset="0"/>
              <a:buChar char="•"/>
            </a:pPr>
            <a:r>
              <a:rPr lang="es-CL" sz="2000" dirty="0"/>
              <a:t>En caso de que sus dimensiones no sean determinadas, ocupará todo el ancho disponible dentro del elemento contenedor, y tendrá una altura que será determinada por el contenido.</a:t>
            </a:r>
          </a:p>
          <a:p>
            <a:pPr marL="285750" indent="-285750" algn="just">
              <a:buFont typeface="Arial" panose="020B0604020202020204" pitchFamily="34" charset="0"/>
              <a:buChar char="•"/>
            </a:pPr>
            <a:r>
              <a:rPr lang="es-CL" sz="2000" dirty="0"/>
              <a:t>Cuando se determina el ancho, el elemento ocupará solo la extensión determinada, pero sin permitir la ubicación de elementos adyacentes, aún cuando haya espacio suficiente para que se ubique en él otro elemento.</a:t>
            </a:r>
          </a:p>
        </p:txBody>
      </p:sp>
      <p:grpSp>
        <p:nvGrpSpPr>
          <p:cNvPr id="10" name="Grupo 9">
            <a:extLst>
              <a:ext uri="{FF2B5EF4-FFF2-40B4-BE49-F238E27FC236}">
                <a16:creationId xmlns:a16="http://schemas.microsoft.com/office/drawing/2014/main" id="{5C7727E2-8151-4106-B7EE-5E624FE06D73}"/>
              </a:ext>
            </a:extLst>
          </p:cNvPr>
          <p:cNvGrpSpPr/>
          <p:nvPr/>
        </p:nvGrpSpPr>
        <p:grpSpPr>
          <a:xfrm>
            <a:off x="914400" y="5665514"/>
            <a:ext cx="7815133" cy="814555"/>
            <a:chOff x="909143" y="4540469"/>
            <a:chExt cx="7815133" cy="814555"/>
          </a:xfrm>
        </p:grpSpPr>
        <p:sp>
          <p:nvSpPr>
            <p:cNvPr id="2" name="Rectángulo 1">
              <a:extLst>
                <a:ext uri="{FF2B5EF4-FFF2-40B4-BE49-F238E27FC236}">
                  <a16:creationId xmlns:a16="http://schemas.microsoft.com/office/drawing/2014/main" id="{BFDA7EAE-568B-468D-A6E6-6D834DF2D825}"/>
                </a:ext>
              </a:extLst>
            </p:cNvPr>
            <p:cNvSpPr/>
            <p:nvPr/>
          </p:nvSpPr>
          <p:spPr>
            <a:xfrm>
              <a:off x="914400" y="4540469"/>
              <a:ext cx="7809876" cy="3626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Bloque 1</a:t>
              </a:r>
            </a:p>
          </p:txBody>
        </p:sp>
        <p:sp>
          <p:nvSpPr>
            <p:cNvPr id="6" name="Rectángulo 5">
              <a:extLst>
                <a:ext uri="{FF2B5EF4-FFF2-40B4-BE49-F238E27FC236}">
                  <a16:creationId xmlns:a16="http://schemas.microsoft.com/office/drawing/2014/main" id="{CE41B807-2D73-4A43-BFC5-F5642A2FD1F5}"/>
                </a:ext>
              </a:extLst>
            </p:cNvPr>
            <p:cNvSpPr/>
            <p:nvPr/>
          </p:nvSpPr>
          <p:spPr>
            <a:xfrm>
              <a:off x="909143" y="4992417"/>
              <a:ext cx="7809876" cy="3626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Bloque 2</a:t>
              </a:r>
            </a:p>
          </p:txBody>
        </p:sp>
      </p:grpSp>
      <p:grpSp>
        <p:nvGrpSpPr>
          <p:cNvPr id="9" name="Grupo 8">
            <a:extLst>
              <a:ext uri="{FF2B5EF4-FFF2-40B4-BE49-F238E27FC236}">
                <a16:creationId xmlns:a16="http://schemas.microsoft.com/office/drawing/2014/main" id="{94C6853A-68E9-447D-A26D-85F43CA452C8}"/>
              </a:ext>
            </a:extLst>
          </p:cNvPr>
          <p:cNvGrpSpPr/>
          <p:nvPr/>
        </p:nvGrpSpPr>
        <p:grpSpPr>
          <a:xfrm>
            <a:off x="940503" y="3809137"/>
            <a:ext cx="3570539" cy="921669"/>
            <a:chOff x="914400" y="5512141"/>
            <a:chExt cx="3255409" cy="921669"/>
          </a:xfrm>
          <a:solidFill>
            <a:schemeClr val="bg1">
              <a:lumMod val="95000"/>
            </a:schemeClr>
          </a:solidFill>
        </p:grpSpPr>
        <p:sp>
          <p:nvSpPr>
            <p:cNvPr id="3" name="Rectángulo 2">
              <a:extLst>
                <a:ext uri="{FF2B5EF4-FFF2-40B4-BE49-F238E27FC236}">
                  <a16:creationId xmlns:a16="http://schemas.microsoft.com/office/drawing/2014/main" id="{6BEC72A9-9BD6-4152-8860-1CFA30FFC9DB}"/>
                </a:ext>
              </a:extLst>
            </p:cNvPr>
            <p:cNvSpPr/>
            <p:nvPr/>
          </p:nvSpPr>
          <p:spPr>
            <a:xfrm>
              <a:off x="914401" y="5849035"/>
              <a:ext cx="3255408" cy="584775"/>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smtClean="0"/>
                <a:t>&lt;</a:t>
              </a:r>
              <a:r>
                <a:rPr lang="es-CL" sz="1600" dirty="0" err="1" smtClean="0"/>
                <a:t>span</a:t>
              </a:r>
              <a:r>
                <a:rPr lang="es-CL" sz="1600" dirty="0" smtClean="0"/>
                <a:t> </a:t>
              </a:r>
              <a:r>
                <a:rPr lang="es-CL" sz="1600" dirty="0" err="1"/>
                <a:t>class</a:t>
              </a:r>
              <a:r>
                <a:rPr lang="es-CL" sz="1600" dirty="0"/>
                <a:t>="bloques"&gt;Bloque 1</a:t>
              </a:r>
              <a:r>
                <a:rPr lang="es-CL" sz="1600" dirty="0" smtClean="0"/>
                <a:t>&lt;/</a:t>
              </a:r>
              <a:r>
                <a:rPr lang="es-CL" sz="1600" dirty="0" err="1" smtClean="0"/>
                <a:t>span</a:t>
              </a:r>
              <a:r>
                <a:rPr lang="es-CL" sz="1600" dirty="0" smtClean="0"/>
                <a:t>&gt;</a:t>
              </a:r>
              <a:endParaRPr lang="es-CL" sz="1600" dirty="0"/>
            </a:p>
            <a:p>
              <a:r>
                <a:rPr lang="es-CL" sz="1600" dirty="0" smtClean="0"/>
                <a:t>&lt;</a:t>
              </a:r>
              <a:r>
                <a:rPr lang="es-CL" sz="1600" dirty="0" err="1" smtClean="0"/>
                <a:t>span</a:t>
              </a:r>
              <a:r>
                <a:rPr lang="es-CL" sz="1600" dirty="0" smtClean="0"/>
                <a:t> </a:t>
              </a:r>
              <a:r>
                <a:rPr lang="es-CL" sz="1600" dirty="0" err="1"/>
                <a:t>class</a:t>
              </a:r>
              <a:r>
                <a:rPr lang="es-CL" sz="1600" dirty="0"/>
                <a:t>="bloques"&gt;Bloque 2</a:t>
              </a:r>
              <a:r>
                <a:rPr lang="es-CL" sz="1600" dirty="0" smtClean="0"/>
                <a:t>&lt;/</a:t>
              </a:r>
              <a:r>
                <a:rPr lang="es-CL" sz="1600" dirty="0" err="1" smtClean="0"/>
                <a:t>span</a:t>
              </a:r>
              <a:r>
                <a:rPr lang="es-CL" sz="1600" dirty="0" smtClean="0"/>
                <a:t>&gt;</a:t>
              </a:r>
              <a:endParaRPr lang="es-CL" sz="1600" dirty="0"/>
            </a:p>
          </p:txBody>
        </p:sp>
        <p:sp>
          <p:nvSpPr>
            <p:cNvPr id="7" name="CuadroTexto 6">
              <a:extLst>
                <a:ext uri="{FF2B5EF4-FFF2-40B4-BE49-F238E27FC236}">
                  <a16:creationId xmlns:a16="http://schemas.microsoft.com/office/drawing/2014/main" id="{278B7F0F-73ED-4CB5-89C5-5C23F4D56617}"/>
                </a:ext>
              </a:extLst>
            </p:cNvPr>
            <p:cNvSpPr txBox="1"/>
            <p:nvPr/>
          </p:nvSpPr>
          <p:spPr>
            <a:xfrm>
              <a:off x="914400" y="5512141"/>
              <a:ext cx="681597" cy="338554"/>
            </a:xfrm>
            <a:prstGeom prst="rect">
              <a:avLst/>
            </a:prstGeom>
            <a:grpFill/>
            <a:ln w="25400">
              <a:solidFill>
                <a:schemeClr val="bg1">
                  <a:lumMod val="50000"/>
                </a:schemeClr>
              </a:solidFill>
            </a:ln>
          </p:spPr>
          <p:txBody>
            <a:bodyPr wrap="none" rtlCol="0">
              <a:spAutoFit/>
            </a:bodyPr>
            <a:lstStyle/>
            <a:p>
              <a:r>
                <a:rPr lang="es-CL" sz="1600" b="1" dirty="0"/>
                <a:t>HTML</a:t>
              </a:r>
            </a:p>
          </p:txBody>
        </p:sp>
      </p:grpSp>
      <p:grpSp>
        <p:nvGrpSpPr>
          <p:cNvPr id="12" name="Grupo 11">
            <a:extLst>
              <a:ext uri="{FF2B5EF4-FFF2-40B4-BE49-F238E27FC236}">
                <a16:creationId xmlns:a16="http://schemas.microsoft.com/office/drawing/2014/main" id="{123E62C8-1000-4164-82A5-8DF966534A0F}"/>
              </a:ext>
            </a:extLst>
          </p:cNvPr>
          <p:cNvGrpSpPr/>
          <p:nvPr/>
        </p:nvGrpSpPr>
        <p:grpSpPr>
          <a:xfrm>
            <a:off x="5715000" y="3798688"/>
            <a:ext cx="2575561" cy="1660333"/>
            <a:chOff x="914400" y="5512141"/>
            <a:chExt cx="3975847" cy="1660333"/>
          </a:xfrm>
          <a:solidFill>
            <a:schemeClr val="bg1">
              <a:lumMod val="95000"/>
            </a:schemeClr>
          </a:solidFill>
        </p:grpSpPr>
        <p:sp>
          <p:nvSpPr>
            <p:cNvPr id="13" name="Rectángulo 12">
              <a:extLst>
                <a:ext uri="{FF2B5EF4-FFF2-40B4-BE49-F238E27FC236}">
                  <a16:creationId xmlns:a16="http://schemas.microsoft.com/office/drawing/2014/main" id="{A14FAA33-7CB4-4D49-96CE-7DB79E2D4013}"/>
                </a:ext>
              </a:extLst>
            </p:cNvPr>
            <p:cNvSpPr/>
            <p:nvPr/>
          </p:nvSpPr>
          <p:spPr>
            <a:xfrm>
              <a:off x="914402" y="5849035"/>
              <a:ext cx="3975845" cy="1323439"/>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a:t>
              </a:r>
              <a:r>
                <a:rPr lang="en-US" sz="1600" dirty="0" err="1"/>
                <a:t>bloques</a:t>
              </a:r>
              <a:r>
                <a:rPr lang="en-US" sz="1600" dirty="0"/>
                <a:t> {</a:t>
              </a:r>
            </a:p>
            <a:p>
              <a:r>
                <a:rPr lang="en-US" sz="1600" dirty="0"/>
                <a:t>	</a:t>
              </a:r>
              <a:r>
                <a:rPr lang="en-US" sz="1600" dirty="0" smtClean="0"/>
                <a:t>padding</a:t>
              </a:r>
              <a:r>
                <a:rPr lang="en-US" sz="1600" dirty="0"/>
                <a:t>: 5px;</a:t>
              </a:r>
            </a:p>
            <a:p>
              <a:r>
                <a:rPr lang="en-US" sz="1600" dirty="0" smtClean="0"/>
                <a:t>	background</a:t>
              </a:r>
              <a:r>
                <a:rPr lang="en-US" sz="1600" dirty="0"/>
                <a:t>: </a:t>
              </a:r>
              <a:r>
                <a:rPr lang="es-CL" sz="1600" dirty="0"/>
                <a:t>#008000</a:t>
              </a:r>
              <a:r>
                <a:rPr lang="en-US" sz="1600" dirty="0"/>
                <a:t>;</a:t>
              </a:r>
            </a:p>
            <a:p>
              <a:r>
                <a:rPr lang="en-US" sz="1600" dirty="0" smtClean="0"/>
                <a:t>	display</a:t>
              </a:r>
              <a:r>
                <a:rPr lang="en-US" sz="1600" dirty="0"/>
                <a:t>: block</a:t>
              </a:r>
              <a:r>
                <a:rPr lang="en-US" sz="1600" dirty="0" smtClean="0"/>
                <a:t>;</a:t>
              </a:r>
            </a:p>
            <a:p>
              <a:r>
                <a:rPr lang="en-US" sz="1600" dirty="0" smtClean="0"/>
                <a:t>}</a:t>
              </a:r>
              <a:endParaRPr lang="es-CL" sz="1600" dirty="0"/>
            </a:p>
          </p:txBody>
        </p:sp>
        <p:sp>
          <p:nvSpPr>
            <p:cNvPr id="14" name="CuadroTexto 13">
              <a:extLst>
                <a:ext uri="{FF2B5EF4-FFF2-40B4-BE49-F238E27FC236}">
                  <a16:creationId xmlns:a16="http://schemas.microsoft.com/office/drawing/2014/main" id="{ACFC7A64-AD78-4534-92A0-1CD6AAACB800}"/>
                </a:ext>
              </a:extLst>
            </p:cNvPr>
            <p:cNvSpPr txBox="1"/>
            <p:nvPr/>
          </p:nvSpPr>
          <p:spPr>
            <a:xfrm>
              <a:off x="914400" y="5512141"/>
              <a:ext cx="848009" cy="338554"/>
            </a:xfrm>
            <a:prstGeom prst="rect">
              <a:avLst/>
            </a:prstGeom>
            <a:grpFill/>
            <a:ln w="25400">
              <a:solidFill>
                <a:schemeClr val="bg1">
                  <a:lumMod val="50000"/>
                </a:schemeClr>
              </a:solidFill>
            </a:ln>
          </p:spPr>
          <p:txBody>
            <a:bodyPr wrap="none" rtlCol="0">
              <a:spAutoFit/>
            </a:bodyPr>
            <a:lstStyle/>
            <a:p>
              <a:r>
                <a:rPr lang="es-CL" sz="1600" b="1" dirty="0"/>
                <a:t>CSS</a:t>
              </a:r>
            </a:p>
          </p:txBody>
        </p:sp>
      </p:grpSp>
    </p:spTree>
    <p:custDataLst>
      <p:tags r:id="rId1"/>
    </p:custDataLst>
    <p:extLst>
      <p:ext uri="{BB962C8B-B14F-4D97-AF65-F5344CB8AC3E}">
        <p14:creationId xmlns:p14="http://schemas.microsoft.com/office/powerpoint/2010/main" val="354551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85255" y="86489"/>
            <a:ext cx="5062105" cy="584775"/>
          </a:xfrm>
          <a:prstGeom prst="rect">
            <a:avLst/>
          </a:prstGeom>
          <a:noFill/>
        </p:spPr>
        <p:txBody>
          <a:bodyPr wrap="square" rtlCol="0">
            <a:spAutoFit/>
          </a:bodyPr>
          <a:lstStyle/>
          <a:p>
            <a:r>
              <a:rPr lang="es-CL" sz="3200" b="1" dirty="0" smtClean="0">
                <a:solidFill>
                  <a:schemeClr val="bg1"/>
                </a:solidFill>
              </a:rPr>
              <a:t>La </a:t>
            </a:r>
            <a:r>
              <a:rPr lang="es-CL" sz="3200" b="1" dirty="0">
                <a:solidFill>
                  <a:schemeClr val="bg1"/>
                </a:solidFill>
              </a:rPr>
              <a:t>propiedad Display: </a:t>
            </a:r>
            <a:r>
              <a:rPr lang="es-CL" sz="3200" b="1" dirty="0" err="1">
                <a:solidFill>
                  <a:schemeClr val="bg1"/>
                </a:solidFill>
              </a:rPr>
              <a:t>inline</a:t>
            </a:r>
            <a:endParaRPr lang="es-CL" sz="3200" b="1" i="1" dirty="0">
              <a:solidFill>
                <a:schemeClr val="bg1"/>
              </a:solidFill>
            </a:endParaRPr>
          </a:p>
        </p:txBody>
      </p:sp>
      <p:sp>
        <p:nvSpPr>
          <p:cNvPr id="5" name="Rectángulo 4">
            <a:extLst>
              <a:ext uri="{FF2B5EF4-FFF2-40B4-BE49-F238E27FC236}">
                <a16:creationId xmlns:a16="http://schemas.microsoft.com/office/drawing/2014/main" id="{B8C3C88F-0598-404B-9923-A3CDA9E5EF6F}"/>
              </a:ext>
            </a:extLst>
          </p:cNvPr>
          <p:cNvSpPr/>
          <p:nvPr/>
        </p:nvSpPr>
        <p:spPr>
          <a:xfrm>
            <a:off x="139337" y="711057"/>
            <a:ext cx="9004663" cy="2677656"/>
          </a:xfrm>
          <a:prstGeom prst="rect">
            <a:avLst/>
          </a:prstGeom>
        </p:spPr>
        <p:txBody>
          <a:bodyPr wrap="square">
            <a:spAutoFit/>
          </a:bodyPr>
          <a:lstStyle/>
          <a:p>
            <a:pPr algn="just"/>
            <a:r>
              <a:rPr lang="es-CL" sz="2400" b="1" dirty="0" smtClean="0"/>
              <a:t>		</a:t>
            </a:r>
            <a:r>
              <a:rPr lang="es-CL" sz="2400" b="1" dirty="0" err="1" smtClean="0"/>
              <a:t>Display</a:t>
            </a:r>
            <a:r>
              <a:rPr lang="es-CL" sz="2400" b="1" dirty="0"/>
              <a:t>: </a:t>
            </a:r>
            <a:r>
              <a:rPr lang="es-CL" sz="2400" b="1" dirty="0" err="1"/>
              <a:t>inline</a:t>
            </a:r>
            <a:endParaRPr lang="es-CL" sz="2400" b="1" dirty="0"/>
          </a:p>
          <a:p>
            <a:pPr algn="just"/>
            <a:r>
              <a:rPr lang="es-CL" sz="2400" dirty="0"/>
              <a:t>El elemento se comportan como elemento en línea y cumplen siguientes reglas:</a:t>
            </a:r>
          </a:p>
          <a:p>
            <a:pPr marL="285750" indent="-285750" algn="just">
              <a:buFont typeface="Arial" panose="020B0604020202020204" pitchFamily="34" charset="0"/>
              <a:buChar char="•"/>
            </a:pPr>
            <a:r>
              <a:rPr lang="es-CL" sz="2400" dirty="0"/>
              <a:t>Estos elementos permiten la ubicación de elementos adyacentes.</a:t>
            </a:r>
          </a:p>
          <a:p>
            <a:pPr marL="285750" indent="-285750" algn="just">
              <a:buFont typeface="Arial" panose="020B0604020202020204" pitchFamily="34" charset="0"/>
              <a:buChar char="•"/>
            </a:pPr>
            <a:r>
              <a:rPr lang="es-CL" sz="2400" dirty="0"/>
              <a:t>No puede determinarse el ancho ni la altura de estos elementos, ya que como elementos en línea, las dimensiones de los mismos son determinadas por el contenido.</a:t>
            </a:r>
          </a:p>
        </p:txBody>
      </p:sp>
      <p:grpSp>
        <p:nvGrpSpPr>
          <p:cNvPr id="9" name="Grupo 8">
            <a:extLst>
              <a:ext uri="{FF2B5EF4-FFF2-40B4-BE49-F238E27FC236}">
                <a16:creationId xmlns:a16="http://schemas.microsoft.com/office/drawing/2014/main" id="{94C6853A-68E9-447D-A26D-85F43CA452C8}"/>
              </a:ext>
            </a:extLst>
          </p:cNvPr>
          <p:cNvGrpSpPr/>
          <p:nvPr/>
        </p:nvGrpSpPr>
        <p:grpSpPr>
          <a:xfrm>
            <a:off x="712164" y="4148827"/>
            <a:ext cx="3279228" cy="921669"/>
            <a:chOff x="914400" y="5512141"/>
            <a:chExt cx="3279228" cy="921669"/>
          </a:xfrm>
          <a:solidFill>
            <a:schemeClr val="bg1">
              <a:lumMod val="95000"/>
            </a:schemeClr>
          </a:solidFill>
        </p:grpSpPr>
        <p:sp>
          <p:nvSpPr>
            <p:cNvPr id="3" name="Rectángulo 2">
              <a:extLst>
                <a:ext uri="{FF2B5EF4-FFF2-40B4-BE49-F238E27FC236}">
                  <a16:creationId xmlns:a16="http://schemas.microsoft.com/office/drawing/2014/main" id="{6BEC72A9-9BD6-4152-8860-1CFA30FFC9DB}"/>
                </a:ext>
              </a:extLst>
            </p:cNvPr>
            <p:cNvSpPr/>
            <p:nvPr/>
          </p:nvSpPr>
          <p:spPr>
            <a:xfrm>
              <a:off x="914400" y="5849035"/>
              <a:ext cx="3279228" cy="584775"/>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a:t>&lt;p </a:t>
              </a:r>
              <a:r>
                <a:rPr lang="es-CL" sz="1600" dirty="0" err="1" smtClean="0"/>
                <a:t>class</a:t>
              </a:r>
              <a:r>
                <a:rPr lang="es-CL" sz="1600" dirty="0" smtClean="0"/>
                <a:t>="</a:t>
              </a:r>
              <a:r>
                <a:rPr lang="es-CL" sz="1600" dirty="0" err="1" smtClean="0"/>
                <a:t>lineas</a:t>
              </a:r>
              <a:r>
                <a:rPr lang="es-CL" sz="1600" dirty="0"/>
                <a:t>"&gt;Soy la Línea 1&lt;/p&gt;</a:t>
              </a:r>
            </a:p>
            <a:p>
              <a:r>
                <a:rPr lang="es-CL" sz="1600" dirty="0"/>
                <a:t>&lt;p </a:t>
              </a:r>
              <a:r>
                <a:rPr lang="es-CL" sz="1600" dirty="0" err="1" smtClean="0"/>
                <a:t>class</a:t>
              </a:r>
              <a:r>
                <a:rPr lang="es-CL" sz="1600" dirty="0" smtClean="0"/>
                <a:t>="</a:t>
              </a:r>
              <a:r>
                <a:rPr lang="es-CL" sz="1600" dirty="0" err="1" smtClean="0"/>
                <a:t>lineas</a:t>
              </a:r>
              <a:r>
                <a:rPr lang="es-CL" sz="1600" dirty="0"/>
                <a:t>"&gt;Soy la Línea 2&lt;/p&gt;</a:t>
              </a:r>
            </a:p>
          </p:txBody>
        </p:sp>
        <p:sp>
          <p:nvSpPr>
            <p:cNvPr id="7" name="CuadroTexto 6">
              <a:extLst>
                <a:ext uri="{FF2B5EF4-FFF2-40B4-BE49-F238E27FC236}">
                  <a16:creationId xmlns:a16="http://schemas.microsoft.com/office/drawing/2014/main" id="{278B7F0F-73ED-4CB5-89C5-5C23F4D56617}"/>
                </a:ext>
              </a:extLst>
            </p:cNvPr>
            <p:cNvSpPr txBox="1"/>
            <p:nvPr/>
          </p:nvSpPr>
          <p:spPr>
            <a:xfrm>
              <a:off x="914400" y="5512141"/>
              <a:ext cx="681597" cy="338554"/>
            </a:xfrm>
            <a:prstGeom prst="rect">
              <a:avLst/>
            </a:prstGeom>
            <a:grpFill/>
            <a:ln w="25400">
              <a:solidFill>
                <a:schemeClr val="bg1">
                  <a:lumMod val="50000"/>
                </a:schemeClr>
              </a:solidFill>
            </a:ln>
          </p:spPr>
          <p:txBody>
            <a:bodyPr wrap="none" rtlCol="0">
              <a:spAutoFit/>
            </a:bodyPr>
            <a:lstStyle/>
            <a:p>
              <a:r>
                <a:rPr lang="es-CL" sz="1600" b="1" dirty="0" smtClean="0"/>
                <a:t>HTML</a:t>
              </a:r>
              <a:endParaRPr lang="es-CL" sz="1600" b="1" dirty="0"/>
            </a:p>
          </p:txBody>
        </p:sp>
      </p:grpSp>
      <p:grpSp>
        <p:nvGrpSpPr>
          <p:cNvPr id="12" name="Grupo 11">
            <a:extLst>
              <a:ext uri="{FF2B5EF4-FFF2-40B4-BE49-F238E27FC236}">
                <a16:creationId xmlns:a16="http://schemas.microsoft.com/office/drawing/2014/main" id="{123E62C8-1000-4164-82A5-8DF966534A0F}"/>
              </a:ext>
            </a:extLst>
          </p:cNvPr>
          <p:cNvGrpSpPr/>
          <p:nvPr/>
        </p:nvGrpSpPr>
        <p:grpSpPr>
          <a:xfrm>
            <a:off x="5203813" y="4148827"/>
            <a:ext cx="2629989" cy="1669042"/>
            <a:chOff x="914400" y="5503432"/>
            <a:chExt cx="3529927" cy="1669042"/>
          </a:xfrm>
          <a:solidFill>
            <a:schemeClr val="bg1">
              <a:lumMod val="95000"/>
            </a:schemeClr>
          </a:solidFill>
        </p:grpSpPr>
        <p:sp>
          <p:nvSpPr>
            <p:cNvPr id="13" name="Rectángulo 12">
              <a:extLst>
                <a:ext uri="{FF2B5EF4-FFF2-40B4-BE49-F238E27FC236}">
                  <a16:creationId xmlns:a16="http://schemas.microsoft.com/office/drawing/2014/main" id="{A14FAA33-7CB4-4D49-96CE-7DB79E2D4013}"/>
                </a:ext>
              </a:extLst>
            </p:cNvPr>
            <p:cNvSpPr/>
            <p:nvPr/>
          </p:nvSpPr>
          <p:spPr>
            <a:xfrm>
              <a:off x="914400" y="5849035"/>
              <a:ext cx="3529927" cy="1323439"/>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a:t>
              </a:r>
              <a:r>
                <a:rPr lang="en-US" sz="1600" dirty="0" err="1"/>
                <a:t>lineas</a:t>
              </a:r>
              <a:r>
                <a:rPr lang="en-US" sz="1600" dirty="0"/>
                <a:t> {</a:t>
              </a:r>
            </a:p>
            <a:p>
              <a:r>
                <a:rPr lang="en-US" sz="1600" dirty="0"/>
                <a:t>	</a:t>
              </a:r>
              <a:r>
                <a:rPr lang="en-US" sz="1600" dirty="0" smtClean="0"/>
                <a:t>padding</a:t>
              </a:r>
              <a:r>
                <a:rPr lang="en-US" sz="1600" dirty="0"/>
                <a:t>: 5px;</a:t>
              </a:r>
            </a:p>
            <a:p>
              <a:r>
                <a:rPr lang="en-US" sz="1600" dirty="0" smtClean="0"/>
                <a:t>	background</a:t>
              </a:r>
              <a:r>
                <a:rPr lang="en-US" sz="1600" dirty="0"/>
                <a:t>: </a:t>
              </a:r>
              <a:r>
                <a:rPr lang="es-CL" sz="1600" dirty="0"/>
                <a:t>#008000</a:t>
              </a:r>
              <a:r>
                <a:rPr lang="en-US" sz="1600" dirty="0"/>
                <a:t>;</a:t>
              </a:r>
            </a:p>
            <a:p>
              <a:r>
                <a:rPr lang="en-US" sz="1600" dirty="0" smtClean="0"/>
                <a:t>	display</a:t>
              </a:r>
              <a:r>
                <a:rPr lang="en-US" sz="1600" dirty="0"/>
                <a:t>: inline;  </a:t>
              </a:r>
            </a:p>
            <a:p>
              <a:r>
                <a:rPr lang="en-US" sz="1600" dirty="0"/>
                <a:t>}</a:t>
              </a:r>
              <a:endParaRPr lang="es-CL" sz="1600" dirty="0"/>
            </a:p>
          </p:txBody>
        </p:sp>
        <p:sp>
          <p:nvSpPr>
            <p:cNvPr id="14" name="CuadroTexto 13">
              <a:extLst>
                <a:ext uri="{FF2B5EF4-FFF2-40B4-BE49-F238E27FC236}">
                  <a16:creationId xmlns:a16="http://schemas.microsoft.com/office/drawing/2014/main" id="{ACFC7A64-AD78-4534-92A0-1CD6AAACB800}"/>
                </a:ext>
              </a:extLst>
            </p:cNvPr>
            <p:cNvSpPr txBox="1"/>
            <p:nvPr/>
          </p:nvSpPr>
          <p:spPr>
            <a:xfrm>
              <a:off x="914400" y="5503432"/>
              <a:ext cx="848009" cy="338554"/>
            </a:xfrm>
            <a:prstGeom prst="rect">
              <a:avLst/>
            </a:prstGeom>
            <a:grpFill/>
            <a:ln w="25400">
              <a:solidFill>
                <a:schemeClr val="bg1">
                  <a:lumMod val="50000"/>
                </a:schemeClr>
              </a:solidFill>
            </a:ln>
          </p:spPr>
          <p:txBody>
            <a:bodyPr wrap="none" rtlCol="0">
              <a:spAutoFit/>
            </a:bodyPr>
            <a:lstStyle/>
            <a:p>
              <a:r>
                <a:rPr lang="es-CL" sz="1600" b="1" dirty="0"/>
                <a:t>CSS</a:t>
              </a:r>
            </a:p>
          </p:txBody>
        </p:sp>
      </p:grpSp>
      <p:grpSp>
        <p:nvGrpSpPr>
          <p:cNvPr id="8" name="Grupo 7">
            <a:extLst>
              <a:ext uri="{FF2B5EF4-FFF2-40B4-BE49-F238E27FC236}">
                <a16:creationId xmlns:a16="http://schemas.microsoft.com/office/drawing/2014/main" id="{E4D7D920-DC4B-4F33-9DCF-FCA8301F4480}"/>
              </a:ext>
            </a:extLst>
          </p:cNvPr>
          <p:cNvGrpSpPr/>
          <p:nvPr/>
        </p:nvGrpSpPr>
        <p:grpSpPr>
          <a:xfrm>
            <a:off x="875076" y="6237968"/>
            <a:ext cx="3137162" cy="338554"/>
            <a:chOff x="966955" y="5925889"/>
            <a:chExt cx="3137162" cy="338554"/>
          </a:xfrm>
        </p:grpSpPr>
        <p:sp>
          <p:nvSpPr>
            <p:cNvPr id="2" name="Rectángulo 1">
              <a:extLst>
                <a:ext uri="{FF2B5EF4-FFF2-40B4-BE49-F238E27FC236}">
                  <a16:creationId xmlns:a16="http://schemas.microsoft.com/office/drawing/2014/main" id="{BFDA7EAE-568B-468D-A6E6-6D834DF2D825}"/>
                </a:ext>
              </a:extLst>
            </p:cNvPr>
            <p:cNvSpPr/>
            <p:nvPr/>
          </p:nvSpPr>
          <p:spPr>
            <a:xfrm>
              <a:off x="966955" y="5925889"/>
              <a:ext cx="1476702" cy="3385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Soy la Línea 1</a:t>
              </a:r>
            </a:p>
          </p:txBody>
        </p:sp>
        <p:sp>
          <p:nvSpPr>
            <p:cNvPr id="15" name="Rectángulo 14">
              <a:extLst>
                <a:ext uri="{FF2B5EF4-FFF2-40B4-BE49-F238E27FC236}">
                  <a16:creationId xmlns:a16="http://schemas.microsoft.com/office/drawing/2014/main" id="{5CFD5C28-2670-4D01-9DD0-AA702389E193}"/>
                </a:ext>
              </a:extLst>
            </p:cNvPr>
            <p:cNvSpPr/>
            <p:nvPr/>
          </p:nvSpPr>
          <p:spPr>
            <a:xfrm>
              <a:off x="2627415" y="5925889"/>
              <a:ext cx="1476702" cy="3385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Soy la Línea 2</a:t>
              </a:r>
            </a:p>
          </p:txBody>
        </p:sp>
      </p:grpSp>
    </p:spTree>
    <p:custDataLst>
      <p:tags r:id="rId1"/>
    </p:custDataLst>
    <p:extLst>
      <p:ext uri="{BB962C8B-B14F-4D97-AF65-F5344CB8AC3E}">
        <p14:creationId xmlns:p14="http://schemas.microsoft.com/office/powerpoint/2010/main" val="157663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335569" y="0"/>
            <a:ext cx="5995562" cy="584775"/>
          </a:xfrm>
          <a:prstGeom prst="rect">
            <a:avLst/>
          </a:prstGeom>
          <a:noFill/>
        </p:spPr>
        <p:txBody>
          <a:bodyPr wrap="square" rtlCol="0">
            <a:spAutoFit/>
          </a:bodyPr>
          <a:lstStyle/>
          <a:p>
            <a:r>
              <a:rPr lang="es-CL" sz="3200" b="1" dirty="0" smtClean="0">
                <a:solidFill>
                  <a:schemeClr val="bg1"/>
                </a:solidFill>
              </a:rPr>
              <a:t>La </a:t>
            </a:r>
            <a:r>
              <a:rPr lang="es-CL" sz="3200" b="1" dirty="0">
                <a:solidFill>
                  <a:schemeClr val="bg1"/>
                </a:solidFill>
              </a:rPr>
              <a:t>propiedad Display: </a:t>
            </a:r>
            <a:r>
              <a:rPr lang="es-CL" sz="3200" b="1" dirty="0" err="1">
                <a:solidFill>
                  <a:schemeClr val="bg1"/>
                </a:solidFill>
              </a:rPr>
              <a:t>inline</a:t>
            </a:r>
            <a:r>
              <a:rPr lang="es-CL" sz="3200" b="1" dirty="0">
                <a:solidFill>
                  <a:schemeClr val="bg1"/>
                </a:solidFill>
              </a:rPr>
              <a:t>-block</a:t>
            </a:r>
            <a:endParaRPr lang="es-CL" sz="3200" b="1" i="1" dirty="0">
              <a:solidFill>
                <a:schemeClr val="bg1"/>
              </a:solidFill>
            </a:endParaRPr>
          </a:p>
        </p:txBody>
      </p:sp>
      <p:sp>
        <p:nvSpPr>
          <p:cNvPr id="5" name="Rectángulo 4">
            <a:extLst>
              <a:ext uri="{FF2B5EF4-FFF2-40B4-BE49-F238E27FC236}">
                <a16:creationId xmlns:a16="http://schemas.microsoft.com/office/drawing/2014/main" id="{B8C3C88F-0598-404B-9923-A3CDA9E5EF6F}"/>
              </a:ext>
            </a:extLst>
          </p:cNvPr>
          <p:cNvSpPr/>
          <p:nvPr/>
        </p:nvSpPr>
        <p:spPr>
          <a:xfrm>
            <a:off x="120073" y="708157"/>
            <a:ext cx="8962967" cy="3170099"/>
          </a:xfrm>
          <a:prstGeom prst="rect">
            <a:avLst/>
          </a:prstGeom>
        </p:spPr>
        <p:txBody>
          <a:bodyPr wrap="square">
            <a:spAutoFit/>
          </a:bodyPr>
          <a:lstStyle/>
          <a:p>
            <a:pPr algn="just"/>
            <a:r>
              <a:rPr lang="es-CL" sz="2000" b="1" dirty="0" smtClean="0"/>
              <a:t>		</a:t>
            </a:r>
            <a:r>
              <a:rPr lang="es-CL" sz="2000" b="1" dirty="0" err="1" smtClean="0"/>
              <a:t>Display</a:t>
            </a:r>
            <a:r>
              <a:rPr lang="es-CL" sz="2000" b="1" dirty="0"/>
              <a:t>: </a:t>
            </a:r>
            <a:r>
              <a:rPr lang="es-CL" sz="2000" b="1" dirty="0" err="1"/>
              <a:t>inline</a:t>
            </a:r>
            <a:r>
              <a:rPr lang="es-CL" sz="2000" b="1" dirty="0"/>
              <a:t>-block</a:t>
            </a:r>
          </a:p>
          <a:p>
            <a:pPr algn="just"/>
            <a:r>
              <a:rPr lang="es-CL" sz="2000" dirty="0"/>
              <a:t>Se comportan como si se tratara de elementos de bloque, pero que permiten la presencia de elementos adyacentes:</a:t>
            </a:r>
          </a:p>
          <a:p>
            <a:pPr marL="285750" indent="-285750" algn="just">
              <a:buFont typeface="Arial" panose="020B0604020202020204" pitchFamily="34" charset="0"/>
              <a:buChar char="•"/>
            </a:pPr>
            <a:r>
              <a:rPr lang="es-CL" sz="2000" dirty="0"/>
              <a:t>Permiten elementos adyacentes, como si se tratara de elementos en línea.</a:t>
            </a:r>
          </a:p>
          <a:p>
            <a:pPr marL="285750" indent="-285750" algn="just">
              <a:buFont typeface="Arial" panose="020B0604020202020204" pitchFamily="34" charset="0"/>
              <a:buChar char="•"/>
            </a:pPr>
            <a:r>
              <a:rPr lang="es-CL" sz="2000" dirty="0"/>
              <a:t>Pueden determinarse sus dimensiones, como los elementos de bloque.</a:t>
            </a:r>
          </a:p>
          <a:p>
            <a:pPr marL="285750" indent="-285750" algn="just">
              <a:buFont typeface="Arial" panose="020B0604020202020204" pitchFamily="34" charset="0"/>
              <a:buChar char="•"/>
            </a:pPr>
            <a:r>
              <a:rPr lang="es-CL" sz="2000" dirty="0"/>
              <a:t>Cuando no se determina su extensión, ocupan todo el espacio disponible, como sucede con los elementos de bloque.</a:t>
            </a:r>
          </a:p>
          <a:p>
            <a:pPr marL="285750" indent="-285750" algn="just">
              <a:buFont typeface="Arial" panose="020B0604020202020204" pitchFamily="34" charset="0"/>
              <a:buChar char="•"/>
            </a:pPr>
            <a:r>
              <a:rPr lang="es-CL" sz="2000" dirty="0"/>
              <a:t>La posición que ocupan estos elementos, es similar a los elementos en línea, lo que quiere decir que la parte inferior del elemento se apoyará en la base de la línea.</a:t>
            </a:r>
          </a:p>
        </p:txBody>
      </p:sp>
      <p:grpSp>
        <p:nvGrpSpPr>
          <p:cNvPr id="4" name="Grupo 3">
            <a:extLst>
              <a:ext uri="{FF2B5EF4-FFF2-40B4-BE49-F238E27FC236}">
                <a16:creationId xmlns:a16="http://schemas.microsoft.com/office/drawing/2014/main" id="{6D2C0127-E559-4BE8-A1F0-D5A913D7BD11}"/>
              </a:ext>
            </a:extLst>
          </p:cNvPr>
          <p:cNvGrpSpPr/>
          <p:nvPr/>
        </p:nvGrpSpPr>
        <p:grpSpPr>
          <a:xfrm>
            <a:off x="940502" y="4134294"/>
            <a:ext cx="4072933" cy="930378"/>
            <a:chOff x="940502" y="3929340"/>
            <a:chExt cx="4072933" cy="930378"/>
          </a:xfrm>
          <a:solidFill>
            <a:schemeClr val="bg1">
              <a:lumMod val="95000"/>
            </a:schemeClr>
          </a:solidFill>
        </p:grpSpPr>
        <p:sp>
          <p:nvSpPr>
            <p:cNvPr id="3" name="Rectángulo 2">
              <a:extLst>
                <a:ext uri="{FF2B5EF4-FFF2-40B4-BE49-F238E27FC236}">
                  <a16:creationId xmlns:a16="http://schemas.microsoft.com/office/drawing/2014/main" id="{6BEC72A9-9BD6-4152-8860-1CFA30FFC9DB}"/>
                </a:ext>
              </a:extLst>
            </p:cNvPr>
            <p:cNvSpPr/>
            <p:nvPr/>
          </p:nvSpPr>
          <p:spPr>
            <a:xfrm>
              <a:off x="940503" y="4274943"/>
              <a:ext cx="4072932" cy="584775"/>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a:t>&lt;p </a:t>
              </a:r>
              <a:r>
                <a:rPr lang="es-CL" sz="1600" dirty="0" err="1" smtClean="0"/>
                <a:t>class</a:t>
              </a:r>
              <a:r>
                <a:rPr lang="es-CL" sz="1600" dirty="0" smtClean="0"/>
                <a:t>="</a:t>
              </a:r>
              <a:r>
                <a:rPr lang="es-CL" sz="1600" dirty="0" err="1" smtClean="0"/>
                <a:t>lineas</a:t>
              </a:r>
              <a:r>
                <a:rPr lang="es-CL" sz="1600" dirty="0"/>
                <a:t>"&gt;Soy la Línea 1 en Bloque&lt;/p&gt;</a:t>
              </a:r>
            </a:p>
            <a:p>
              <a:r>
                <a:rPr lang="es-CL" sz="1600" dirty="0"/>
                <a:t>&lt;p </a:t>
              </a:r>
              <a:r>
                <a:rPr lang="es-CL" sz="1600" dirty="0" err="1" smtClean="0"/>
                <a:t>class</a:t>
              </a:r>
              <a:r>
                <a:rPr lang="es-CL" sz="1600" dirty="0" smtClean="0"/>
                <a:t>="</a:t>
              </a:r>
              <a:r>
                <a:rPr lang="es-CL" sz="1600" dirty="0" err="1" smtClean="0"/>
                <a:t>lineas</a:t>
              </a:r>
              <a:r>
                <a:rPr lang="es-CL" sz="1600" dirty="0"/>
                <a:t>"&gt;Soy la Línea 2 en Bloque&lt;/p&gt;</a:t>
              </a:r>
            </a:p>
          </p:txBody>
        </p:sp>
        <p:sp>
          <p:nvSpPr>
            <p:cNvPr id="7" name="CuadroTexto 6">
              <a:extLst>
                <a:ext uri="{FF2B5EF4-FFF2-40B4-BE49-F238E27FC236}">
                  <a16:creationId xmlns:a16="http://schemas.microsoft.com/office/drawing/2014/main" id="{278B7F0F-73ED-4CB5-89C5-5C23F4D56617}"/>
                </a:ext>
              </a:extLst>
            </p:cNvPr>
            <p:cNvSpPr txBox="1"/>
            <p:nvPr/>
          </p:nvSpPr>
          <p:spPr>
            <a:xfrm>
              <a:off x="940502" y="3929340"/>
              <a:ext cx="853124" cy="338554"/>
            </a:xfrm>
            <a:prstGeom prst="rect">
              <a:avLst/>
            </a:prstGeom>
            <a:grpFill/>
            <a:ln w="25400">
              <a:solidFill>
                <a:schemeClr val="bg1">
                  <a:lumMod val="50000"/>
                </a:schemeClr>
              </a:solidFill>
            </a:ln>
          </p:spPr>
          <p:txBody>
            <a:bodyPr wrap="none" rtlCol="0">
              <a:spAutoFit/>
            </a:bodyPr>
            <a:lstStyle/>
            <a:p>
              <a:r>
                <a:rPr lang="es-CL" sz="1600" b="1" dirty="0"/>
                <a:t>HTML</a:t>
              </a:r>
            </a:p>
          </p:txBody>
        </p:sp>
      </p:grpSp>
      <p:grpSp>
        <p:nvGrpSpPr>
          <p:cNvPr id="12" name="Grupo 11">
            <a:extLst>
              <a:ext uri="{FF2B5EF4-FFF2-40B4-BE49-F238E27FC236}">
                <a16:creationId xmlns:a16="http://schemas.microsoft.com/office/drawing/2014/main" id="{123E62C8-1000-4164-82A5-8DF966534A0F}"/>
              </a:ext>
            </a:extLst>
          </p:cNvPr>
          <p:cNvGrpSpPr/>
          <p:nvPr/>
        </p:nvGrpSpPr>
        <p:grpSpPr>
          <a:xfrm>
            <a:off x="5523872" y="4118912"/>
            <a:ext cx="2601225" cy="1906554"/>
            <a:chOff x="914400" y="5512141"/>
            <a:chExt cx="3463762" cy="1906554"/>
          </a:xfrm>
          <a:solidFill>
            <a:schemeClr val="bg1">
              <a:lumMod val="95000"/>
            </a:schemeClr>
          </a:solidFill>
        </p:grpSpPr>
        <p:sp>
          <p:nvSpPr>
            <p:cNvPr id="13" name="Rectángulo 12">
              <a:extLst>
                <a:ext uri="{FF2B5EF4-FFF2-40B4-BE49-F238E27FC236}">
                  <a16:creationId xmlns:a16="http://schemas.microsoft.com/office/drawing/2014/main" id="{A14FAA33-7CB4-4D49-96CE-7DB79E2D4013}"/>
                </a:ext>
              </a:extLst>
            </p:cNvPr>
            <p:cNvSpPr/>
            <p:nvPr/>
          </p:nvSpPr>
          <p:spPr>
            <a:xfrm>
              <a:off x="914400" y="5849035"/>
              <a:ext cx="3463762" cy="1569660"/>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a:t>
              </a:r>
              <a:r>
                <a:rPr lang="en-US" sz="1600" dirty="0" err="1"/>
                <a:t>lineas</a:t>
              </a:r>
              <a:r>
                <a:rPr lang="en-US" sz="1600" dirty="0"/>
                <a:t> {</a:t>
              </a:r>
            </a:p>
            <a:p>
              <a:r>
                <a:rPr lang="en-US" sz="1600" dirty="0"/>
                <a:t>	</a:t>
              </a:r>
              <a:r>
                <a:rPr lang="en-US" sz="1600" dirty="0" smtClean="0"/>
                <a:t>padding</a:t>
              </a:r>
              <a:r>
                <a:rPr lang="en-US" sz="1600" dirty="0"/>
                <a:t>: 5px;</a:t>
              </a:r>
            </a:p>
            <a:p>
              <a:r>
                <a:rPr lang="en-US" sz="1600" dirty="0" smtClean="0"/>
                <a:t>	background</a:t>
              </a:r>
              <a:r>
                <a:rPr lang="en-US" sz="1600" dirty="0"/>
                <a:t>: </a:t>
              </a:r>
              <a:r>
                <a:rPr lang="es-CL" sz="1600" dirty="0"/>
                <a:t>#008000</a:t>
              </a:r>
              <a:r>
                <a:rPr lang="en-US" sz="1600" dirty="0"/>
                <a:t>;</a:t>
              </a:r>
            </a:p>
            <a:p>
              <a:r>
                <a:rPr lang="en-US" sz="1600" dirty="0" smtClean="0"/>
                <a:t>	display</a:t>
              </a:r>
              <a:r>
                <a:rPr lang="en-US" sz="1600" dirty="0"/>
                <a:t>: inline-block;  </a:t>
              </a:r>
            </a:p>
            <a:p>
              <a:r>
                <a:rPr lang="en-US" sz="1600" dirty="0" smtClean="0"/>
                <a:t>	width</a:t>
              </a:r>
              <a:r>
                <a:rPr lang="en-US" sz="1600" dirty="0"/>
                <a:t>: 100px;</a:t>
              </a:r>
            </a:p>
            <a:p>
              <a:r>
                <a:rPr lang="en-US" sz="1600" dirty="0"/>
                <a:t>}</a:t>
              </a:r>
              <a:endParaRPr lang="es-CL" sz="1600" dirty="0"/>
            </a:p>
          </p:txBody>
        </p:sp>
        <p:sp>
          <p:nvSpPr>
            <p:cNvPr id="14" name="CuadroTexto 13">
              <a:extLst>
                <a:ext uri="{FF2B5EF4-FFF2-40B4-BE49-F238E27FC236}">
                  <a16:creationId xmlns:a16="http://schemas.microsoft.com/office/drawing/2014/main" id="{ACFC7A64-AD78-4534-92A0-1CD6AAACB800}"/>
                </a:ext>
              </a:extLst>
            </p:cNvPr>
            <p:cNvSpPr txBox="1"/>
            <p:nvPr/>
          </p:nvSpPr>
          <p:spPr>
            <a:xfrm>
              <a:off x="914400" y="5512141"/>
              <a:ext cx="848009" cy="338554"/>
            </a:xfrm>
            <a:prstGeom prst="rect">
              <a:avLst/>
            </a:prstGeom>
            <a:grpFill/>
            <a:ln w="25400">
              <a:solidFill>
                <a:schemeClr val="bg1">
                  <a:lumMod val="50000"/>
                </a:schemeClr>
              </a:solidFill>
            </a:ln>
          </p:spPr>
          <p:txBody>
            <a:bodyPr wrap="none" rtlCol="0">
              <a:spAutoFit/>
            </a:bodyPr>
            <a:lstStyle/>
            <a:p>
              <a:r>
                <a:rPr lang="es-CL" sz="1600" b="1" dirty="0"/>
                <a:t>CSS</a:t>
              </a:r>
            </a:p>
          </p:txBody>
        </p:sp>
      </p:grpSp>
      <p:grpSp>
        <p:nvGrpSpPr>
          <p:cNvPr id="6" name="Grupo 5">
            <a:extLst>
              <a:ext uri="{FF2B5EF4-FFF2-40B4-BE49-F238E27FC236}">
                <a16:creationId xmlns:a16="http://schemas.microsoft.com/office/drawing/2014/main" id="{36BF9786-AD4D-4D35-B6F8-96119825C062}"/>
              </a:ext>
            </a:extLst>
          </p:cNvPr>
          <p:cNvGrpSpPr/>
          <p:nvPr/>
        </p:nvGrpSpPr>
        <p:grpSpPr>
          <a:xfrm>
            <a:off x="940503" y="5667907"/>
            <a:ext cx="3129542" cy="711396"/>
            <a:chOff x="940503" y="5667907"/>
            <a:chExt cx="3129542" cy="711396"/>
          </a:xfrm>
        </p:grpSpPr>
        <p:sp>
          <p:nvSpPr>
            <p:cNvPr id="2" name="Rectángulo 1">
              <a:extLst>
                <a:ext uri="{FF2B5EF4-FFF2-40B4-BE49-F238E27FC236}">
                  <a16:creationId xmlns:a16="http://schemas.microsoft.com/office/drawing/2014/main" id="{BFDA7EAE-568B-468D-A6E6-6D834DF2D825}"/>
                </a:ext>
              </a:extLst>
            </p:cNvPr>
            <p:cNvSpPr/>
            <p:nvPr/>
          </p:nvSpPr>
          <p:spPr>
            <a:xfrm>
              <a:off x="940503" y="5667907"/>
              <a:ext cx="1476702" cy="7113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Soy la Línea 1 en Bloque</a:t>
              </a:r>
            </a:p>
          </p:txBody>
        </p:sp>
        <p:sp>
          <p:nvSpPr>
            <p:cNvPr id="15" name="Rectángulo 14">
              <a:extLst>
                <a:ext uri="{FF2B5EF4-FFF2-40B4-BE49-F238E27FC236}">
                  <a16:creationId xmlns:a16="http://schemas.microsoft.com/office/drawing/2014/main" id="{5CFD5C28-2670-4D01-9DD0-AA702389E193}"/>
                </a:ext>
              </a:extLst>
            </p:cNvPr>
            <p:cNvSpPr/>
            <p:nvPr/>
          </p:nvSpPr>
          <p:spPr>
            <a:xfrm>
              <a:off x="2593343" y="5667908"/>
              <a:ext cx="1476702" cy="7113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s-CL" dirty="0"/>
                <a:t>Soy la Línea 2 en Bloque</a:t>
              </a:r>
            </a:p>
          </p:txBody>
        </p:sp>
      </p:grpSp>
    </p:spTree>
    <p:custDataLst>
      <p:tags r:id="rId1"/>
    </p:custDataLst>
    <p:extLst>
      <p:ext uri="{BB962C8B-B14F-4D97-AF65-F5344CB8AC3E}">
        <p14:creationId xmlns:p14="http://schemas.microsoft.com/office/powerpoint/2010/main" val="281442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541221" y="56736"/>
            <a:ext cx="4982651" cy="523220"/>
          </a:xfrm>
          <a:prstGeom prst="rect">
            <a:avLst/>
          </a:prstGeom>
          <a:noFill/>
        </p:spPr>
        <p:txBody>
          <a:bodyPr wrap="square" rtlCol="0">
            <a:spAutoFit/>
          </a:bodyPr>
          <a:lstStyle/>
          <a:p>
            <a:r>
              <a:rPr lang="es-CL" sz="2800" b="1" dirty="0" smtClean="0">
                <a:solidFill>
                  <a:schemeClr val="bg1"/>
                </a:solidFill>
              </a:rPr>
              <a:t>La </a:t>
            </a:r>
            <a:r>
              <a:rPr lang="es-CL" sz="2800" b="1" dirty="0">
                <a:solidFill>
                  <a:schemeClr val="bg1"/>
                </a:solidFill>
              </a:rPr>
              <a:t>propiedad Display: </a:t>
            </a:r>
            <a:r>
              <a:rPr lang="es-CL" sz="2800" b="1" dirty="0" err="1">
                <a:solidFill>
                  <a:schemeClr val="bg1"/>
                </a:solidFill>
              </a:rPr>
              <a:t>list-item</a:t>
            </a:r>
            <a:endParaRPr lang="es-CL" sz="2800" b="1" i="1" dirty="0">
              <a:solidFill>
                <a:schemeClr val="bg1"/>
              </a:solidFill>
            </a:endParaRPr>
          </a:p>
        </p:txBody>
      </p:sp>
      <p:sp>
        <p:nvSpPr>
          <p:cNvPr id="5" name="Rectángulo 4">
            <a:extLst>
              <a:ext uri="{FF2B5EF4-FFF2-40B4-BE49-F238E27FC236}">
                <a16:creationId xmlns:a16="http://schemas.microsoft.com/office/drawing/2014/main" id="{B8C3C88F-0598-404B-9923-A3CDA9E5EF6F}"/>
              </a:ext>
            </a:extLst>
          </p:cNvPr>
          <p:cNvSpPr/>
          <p:nvPr/>
        </p:nvSpPr>
        <p:spPr>
          <a:xfrm>
            <a:off x="0" y="700653"/>
            <a:ext cx="9065623" cy="4154984"/>
          </a:xfrm>
          <a:prstGeom prst="rect">
            <a:avLst/>
          </a:prstGeom>
        </p:spPr>
        <p:txBody>
          <a:bodyPr wrap="square">
            <a:spAutoFit/>
          </a:bodyPr>
          <a:lstStyle/>
          <a:p>
            <a:pPr algn="just"/>
            <a:r>
              <a:rPr lang="es-CL" sz="2400" b="1" dirty="0" smtClean="0"/>
              <a:t>		</a:t>
            </a:r>
            <a:r>
              <a:rPr lang="es-CL" sz="2400" b="1" dirty="0" err="1" smtClean="0"/>
              <a:t>Display</a:t>
            </a:r>
            <a:r>
              <a:rPr lang="es-CL" sz="2400" b="1" dirty="0"/>
              <a:t>: </a:t>
            </a:r>
            <a:r>
              <a:rPr lang="es-CL" sz="2400" b="1" dirty="0" err="1"/>
              <a:t>list-item</a:t>
            </a:r>
            <a:endParaRPr lang="es-CL" sz="2400" b="1" dirty="0"/>
          </a:p>
          <a:p>
            <a:pPr algn="just"/>
            <a:r>
              <a:rPr lang="es-CL" sz="2400" dirty="0"/>
              <a:t>Este valor hace que el elemento se comporte como si se tratara de un ítem de lista, es decir, como si se tratara de un elemento &lt;</a:t>
            </a:r>
            <a:r>
              <a:rPr lang="es-CL" sz="2400" dirty="0" err="1"/>
              <a:t>li</a:t>
            </a:r>
            <a:r>
              <a:rPr lang="es-CL" sz="2400" dirty="0"/>
              <a:t>&gt;. Su comportamiento es exactamente igual que si se tratara de un ítem de lista, por lo que soporta las propiedades de este tipo de elementos, como </a:t>
            </a:r>
            <a:r>
              <a:rPr lang="es-CL" sz="2400" b="1" dirty="0" smtClean="0"/>
              <a:t>"</a:t>
            </a:r>
            <a:r>
              <a:rPr lang="es-CL" sz="2400" b="1" dirty="0" err="1" smtClean="0"/>
              <a:t>list-style</a:t>
            </a:r>
            <a:r>
              <a:rPr lang="es-CL" sz="2400" b="1" dirty="0" smtClean="0"/>
              <a:t>"</a:t>
            </a:r>
            <a:r>
              <a:rPr lang="es-CL" sz="2400" dirty="0" smtClean="0"/>
              <a:t>.</a:t>
            </a:r>
            <a:endParaRPr lang="es-CL" sz="2400" dirty="0"/>
          </a:p>
          <a:p>
            <a:pPr algn="just"/>
            <a:endParaRPr lang="es-CL" sz="2400" dirty="0"/>
          </a:p>
          <a:p>
            <a:pPr algn="just"/>
            <a:r>
              <a:rPr lang="es-CL" sz="2400" dirty="0"/>
              <a:t>Al igual que los ítems de lista, su comportamiento respecto de los demás elementos es similar a los elementos de bloque, por lo que no permite la presencia de elementos adyacentes y pueden determinarse todas sus dimensiones.</a:t>
            </a:r>
          </a:p>
        </p:txBody>
      </p:sp>
      <p:grpSp>
        <p:nvGrpSpPr>
          <p:cNvPr id="4" name="Grupo 3">
            <a:extLst>
              <a:ext uri="{FF2B5EF4-FFF2-40B4-BE49-F238E27FC236}">
                <a16:creationId xmlns:a16="http://schemas.microsoft.com/office/drawing/2014/main" id="{6D2C0127-E559-4BE8-A1F0-D5A913D7BD11}"/>
              </a:ext>
            </a:extLst>
          </p:cNvPr>
          <p:cNvGrpSpPr/>
          <p:nvPr/>
        </p:nvGrpSpPr>
        <p:grpSpPr>
          <a:xfrm>
            <a:off x="514756" y="4849847"/>
            <a:ext cx="4072933" cy="930378"/>
            <a:chOff x="940502" y="3929340"/>
            <a:chExt cx="4072933" cy="930378"/>
          </a:xfrm>
          <a:solidFill>
            <a:schemeClr val="bg1">
              <a:lumMod val="95000"/>
            </a:schemeClr>
          </a:solidFill>
        </p:grpSpPr>
        <p:sp>
          <p:nvSpPr>
            <p:cNvPr id="3" name="Rectángulo 2">
              <a:extLst>
                <a:ext uri="{FF2B5EF4-FFF2-40B4-BE49-F238E27FC236}">
                  <a16:creationId xmlns:a16="http://schemas.microsoft.com/office/drawing/2014/main" id="{6BEC72A9-9BD6-4152-8860-1CFA30FFC9DB}"/>
                </a:ext>
              </a:extLst>
            </p:cNvPr>
            <p:cNvSpPr/>
            <p:nvPr/>
          </p:nvSpPr>
          <p:spPr>
            <a:xfrm>
              <a:off x="940503" y="4274943"/>
              <a:ext cx="4072932" cy="584775"/>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a:t>&lt;p </a:t>
              </a:r>
              <a:r>
                <a:rPr lang="es-CL" sz="1600" dirty="0" err="1" smtClean="0"/>
                <a:t>class</a:t>
              </a:r>
              <a:r>
                <a:rPr lang="es-CL" sz="1600" dirty="0" smtClean="0"/>
                <a:t>="lista</a:t>
              </a:r>
              <a:r>
                <a:rPr lang="es-CL" sz="1600" dirty="0"/>
                <a:t>"&gt;Elemento 1 de </a:t>
              </a:r>
              <a:r>
                <a:rPr lang="es-CL" sz="1600" dirty="0" err="1"/>
                <a:t>list-item</a:t>
              </a:r>
              <a:r>
                <a:rPr lang="es-CL" sz="1600" dirty="0"/>
                <a:t>&lt;/p&gt;</a:t>
              </a:r>
            </a:p>
            <a:p>
              <a:r>
                <a:rPr lang="es-CL" sz="1600" dirty="0"/>
                <a:t>&lt;p </a:t>
              </a:r>
              <a:r>
                <a:rPr lang="es-CL" sz="1600" dirty="0" err="1" smtClean="0"/>
                <a:t>class</a:t>
              </a:r>
              <a:r>
                <a:rPr lang="es-CL" sz="1600" dirty="0" smtClean="0"/>
                <a:t>="lista</a:t>
              </a:r>
              <a:r>
                <a:rPr lang="es-CL" sz="1600" dirty="0"/>
                <a:t>"&gt;Elemento 2 de </a:t>
              </a:r>
              <a:r>
                <a:rPr lang="es-CL" sz="1600" dirty="0" err="1"/>
                <a:t>list-item</a:t>
              </a:r>
              <a:r>
                <a:rPr lang="es-CL" sz="1600" dirty="0"/>
                <a:t> &lt;/p&gt;</a:t>
              </a:r>
            </a:p>
          </p:txBody>
        </p:sp>
        <p:sp>
          <p:nvSpPr>
            <p:cNvPr id="7" name="CuadroTexto 6">
              <a:extLst>
                <a:ext uri="{FF2B5EF4-FFF2-40B4-BE49-F238E27FC236}">
                  <a16:creationId xmlns:a16="http://schemas.microsoft.com/office/drawing/2014/main" id="{278B7F0F-73ED-4CB5-89C5-5C23F4D56617}"/>
                </a:ext>
              </a:extLst>
            </p:cNvPr>
            <p:cNvSpPr txBox="1"/>
            <p:nvPr/>
          </p:nvSpPr>
          <p:spPr>
            <a:xfrm>
              <a:off x="940502" y="3929340"/>
              <a:ext cx="853124" cy="338554"/>
            </a:xfrm>
            <a:prstGeom prst="rect">
              <a:avLst/>
            </a:prstGeom>
            <a:grpFill/>
            <a:ln w="25400">
              <a:solidFill>
                <a:schemeClr val="bg1">
                  <a:lumMod val="50000"/>
                </a:schemeClr>
              </a:solidFill>
            </a:ln>
          </p:spPr>
          <p:txBody>
            <a:bodyPr wrap="none" rtlCol="0">
              <a:spAutoFit/>
            </a:bodyPr>
            <a:lstStyle/>
            <a:p>
              <a:r>
                <a:rPr lang="es-CL" sz="1600" b="1" dirty="0" smtClean="0"/>
                <a:t>HTML</a:t>
              </a:r>
              <a:endParaRPr lang="es-CL" sz="1600" b="1" dirty="0"/>
            </a:p>
          </p:txBody>
        </p:sp>
      </p:grpSp>
      <p:grpSp>
        <p:nvGrpSpPr>
          <p:cNvPr id="12" name="Grupo 11">
            <a:extLst>
              <a:ext uri="{FF2B5EF4-FFF2-40B4-BE49-F238E27FC236}">
                <a16:creationId xmlns:a16="http://schemas.microsoft.com/office/drawing/2014/main" id="{123E62C8-1000-4164-82A5-8DF966534A0F}"/>
              </a:ext>
            </a:extLst>
          </p:cNvPr>
          <p:cNvGrpSpPr/>
          <p:nvPr/>
        </p:nvGrpSpPr>
        <p:grpSpPr>
          <a:xfrm>
            <a:off x="5750294" y="4859161"/>
            <a:ext cx="2636061" cy="1414112"/>
            <a:chOff x="914400" y="5512141"/>
            <a:chExt cx="3835686" cy="1414112"/>
          </a:xfrm>
          <a:solidFill>
            <a:schemeClr val="bg1">
              <a:lumMod val="95000"/>
            </a:schemeClr>
          </a:solidFill>
        </p:grpSpPr>
        <p:sp>
          <p:nvSpPr>
            <p:cNvPr id="13" name="Rectángulo 12">
              <a:extLst>
                <a:ext uri="{FF2B5EF4-FFF2-40B4-BE49-F238E27FC236}">
                  <a16:creationId xmlns:a16="http://schemas.microsoft.com/office/drawing/2014/main" id="{A14FAA33-7CB4-4D49-96CE-7DB79E2D4013}"/>
                </a:ext>
              </a:extLst>
            </p:cNvPr>
            <p:cNvSpPr/>
            <p:nvPr/>
          </p:nvSpPr>
          <p:spPr>
            <a:xfrm>
              <a:off x="914401" y="5849035"/>
              <a:ext cx="3835685" cy="1077218"/>
            </a:xfrm>
            <a:prstGeom prst="rect">
              <a:avLst/>
            </a:prstGeom>
            <a:grp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a:t>
              </a:r>
              <a:r>
                <a:rPr lang="en-US" sz="1600" dirty="0" err="1"/>
                <a:t>lista</a:t>
              </a:r>
              <a:r>
                <a:rPr lang="en-US" sz="1600" dirty="0"/>
                <a:t> {</a:t>
              </a:r>
            </a:p>
            <a:p>
              <a:r>
                <a:rPr lang="en-US" sz="1600" dirty="0"/>
                <a:t>	</a:t>
              </a:r>
              <a:r>
                <a:rPr lang="en-US" sz="1600" dirty="0" smtClean="0"/>
                <a:t>display</a:t>
              </a:r>
              <a:r>
                <a:rPr lang="en-US" sz="1600" dirty="0"/>
                <a:t>: list-item;  </a:t>
              </a:r>
            </a:p>
            <a:p>
              <a:r>
                <a:rPr lang="en-US" sz="1600" dirty="0" smtClean="0"/>
                <a:t>	list-style-type</a:t>
              </a:r>
              <a:r>
                <a:rPr lang="en-US" sz="1600" dirty="0"/>
                <a:t>: square;</a:t>
              </a:r>
            </a:p>
            <a:p>
              <a:r>
                <a:rPr lang="en-US" sz="1600" dirty="0"/>
                <a:t>}</a:t>
              </a:r>
              <a:endParaRPr lang="es-CL" sz="1600" dirty="0"/>
            </a:p>
          </p:txBody>
        </p:sp>
        <p:sp>
          <p:nvSpPr>
            <p:cNvPr id="14" name="CuadroTexto 13">
              <a:extLst>
                <a:ext uri="{FF2B5EF4-FFF2-40B4-BE49-F238E27FC236}">
                  <a16:creationId xmlns:a16="http://schemas.microsoft.com/office/drawing/2014/main" id="{ACFC7A64-AD78-4534-92A0-1CD6AAACB800}"/>
                </a:ext>
              </a:extLst>
            </p:cNvPr>
            <p:cNvSpPr txBox="1"/>
            <p:nvPr/>
          </p:nvSpPr>
          <p:spPr>
            <a:xfrm>
              <a:off x="914400" y="5512141"/>
              <a:ext cx="848009" cy="338554"/>
            </a:xfrm>
            <a:prstGeom prst="rect">
              <a:avLst/>
            </a:prstGeom>
            <a:grpFill/>
            <a:ln w="25400">
              <a:solidFill>
                <a:schemeClr val="bg1">
                  <a:lumMod val="50000"/>
                </a:schemeClr>
              </a:solidFill>
            </a:ln>
          </p:spPr>
          <p:txBody>
            <a:bodyPr wrap="none" rtlCol="0">
              <a:spAutoFit/>
            </a:bodyPr>
            <a:lstStyle/>
            <a:p>
              <a:r>
                <a:rPr lang="es-CL" sz="1600" b="1" dirty="0"/>
                <a:t>CSS</a:t>
              </a:r>
            </a:p>
          </p:txBody>
        </p:sp>
      </p:grpSp>
      <p:sp>
        <p:nvSpPr>
          <p:cNvPr id="8" name="CuadroTexto 7">
            <a:extLst>
              <a:ext uri="{FF2B5EF4-FFF2-40B4-BE49-F238E27FC236}">
                <a16:creationId xmlns:a16="http://schemas.microsoft.com/office/drawing/2014/main" id="{F121023D-BA39-44E7-9419-514A5C3B62B7}"/>
              </a:ext>
            </a:extLst>
          </p:cNvPr>
          <p:cNvSpPr txBox="1"/>
          <p:nvPr/>
        </p:nvSpPr>
        <p:spPr>
          <a:xfrm>
            <a:off x="514756" y="5858605"/>
            <a:ext cx="2650277" cy="923330"/>
          </a:xfrm>
          <a:prstGeom prst="rect">
            <a:avLst/>
          </a:prstGeom>
          <a:noFill/>
        </p:spPr>
        <p:txBody>
          <a:bodyPr wrap="none" rtlCol="0">
            <a:spAutoFit/>
          </a:bodyPr>
          <a:lstStyle/>
          <a:p>
            <a:pPr marL="285750" indent="-285750">
              <a:buFont typeface="Wingdings" panose="05000000000000000000" pitchFamily="2" charset="2"/>
              <a:buChar char="§"/>
            </a:pPr>
            <a:r>
              <a:rPr lang="es-CL" dirty="0"/>
              <a:t>Elemento 1 de </a:t>
            </a:r>
            <a:r>
              <a:rPr lang="es-CL" dirty="0" err="1"/>
              <a:t>list-item</a:t>
            </a:r>
            <a:endParaRPr lang="es-CL" dirty="0"/>
          </a:p>
          <a:p>
            <a:pPr marL="285750" indent="-285750">
              <a:buFont typeface="Wingdings" panose="05000000000000000000" pitchFamily="2" charset="2"/>
              <a:buChar char="§"/>
            </a:pPr>
            <a:endParaRPr lang="es-CL" dirty="0"/>
          </a:p>
          <a:p>
            <a:pPr marL="285750" indent="-285750">
              <a:buFont typeface="Wingdings" panose="05000000000000000000" pitchFamily="2" charset="2"/>
              <a:buChar char="§"/>
            </a:pPr>
            <a:r>
              <a:rPr lang="es-CL" dirty="0"/>
              <a:t>Elemento 2 de </a:t>
            </a:r>
            <a:r>
              <a:rPr lang="es-CL" dirty="0" err="1"/>
              <a:t>list-item</a:t>
            </a:r>
            <a:endParaRPr lang="es-CL" dirty="0"/>
          </a:p>
        </p:txBody>
      </p:sp>
    </p:spTree>
    <p:custDataLst>
      <p:tags r:id="rId1"/>
    </p:custDataLst>
    <p:extLst>
      <p:ext uri="{BB962C8B-B14F-4D97-AF65-F5344CB8AC3E}">
        <p14:creationId xmlns:p14="http://schemas.microsoft.com/office/powerpoint/2010/main" val="311538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243840" y="0"/>
            <a:ext cx="6879771" cy="523220"/>
          </a:xfrm>
          <a:prstGeom prst="rect">
            <a:avLst/>
          </a:prstGeom>
          <a:noFill/>
        </p:spPr>
        <p:txBody>
          <a:bodyPr wrap="square" rtlCol="0">
            <a:spAutoFit/>
          </a:bodyPr>
          <a:lstStyle/>
          <a:p>
            <a:r>
              <a:rPr lang="es-CL" sz="2800" b="1" dirty="0" smtClean="0">
                <a:solidFill>
                  <a:schemeClr val="bg1"/>
                </a:solidFill>
              </a:rPr>
              <a:t>La </a:t>
            </a:r>
            <a:r>
              <a:rPr lang="es-CL" sz="2800" b="1" dirty="0">
                <a:solidFill>
                  <a:schemeClr val="bg1"/>
                </a:solidFill>
              </a:rPr>
              <a:t>propiedad Display: table y similares</a:t>
            </a:r>
            <a:endParaRPr lang="es-CL" sz="2800" b="1" i="1" dirty="0">
              <a:solidFill>
                <a:schemeClr val="bg1"/>
              </a:solidFill>
            </a:endParaRPr>
          </a:p>
        </p:txBody>
      </p:sp>
      <p:sp>
        <p:nvSpPr>
          <p:cNvPr id="5" name="Rectángulo 4">
            <a:extLst>
              <a:ext uri="{FF2B5EF4-FFF2-40B4-BE49-F238E27FC236}">
                <a16:creationId xmlns:a16="http://schemas.microsoft.com/office/drawing/2014/main" id="{B8C3C88F-0598-404B-9923-A3CDA9E5EF6F}"/>
              </a:ext>
            </a:extLst>
          </p:cNvPr>
          <p:cNvSpPr/>
          <p:nvPr/>
        </p:nvSpPr>
        <p:spPr>
          <a:xfrm>
            <a:off x="146199" y="685882"/>
            <a:ext cx="8919424" cy="3046988"/>
          </a:xfrm>
          <a:prstGeom prst="rect">
            <a:avLst/>
          </a:prstGeom>
        </p:spPr>
        <p:txBody>
          <a:bodyPr wrap="square">
            <a:spAutoFit/>
          </a:bodyPr>
          <a:lstStyle/>
          <a:p>
            <a:pPr algn="just"/>
            <a:r>
              <a:rPr lang="es-CL" sz="2400" b="1" dirty="0"/>
              <a:t>Display: table y similares</a:t>
            </a:r>
          </a:p>
          <a:p>
            <a:pPr algn="just"/>
            <a:r>
              <a:rPr lang="es-CL" sz="2400" dirty="0"/>
              <a:t>Otros valores de esta propiedad son aquellos que hacen que los elementos se comporten como si se tratara de </a:t>
            </a:r>
            <a:r>
              <a:rPr lang="es-CL" sz="2400" b="1" dirty="0"/>
              <a:t>tablas </a:t>
            </a:r>
            <a:r>
              <a:rPr lang="es-CL" sz="2400" dirty="0"/>
              <a:t>o como partes de ellas: como tablas, filas, columnas y celdas, o como grupos de ellas.</a:t>
            </a:r>
          </a:p>
          <a:p>
            <a:pPr algn="just"/>
            <a:r>
              <a:rPr lang="es-CL" sz="2400" dirty="0"/>
              <a:t>Los valores de tablas de la propiedad </a:t>
            </a:r>
            <a:r>
              <a:rPr lang="es-CL" sz="2400" dirty="0" smtClean="0"/>
              <a:t>"</a:t>
            </a:r>
            <a:r>
              <a:rPr lang="es-CL" sz="2400" dirty="0" err="1" smtClean="0"/>
              <a:t>display</a:t>
            </a:r>
            <a:r>
              <a:rPr lang="es-CL" sz="2400" dirty="0" smtClean="0"/>
              <a:t>" </a:t>
            </a:r>
            <a:r>
              <a:rPr lang="es-CL" sz="2400" dirty="0"/>
              <a:t>son útiles para que los elementos se comporten como si se tratara de tablas. Sin embargo, en caso de tener que ingresar datos tabulados, lo correcto es utilizar tablas ya que </a:t>
            </a:r>
            <a:r>
              <a:rPr lang="es-CL" sz="2400" b="1" dirty="0"/>
              <a:t>HTML</a:t>
            </a:r>
            <a:r>
              <a:rPr lang="es-CL" sz="2400" dirty="0"/>
              <a:t> dispone de las mismas para ello.</a:t>
            </a:r>
          </a:p>
        </p:txBody>
      </p:sp>
      <p:graphicFrame>
        <p:nvGraphicFramePr>
          <p:cNvPr id="2" name="Tabla 1">
            <a:extLst>
              <a:ext uri="{FF2B5EF4-FFF2-40B4-BE49-F238E27FC236}">
                <a16:creationId xmlns:a16="http://schemas.microsoft.com/office/drawing/2014/main" id="{7E73B8CA-80F3-43DE-A227-04BD935CA035}"/>
              </a:ext>
            </a:extLst>
          </p:cNvPr>
          <p:cNvGraphicFramePr>
            <a:graphicFrameLocks noGrp="1"/>
          </p:cNvGraphicFramePr>
          <p:nvPr>
            <p:extLst>
              <p:ext uri="{D42A27DB-BD31-4B8C-83A1-F6EECF244321}">
                <p14:modId xmlns:p14="http://schemas.microsoft.com/office/powerpoint/2010/main" val="1328419284"/>
              </p:ext>
            </p:extLst>
          </p:nvPr>
        </p:nvGraphicFramePr>
        <p:xfrm>
          <a:off x="2035063" y="3865424"/>
          <a:ext cx="4807171" cy="2839430"/>
        </p:xfrm>
        <a:graphic>
          <a:graphicData uri="http://schemas.openxmlformats.org/drawingml/2006/table">
            <a:tbl>
              <a:tblPr>
                <a:effectLst>
                  <a:outerShdw blurRad="76200" dir="18900000" sy="23000" kx="-1200000" algn="bl" rotWithShape="0">
                    <a:prstClr val="black">
                      <a:alpha val="20000"/>
                    </a:prstClr>
                  </a:outerShdw>
                </a:effectLst>
                <a:tableStyleId>{5C22544A-7EE6-4342-B048-85BDC9FD1C3A}</a:tableStyleId>
              </a:tblPr>
              <a:tblGrid>
                <a:gridCol w="1953612">
                  <a:extLst>
                    <a:ext uri="{9D8B030D-6E8A-4147-A177-3AD203B41FA5}">
                      <a16:colId xmlns:a16="http://schemas.microsoft.com/office/drawing/2014/main" val="3482132743"/>
                    </a:ext>
                  </a:extLst>
                </a:gridCol>
                <a:gridCol w="2853559">
                  <a:extLst>
                    <a:ext uri="{9D8B030D-6E8A-4147-A177-3AD203B41FA5}">
                      <a16:colId xmlns:a16="http://schemas.microsoft.com/office/drawing/2014/main" val="3871156865"/>
                    </a:ext>
                  </a:extLst>
                </a:gridCol>
              </a:tblGrid>
              <a:tr h="283943">
                <a:tc>
                  <a:txBody>
                    <a:bodyPr/>
                    <a:lstStyle/>
                    <a:p>
                      <a:pPr algn="ctr" fontAlgn="b"/>
                      <a:r>
                        <a:rPr lang="es-CL" sz="1600" b="1" u="none" strike="noStrike" dirty="0">
                          <a:solidFill>
                            <a:srgbClr val="0070C0"/>
                          </a:solidFill>
                          <a:effectLst/>
                        </a:rPr>
                        <a:t>Tabla HTML</a:t>
                      </a:r>
                      <a:endParaRPr lang="es-CL" sz="1600" b="1" i="0" u="none" strike="noStrike" dirty="0">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s-CL" sz="1600" b="1" u="none" strike="noStrike" dirty="0">
                          <a:solidFill>
                            <a:srgbClr val="0070C0"/>
                          </a:solidFill>
                          <a:effectLst/>
                        </a:rPr>
                        <a:t>Equivalente con Display</a:t>
                      </a:r>
                      <a:endParaRPr lang="es-CL" sz="1600" b="1" i="0" u="none" strike="noStrike" dirty="0">
                        <a:solidFill>
                          <a:srgbClr val="0070C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84211550"/>
                  </a:ext>
                </a:extLst>
              </a:tr>
              <a:tr h="283943">
                <a:tc>
                  <a:txBody>
                    <a:bodyPr/>
                    <a:lstStyle/>
                    <a:p>
                      <a:pPr algn="l" fontAlgn="b"/>
                      <a:r>
                        <a:rPr lang="es-CL" sz="1600" u="none" strike="noStrike" dirty="0">
                          <a:effectLst/>
                        </a:rPr>
                        <a:t>  table</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24576481"/>
                  </a:ext>
                </a:extLst>
              </a:tr>
              <a:tr h="283943">
                <a:tc>
                  <a:txBody>
                    <a:bodyPr/>
                    <a:lstStyle/>
                    <a:p>
                      <a:pPr algn="l" fontAlgn="b"/>
                      <a:r>
                        <a:rPr lang="es-CL" sz="1600" u="none" strike="noStrike" dirty="0">
                          <a:effectLst/>
                        </a:rPr>
                        <a:t>  </a:t>
                      </a:r>
                      <a:r>
                        <a:rPr lang="es-CL" sz="1600" u="none" strike="noStrike" dirty="0" err="1">
                          <a:effectLst/>
                        </a:rPr>
                        <a:t>tr</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display:table-row</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68278618"/>
                  </a:ext>
                </a:extLst>
              </a:tr>
              <a:tr h="283943">
                <a:tc>
                  <a:txBody>
                    <a:bodyPr/>
                    <a:lstStyle/>
                    <a:p>
                      <a:pPr algn="l" fontAlgn="b"/>
                      <a:r>
                        <a:rPr lang="es-CL" sz="1600" u="none" strike="noStrike" dirty="0">
                          <a:effectLst/>
                        </a:rPr>
                        <a:t>  </a:t>
                      </a:r>
                      <a:r>
                        <a:rPr lang="es-CL" sz="1600" u="none" strike="noStrike" dirty="0" err="1">
                          <a:effectLst/>
                        </a:rPr>
                        <a:t>td</a:t>
                      </a:r>
                      <a:r>
                        <a:rPr lang="es-CL" sz="1600" u="none" strike="noStrike" dirty="0">
                          <a:effectLst/>
                        </a:rPr>
                        <a:t> y </a:t>
                      </a:r>
                      <a:r>
                        <a:rPr lang="es-CL" sz="1600" u="none" strike="noStrike" dirty="0" err="1">
                          <a:effectLst/>
                        </a:rPr>
                        <a:t>th</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display:table-cell</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84378588"/>
                  </a:ext>
                </a:extLst>
              </a:tr>
              <a:tr h="283943">
                <a:tc>
                  <a:txBody>
                    <a:bodyPr/>
                    <a:lstStyle/>
                    <a:p>
                      <a:pPr algn="l" fontAlgn="b"/>
                      <a:r>
                        <a:rPr lang="es-CL" sz="1600" u="none" strike="noStrike" dirty="0">
                          <a:effectLst/>
                        </a:rPr>
                        <a:t>  table-</a:t>
                      </a:r>
                      <a:r>
                        <a:rPr lang="es-CL" sz="1600" u="none" strike="noStrike" dirty="0" err="1">
                          <a:effectLst/>
                        </a:rPr>
                        <a:t>thead</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display:table-header-group</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96646079"/>
                  </a:ext>
                </a:extLst>
              </a:tr>
              <a:tr h="283943">
                <a:tc>
                  <a:txBody>
                    <a:bodyPr/>
                    <a:lstStyle/>
                    <a:p>
                      <a:pPr algn="l" fontAlgn="b"/>
                      <a:r>
                        <a:rPr lang="es-CL" sz="1600" u="none" strike="noStrike" dirty="0">
                          <a:effectLst/>
                        </a:rPr>
                        <a:t>  table-</a:t>
                      </a:r>
                      <a:r>
                        <a:rPr lang="es-CL" sz="1600" u="none" strike="noStrike" dirty="0" err="1">
                          <a:effectLst/>
                        </a:rPr>
                        <a:t>tbody</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display:table-row-group</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8637476"/>
                  </a:ext>
                </a:extLst>
              </a:tr>
              <a:tr h="283943">
                <a:tc>
                  <a:txBody>
                    <a:bodyPr/>
                    <a:lstStyle/>
                    <a:p>
                      <a:pPr algn="l" fontAlgn="b"/>
                      <a:r>
                        <a:rPr lang="es-CL" sz="1600" u="none" strike="noStrike" dirty="0">
                          <a:effectLst/>
                        </a:rPr>
                        <a:t>  table-</a:t>
                      </a:r>
                      <a:r>
                        <a:rPr lang="es-CL" sz="1600" u="none" strike="noStrike" dirty="0" err="1">
                          <a:effectLst/>
                        </a:rPr>
                        <a:t>tfoot</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display:table-footer-group</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99743716"/>
                  </a:ext>
                </a:extLst>
              </a:tr>
              <a:tr h="283943">
                <a:tc>
                  <a:txBody>
                    <a:bodyPr/>
                    <a:lstStyle/>
                    <a:p>
                      <a:pPr algn="l" fontAlgn="b"/>
                      <a:r>
                        <a:rPr lang="es-CL" sz="1600" u="none" strike="noStrike" dirty="0">
                          <a:effectLst/>
                        </a:rPr>
                        <a:t>  table-</a:t>
                      </a:r>
                      <a:r>
                        <a:rPr lang="es-CL" sz="1600" u="none" strike="noStrike" dirty="0" err="1">
                          <a:effectLst/>
                        </a:rPr>
                        <a:t>caption</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display:table-caption</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44661843"/>
                  </a:ext>
                </a:extLst>
              </a:tr>
              <a:tr h="283943">
                <a:tc>
                  <a:txBody>
                    <a:bodyPr/>
                    <a:lstStyle/>
                    <a:p>
                      <a:pPr algn="l" fontAlgn="b"/>
                      <a:r>
                        <a:rPr lang="es-CL" sz="1600" u="none" strike="noStrike" dirty="0">
                          <a:effectLst/>
                        </a:rPr>
                        <a:t>  col</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display:table-column</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242138295"/>
                  </a:ext>
                </a:extLst>
              </a:tr>
              <a:tr h="283943">
                <a:tc>
                  <a:txBody>
                    <a:bodyPr/>
                    <a:lstStyle/>
                    <a:p>
                      <a:pPr algn="l" fontAlgn="b"/>
                      <a:r>
                        <a:rPr lang="es-CL" sz="1600" u="none" strike="noStrike" dirty="0">
                          <a:effectLst/>
                        </a:rPr>
                        <a:t>  </a:t>
                      </a:r>
                      <a:r>
                        <a:rPr lang="es-CL" sz="1600" u="none" strike="noStrike" dirty="0" err="1">
                          <a:effectLst/>
                        </a:rPr>
                        <a:t>colgroup</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r>
                        <a:rPr lang="es-CL" sz="1600" u="none" strike="noStrike" dirty="0">
                          <a:effectLst/>
                        </a:rPr>
                        <a:t>  </a:t>
                      </a:r>
                      <a:r>
                        <a:rPr lang="es-CL" sz="1600" u="none" strike="noStrike" dirty="0" err="1">
                          <a:effectLst/>
                        </a:rPr>
                        <a:t>display:table-column-group</a:t>
                      </a:r>
                      <a:endParaRPr lang="es-CL"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658553664"/>
                  </a:ext>
                </a:extLst>
              </a:tr>
            </a:tbl>
          </a:graphicData>
        </a:graphic>
      </p:graphicFrame>
    </p:spTree>
    <p:custDataLst>
      <p:tags r:id="rId1"/>
    </p:custDataLst>
    <p:extLst>
      <p:ext uri="{BB962C8B-B14F-4D97-AF65-F5344CB8AC3E}">
        <p14:creationId xmlns:p14="http://schemas.microsoft.com/office/powerpoint/2010/main" val="40196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388975" y="54354"/>
            <a:ext cx="6760766" cy="523220"/>
          </a:xfrm>
          <a:prstGeom prst="rect">
            <a:avLst/>
          </a:prstGeom>
          <a:noFill/>
        </p:spPr>
        <p:txBody>
          <a:bodyPr wrap="square" rtlCol="0">
            <a:spAutoFit/>
          </a:bodyPr>
          <a:lstStyle/>
          <a:p>
            <a:r>
              <a:rPr lang="es-CL" sz="2800" b="1" dirty="0">
                <a:solidFill>
                  <a:schemeClr val="bg1"/>
                </a:solidFill>
              </a:rPr>
              <a:t>Inspeccionar elementos con </a:t>
            </a:r>
            <a:r>
              <a:rPr lang="es-CL" sz="2800" b="1" dirty="0" smtClean="0">
                <a:solidFill>
                  <a:schemeClr val="bg1"/>
                </a:solidFill>
              </a:rPr>
              <a:t>navegador</a:t>
            </a:r>
            <a:endParaRPr lang="es-CL" sz="2800" b="1" i="1" dirty="0">
              <a:solidFill>
                <a:schemeClr val="bg1"/>
              </a:solidFill>
            </a:endParaRPr>
          </a:p>
        </p:txBody>
      </p:sp>
      <p:sp>
        <p:nvSpPr>
          <p:cNvPr id="3" name="CuadroTexto 2">
            <a:extLst>
              <a:ext uri="{FF2B5EF4-FFF2-40B4-BE49-F238E27FC236}">
                <a16:creationId xmlns:a16="http://schemas.microsoft.com/office/drawing/2014/main" id="{2668A8AE-554B-4BAF-93DE-FDD63E3E0630}"/>
              </a:ext>
            </a:extLst>
          </p:cNvPr>
          <p:cNvSpPr txBox="1"/>
          <p:nvPr/>
        </p:nvSpPr>
        <p:spPr>
          <a:xfrm>
            <a:off x="162548" y="780318"/>
            <a:ext cx="8981452" cy="2246769"/>
          </a:xfrm>
          <a:prstGeom prst="rect">
            <a:avLst/>
          </a:prstGeom>
          <a:noFill/>
        </p:spPr>
        <p:txBody>
          <a:bodyPr wrap="square" rtlCol="0">
            <a:spAutoFit/>
          </a:bodyPr>
          <a:lstStyle/>
          <a:p>
            <a:pPr algn="just"/>
            <a:r>
              <a:rPr lang="es-CL" sz="2000" b="1" dirty="0"/>
              <a:t>Inspeccionar:</a:t>
            </a:r>
            <a:r>
              <a:rPr lang="es-CL" sz="2000" dirty="0"/>
              <a:t> Es una herramienta muy útil que ofrecen los distintos navegadores para revisar las páginas web. Con el podemos revisar el código,  ver los elementos, usar la consola, como se comporta la memoria, los estilos,  las cajas y muchas otras propiedades. </a:t>
            </a:r>
          </a:p>
          <a:p>
            <a:pPr algn="just"/>
            <a:r>
              <a:rPr lang="es-CL" sz="2000" dirty="0"/>
              <a:t>Con Navegador Chrome, presionado botón derecho sobre la página web que se desea inspeccionar aparece siguiente menú, se escoge opción </a:t>
            </a:r>
            <a:r>
              <a:rPr lang="es-CL" sz="2000" b="1" dirty="0"/>
              <a:t>Inspeccionar</a:t>
            </a:r>
            <a:r>
              <a:rPr lang="es-CL" sz="2000" dirty="0"/>
              <a:t>, también se puede llegar usando las tecla </a:t>
            </a:r>
            <a:r>
              <a:rPr lang="es-CL" sz="2000" b="1" dirty="0" err="1" smtClean="0"/>
              <a:t>Ctrl</a:t>
            </a:r>
            <a:r>
              <a:rPr lang="es-CL" sz="2000" b="1" dirty="0" smtClean="0"/>
              <a:t>-Shift-I o F12</a:t>
            </a:r>
            <a:endParaRPr lang="es-CL" sz="2000" b="1" dirty="0"/>
          </a:p>
        </p:txBody>
      </p:sp>
      <p:pic>
        <p:nvPicPr>
          <p:cNvPr id="6" name="Imagen 5">
            <a:extLst>
              <a:ext uri="{FF2B5EF4-FFF2-40B4-BE49-F238E27FC236}">
                <a16:creationId xmlns:a16="http://schemas.microsoft.com/office/drawing/2014/main" id="{92818F28-3EDE-4AAE-AC04-16B9D9899E16}"/>
              </a:ext>
            </a:extLst>
          </p:cNvPr>
          <p:cNvPicPr>
            <a:picLocks noChangeAspect="1"/>
          </p:cNvPicPr>
          <p:nvPr/>
        </p:nvPicPr>
        <p:blipFill>
          <a:blip r:embed="rId5"/>
          <a:stretch>
            <a:fillRect/>
          </a:stretch>
        </p:blipFill>
        <p:spPr>
          <a:xfrm>
            <a:off x="1078443" y="3188114"/>
            <a:ext cx="7149662" cy="2943562"/>
          </a:xfrm>
          <a:prstGeom prst="rect">
            <a:avLst/>
          </a:prstGeom>
        </p:spPr>
      </p:pic>
    </p:spTree>
    <p:custDataLst>
      <p:tags r:id="rId1"/>
    </p:custDataLst>
    <p:extLst>
      <p:ext uri="{BB962C8B-B14F-4D97-AF65-F5344CB8AC3E}">
        <p14:creationId xmlns:p14="http://schemas.microsoft.com/office/powerpoint/2010/main" val="61415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690283C-363A-4A7B-B5DC-A014AEDC457C}"/>
              </a:ext>
            </a:extLst>
          </p:cNvPr>
          <p:cNvSpPr txBox="1"/>
          <p:nvPr/>
        </p:nvSpPr>
        <p:spPr>
          <a:xfrm>
            <a:off x="346841" y="773362"/>
            <a:ext cx="8383812" cy="830997"/>
          </a:xfrm>
          <a:prstGeom prst="rect">
            <a:avLst/>
          </a:prstGeom>
          <a:noFill/>
        </p:spPr>
        <p:txBody>
          <a:bodyPr wrap="square" rtlCol="0">
            <a:spAutoFit/>
          </a:bodyPr>
          <a:lstStyle/>
          <a:p>
            <a:pPr algn="just"/>
            <a:r>
              <a:rPr lang="es-CL" sz="2400" dirty="0"/>
              <a:t>Para revisar las cajas y sus propiedades y valores, se escoge la opción </a:t>
            </a:r>
            <a:r>
              <a:rPr lang="es-CL" sz="2400" b="1" dirty="0" err="1"/>
              <a:t>Elements</a:t>
            </a:r>
            <a:r>
              <a:rPr lang="es-CL" sz="2400" dirty="0"/>
              <a:t> y luego </a:t>
            </a:r>
            <a:r>
              <a:rPr lang="es-CL" sz="2400" b="1" dirty="0" err="1"/>
              <a:t>Computed</a:t>
            </a:r>
            <a:endParaRPr lang="es-CL" sz="2400" b="1" dirty="0"/>
          </a:p>
        </p:txBody>
      </p:sp>
      <p:sp>
        <p:nvSpPr>
          <p:cNvPr id="8" name="CuadroTexto 7">
            <a:extLst>
              <a:ext uri="{FF2B5EF4-FFF2-40B4-BE49-F238E27FC236}">
                <a16:creationId xmlns:a16="http://schemas.microsoft.com/office/drawing/2014/main" id="{874797BB-6317-4300-B0C5-A2875D80B3E7}"/>
              </a:ext>
            </a:extLst>
          </p:cNvPr>
          <p:cNvSpPr txBox="1"/>
          <p:nvPr/>
        </p:nvSpPr>
        <p:spPr>
          <a:xfrm>
            <a:off x="117114" y="5105295"/>
            <a:ext cx="8922383" cy="1569660"/>
          </a:xfrm>
          <a:prstGeom prst="rect">
            <a:avLst/>
          </a:prstGeom>
          <a:noFill/>
        </p:spPr>
        <p:txBody>
          <a:bodyPr wrap="square" rtlCol="0">
            <a:spAutoFit/>
          </a:bodyPr>
          <a:lstStyle/>
          <a:p>
            <a:pPr algn="just"/>
            <a:r>
              <a:rPr lang="es-CL" sz="2400" dirty="0"/>
              <a:t>En este ejemplo se usó la página de google.cl, se escoge un elemento del HTML (en el centro) y al lado derecho se aprecia la caja y sus dimensiones, de esta forma se pueden inspeccionar todo los elementos de una página web</a:t>
            </a:r>
            <a:endParaRPr lang="es-CL" sz="2400" b="1" dirty="0"/>
          </a:p>
        </p:txBody>
      </p:sp>
      <p:pic>
        <p:nvPicPr>
          <p:cNvPr id="9" name="Imagen 8">
            <a:extLst>
              <a:ext uri="{FF2B5EF4-FFF2-40B4-BE49-F238E27FC236}">
                <a16:creationId xmlns:a16="http://schemas.microsoft.com/office/drawing/2014/main" id="{6EFB42BC-44B6-4A3B-850C-461DE0871515}"/>
              </a:ext>
            </a:extLst>
          </p:cNvPr>
          <p:cNvPicPr>
            <a:picLocks noChangeAspect="1"/>
          </p:cNvPicPr>
          <p:nvPr/>
        </p:nvPicPr>
        <p:blipFill>
          <a:blip r:embed="rId5"/>
          <a:stretch>
            <a:fillRect/>
          </a:stretch>
        </p:blipFill>
        <p:spPr>
          <a:xfrm>
            <a:off x="536028" y="1669631"/>
            <a:ext cx="8194625" cy="3184283"/>
          </a:xfrm>
          <a:prstGeom prst="rect">
            <a:avLst/>
          </a:prstGeom>
        </p:spPr>
      </p:pic>
      <p:sp>
        <p:nvSpPr>
          <p:cNvPr id="6" name="CuadroTexto 5">
            <a:extLst>
              <a:ext uri="{FF2B5EF4-FFF2-40B4-BE49-F238E27FC236}">
                <a16:creationId xmlns:a16="http://schemas.microsoft.com/office/drawing/2014/main" id="{4D865C50-6F31-4F81-9732-CF0DE0A634C4}"/>
              </a:ext>
            </a:extLst>
          </p:cNvPr>
          <p:cNvSpPr txBox="1"/>
          <p:nvPr/>
        </p:nvSpPr>
        <p:spPr>
          <a:xfrm>
            <a:off x="388975" y="54354"/>
            <a:ext cx="6760766" cy="523220"/>
          </a:xfrm>
          <a:prstGeom prst="rect">
            <a:avLst/>
          </a:prstGeom>
          <a:noFill/>
        </p:spPr>
        <p:txBody>
          <a:bodyPr wrap="square" rtlCol="0">
            <a:spAutoFit/>
          </a:bodyPr>
          <a:lstStyle/>
          <a:p>
            <a:r>
              <a:rPr lang="es-CL" sz="2800" b="1" dirty="0">
                <a:solidFill>
                  <a:schemeClr val="bg1"/>
                </a:solidFill>
              </a:rPr>
              <a:t>Inspeccionar elementos con </a:t>
            </a:r>
            <a:r>
              <a:rPr lang="es-CL" sz="2800" b="1" dirty="0" smtClean="0">
                <a:solidFill>
                  <a:schemeClr val="bg1"/>
                </a:solidFill>
              </a:rPr>
              <a:t>navegador</a:t>
            </a:r>
            <a:endParaRPr lang="es-CL" sz="2800" b="1" i="1" dirty="0">
              <a:solidFill>
                <a:schemeClr val="bg1"/>
              </a:solidFill>
            </a:endParaRPr>
          </a:p>
        </p:txBody>
      </p:sp>
    </p:spTree>
    <p:custDataLst>
      <p:tags r:id="rId1"/>
    </p:custDataLst>
    <p:extLst>
      <p:ext uri="{BB962C8B-B14F-4D97-AF65-F5344CB8AC3E}">
        <p14:creationId xmlns:p14="http://schemas.microsoft.com/office/powerpoint/2010/main" val="277849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513229" y="-6497"/>
            <a:ext cx="6974276" cy="646331"/>
          </a:xfrm>
          <a:prstGeom prst="rect">
            <a:avLst/>
          </a:prstGeom>
          <a:noFill/>
        </p:spPr>
        <p:txBody>
          <a:bodyPr wrap="square" rtlCol="0">
            <a:spAutoFit/>
          </a:bodyPr>
          <a:lstStyle/>
          <a:p>
            <a:r>
              <a:rPr lang="es-CL" sz="3600" b="1" dirty="0">
                <a:solidFill>
                  <a:schemeClr val="bg1"/>
                </a:solidFill>
              </a:rPr>
              <a:t>Actividad</a:t>
            </a:r>
          </a:p>
        </p:txBody>
      </p:sp>
      <p:sp>
        <p:nvSpPr>
          <p:cNvPr id="3" name="CuadroTexto 2"/>
          <p:cNvSpPr txBox="1"/>
          <p:nvPr/>
        </p:nvSpPr>
        <p:spPr>
          <a:xfrm>
            <a:off x="393930" y="962312"/>
            <a:ext cx="8117541" cy="646331"/>
          </a:xfrm>
          <a:prstGeom prst="rect">
            <a:avLst/>
          </a:prstGeom>
          <a:noFill/>
        </p:spPr>
        <p:txBody>
          <a:bodyPr wrap="square" rtlCol="0">
            <a:spAutoFit/>
          </a:bodyPr>
          <a:lstStyle/>
          <a:p>
            <a:pPr algn="ctr" fontAlgn="base"/>
            <a:r>
              <a:rPr lang="es-CL" sz="3600" b="1" dirty="0"/>
              <a:t>Realice la actividad de aprendizaje 7</a:t>
            </a:r>
            <a:endParaRPr lang="es-CL" sz="3600" dirty="0"/>
          </a:p>
        </p:txBody>
      </p:sp>
      <p:pic>
        <p:nvPicPr>
          <p:cNvPr id="4" name="Gráfico 3" descr="Internet">
            <a:extLst>
              <a:ext uri="{FF2B5EF4-FFF2-40B4-BE49-F238E27FC236}">
                <a16:creationId xmlns:a16="http://schemas.microsoft.com/office/drawing/2014/main" id="{4FAC343A-8F84-4796-9334-9F51F53FD872}"/>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597046" y="962312"/>
            <a:ext cx="5890459" cy="5890459"/>
          </a:xfrm>
          <a:prstGeom prst="rect">
            <a:avLst/>
          </a:prstGeom>
        </p:spPr>
      </p:pic>
    </p:spTree>
    <p:custDataLst>
      <p:tags r:id="rId1"/>
    </p:custDataLst>
    <p:extLst>
      <p:ext uri="{BB962C8B-B14F-4D97-AF65-F5344CB8AC3E}">
        <p14:creationId xmlns:p14="http://schemas.microsoft.com/office/powerpoint/2010/main" val="360467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19302" y="18123"/>
            <a:ext cx="7468952" cy="523220"/>
          </a:xfrm>
          <a:prstGeom prst="rect">
            <a:avLst/>
          </a:prstGeom>
          <a:noFill/>
        </p:spPr>
        <p:txBody>
          <a:bodyPr wrap="square" rtlCol="0">
            <a:spAutoFit/>
          </a:bodyPr>
          <a:lstStyle/>
          <a:p>
            <a:r>
              <a:rPr lang="es-CL" sz="2800" b="1" dirty="0" smtClean="0">
                <a:solidFill>
                  <a:schemeClr val="bg1"/>
                </a:solidFill>
              </a:rPr>
              <a:t>Elementos </a:t>
            </a:r>
            <a:r>
              <a:rPr lang="es-CL" sz="2800" b="1" dirty="0">
                <a:solidFill>
                  <a:schemeClr val="bg1"/>
                </a:solidFill>
              </a:rPr>
              <a:t>de Línea</a:t>
            </a:r>
            <a:endParaRPr lang="es-CL" sz="2800" b="1" i="1" dirty="0">
              <a:solidFill>
                <a:schemeClr val="bg1"/>
              </a:solidFill>
            </a:endParaRPr>
          </a:p>
        </p:txBody>
      </p:sp>
      <p:sp>
        <p:nvSpPr>
          <p:cNvPr id="5" name="Rectángulo 4">
            <a:extLst>
              <a:ext uri="{FF2B5EF4-FFF2-40B4-BE49-F238E27FC236}">
                <a16:creationId xmlns:a16="http://schemas.microsoft.com/office/drawing/2014/main" id="{6664DEFA-CD19-4AC3-98DC-CD0601E8DD88}"/>
              </a:ext>
            </a:extLst>
          </p:cNvPr>
          <p:cNvSpPr/>
          <p:nvPr/>
        </p:nvSpPr>
        <p:spPr>
          <a:xfrm>
            <a:off x="243930" y="1475389"/>
            <a:ext cx="8804276" cy="3785652"/>
          </a:xfrm>
          <a:prstGeom prst="rect">
            <a:avLst/>
          </a:prstGeom>
        </p:spPr>
        <p:txBody>
          <a:bodyPr wrap="square">
            <a:spAutoFit/>
          </a:bodyPr>
          <a:lstStyle/>
          <a:p>
            <a:pPr algn="just"/>
            <a:r>
              <a:rPr lang="es-CL" sz="2400" dirty="0" smtClean="0">
                <a:solidFill>
                  <a:srgbClr val="333333"/>
                </a:solidFill>
              </a:rPr>
              <a:t>Un </a:t>
            </a:r>
            <a:r>
              <a:rPr lang="es-CL" sz="2400" dirty="0">
                <a:solidFill>
                  <a:srgbClr val="333333"/>
                </a:solidFill>
              </a:rPr>
              <a:t>elemento en línea ocupa sólo el espacio delimitado por las etiquetas que definen el elemento en línea. </a:t>
            </a:r>
          </a:p>
          <a:p>
            <a:pPr algn="just"/>
            <a:endParaRPr lang="es-CL" sz="2400" dirty="0">
              <a:solidFill>
                <a:srgbClr val="333333"/>
              </a:solidFill>
            </a:endParaRPr>
          </a:p>
          <a:p>
            <a:pPr algn="just"/>
            <a:r>
              <a:rPr lang="es-CL" sz="2400" b="1" dirty="0">
                <a:solidFill>
                  <a:srgbClr val="333333"/>
                </a:solidFill>
              </a:rPr>
              <a:t>Su principales características son:</a:t>
            </a:r>
          </a:p>
          <a:p>
            <a:pPr marL="285750" indent="-285750" algn="just">
              <a:buFont typeface="Arial" panose="020B0604020202020204" pitchFamily="34" charset="0"/>
              <a:buChar char="•"/>
            </a:pPr>
            <a:r>
              <a:rPr lang="es-CL" sz="2400" dirty="0">
                <a:solidFill>
                  <a:srgbClr val="333333"/>
                </a:solidFill>
              </a:rPr>
              <a:t>Son apilables. </a:t>
            </a:r>
          </a:p>
          <a:p>
            <a:pPr marL="285750" indent="-285750" algn="just">
              <a:buFont typeface="Arial" panose="020B0604020202020204" pitchFamily="34" charset="0"/>
              <a:buChar char="•"/>
            </a:pPr>
            <a:r>
              <a:rPr lang="es-CL" sz="2400" dirty="0">
                <a:solidFill>
                  <a:srgbClr val="333333"/>
                </a:solidFill>
              </a:rPr>
              <a:t>No tienen </a:t>
            </a:r>
            <a:r>
              <a:rPr lang="es-CL" sz="2400" dirty="0" err="1" smtClean="0">
                <a:solidFill>
                  <a:srgbClr val="333333"/>
                </a:solidFill>
              </a:rPr>
              <a:t>margin</a:t>
            </a:r>
            <a:r>
              <a:rPr lang="es-CL" sz="2400" dirty="0" smtClean="0">
                <a:solidFill>
                  <a:srgbClr val="333333"/>
                </a:solidFill>
              </a:rPr>
              <a:t>-top </a:t>
            </a:r>
            <a:r>
              <a:rPr lang="es-CL" sz="2400" dirty="0">
                <a:solidFill>
                  <a:srgbClr val="333333"/>
                </a:solidFill>
              </a:rPr>
              <a:t>ni </a:t>
            </a:r>
            <a:r>
              <a:rPr lang="es-CL" sz="2400" dirty="0" err="1" smtClean="0">
                <a:solidFill>
                  <a:srgbClr val="333333"/>
                </a:solidFill>
              </a:rPr>
              <a:t>margin-bottom</a:t>
            </a:r>
            <a:r>
              <a:rPr lang="es-CL" sz="2400" dirty="0" smtClean="0">
                <a:solidFill>
                  <a:srgbClr val="333333"/>
                </a:solidFill>
              </a:rPr>
              <a:t>.</a:t>
            </a:r>
            <a:endParaRPr lang="es-CL" sz="2400" dirty="0">
              <a:solidFill>
                <a:srgbClr val="333333"/>
              </a:solidFill>
            </a:endParaRPr>
          </a:p>
          <a:p>
            <a:pPr marL="285750" indent="-285750" algn="just">
              <a:buFont typeface="Arial" panose="020B0604020202020204" pitchFamily="34" charset="0"/>
              <a:buChar char="•"/>
            </a:pPr>
            <a:r>
              <a:rPr lang="es-CL" sz="2400" dirty="0">
                <a:solidFill>
                  <a:srgbClr val="333333"/>
                </a:solidFill>
              </a:rPr>
              <a:t>Si tienen </a:t>
            </a:r>
            <a:r>
              <a:rPr lang="es-CL" sz="2400" dirty="0" err="1">
                <a:solidFill>
                  <a:srgbClr val="333333"/>
                </a:solidFill>
              </a:rPr>
              <a:t>margin-left</a:t>
            </a:r>
            <a:r>
              <a:rPr lang="es-CL" sz="2400" dirty="0">
                <a:solidFill>
                  <a:srgbClr val="333333"/>
                </a:solidFill>
              </a:rPr>
              <a:t> y </a:t>
            </a:r>
            <a:r>
              <a:rPr lang="es-CL" sz="2400" dirty="0" err="1">
                <a:solidFill>
                  <a:srgbClr val="333333"/>
                </a:solidFill>
              </a:rPr>
              <a:t>margin-right</a:t>
            </a:r>
            <a:r>
              <a:rPr lang="es-CL" sz="2400" dirty="0">
                <a:solidFill>
                  <a:srgbClr val="333333"/>
                </a:solidFill>
              </a:rPr>
              <a:t>.</a:t>
            </a:r>
          </a:p>
          <a:p>
            <a:pPr marL="285750" indent="-285750" algn="just">
              <a:buFont typeface="Arial" panose="020B0604020202020204" pitchFamily="34" charset="0"/>
              <a:buChar char="•"/>
            </a:pPr>
            <a:r>
              <a:rPr lang="es-CL" sz="2400" dirty="0">
                <a:solidFill>
                  <a:srgbClr val="333333"/>
                </a:solidFill>
              </a:rPr>
              <a:t>No respetan ni </a:t>
            </a:r>
            <a:r>
              <a:rPr lang="es-CL" sz="2400" dirty="0" err="1">
                <a:solidFill>
                  <a:srgbClr val="333333"/>
                </a:solidFill>
              </a:rPr>
              <a:t>width</a:t>
            </a:r>
            <a:r>
              <a:rPr lang="es-CL" sz="2400" dirty="0">
                <a:solidFill>
                  <a:srgbClr val="333333"/>
                </a:solidFill>
              </a:rPr>
              <a:t> ni </a:t>
            </a:r>
            <a:r>
              <a:rPr lang="es-CL" sz="2400" dirty="0" err="1">
                <a:solidFill>
                  <a:srgbClr val="333333"/>
                </a:solidFill>
              </a:rPr>
              <a:t>height</a:t>
            </a:r>
            <a:r>
              <a:rPr lang="es-CL" sz="2400" dirty="0">
                <a:solidFill>
                  <a:srgbClr val="333333"/>
                </a:solidFill>
              </a:rPr>
              <a:t>. Estas medidas dependerán del tamaño </a:t>
            </a:r>
            <a:r>
              <a:rPr lang="es-CL" sz="2400" dirty="0" smtClean="0">
                <a:solidFill>
                  <a:srgbClr val="333333"/>
                </a:solidFill>
              </a:rPr>
              <a:t>de </a:t>
            </a:r>
            <a:r>
              <a:rPr lang="es-CL" sz="2400" dirty="0">
                <a:solidFill>
                  <a:srgbClr val="333333"/>
                </a:solidFill>
              </a:rPr>
              <a:t>su contenido.</a:t>
            </a:r>
          </a:p>
          <a:p>
            <a:pPr algn="just"/>
            <a:endParaRPr lang="es-CL" sz="2400" dirty="0">
              <a:solidFill>
                <a:srgbClr val="333333"/>
              </a:solidFill>
            </a:endParaRPr>
          </a:p>
        </p:txBody>
      </p:sp>
    </p:spTree>
    <p:custDataLst>
      <p:tags r:id="rId1"/>
    </p:custDataLst>
    <p:extLst>
      <p:ext uri="{BB962C8B-B14F-4D97-AF65-F5344CB8AC3E}">
        <p14:creationId xmlns:p14="http://schemas.microsoft.com/office/powerpoint/2010/main" val="1214618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78911" y="18123"/>
            <a:ext cx="7468952" cy="523220"/>
          </a:xfrm>
          <a:prstGeom prst="rect">
            <a:avLst/>
          </a:prstGeom>
          <a:noFill/>
        </p:spPr>
        <p:txBody>
          <a:bodyPr wrap="square" rtlCol="0">
            <a:spAutoFit/>
          </a:bodyPr>
          <a:lstStyle/>
          <a:p>
            <a:r>
              <a:rPr lang="es-CL" sz="2800" b="1" dirty="0" smtClean="0">
                <a:solidFill>
                  <a:schemeClr val="bg1"/>
                </a:solidFill>
              </a:rPr>
              <a:t>Elementos </a:t>
            </a:r>
            <a:r>
              <a:rPr lang="es-CL" sz="2800" b="1" dirty="0">
                <a:solidFill>
                  <a:schemeClr val="bg1"/>
                </a:solidFill>
              </a:rPr>
              <a:t>de Línea</a:t>
            </a:r>
            <a:endParaRPr lang="es-CL" sz="2800" b="1" i="1" dirty="0">
              <a:solidFill>
                <a:schemeClr val="bg1"/>
              </a:solidFill>
            </a:endParaRPr>
          </a:p>
        </p:txBody>
      </p:sp>
      <p:sp>
        <p:nvSpPr>
          <p:cNvPr id="5" name="Rectángulo 4">
            <a:extLst>
              <a:ext uri="{FF2B5EF4-FFF2-40B4-BE49-F238E27FC236}">
                <a16:creationId xmlns:a16="http://schemas.microsoft.com/office/drawing/2014/main" id="{6664DEFA-CD19-4AC3-98DC-CD0601E8DD88}"/>
              </a:ext>
            </a:extLst>
          </p:cNvPr>
          <p:cNvSpPr/>
          <p:nvPr/>
        </p:nvSpPr>
        <p:spPr>
          <a:xfrm>
            <a:off x="627017" y="818555"/>
            <a:ext cx="8247018" cy="6001643"/>
          </a:xfrm>
          <a:prstGeom prst="rect">
            <a:avLst/>
          </a:prstGeom>
        </p:spPr>
        <p:txBody>
          <a:bodyPr wrap="square">
            <a:spAutoFit/>
          </a:bodyPr>
          <a:lstStyle/>
          <a:p>
            <a:pPr algn="just"/>
            <a:r>
              <a:rPr lang="es-CL" sz="2400" b="1" u="sng" dirty="0">
                <a:solidFill>
                  <a:srgbClr val="333333"/>
                </a:solidFill>
              </a:rPr>
              <a:t>Elementos en Línea:</a:t>
            </a:r>
          </a:p>
          <a:p>
            <a:pPr algn="just"/>
            <a:r>
              <a:rPr lang="es-CL" sz="2000" dirty="0" smtClean="0">
                <a:solidFill>
                  <a:srgbClr val="333333"/>
                </a:solidFill>
              </a:rPr>
              <a:t>&lt;</a:t>
            </a:r>
            <a:r>
              <a:rPr lang="es-CL" sz="2000" dirty="0">
                <a:solidFill>
                  <a:srgbClr val="333333"/>
                </a:solidFill>
              </a:rPr>
              <a:t>b&gt;: Negrita</a:t>
            </a:r>
          </a:p>
          <a:p>
            <a:pPr algn="just"/>
            <a:r>
              <a:rPr lang="es-CL" sz="2000" dirty="0">
                <a:solidFill>
                  <a:srgbClr val="333333"/>
                </a:solidFill>
              </a:rPr>
              <a:t>&lt;</a:t>
            </a:r>
            <a:r>
              <a:rPr lang="es-CL" sz="2000" dirty="0" err="1">
                <a:solidFill>
                  <a:srgbClr val="333333"/>
                </a:solidFill>
              </a:rPr>
              <a:t>big</a:t>
            </a:r>
            <a:r>
              <a:rPr lang="es-CL" sz="2000" dirty="0">
                <a:solidFill>
                  <a:srgbClr val="333333"/>
                </a:solidFill>
              </a:rPr>
              <a:t>&gt;: Grande</a:t>
            </a:r>
          </a:p>
          <a:p>
            <a:pPr algn="just"/>
            <a:r>
              <a:rPr lang="es-CL" sz="2000" dirty="0">
                <a:solidFill>
                  <a:srgbClr val="333333"/>
                </a:solidFill>
              </a:rPr>
              <a:t>&lt;i&gt;: Estilo en cursiva o </a:t>
            </a:r>
            <a:r>
              <a:rPr lang="es-CL" sz="2000" dirty="0" err="1">
                <a:solidFill>
                  <a:srgbClr val="333333"/>
                </a:solidFill>
              </a:rPr>
              <a:t>italica</a:t>
            </a:r>
            <a:endParaRPr lang="es-CL" sz="2000" dirty="0">
              <a:solidFill>
                <a:srgbClr val="333333"/>
              </a:solidFill>
            </a:endParaRPr>
          </a:p>
          <a:p>
            <a:pPr algn="just"/>
            <a:r>
              <a:rPr lang="es-CL" sz="2000" dirty="0">
                <a:solidFill>
                  <a:srgbClr val="333333"/>
                </a:solidFill>
              </a:rPr>
              <a:t>&lt;</a:t>
            </a:r>
            <a:r>
              <a:rPr lang="es-CL" sz="2000" dirty="0" err="1">
                <a:solidFill>
                  <a:srgbClr val="333333"/>
                </a:solidFill>
              </a:rPr>
              <a:t>small</a:t>
            </a:r>
            <a:r>
              <a:rPr lang="es-CL" sz="2000" dirty="0">
                <a:solidFill>
                  <a:srgbClr val="333333"/>
                </a:solidFill>
              </a:rPr>
              <a:t>&gt;: Hace el tamaño del texto una talla más pequeña</a:t>
            </a:r>
          </a:p>
          <a:p>
            <a:pPr algn="just"/>
            <a:r>
              <a:rPr lang="es-CL" sz="2000" dirty="0">
                <a:solidFill>
                  <a:srgbClr val="333333"/>
                </a:solidFill>
              </a:rPr>
              <a:t>&lt;</a:t>
            </a:r>
            <a:r>
              <a:rPr lang="es-CL" sz="2000" dirty="0" err="1">
                <a:solidFill>
                  <a:srgbClr val="333333"/>
                </a:solidFill>
              </a:rPr>
              <a:t>tt</a:t>
            </a:r>
            <a:r>
              <a:rPr lang="es-CL" sz="2000" dirty="0">
                <a:solidFill>
                  <a:srgbClr val="333333"/>
                </a:solidFill>
              </a:rPr>
              <a:t>&gt;: Muestra el texto marcado con una fuente de ancho fijo</a:t>
            </a:r>
          </a:p>
          <a:p>
            <a:pPr algn="just"/>
            <a:r>
              <a:rPr lang="es-CL" sz="2000" dirty="0">
                <a:solidFill>
                  <a:srgbClr val="333333"/>
                </a:solidFill>
              </a:rPr>
              <a:t>&lt;</a:t>
            </a:r>
            <a:r>
              <a:rPr lang="es-CL" sz="2000" dirty="0" err="1">
                <a:solidFill>
                  <a:srgbClr val="333333"/>
                </a:solidFill>
              </a:rPr>
              <a:t>abbr</a:t>
            </a:r>
            <a:r>
              <a:rPr lang="es-CL" sz="2000" dirty="0">
                <a:solidFill>
                  <a:srgbClr val="333333"/>
                </a:solidFill>
              </a:rPr>
              <a:t>&gt;: Representa una abreviación o acrónimo</a:t>
            </a:r>
          </a:p>
          <a:p>
            <a:pPr algn="just"/>
            <a:r>
              <a:rPr lang="es-CL" sz="2000" dirty="0">
                <a:solidFill>
                  <a:srgbClr val="333333"/>
                </a:solidFill>
              </a:rPr>
              <a:t>&lt;</a:t>
            </a:r>
            <a:r>
              <a:rPr lang="es-CL" sz="2000" dirty="0" err="1">
                <a:solidFill>
                  <a:srgbClr val="333333"/>
                </a:solidFill>
              </a:rPr>
              <a:t>acronym</a:t>
            </a:r>
            <a:r>
              <a:rPr lang="es-CL" sz="2000" dirty="0">
                <a:solidFill>
                  <a:srgbClr val="333333"/>
                </a:solidFill>
              </a:rPr>
              <a:t>&gt;: Acrónimo</a:t>
            </a:r>
          </a:p>
          <a:p>
            <a:pPr algn="just"/>
            <a:r>
              <a:rPr lang="es-CL" sz="2000" dirty="0">
                <a:solidFill>
                  <a:srgbClr val="333333"/>
                </a:solidFill>
              </a:rPr>
              <a:t>&lt;cite&gt;: Marca una referencia a una fuente, o el autor de un texto citado </a:t>
            </a:r>
          </a:p>
          <a:p>
            <a:pPr algn="just"/>
            <a:r>
              <a:rPr lang="es-CL" sz="2000" dirty="0">
                <a:solidFill>
                  <a:srgbClr val="333333"/>
                </a:solidFill>
              </a:rPr>
              <a:t>&lt;</a:t>
            </a:r>
            <a:r>
              <a:rPr lang="es-CL" sz="2000" dirty="0" err="1">
                <a:solidFill>
                  <a:srgbClr val="333333"/>
                </a:solidFill>
              </a:rPr>
              <a:t>code</a:t>
            </a:r>
            <a:r>
              <a:rPr lang="es-CL" sz="2000" dirty="0">
                <a:solidFill>
                  <a:srgbClr val="333333"/>
                </a:solidFill>
              </a:rPr>
              <a:t>&gt;: Es el apropiado para marcar el código de un programa </a:t>
            </a:r>
          </a:p>
          <a:p>
            <a:pPr algn="just"/>
            <a:r>
              <a:rPr lang="es-CL" sz="2000" dirty="0">
                <a:solidFill>
                  <a:srgbClr val="333333"/>
                </a:solidFill>
              </a:rPr>
              <a:t>&lt;</a:t>
            </a:r>
            <a:r>
              <a:rPr lang="es-CL" sz="2000" dirty="0" err="1">
                <a:solidFill>
                  <a:srgbClr val="333333"/>
                </a:solidFill>
              </a:rPr>
              <a:t>dfn</a:t>
            </a:r>
            <a:r>
              <a:rPr lang="es-CL" sz="2000" dirty="0">
                <a:solidFill>
                  <a:srgbClr val="333333"/>
                </a:solidFill>
              </a:rPr>
              <a:t>&gt;: Sirve para marcar el término que se quiere definir</a:t>
            </a:r>
          </a:p>
          <a:p>
            <a:pPr algn="just"/>
            <a:r>
              <a:rPr lang="es-CL" sz="2000" dirty="0">
                <a:solidFill>
                  <a:srgbClr val="333333"/>
                </a:solidFill>
              </a:rPr>
              <a:t>&lt;em&gt;: Marca con énfasis las partes importantes de un texto </a:t>
            </a:r>
          </a:p>
          <a:p>
            <a:pPr algn="just"/>
            <a:r>
              <a:rPr lang="es-CL" sz="2000" dirty="0">
                <a:solidFill>
                  <a:srgbClr val="333333"/>
                </a:solidFill>
              </a:rPr>
              <a:t>&lt;</a:t>
            </a:r>
            <a:r>
              <a:rPr lang="es-CL" sz="2000" dirty="0" err="1">
                <a:solidFill>
                  <a:srgbClr val="333333"/>
                </a:solidFill>
              </a:rPr>
              <a:t>kbd</a:t>
            </a:r>
            <a:r>
              <a:rPr lang="es-CL" sz="2000" dirty="0">
                <a:solidFill>
                  <a:srgbClr val="333333"/>
                </a:solidFill>
              </a:rPr>
              <a:t>&gt;: Marca el texto que debe introducir el usuario  </a:t>
            </a:r>
          </a:p>
          <a:p>
            <a:pPr algn="just"/>
            <a:r>
              <a:rPr lang="es-CL" sz="2000" dirty="0">
                <a:solidFill>
                  <a:srgbClr val="333333"/>
                </a:solidFill>
              </a:rPr>
              <a:t>&lt;</a:t>
            </a:r>
            <a:r>
              <a:rPr lang="es-CL" sz="2000" dirty="0" err="1">
                <a:solidFill>
                  <a:srgbClr val="333333"/>
                </a:solidFill>
              </a:rPr>
              <a:t>strong</a:t>
            </a:r>
            <a:r>
              <a:rPr lang="es-CL" sz="2000" dirty="0">
                <a:solidFill>
                  <a:srgbClr val="333333"/>
                </a:solidFill>
              </a:rPr>
              <a:t>&gt;: Marcar con especial énfasis las partes más importantes de un texto </a:t>
            </a:r>
          </a:p>
          <a:p>
            <a:pPr algn="just"/>
            <a:r>
              <a:rPr lang="es-CL" sz="2000" dirty="0">
                <a:solidFill>
                  <a:srgbClr val="333333"/>
                </a:solidFill>
              </a:rPr>
              <a:t>&lt;</a:t>
            </a:r>
            <a:r>
              <a:rPr lang="es-CL" sz="2000" dirty="0" err="1">
                <a:solidFill>
                  <a:srgbClr val="333333"/>
                </a:solidFill>
              </a:rPr>
              <a:t>samp</a:t>
            </a:r>
            <a:r>
              <a:rPr lang="es-CL" sz="2000" dirty="0">
                <a:solidFill>
                  <a:srgbClr val="333333"/>
                </a:solidFill>
              </a:rPr>
              <a:t>&gt;: Señala lo que es una salida de un programa </a:t>
            </a:r>
          </a:p>
          <a:p>
            <a:pPr algn="just"/>
            <a:r>
              <a:rPr lang="es-CL" sz="2000" dirty="0">
                <a:solidFill>
                  <a:srgbClr val="333333"/>
                </a:solidFill>
              </a:rPr>
              <a:t>&lt;time&gt;: Representa un periodo específico en el tiempo </a:t>
            </a:r>
          </a:p>
          <a:p>
            <a:pPr algn="just"/>
            <a:r>
              <a:rPr lang="es-CL" sz="2000" dirty="0">
                <a:solidFill>
                  <a:srgbClr val="333333"/>
                </a:solidFill>
              </a:rPr>
              <a:t>&lt;</a:t>
            </a:r>
            <a:r>
              <a:rPr lang="es-CL" sz="2000" dirty="0" err="1">
                <a:solidFill>
                  <a:srgbClr val="333333"/>
                </a:solidFill>
              </a:rPr>
              <a:t>var</a:t>
            </a:r>
            <a:r>
              <a:rPr lang="es-CL" sz="2000" dirty="0">
                <a:solidFill>
                  <a:srgbClr val="333333"/>
                </a:solidFill>
              </a:rPr>
              <a:t>&gt;: Marca variables de programas y similares</a:t>
            </a:r>
          </a:p>
          <a:p>
            <a:pPr algn="just"/>
            <a:r>
              <a:rPr lang="es-CL" sz="2000" dirty="0">
                <a:solidFill>
                  <a:srgbClr val="333333"/>
                </a:solidFill>
              </a:rPr>
              <a:t>&lt;a&gt;: Crea un enlace a otras páginas de internet, archivos o ubicaciones dentro de la misma página, direcciones de correo, o cualquier otra URL. </a:t>
            </a:r>
          </a:p>
        </p:txBody>
      </p:sp>
    </p:spTree>
    <p:custDataLst>
      <p:tags r:id="rId1"/>
    </p:custDataLst>
    <p:extLst>
      <p:ext uri="{BB962C8B-B14F-4D97-AF65-F5344CB8AC3E}">
        <p14:creationId xmlns:p14="http://schemas.microsoft.com/office/powerpoint/2010/main" val="55057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323507" y="115312"/>
            <a:ext cx="7468952" cy="523220"/>
          </a:xfrm>
          <a:prstGeom prst="rect">
            <a:avLst/>
          </a:prstGeom>
          <a:noFill/>
        </p:spPr>
        <p:txBody>
          <a:bodyPr wrap="square" rtlCol="0">
            <a:spAutoFit/>
          </a:bodyPr>
          <a:lstStyle/>
          <a:p>
            <a:r>
              <a:rPr lang="es-CL" sz="2800" b="1" dirty="0" smtClean="0">
                <a:solidFill>
                  <a:schemeClr val="bg1"/>
                </a:solidFill>
              </a:rPr>
              <a:t>Elementos </a:t>
            </a:r>
            <a:r>
              <a:rPr lang="es-CL" sz="2800" b="1" dirty="0">
                <a:solidFill>
                  <a:schemeClr val="bg1"/>
                </a:solidFill>
              </a:rPr>
              <a:t>de Línea</a:t>
            </a:r>
            <a:endParaRPr lang="es-CL" sz="2800" b="1" i="1" dirty="0">
              <a:solidFill>
                <a:schemeClr val="bg1"/>
              </a:solidFill>
            </a:endParaRPr>
          </a:p>
        </p:txBody>
      </p:sp>
      <p:sp>
        <p:nvSpPr>
          <p:cNvPr id="5" name="Rectángulo 4">
            <a:extLst>
              <a:ext uri="{FF2B5EF4-FFF2-40B4-BE49-F238E27FC236}">
                <a16:creationId xmlns:a16="http://schemas.microsoft.com/office/drawing/2014/main" id="{6664DEFA-CD19-4AC3-98DC-CD0601E8DD88}"/>
              </a:ext>
            </a:extLst>
          </p:cNvPr>
          <p:cNvSpPr/>
          <p:nvPr/>
        </p:nvSpPr>
        <p:spPr>
          <a:xfrm>
            <a:off x="0" y="761285"/>
            <a:ext cx="9144000" cy="5970865"/>
          </a:xfrm>
          <a:prstGeom prst="rect">
            <a:avLst/>
          </a:prstGeom>
        </p:spPr>
        <p:txBody>
          <a:bodyPr wrap="square">
            <a:spAutoFit/>
          </a:bodyPr>
          <a:lstStyle/>
          <a:p>
            <a:pPr algn="just"/>
            <a:r>
              <a:rPr lang="es-CL" sz="2000" b="1" u="sng" dirty="0">
                <a:solidFill>
                  <a:srgbClr val="333333"/>
                </a:solidFill>
              </a:rPr>
              <a:t>Elementos en Línea:</a:t>
            </a:r>
          </a:p>
          <a:p>
            <a:pPr algn="just"/>
            <a:endParaRPr lang="es-CL" sz="2000" dirty="0">
              <a:solidFill>
                <a:srgbClr val="333333"/>
              </a:solidFill>
            </a:endParaRPr>
          </a:p>
          <a:p>
            <a:pPr algn="just"/>
            <a:r>
              <a:rPr lang="es-CL" dirty="0">
                <a:solidFill>
                  <a:srgbClr val="333333"/>
                </a:solidFill>
              </a:rPr>
              <a:t>&lt;</a:t>
            </a:r>
            <a:r>
              <a:rPr lang="es-CL" dirty="0" err="1">
                <a:solidFill>
                  <a:srgbClr val="333333"/>
                </a:solidFill>
              </a:rPr>
              <a:t>bdo</a:t>
            </a:r>
            <a:r>
              <a:rPr lang="es-CL" dirty="0">
                <a:solidFill>
                  <a:srgbClr val="333333"/>
                </a:solidFill>
              </a:rPr>
              <a:t>&gt;: Anulación de bidireccionalidad  </a:t>
            </a:r>
          </a:p>
          <a:p>
            <a:pPr algn="just"/>
            <a:r>
              <a:rPr lang="es-CL" dirty="0">
                <a:solidFill>
                  <a:srgbClr val="333333"/>
                </a:solidFill>
              </a:rPr>
              <a:t>&lt;</a:t>
            </a:r>
            <a:r>
              <a:rPr lang="es-CL" dirty="0" err="1">
                <a:solidFill>
                  <a:srgbClr val="333333"/>
                </a:solidFill>
              </a:rPr>
              <a:t>br</a:t>
            </a:r>
            <a:r>
              <a:rPr lang="es-CL" dirty="0">
                <a:solidFill>
                  <a:srgbClr val="333333"/>
                </a:solidFill>
              </a:rPr>
              <a:t>&gt;: Produce un salto de línea en el texto (retorno de carro) </a:t>
            </a:r>
          </a:p>
          <a:p>
            <a:pPr algn="just"/>
            <a:r>
              <a:rPr lang="es-CL" dirty="0">
                <a:solidFill>
                  <a:srgbClr val="333333"/>
                </a:solidFill>
              </a:rPr>
              <a:t>&lt;</a:t>
            </a:r>
            <a:r>
              <a:rPr lang="es-CL" dirty="0" err="1">
                <a:solidFill>
                  <a:srgbClr val="333333"/>
                </a:solidFill>
              </a:rPr>
              <a:t>img</a:t>
            </a:r>
            <a:r>
              <a:rPr lang="es-CL" dirty="0">
                <a:solidFill>
                  <a:srgbClr val="333333"/>
                </a:solidFill>
              </a:rPr>
              <a:t>&gt;: Representa una imagen en el documento </a:t>
            </a:r>
          </a:p>
          <a:p>
            <a:pPr algn="just"/>
            <a:r>
              <a:rPr lang="es-CL" dirty="0">
                <a:solidFill>
                  <a:srgbClr val="333333"/>
                </a:solidFill>
              </a:rPr>
              <a:t>&lt;</a:t>
            </a:r>
            <a:r>
              <a:rPr lang="es-CL" dirty="0" err="1">
                <a:solidFill>
                  <a:srgbClr val="333333"/>
                </a:solidFill>
              </a:rPr>
              <a:t>map</a:t>
            </a:r>
            <a:r>
              <a:rPr lang="es-CL" dirty="0">
                <a:solidFill>
                  <a:srgbClr val="333333"/>
                </a:solidFill>
              </a:rPr>
              <a:t>&gt;: </a:t>
            </a:r>
          </a:p>
          <a:p>
            <a:pPr algn="just"/>
            <a:r>
              <a:rPr lang="es-CL" dirty="0">
                <a:solidFill>
                  <a:srgbClr val="333333"/>
                </a:solidFill>
              </a:rPr>
              <a:t>&lt;</a:t>
            </a:r>
            <a:r>
              <a:rPr lang="es-CL" dirty="0" err="1">
                <a:solidFill>
                  <a:srgbClr val="333333"/>
                </a:solidFill>
              </a:rPr>
              <a:t>object</a:t>
            </a:r>
            <a:r>
              <a:rPr lang="es-CL" dirty="0">
                <a:solidFill>
                  <a:srgbClr val="333333"/>
                </a:solidFill>
              </a:rPr>
              <a:t>&gt;: Representa un recurso externo, que puede ser tratado como una imagen, un contexto de navegación anidado, o como un recurso que debe ser manejado por un plugin   </a:t>
            </a:r>
          </a:p>
          <a:p>
            <a:pPr algn="just"/>
            <a:r>
              <a:rPr lang="es-CL" dirty="0">
                <a:solidFill>
                  <a:srgbClr val="333333"/>
                </a:solidFill>
              </a:rPr>
              <a:t>&lt;q&gt;: Crea citas en </a:t>
            </a:r>
            <a:r>
              <a:rPr lang="es-CL" dirty="0" err="1">
                <a:solidFill>
                  <a:srgbClr val="333333"/>
                </a:solidFill>
              </a:rPr>
              <a:t>linea</a:t>
            </a:r>
            <a:r>
              <a:rPr lang="es-CL" dirty="0">
                <a:solidFill>
                  <a:srgbClr val="333333"/>
                </a:solidFill>
              </a:rPr>
              <a:t>, marca las citas a otros autores o documentos </a:t>
            </a:r>
          </a:p>
          <a:p>
            <a:pPr algn="just"/>
            <a:r>
              <a:rPr lang="es-CL" dirty="0">
                <a:solidFill>
                  <a:srgbClr val="333333"/>
                </a:solidFill>
              </a:rPr>
              <a:t>&lt;script&gt;: Se utiliza para insertar o hacer referencia a un script ejecutable dentro de un documento HTML o XHTML</a:t>
            </a:r>
          </a:p>
          <a:p>
            <a:pPr algn="just"/>
            <a:r>
              <a:rPr lang="es-CL" dirty="0">
                <a:solidFill>
                  <a:srgbClr val="333333"/>
                </a:solidFill>
              </a:rPr>
              <a:t>&lt;</a:t>
            </a:r>
            <a:r>
              <a:rPr lang="es-CL" dirty="0" err="1">
                <a:solidFill>
                  <a:srgbClr val="333333"/>
                </a:solidFill>
              </a:rPr>
              <a:t>span</a:t>
            </a:r>
            <a:r>
              <a:rPr lang="es-CL" dirty="0">
                <a:solidFill>
                  <a:srgbClr val="333333"/>
                </a:solidFill>
              </a:rPr>
              <a:t>&gt;:Es un contenedor en línea. Sirve para aplicar estilo al texto o agrupar elementos en línea. </a:t>
            </a:r>
          </a:p>
          <a:p>
            <a:pPr algn="just"/>
            <a:r>
              <a:rPr lang="es-CL" dirty="0">
                <a:solidFill>
                  <a:srgbClr val="333333"/>
                </a:solidFill>
              </a:rPr>
              <a:t>&lt;sub&gt;: Define un fragmento de texto que se debe mostrar, por razones tipográficas, más bajo, y generalmente más pequeño, que el tramo principal del texto, es decir, en subíndice</a:t>
            </a:r>
          </a:p>
          <a:p>
            <a:pPr algn="just"/>
            <a:r>
              <a:rPr lang="es-CL" dirty="0">
                <a:solidFill>
                  <a:srgbClr val="333333"/>
                </a:solidFill>
              </a:rPr>
              <a:t>&lt;</a:t>
            </a:r>
            <a:r>
              <a:rPr lang="es-CL" dirty="0" err="1">
                <a:solidFill>
                  <a:srgbClr val="333333"/>
                </a:solidFill>
              </a:rPr>
              <a:t>button</a:t>
            </a:r>
            <a:r>
              <a:rPr lang="es-CL" dirty="0">
                <a:solidFill>
                  <a:srgbClr val="333333"/>
                </a:solidFill>
              </a:rPr>
              <a:t>&gt;: Crea botones marcadores  </a:t>
            </a:r>
          </a:p>
          <a:p>
            <a:pPr algn="just"/>
            <a:r>
              <a:rPr lang="es-CL" dirty="0">
                <a:solidFill>
                  <a:srgbClr val="333333"/>
                </a:solidFill>
              </a:rPr>
              <a:t>&lt;input&gt;: Crea controles interactivos para formularios basados en la web, que reciban datos del usuario</a:t>
            </a:r>
          </a:p>
          <a:p>
            <a:pPr algn="just"/>
            <a:r>
              <a:rPr lang="es-CL" dirty="0">
                <a:solidFill>
                  <a:srgbClr val="333333"/>
                </a:solidFill>
              </a:rPr>
              <a:t>&lt;</a:t>
            </a:r>
            <a:r>
              <a:rPr lang="es-CL" dirty="0" err="1">
                <a:solidFill>
                  <a:srgbClr val="333333"/>
                </a:solidFill>
              </a:rPr>
              <a:t>label</a:t>
            </a:r>
            <a:r>
              <a:rPr lang="es-CL" dirty="0">
                <a:solidFill>
                  <a:srgbClr val="333333"/>
                </a:solidFill>
              </a:rPr>
              <a:t>&gt;: Representa una etiqueta para un elemento en una interfaz de usuario </a:t>
            </a:r>
          </a:p>
          <a:p>
            <a:pPr algn="just"/>
            <a:r>
              <a:rPr lang="es-CL" dirty="0">
                <a:solidFill>
                  <a:srgbClr val="333333"/>
                </a:solidFill>
              </a:rPr>
              <a:t>&lt;</a:t>
            </a:r>
            <a:r>
              <a:rPr lang="es-CL" dirty="0" err="1">
                <a:solidFill>
                  <a:srgbClr val="333333"/>
                </a:solidFill>
              </a:rPr>
              <a:t>select</a:t>
            </a:r>
            <a:r>
              <a:rPr lang="es-CL" dirty="0">
                <a:solidFill>
                  <a:srgbClr val="333333"/>
                </a:solidFill>
              </a:rPr>
              <a:t>&gt;: Representa un control que muestra un menú de opciones</a:t>
            </a:r>
          </a:p>
          <a:p>
            <a:pPr algn="just"/>
            <a:r>
              <a:rPr lang="es-CL" dirty="0">
                <a:solidFill>
                  <a:srgbClr val="333333"/>
                </a:solidFill>
              </a:rPr>
              <a:t>&lt;</a:t>
            </a:r>
            <a:r>
              <a:rPr lang="es-CL" dirty="0" err="1">
                <a:solidFill>
                  <a:srgbClr val="333333"/>
                </a:solidFill>
              </a:rPr>
              <a:t>textarea</a:t>
            </a:r>
            <a:r>
              <a:rPr lang="es-CL" dirty="0">
                <a:solidFill>
                  <a:srgbClr val="333333"/>
                </a:solidFill>
              </a:rPr>
              <a:t>&gt;: Representa un control para edición </a:t>
            </a:r>
            <a:r>
              <a:rPr lang="es-CL" dirty="0" err="1">
                <a:solidFill>
                  <a:srgbClr val="333333"/>
                </a:solidFill>
              </a:rPr>
              <a:t>muti</a:t>
            </a:r>
            <a:r>
              <a:rPr lang="es-CL" dirty="0">
                <a:solidFill>
                  <a:srgbClr val="333333"/>
                </a:solidFill>
              </a:rPr>
              <a:t>-línea de texto plano</a:t>
            </a:r>
          </a:p>
        </p:txBody>
      </p:sp>
    </p:spTree>
    <p:custDataLst>
      <p:tags r:id="rId1"/>
    </p:custDataLst>
    <p:extLst>
      <p:ext uri="{BB962C8B-B14F-4D97-AF65-F5344CB8AC3E}">
        <p14:creationId xmlns:p14="http://schemas.microsoft.com/office/powerpoint/2010/main" val="370527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410593" y="80478"/>
            <a:ext cx="7468952" cy="523220"/>
          </a:xfrm>
          <a:prstGeom prst="rect">
            <a:avLst/>
          </a:prstGeom>
          <a:noFill/>
        </p:spPr>
        <p:txBody>
          <a:bodyPr wrap="square" rtlCol="0">
            <a:spAutoFit/>
          </a:bodyPr>
          <a:lstStyle/>
          <a:p>
            <a:r>
              <a:rPr lang="es-CL" sz="2800" b="1" dirty="0">
                <a:solidFill>
                  <a:schemeClr val="bg1"/>
                </a:solidFill>
              </a:rPr>
              <a:t>Elemento de Bloque y Elementos de Línea</a:t>
            </a:r>
            <a:endParaRPr lang="es-CL" sz="2800" b="1" i="1" dirty="0">
              <a:solidFill>
                <a:schemeClr val="bg1"/>
              </a:solidFill>
            </a:endParaRPr>
          </a:p>
        </p:txBody>
      </p:sp>
      <p:sp>
        <p:nvSpPr>
          <p:cNvPr id="2" name="Rectángulo 1">
            <a:extLst>
              <a:ext uri="{FF2B5EF4-FFF2-40B4-BE49-F238E27FC236}">
                <a16:creationId xmlns:a16="http://schemas.microsoft.com/office/drawing/2014/main" id="{528B59AD-253C-401B-B3D0-B91A0336FD37}"/>
              </a:ext>
            </a:extLst>
          </p:cNvPr>
          <p:cNvSpPr/>
          <p:nvPr/>
        </p:nvSpPr>
        <p:spPr>
          <a:xfrm>
            <a:off x="832995" y="925547"/>
            <a:ext cx="8171668" cy="830997"/>
          </a:xfrm>
          <a:prstGeom prst="rect">
            <a:avLst/>
          </a:prstGeom>
        </p:spPr>
        <p:txBody>
          <a:bodyPr wrap="square">
            <a:spAutoFit/>
          </a:bodyPr>
          <a:lstStyle/>
          <a:p>
            <a:r>
              <a:rPr lang="es-CL" sz="2400" dirty="0">
                <a:solidFill>
                  <a:srgbClr val="333333"/>
                </a:solidFill>
                <a:latin typeface="Arial" panose="020B0604020202020204" pitchFamily="34" charset="0"/>
              </a:rPr>
              <a:t> </a:t>
            </a:r>
            <a:r>
              <a:rPr lang="es-CL" sz="2400" dirty="0"/>
              <a:t>El siguiente ejemplo demuestra la influencia de los elementos en línea:</a:t>
            </a:r>
          </a:p>
        </p:txBody>
      </p:sp>
      <p:sp>
        <p:nvSpPr>
          <p:cNvPr id="3" name="Rectángulo 2">
            <a:extLst>
              <a:ext uri="{FF2B5EF4-FFF2-40B4-BE49-F238E27FC236}">
                <a16:creationId xmlns:a16="http://schemas.microsoft.com/office/drawing/2014/main" id="{154EDC1B-3C33-4424-99A9-E47C0421999F}"/>
              </a:ext>
            </a:extLst>
          </p:cNvPr>
          <p:cNvSpPr/>
          <p:nvPr/>
        </p:nvSpPr>
        <p:spPr>
          <a:xfrm>
            <a:off x="108858" y="2392741"/>
            <a:ext cx="8926285" cy="923330"/>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CL" dirty="0"/>
              <a:t>&lt;p&gt;Podemos apreciar como se visualiza un &lt;</a:t>
            </a:r>
            <a:r>
              <a:rPr lang="es-CL" dirty="0" err="1"/>
              <a:t>span</a:t>
            </a:r>
            <a:r>
              <a:rPr lang="es-CL" dirty="0"/>
              <a:t>&gt;elemento en línea como el </a:t>
            </a:r>
            <a:r>
              <a:rPr lang="es-CL" dirty="0" err="1"/>
              <a:t>span</a:t>
            </a:r>
            <a:r>
              <a:rPr lang="es-CL" dirty="0"/>
              <a:t>&lt;/</a:t>
            </a:r>
            <a:r>
              <a:rPr lang="es-CL" dirty="0" err="1"/>
              <a:t>span</a:t>
            </a:r>
            <a:r>
              <a:rPr lang="es-CL" dirty="0"/>
              <a:t>&gt;;el fondo se ha coloreado para mostrar el principio y fin de la influencia del elemento en </a:t>
            </a:r>
            <a:r>
              <a:rPr lang="es-CL" dirty="0" smtClean="0"/>
              <a:t>línea</a:t>
            </a:r>
          </a:p>
          <a:p>
            <a:pPr algn="just"/>
            <a:r>
              <a:rPr lang="es-CL" dirty="0" smtClean="0"/>
              <a:t>&lt;/</a:t>
            </a:r>
            <a:r>
              <a:rPr lang="es-CL" dirty="0"/>
              <a:t>p&gt;</a:t>
            </a:r>
          </a:p>
        </p:txBody>
      </p:sp>
      <p:pic>
        <p:nvPicPr>
          <p:cNvPr id="6" name="Imagen 5">
            <a:extLst>
              <a:ext uri="{FF2B5EF4-FFF2-40B4-BE49-F238E27FC236}">
                <a16:creationId xmlns:a16="http://schemas.microsoft.com/office/drawing/2014/main" id="{B01C090A-E73F-44A2-97AD-A2C998FF32F8}"/>
              </a:ext>
            </a:extLst>
          </p:cNvPr>
          <p:cNvPicPr>
            <a:picLocks noChangeAspect="1"/>
          </p:cNvPicPr>
          <p:nvPr/>
        </p:nvPicPr>
        <p:blipFill>
          <a:blip r:embed="rId5"/>
          <a:stretch>
            <a:fillRect/>
          </a:stretch>
        </p:blipFill>
        <p:spPr>
          <a:xfrm>
            <a:off x="17418" y="3866605"/>
            <a:ext cx="9074331" cy="658953"/>
          </a:xfrm>
          <a:prstGeom prst="rect">
            <a:avLst/>
          </a:prstGeom>
        </p:spPr>
      </p:pic>
    </p:spTree>
    <p:custDataLst>
      <p:tags r:id="rId1"/>
    </p:custDataLst>
    <p:extLst>
      <p:ext uri="{BB962C8B-B14F-4D97-AF65-F5344CB8AC3E}">
        <p14:creationId xmlns:p14="http://schemas.microsoft.com/office/powerpoint/2010/main" val="81431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64DEFA-CD19-4AC3-98DC-CD0601E8DD88}"/>
              </a:ext>
            </a:extLst>
          </p:cNvPr>
          <p:cNvSpPr/>
          <p:nvPr/>
        </p:nvSpPr>
        <p:spPr>
          <a:xfrm>
            <a:off x="232129" y="1379594"/>
            <a:ext cx="8781242" cy="3416320"/>
          </a:xfrm>
          <a:prstGeom prst="rect">
            <a:avLst/>
          </a:prstGeom>
        </p:spPr>
        <p:txBody>
          <a:bodyPr wrap="square">
            <a:spAutoFit/>
          </a:bodyPr>
          <a:lstStyle/>
          <a:p>
            <a:pPr algn="just"/>
            <a:r>
              <a:rPr lang="es-CL" sz="2400" dirty="0"/>
              <a:t>Un elemento en bloque ocupa todo el espacio de su elemento padre (contenedor), creando así un "bloque".</a:t>
            </a:r>
          </a:p>
          <a:p>
            <a:pPr algn="just"/>
            <a:r>
              <a:rPr lang="es-CL" sz="2400" dirty="0"/>
              <a:t>Los navegadores suelen mostrar el elemento a nivel de bloque con un salto de línea antes y después del elemento.</a:t>
            </a:r>
          </a:p>
          <a:p>
            <a:pPr algn="just"/>
            <a:endParaRPr lang="es-CL" sz="2400" dirty="0">
              <a:solidFill>
                <a:srgbClr val="333333"/>
              </a:solidFill>
            </a:endParaRPr>
          </a:p>
          <a:p>
            <a:pPr algn="just"/>
            <a:r>
              <a:rPr lang="es-CL" sz="2400" b="1" dirty="0">
                <a:solidFill>
                  <a:srgbClr val="333333"/>
                </a:solidFill>
              </a:rPr>
              <a:t>Su principales características son:</a:t>
            </a:r>
          </a:p>
          <a:p>
            <a:pPr marL="285750" indent="-285750" algn="just" fontAlgn="base">
              <a:buFont typeface="Arial" panose="020B0604020202020204" pitchFamily="34" charset="0"/>
              <a:buChar char="•"/>
            </a:pPr>
            <a:r>
              <a:rPr lang="es-CL" sz="2400" dirty="0"/>
              <a:t>Fuerzan un salto de línea (ocupan todo el ancho disponible)</a:t>
            </a:r>
          </a:p>
          <a:p>
            <a:pPr marL="285750" indent="-285750" algn="just" fontAlgn="base">
              <a:buFont typeface="Arial" panose="020B0604020202020204" pitchFamily="34" charset="0"/>
              <a:buChar char="•"/>
            </a:pPr>
            <a:r>
              <a:rPr lang="es-CL" sz="2400" dirty="0"/>
              <a:t>Respetan el </a:t>
            </a:r>
            <a:r>
              <a:rPr lang="es-CL" sz="2400" dirty="0" err="1"/>
              <a:t>width</a:t>
            </a:r>
            <a:r>
              <a:rPr lang="es-CL" sz="2400" dirty="0"/>
              <a:t>, el </a:t>
            </a:r>
            <a:r>
              <a:rPr lang="es-CL" sz="2400" dirty="0" err="1"/>
              <a:t>height</a:t>
            </a:r>
            <a:r>
              <a:rPr lang="es-CL" sz="2400" dirty="0"/>
              <a:t>, el </a:t>
            </a:r>
            <a:r>
              <a:rPr lang="es-CL" sz="2400" dirty="0" err="1"/>
              <a:t>margin</a:t>
            </a:r>
            <a:r>
              <a:rPr lang="es-CL" sz="2400" dirty="0"/>
              <a:t>-top y el </a:t>
            </a:r>
            <a:r>
              <a:rPr lang="es-CL" sz="2400" dirty="0" err="1"/>
              <a:t>margin-bottom</a:t>
            </a:r>
            <a:r>
              <a:rPr lang="es-CL" sz="2400" dirty="0"/>
              <a:t> indicados por el usuario.</a:t>
            </a:r>
          </a:p>
        </p:txBody>
      </p:sp>
      <p:sp>
        <p:nvSpPr>
          <p:cNvPr id="4" name="CuadroTexto 3">
            <a:extLst>
              <a:ext uri="{FF2B5EF4-FFF2-40B4-BE49-F238E27FC236}">
                <a16:creationId xmlns:a16="http://schemas.microsoft.com/office/drawing/2014/main" id="{4D865C50-6F31-4F81-9732-CF0DE0A634C4}"/>
              </a:ext>
            </a:extLst>
          </p:cNvPr>
          <p:cNvSpPr txBox="1"/>
          <p:nvPr/>
        </p:nvSpPr>
        <p:spPr>
          <a:xfrm>
            <a:off x="323507" y="115312"/>
            <a:ext cx="7468952" cy="523220"/>
          </a:xfrm>
          <a:prstGeom prst="rect">
            <a:avLst/>
          </a:prstGeom>
          <a:noFill/>
        </p:spPr>
        <p:txBody>
          <a:bodyPr wrap="square" rtlCol="0">
            <a:spAutoFit/>
          </a:bodyPr>
          <a:lstStyle/>
          <a:p>
            <a:r>
              <a:rPr lang="es-CL" sz="2800" b="1" dirty="0">
                <a:solidFill>
                  <a:schemeClr val="bg1"/>
                </a:solidFill>
              </a:rPr>
              <a:t>Elemento de </a:t>
            </a:r>
            <a:r>
              <a:rPr lang="es-CL" sz="2800" b="1" dirty="0" smtClean="0">
                <a:solidFill>
                  <a:schemeClr val="bg1"/>
                </a:solidFill>
              </a:rPr>
              <a:t>Bloque</a:t>
            </a:r>
            <a:endParaRPr lang="es-CL" sz="2800" b="1" i="1" dirty="0">
              <a:solidFill>
                <a:schemeClr val="bg1"/>
              </a:solidFill>
            </a:endParaRPr>
          </a:p>
        </p:txBody>
      </p:sp>
    </p:spTree>
    <p:custDataLst>
      <p:tags r:id="rId1"/>
    </p:custDataLst>
    <p:extLst>
      <p:ext uri="{BB962C8B-B14F-4D97-AF65-F5344CB8AC3E}">
        <p14:creationId xmlns:p14="http://schemas.microsoft.com/office/powerpoint/2010/main" val="330645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6664DEFA-CD19-4AC3-98DC-CD0601E8DD88}"/>
              </a:ext>
            </a:extLst>
          </p:cNvPr>
          <p:cNvSpPr/>
          <p:nvPr/>
        </p:nvSpPr>
        <p:spPr>
          <a:xfrm>
            <a:off x="378372" y="1994225"/>
            <a:ext cx="3878317"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a:solidFill>
                  <a:srgbClr val="333333"/>
                </a:solidFill>
              </a:rPr>
              <a:t>&lt;</a:t>
            </a:r>
            <a:r>
              <a:rPr lang="es-CL" sz="1600" dirty="0" err="1">
                <a:solidFill>
                  <a:srgbClr val="333333"/>
                </a:solidFill>
              </a:rPr>
              <a:t>address</a:t>
            </a:r>
            <a:r>
              <a:rPr lang="es-CL" sz="1600" dirty="0">
                <a:solidFill>
                  <a:srgbClr val="333333"/>
                </a:solidFill>
              </a:rPr>
              <a:t>&gt;: Información de contacto.</a:t>
            </a:r>
          </a:p>
          <a:p>
            <a:r>
              <a:rPr lang="es-CL" sz="1600" dirty="0">
                <a:solidFill>
                  <a:srgbClr val="333333"/>
                </a:solidFill>
              </a:rPr>
              <a:t>&lt;</a:t>
            </a:r>
            <a:r>
              <a:rPr lang="es-CL" sz="1600" dirty="0" err="1">
                <a:solidFill>
                  <a:srgbClr val="333333"/>
                </a:solidFill>
              </a:rPr>
              <a:t>article</a:t>
            </a:r>
            <a:r>
              <a:rPr lang="es-CL" sz="1600" dirty="0">
                <a:solidFill>
                  <a:srgbClr val="333333"/>
                </a:solidFill>
              </a:rPr>
              <a:t>&gt;: Contenido de Articulo.</a:t>
            </a:r>
          </a:p>
          <a:p>
            <a:r>
              <a:rPr lang="es-CL" sz="1600" dirty="0">
                <a:solidFill>
                  <a:srgbClr val="333333"/>
                </a:solidFill>
              </a:rPr>
              <a:t>&lt;</a:t>
            </a:r>
            <a:r>
              <a:rPr lang="es-CL" sz="1600" dirty="0" err="1">
                <a:solidFill>
                  <a:srgbClr val="333333"/>
                </a:solidFill>
              </a:rPr>
              <a:t>aside</a:t>
            </a:r>
            <a:r>
              <a:rPr lang="es-CL" sz="1600" dirty="0">
                <a:solidFill>
                  <a:srgbClr val="333333"/>
                </a:solidFill>
              </a:rPr>
              <a:t>&gt;: Contenido adicional.</a:t>
            </a:r>
          </a:p>
          <a:p>
            <a:r>
              <a:rPr lang="es-CL" sz="1600" dirty="0">
                <a:solidFill>
                  <a:srgbClr val="333333"/>
                </a:solidFill>
              </a:rPr>
              <a:t>&lt;audio&gt;: Reproductor de audio</a:t>
            </a:r>
          </a:p>
          <a:p>
            <a:r>
              <a:rPr lang="es-CL" sz="1600" dirty="0">
                <a:solidFill>
                  <a:srgbClr val="333333"/>
                </a:solidFill>
              </a:rPr>
              <a:t>&lt;</a:t>
            </a:r>
            <a:r>
              <a:rPr lang="es-CL" sz="1600" dirty="0" err="1">
                <a:solidFill>
                  <a:srgbClr val="333333"/>
                </a:solidFill>
              </a:rPr>
              <a:t>blockquote</a:t>
            </a:r>
            <a:r>
              <a:rPr lang="es-CL" sz="1600" dirty="0">
                <a:solidFill>
                  <a:srgbClr val="333333"/>
                </a:solidFill>
              </a:rPr>
              <a:t>&gt;: Bloque de "cita".</a:t>
            </a:r>
          </a:p>
          <a:p>
            <a:r>
              <a:rPr lang="es-CL" sz="1600" dirty="0">
                <a:solidFill>
                  <a:srgbClr val="333333"/>
                </a:solidFill>
              </a:rPr>
              <a:t>&lt;</a:t>
            </a:r>
            <a:r>
              <a:rPr lang="es-CL" sz="1600" dirty="0" err="1">
                <a:solidFill>
                  <a:srgbClr val="333333"/>
                </a:solidFill>
              </a:rPr>
              <a:t>canvas</a:t>
            </a:r>
            <a:r>
              <a:rPr lang="es-CL" sz="1600" dirty="0">
                <a:solidFill>
                  <a:srgbClr val="333333"/>
                </a:solidFill>
              </a:rPr>
              <a:t>&gt;: Dibujo </a:t>
            </a:r>
            <a:r>
              <a:rPr lang="es-CL" sz="1600" dirty="0" err="1">
                <a:solidFill>
                  <a:srgbClr val="333333"/>
                </a:solidFill>
              </a:rPr>
              <a:t>canvas</a:t>
            </a:r>
            <a:r>
              <a:rPr lang="es-CL" sz="1600" dirty="0">
                <a:solidFill>
                  <a:srgbClr val="333333"/>
                </a:solidFill>
              </a:rPr>
              <a:t>.</a:t>
            </a:r>
          </a:p>
          <a:p>
            <a:r>
              <a:rPr lang="es-CL" sz="1600" dirty="0">
                <a:solidFill>
                  <a:srgbClr val="333333"/>
                </a:solidFill>
              </a:rPr>
              <a:t>&lt;</a:t>
            </a:r>
            <a:r>
              <a:rPr lang="es-CL" sz="1600" dirty="0" err="1">
                <a:solidFill>
                  <a:srgbClr val="333333"/>
                </a:solidFill>
              </a:rPr>
              <a:t>dd</a:t>
            </a:r>
            <a:r>
              <a:rPr lang="es-CL" sz="1600" dirty="0">
                <a:solidFill>
                  <a:srgbClr val="333333"/>
                </a:solidFill>
              </a:rPr>
              <a:t>&gt;: Descripción de definición.</a:t>
            </a:r>
          </a:p>
          <a:p>
            <a:r>
              <a:rPr lang="es-CL" sz="1600" dirty="0">
                <a:solidFill>
                  <a:srgbClr val="333333"/>
                </a:solidFill>
              </a:rPr>
              <a:t>&lt;</a:t>
            </a:r>
            <a:r>
              <a:rPr lang="es-CL" sz="1600" dirty="0" err="1">
                <a:solidFill>
                  <a:srgbClr val="333333"/>
                </a:solidFill>
              </a:rPr>
              <a:t>div</a:t>
            </a:r>
            <a:r>
              <a:rPr lang="es-CL" sz="1600" dirty="0">
                <a:solidFill>
                  <a:srgbClr val="333333"/>
                </a:solidFill>
              </a:rPr>
              <a:t>&gt;: División de documento.</a:t>
            </a:r>
          </a:p>
          <a:p>
            <a:r>
              <a:rPr lang="es-CL" sz="1600" dirty="0">
                <a:solidFill>
                  <a:srgbClr val="333333"/>
                </a:solidFill>
              </a:rPr>
              <a:t>&lt;dl&gt;: Lista de definición.</a:t>
            </a:r>
          </a:p>
          <a:p>
            <a:r>
              <a:rPr lang="es-CL" sz="1600" dirty="0">
                <a:solidFill>
                  <a:srgbClr val="333333"/>
                </a:solidFill>
              </a:rPr>
              <a:t>&lt;</a:t>
            </a:r>
            <a:r>
              <a:rPr lang="es-CL" sz="1600" dirty="0" err="1">
                <a:solidFill>
                  <a:srgbClr val="333333"/>
                </a:solidFill>
              </a:rPr>
              <a:t>fieldset</a:t>
            </a:r>
            <a:r>
              <a:rPr lang="es-CL" sz="1600" dirty="0">
                <a:solidFill>
                  <a:srgbClr val="333333"/>
                </a:solidFill>
              </a:rPr>
              <a:t>&gt;: Etiqueta de conjunto de campos.</a:t>
            </a:r>
          </a:p>
          <a:p>
            <a:r>
              <a:rPr lang="es-CL" sz="1600" dirty="0">
                <a:solidFill>
                  <a:srgbClr val="333333"/>
                </a:solidFill>
              </a:rPr>
              <a:t>&lt;</a:t>
            </a:r>
            <a:r>
              <a:rPr lang="es-CL" sz="1600" dirty="0" err="1">
                <a:solidFill>
                  <a:srgbClr val="333333"/>
                </a:solidFill>
              </a:rPr>
              <a:t>figcaption</a:t>
            </a:r>
            <a:r>
              <a:rPr lang="es-CL" sz="1600" dirty="0">
                <a:solidFill>
                  <a:srgbClr val="333333"/>
                </a:solidFill>
              </a:rPr>
              <a:t>&gt;: Leyenda de figura.</a:t>
            </a:r>
          </a:p>
          <a:p>
            <a:r>
              <a:rPr lang="es-CL" sz="1600" dirty="0">
                <a:solidFill>
                  <a:srgbClr val="333333"/>
                </a:solidFill>
              </a:rPr>
              <a:t>&lt;</a:t>
            </a:r>
            <a:r>
              <a:rPr lang="es-CL" sz="1600" dirty="0" err="1">
                <a:solidFill>
                  <a:srgbClr val="333333"/>
                </a:solidFill>
              </a:rPr>
              <a:t>form</a:t>
            </a:r>
            <a:r>
              <a:rPr lang="es-CL" sz="1600" dirty="0">
                <a:solidFill>
                  <a:srgbClr val="333333"/>
                </a:solidFill>
              </a:rPr>
              <a:t>&gt;: Formulario de entrada.</a:t>
            </a:r>
          </a:p>
        </p:txBody>
      </p:sp>
      <p:sp>
        <p:nvSpPr>
          <p:cNvPr id="4" name="Rectángulo 3">
            <a:extLst>
              <a:ext uri="{FF2B5EF4-FFF2-40B4-BE49-F238E27FC236}">
                <a16:creationId xmlns:a16="http://schemas.microsoft.com/office/drawing/2014/main" id="{404FEA8C-DADB-4CAD-B6AD-C153E8811E2C}"/>
              </a:ext>
            </a:extLst>
          </p:cNvPr>
          <p:cNvSpPr/>
          <p:nvPr/>
        </p:nvSpPr>
        <p:spPr>
          <a:xfrm>
            <a:off x="4382813" y="1994225"/>
            <a:ext cx="4572000" cy="30469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CL" sz="1600" dirty="0">
                <a:solidFill>
                  <a:srgbClr val="333333"/>
                </a:solidFill>
              </a:rPr>
              <a:t>&lt;figure&gt;: Grupos contenido multimedia con una leyenda.</a:t>
            </a:r>
          </a:p>
          <a:p>
            <a:r>
              <a:rPr lang="es-CL" sz="1600" dirty="0">
                <a:solidFill>
                  <a:srgbClr val="333333"/>
                </a:solidFill>
              </a:rPr>
              <a:t>&lt;</a:t>
            </a:r>
            <a:r>
              <a:rPr lang="es-CL" sz="1600" dirty="0" err="1">
                <a:solidFill>
                  <a:srgbClr val="333333"/>
                </a:solidFill>
              </a:rPr>
              <a:t>footer</a:t>
            </a:r>
            <a:r>
              <a:rPr lang="es-CL" sz="1600" dirty="0">
                <a:solidFill>
                  <a:srgbClr val="333333"/>
                </a:solidFill>
              </a:rPr>
              <a:t>&gt;:Sección o pie de página.</a:t>
            </a:r>
          </a:p>
          <a:p>
            <a:r>
              <a:rPr lang="es-CL" sz="1600" dirty="0">
                <a:solidFill>
                  <a:srgbClr val="333333"/>
                </a:solidFill>
              </a:rPr>
              <a:t>&lt;h1&gt;, &lt;h2&gt;, &lt;h3&gt;, &lt;h4&gt;, &lt;h5&gt;, &lt;h6&gt;: Niveles de cabecera 1-6.</a:t>
            </a:r>
          </a:p>
          <a:p>
            <a:r>
              <a:rPr lang="es-CL" sz="1600" dirty="0">
                <a:solidFill>
                  <a:srgbClr val="333333"/>
                </a:solidFill>
              </a:rPr>
              <a:t>&lt;</a:t>
            </a:r>
            <a:r>
              <a:rPr lang="es-CL" sz="1600" dirty="0" err="1">
                <a:solidFill>
                  <a:srgbClr val="333333"/>
                </a:solidFill>
              </a:rPr>
              <a:t>header</a:t>
            </a:r>
            <a:r>
              <a:rPr lang="es-CL" sz="1600" dirty="0">
                <a:solidFill>
                  <a:srgbClr val="333333"/>
                </a:solidFill>
              </a:rPr>
              <a:t>&gt;: Sección o cabecera de página.</a:t>
            </a:r>
          </a:p>
          <a:p>
            <a:r>
              <a:rPr lang="es-CL" sz="1600" dirty="0">
                <a:solidFill>
                  <a:srgbClr val="333333"/>
                </a:solidFill>
              </a:rPr>
              <a:t>&lt;</a:t>
            </a:r>
            <a:r>
              <a:rPr lang="es-CL" sz="1600" dirty="0" err="1">
                <a:solidFill>
                  <a:srgbClr val="333333"/>
                </a:solidFill>
              </a:rPr>
              <a:t>hgroup</a:t>
            </a:r>
            <a:r>
              <a:rPr lang="es-CL" sz="1600" dirty="0">
                <a:solidFill>
                  <a:srgbClr val="333333"/>
                </a:solidFill>
              </a:rPr>
              <a:t>&gt;: Grupos información de encabezado.</a:t>
            </a:r>
          </a:p>
          <a:p>
            <a:r>
              <a:rPr lang="es-CL" sz="1600" dirty="0">
                <a:solidFill>
                  <a:srgbClr val="333333"/>
                </a:solidFill>
              </a:rPr>
              <a:t>&lt;</a:t>
            </a:r>
            <a:r>
              <a:rPr lang="es-CL" sz="1600" dirty="0" err="1">
                <a:solidFill>
                  <a:srgbClr val="333333"/>
                </a:solidFill>
              </a:rPr>
              <a:t>hr</a:t>
            </a:r>
            <a:r>
              <a:rPr lang="es-CL" sz="1600" dirty="0">
                <a:solidFill>
                  <a:srgbClr val="333333"/>
                </a:solidFill>
              </a:rPr>
              <a:t>&gt;: Regla Horizontal (línea divisoria).</a:t>
            </a:r>
          </a:p>
          <a:p>
            <a:r>
              <a:rPr lang="es-CL" sz="1600" dirty="0">
                <a:solidFill>
                  <a:srgbClr val="333333"/>
                </a:solidFill>
              </a:rPr>
              <a:t>&lt;</a:t>
            </a:r>
            <a:r>
              <a:rPr lang="es-CL" sz="1600" dirty="0" err="1">
                <a:solidFill>
                  <a:srgbClr val="333333"/>
                </a:solidFill>
              </a:rPr>
              <a:t>li</a:t>
            </a:r>
            <a:r>
              <a:rPr lang="es-CL" sz="1600" dirty="0">
                <a:solidFill>
                  <a:srgbClr val="333333"/>
                </a:solidFill>
              </a:rPr>
              <a:t>&gt;: Elemento de lista.</a:t>
            </a:r>
          </a:p>
          <a:p>
            <a:r>
              <a:rPr lang="es-CL" sz="1600" dirty="0">
                <a:solidFill>
                  <a:srgbClr val="333333"/>
                </a:solidFill>
              </a:rPr>
              <a:t>&lt;</a:t>
            </a:r>
            <a:r>
              <a:rPr lang="es-CL" sz="1600" dirty="0" err="1">
                <a:solidFill>
                  <a:srgbClr val="333333"/>
                </a:solidFill>
              </a:rPr>
              <a:t>main</a:t>
            </a:r>
            <a:r>
              <a:rPr lang="es-CL" sz="1600" dirty="0">
                <a:solidFill>
                  <a:srgbClr val="333333"/>
                </a:solidFill>
              </a:rPr>
              <a:t>&gt;: Engloba el único contenido central del documento.</a:t>
            </a:r>
          </a:p>
          <a:p>
            <a:r>
              <a:rPr lang="es-CL" sz="1600" dirty="0">
                <a:solidFill>
                  <a:srgbClr val="333333"/>
                </a:solidFill>
              </a:rPr>
              <a:t>&lt;</a:t>
            </a:r>
            <a:r>
              <a:rPr lang="es-CL" sz="1600" dirty="0" err="1">
                <a:solidFill>
                  <a:srgbClr val="333333"/>
                </a:solidFill>
              </a:rPr>
              <a:t>nav</a:t>
            </a:r>
            <a:r>
              <a:rPr lang="es-CL" sz="1600" dirty="0">
                <a:solidFill>
                  <a:srgbClr val="333333"/>
                </a:solidFill>
              </a:rPr>
              <a:t>&gt;: Contiene enlaces de navegación.</a:t>
            </a:r>
          </a:p>
        </p:txBody>
      </p:sp>
      <p:sp>
        <p:nvSpPr>
          <p:cNvPr id="6" name="Rectángulo 5">
            <a:extLst>
              <a:ext uri="{FF2B5EF4-FFF2-40B4-BE49-F238E27FC236}">
                <a16:creationId xmlns:a16="http://schemas.microsoft.com/office/drawing/2014/main" id="{2CED1E1E-01FF-4F5C-BA03-ED933A385ACB}"/>
              </a:ext>
            </a:extLst>
          </p:cNvPr>
          <p:cNvSpPr/>
          <p:nvPr/>
        </p:nvSpPr>
        <p:spPr>
          <a:xfrm>
            <a:off x="378372" y="1459355"/>
            <a:ext cx="2265813" cy="369332"/>
          </a:xfrm>
          <a:prstGeom prst="rect">
            <a:avLst/>
          </a:prstGeom>
        </p:spPr>
        <p:txBody>
          <a:bodyPr wrap="none">
            <a:spAutoFit/>
          </a:bodyPr>
          <a:lstStyle/>
          <a:p>
            <a:pPr algn="just"/>
            <a:r>
              <a:rPr lang="es-CL" b="1" u="sng" dirty="0">
                <a:solidFill>
                  <a:srgbClr val="333333"/>
                </a:solidFill>
              </a:rPr>
              <a:t>Elementos en Bloque:</a:t>
            </a:r>
          </a:p>
        </p:txBody>
      </p:sp>
      <p:sp>
        <p:nvSpPr>
          <p:cNvPr id="7" name="CuadroTexto 6">
            <a:extLst>
              <a:ext uri="{FF2B5EF4-FFF2-40B4-BE49-F238E27FC236}">
                <a16:creationId xmlns:a16="http://schemas.microsoft.com/office/drawing/2014/main" id="{4D865C50-6F31-4F81-9732-CF0DE0A634C4}"/>
              </a:ext>
            </a:extLst>
          </p:cNvPr>
          <p:cNvSpPr txBox="1"/>
          <p:nvPr/>
        </p:nvSpPr>
        <p:spPr>
          <a:xfrm>
            <a:off x="624358" y="115312"/>
            <a:ext cx="3386344" cy="523220"/>
          </a:xfrm>
          <a:prstGeom prst="rect">
            <a:avLst/>
          </a:prstGeom>
          <a:noFill/>
        </p:spPr>
        <p:txBody>
          <a:bodyPr wrap="square" rtlCol="0">
            <a:spAutoFit/>
          </a:bodyPr>
          <a:lstStyle/>
          <a:p>
            <a:r>
              <a:rPr lang="es-CL" sz="2800" b="1" dirty="0">
                <a:solidFill>
                  <a:schemeClr val="bg1"/>
                </a:solidFill>
              </a:rPr>
              <a:t>Elemento de </a:t>
            </a:r>
            <a:r>
              <a:rPr lang="es-CL" sz="2800" b="1" dirty="0" smtClean="0">
                <a:solidFill>
                  <a:schemeClr val="bg1"/>
                </a:solidFill>
              </a:rPr>
              <a:t>Bloque</a:t>
            </a:r>
            <a:endParaRPr lang="es-CL" sz="2800" b="1" i="1" dirty="0">
              <a:solidFill>
                <a:schemeClr val="bg1"/>
              </a:solidFill>
            </a:endParaRPr>
          </a:p>
        </p:txBody>
      </p:sp>
    </p:spTree>
    <p:custDataLst>
      <p:tags r:id="rId1"/>
    </p:custDataLst>
    <p:extLst>
      <p:ext uri="{BB962C8B-B14F-4D97-AF65-F5344CB8AC3E}">
        <p14:creationId xmlns:p14="http://schemas.microsoft.com/office/powerpoint/2010/main" val="260766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28B59AD-253C-401B-B3D0-B91A0336FD37}"/>
              </a:ext>
            </a:extLst>
          </p:cNvPr>
          <p:cNvSpPr/>
          <p:nvPr/>
        </p:nvSpPr>
        <p:spPr>
          <a:xfrm>
            <a:off x="925420" y="827397"/>
            <a:ext cx="7614745" cy="954107"/>
          </a:xfrm>
          <a:prstGeom prst="rect">
            <a:avLst/>
          </a:prstGeom>
        </p:spPr>
        <p:txBody>
          <a:bodyPr wrap="square">
            <a:spAutoFit/>
          </a:bodyPr>
          <a:lstStyle/>
          <a:p>
            <a:r>
              <a:rPr lang="es-CL" sz="2800" dirty="0">
                <a:solidFill>
                  <a:srgbClr val="333333"/>
                </a:solidFill>
                <a:latin typeface="Arial" panose="020B0604020202020204" pitchFamily="34" charset="0"/>
              </a:rPr>
              <a:t> </a:t>
            </a:r>
            <a:r>
              <a:rPr lang="es-CL" sz="2800" dirty="0"/>
              <a:t>El siguiente ejemplo demuestra la influencia de los elementos en bloque:</a:t>
            </a:r>
          </a:p>
        </p:txBody>
      </p:sp>
      <p:sp>
        <p:nvSpPr>
          <p:cNvPr id="3" name="Rectángulo 2">
            <a:extLst>
              <a:ext uri="{FF2B5EF4-FFF2-40B4-BE49-F238E27FC236}">
                <a16:creationId xmlns:a16="http://schemas.microsoft.com/office/drawing/2014/main" id="{154EDC1B-3C33-4424-99A9-E47C0421999F}"/>
              </a:ext>
            </a:extLst>
          </p:cNvPr>
          <p:cNvSpPr/>
          <p:nvPr/>
        </p:nvSpPr>
        <p:spPr>
          <a:xfrm>
            <a:off x="2045013" y="2130984"/>
            <a:ext cx="5053975" cy="1200329"/>
          </a:xfrm>
          <a:prstGeom prst="rect">
            <a:avLst/>
          </a:prstGeom>
          <a:solidFill>
            <a:schemeClr val="bg1">
              <a:lumMod val="95000"/>
            </a:schemeClr>
          </a:solidFill>
          <a:ln w="25400">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CL" sz="2400" dirty="0"/>
              <a:t>&lt;</a:t>
            </a:r>
            <a:r>
              <a:rPr lang="es-CL" sz="2400" dirty="0" err="1"/>
              <a:t>div</a:t>
            </a:r>
            <a:r>
              <a:rPr lang="es-CL" sz="2400" dirty="0"/>
              <a:t> </a:t>
            </a:r>
            <a:r>
              <a:rPr lang="es-CL" sz="2400" dirty="0" err="1"/>
              <a:t>class</a:t>
            </a:r>
            <a:r>
              <a:rPr lang="es-CL" sz="2400" dirty="0"/>
              <a:t>="bloques"&gt;Bloque </a:t>
            </a:r>
            <a:r>
              <a:rPr lang="es-CL" sz="2400" dirty="0" err="1"/>
              <a:t>div</a:t>
            </a:r>
            <a:r>
              <a:rPr lang="es-CL" sz="2400" dirty="0"/>
              <a:t>&lt;/</a:t>
            </a:r>
            <a:r>
              <a:rPr lang="es-CL" sz="2400" dirty="0" err="1"/>
              <a:t>div</a:t>
            </a:r>
            <a:r>
              <a:rPr lang="es-CL" sz="2400" dirty="0"/>
              <a:t>&gt;</a:t>
            </a:r>
          </a:p>
          <a:p>
            <a:r>
              <a:rPr lang="es-CL" sz="2400" dirty="0" smtClean="0"/>
              <a:t>&lt;</a:t>
            </a:r>
            <a:r>
              <a:rPr lang="es-CL" sz="2400" dirty="0"/>
              <a:t>h1 </a:t>
            </a:r>
            <a:r>
              <a:rPr lang="es-CL" sz="2400" dirty="0" err="1"/>
              <a:t>class</a:t>
            </a:r>
            <a:r>
              <a:rPr lang="es-CL" sz="2400" dirty="0"/>
              <a:t>="bloques"&gt;Bloque H1&lt;/h1&gt;</a:t>
            </a:r>
          </a:p>
          <a:p>
            <a:r>
              <a:rPr lang="es-CL" sz="2400" dirty="0" smtClean="0"/>
              <a:t>&lt;</a:t>
            </a:r>
            <a:r>
              <a:rPr lang="es-CL" sz="2400" dirty="0"/>
              <a:t>p </a:t>
            </a:r>
            <a:r>
              <a:rPr lang="es-CL" sz="2400" dirty="0" err="1"/>
              <a:t>class</a:t>
            </a:r>
            <a:r>
              <a:rPr lang="es-CL" sz="2400" dirty="0"/>
              <a:t>="bloques"&gt;Bloque p&lt;/p&gt;</a:t>
            </a:r>
          </a:p>
        </p:txBody>
      </p:sp>
      <p:pic>
        <p:nvPicPr>
          <p:cNvPr id="4" name="Imagen 3">
            <a:extLst>
              <a:ext uri="{FF2B5EF4-FFF2-40B4-BE49-F238E27FC236}">
                <a16:creationId xmlns:a16="http://schemas.microsoft.com/office/drawing/2014/main" id="{3B865E13-9DCB-4239-93D9-83C2E658C352}"/>
              </a:ext>
            </a:extLst>
          </p:cNvPr>
          <p:cNvPicPr>
            <a:picLocks noChangeAspect="1"/>
          </p:cNvPicPr>
          <p:nvPr/>
        </p:nvPicPr>
        <p:blipFill>
          <a:blip r:embed="rId5"/>
          <a:stretch>
            <a:fillRect/>
          </a:stretch>
        </p:blipFill>
        <p:spPr>
          <a:xfrm>
            <a:off x="693682" y="3769765"/>
            <a:ext cx="7846483" cy="2079242"/>
          </a:xfrm>
          <a:prstGeom prst="rect">
            <a:avLst/>
          </a:prstGeom>
        </p:spPr>
      </p:pic>
      <p:sp>
        <p:nvSpPr>
          <p:cNvPr id="6" name="CuadroTexto 5">
            <a:extLst>
              <a:ext uri="{FF2B5EF4-FFF2-40B4-BE49-F238E27FC236}">
                <a16:creationId xmlns:a16="http://schemas.microsoft.com/office/drawing/2014/main" id="{4D865C50-6F31-4F81-9732-CF0DE0A634C4}"/>
              </a:ext>
            </a:extLst>
          </p:cNvPr>
          <p:cNvSpPr txBox="1"/>
          <p:nvPr/>
        </p:nvSpPr>
        <p:spPr>
          <a:xfrm>
            <a:off x="792479" y="115312"/>
            <a:ext cx="3500847" cy="523220"/>
          </a:xfrm>
          <a:prstGeom prst="rect">
            <a:avLst/>
          </a:prstGeom>
          <a:noFill/>
        </p:spPr>
        <p:txBody>
          <a:bodyPr wrap="square" rtlCol="0">
            <a:spAutoFit/>
          </a:bodyPr>
          <a:lstStyle/>
          <a:p>
            <a:r>
              <a:rPr lang="es-CL" sz="2800" b="1" dirty="0">
                <a:solidFill>
                  <a:schemeClr val="bg1"/>
                </a:solidFill>
              </a:rPr>
              <a:t>Elemento de </a:t>
            </a:r>
            <a:r>
              <a:rPr lang="es-CL" sz="2800" b="1" dirty="0" smtClean="0">
                <a:solidFill>
                  <a:schemeClr val="bg1"/>
                </a:solidFill>
              </a:rPr>
              <a:t>Bloque</a:t>
            </a:r>
            <a:endParaRPr lang="es-CL" sz="2800" b="1" i="1" dirty="0">
              <a:solidFill>
                <a:schemeClr val="bg1"/>
              </a:solidFill>
            </a:endParaRPr>
          </a:p>
        </p:txBody>
      </p:sp>
    </p:spTree>
    <p:custDataLst>
      <p:tags r:id="rId1"/>
    </p:custDataLst>
    <p:extLst>
      <p:ext uri="{BB962C8B-B14F-4D97-AF65-F5344CB8AC3E}">
        <p14:creationId xmlns:p14="http://schemas.microsoft.com/office/powerpoint/2010/main" val="93597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4D865C50-6F31-4F81-9732-CF0DE0A634C4}"/>
              </a:ext>
            </a:extLst>
          </p:cNvPr>
          <p:cNvSpPr txBox="1"/>
          <p:nvPr/>
        </p:nvSpPr>
        <p:spPr>
          <a:xfrm>
            <a:off x="515098" y="43543"/>
            <a:ext cx="6373385" cy="584775"/>
          </a:xfrm>
          <a:prstGeom prst="rect">
            <a:avLst/>
          </a:prstGeom>
          <a:noFill/>
        </p:spPr>
        <p:txBody>
          <a:bodyPr wrap="square" rtlCol="0">
            <a:spAutoFit/>
          </a:bodyPr>
          <a:lstStyle/>
          <a:p>
            <a:r>
              <a:rPr lang="es-CL" sz="3200" b="1" dirty="0" smtClean="0">
                <a:solidFill>
                  <a:schemeClr val="bg1"/>
                </a:solidFill>
              </a:rPr>
              <a:t>La </a:t>
            </a:r>
            <a:r>
              <a:rPr lang="es-CL" sz="3200" b="1" dirty="0">
                <a:solidFill>
                  <a:schemeClr val="bg1"/>
                </a:solidFill>
              </a:rPr>
              <a:t>propiedad Display</a:t>
            </a:r>
            <a:endParaRPr lang="es-CL" sz="3200" b="1" i="1" dirty="0">
              <a:solidFill>
                <a:schemeClr val="bg1"/>
              </a:solidFill>
            </a:endParaRPr>
          </a:p>
        </p:txBody>
      </p:sp>
      <p:sp>
        <p:nvSpPr>
          <p:cNvPr id="3" name="Rectángulo 2">
            <a:extLst>
              <a:ext uri="{FF2B5EF4-FFF2-40B4-BE49-F238E27FC236}">
                <a16:creationId xmlns:a16="http://schemas.microsoft.com/office/drawing/2014/main" id="{47E53B80-0FAA-439B-9A8E-EDED9273AA14}"/>
              </a:ext>
            </a:extLst>
          </p:cNvPr>
          <p:cNvSpPr/>
          <p:nvPr/>
        </p:nvSpPr>
        <p:spPr>
          <a:xfrm>
            <a:off x="156755" y="787813"/>
            <a:ext cx="8865326" cy="1200329"/>
          </a:xfrm>
          <a:prstGeom prst="rect">
            <a:avLst/>
          </a:prstGeom>
        </p:spPr>
        <p:txBody>
          <a:bodyPr wrap="square">
            <a:spAutoFit/>
          </a:bodyPr>
          <a:lstStyle/>
          <a:p>
            <a:pPr algn="just"/>
            <a:r>
              <a:rPr lang="es-CL" sz="2400" dirty="0" smtClean="0"/>
              <a:t>		La </a:t>
            </a:r>
            <a:r>
              <a:rPr lang="es-CL" sz="2400" dirty="0"/>
              <a:t>propiedad </a:t>
            </a:r>
            <a:r>
              <a:rPr lang="es-CL" sz="2400" b="1" dirty="0"/>
              <a:t>display</a:t>
            </a:r>
            <a:r>
              <a:rPr lang="es-CL" sz="2400" dirty="0"/>
              <a:t> permite especificar el </a:t>
            </a:r>
            <a:r>
              <a:rPr lang="es-CL" sz="2400" b="1" dirty="0"/>
              <a:t>tipo de caja</a:t>
            </a:r>
            <a:r>
              <a:rPr lang="es-CL" sz="2400" dirty="0"/>
              <a:t> que se aplica en un elemento. Los diferentes tipos de cajas corresponden a diferentes tipos de contenido (texto, listas, tablas).</a:t>
            </a:r>
          </a:p>
        </p:txBody>
      </p:sp>
      <p:sp>
        <p:nvSpPr>
          <p:cNvPr id="2" name="Rectángulo 1">
            <a:extLst>
              <a:ext uri="{FF2B5EF4-FFF2-40B4-BE49-F238E27FC236}">
                <a16:creationId xmlns:a16="http://schemas.microsoft.com/office/drawing/2014/main" id="{2A3F33CB-40FF-4AF9-8533-F56CADE019D2}"/>
              </a:ext>
            </a:extLst>
          </p:cNvPr>
          <p:cNvSpPr/>
          <p:nvPr/>
        </p:nvSpPr>
        <p:spPr>
          <a:xfrm>
            <a:off x="156755" y="2297580"/>
            <a:ext cx="8865326" cy="4524315"/>
          </a:xfrm>
          <a:prstGeom prst="rect">
            <a:avLst/>
          </a:prstGeom>
        </p:spPr>
        <p:txBody>
          <a:bodyPr wrap="square">
            <a:spAutoFit/>
          </a:bodyPr>
          <a:lstStyle/>
          <a:p>
            <a:pPr algn="just"/>
            <a:r>
              <a:rPr lang="es-CL" sz="2400" b="1" dirty="0" err="1">
                <a:solidFill>
                  <a:srgbClr val="0070C0"/>
                </a:solidFill>
              </a:rPr>
              <a:t>none</a:t>
            </a:r>
            <a:r>
              <a:rPr lang="es-CL" sz="2400" dirty="0"/>
              <a:t>: Hace que no se genere caja.</a:t>
            </a:r>
          </a:p>
          <a:p>
            <a:pPr algn="just"/>
            <a:r>
              <a:rPr lang="es-CL" sz="2400" b="1" dirty="0">
                <a:solidFill>
                  <a:srgbClr val="0070C0"/>
                </a:solidFill>
              </a:rPr>
              <a:t>block</a:t>
            </a:r>
            <a:r>
              <a:rPr lang="es-CL" sz="2400" dirty="0"/>
              <a:t>: Caja rectangular que forma un bloque.</a:t>
            </a:r>
          </a:p>
          <a:p>
            <a:pPr algn="just"/>
            <a:r>
              <a:rPr lang="es-CL" sz="2400" b="1" dirty="0" err="1">
                <a:solidFill>
                  <a:srgbClr val="0070C0"/>
                </a:solidFill>
              </a:rPr>
              <a:t>inline</a:t>
            </a:r>
            <a:r>
              <a:rPr lang="es-CL" sz="2400" dirty="0"/>
              <a:t>: Caja en-línea que puede ocupar varias líneas y está incluida en una caja de tipo block.</a:t>
            </a:r>
          </a:p>
          <a:p>
            <a:pPr algn="just"/>
            <a:r>
              <a:rPr lang="es-CL" sz="2400" b="1" dirty="0" err="1">
                <a:solidFill>
                  <a:srgbClr val="0070C0"/>
                </a:solidFill>
              </a:rPr>
              <a:t>inline</a:t>
            </a:r>
            <a:r>
              <a:rPr lang="es-CL" sz="2400" b="1" dirty="0">
                <a:solidFill>
                  <a:srgbClr val="0070C0"/>
                </a:solidFill>
              </a:rPr>
              <a:t>-block</a:t>
            </a:r>
            <a:r>
              <a:rPr lang="es-CL" sz="2400" dirty="0"/>
              <a:t>: Caja en-línea, pero que se formatea como una caja de tipo block.</a:t>
            </a:r>
          </a:p>
          <a:p>
            <a:pPr algn="just"/>
            <a:r>
              <a:rPr lang="es-CL" sz="2400" b="1" dirty="0" err="1">
                <a:solidFill>
                  <a:srgbClr val="0070C0"/>
                </a:solidFill>
              </a:rPr>
              <a:t>list-item</a:t>
            </a:r>
            <a:r>
              <a:rPr lang="es-CL" sz="2400" dirty="0"/>
              <a:t>: Caja de tipo block pero que también incluye un marcador</a:t>
            </a:r>
            <a:r>
              <a:rPr lang="es-CL" sz="2400" dirty="0" smtClean="0"/>
              <a:t>.</a:t>
            </a:r>
          </a:p>
          <a:p>
            <a:pPr algn="just"/>
            <a:r>
              <a:rPr lang="es-CL" sz="2400" b="1" dirty="0" err="1" smtClean="0">
                <a:solidFill>
                  <a:srgbClr val="0070C0"/>
                </a:solidFill>
              </a:rPr>
              <a:t>flex</a:t>
            </a:r>
            <a:r>
              <a:rPr lang="es-CL" sz="2400" dirty="0" smtClean="0"/>
              <a:t>: contenedor </a:t>
            </a:r>
            <a:r>
              <a:rPr lang="es-CL" sz="2400" dirty="0" err="1" smtClean="0"/>
              <a:t>Flexbox</a:t>
            </a:r>
            <a:r>
              <a:rPr lang="es-CL" sz="2400" smtClean="0"/>
              <a:t>.</a:t>
            </a:r>
            <a:endParaRPr lang="es-CL" sz="2400" dirty="0"/>
          </a:p>
          <a:p>
            <a:pPr algn="just"/>
            <a:r>
              <a:rPr lang="es-CL" sz="2400" dirty="0"/>
              <a:t>Cajas que forman parte de una tabla:</a:t>
            </a:r>
          </a:p>
          <a:p>
            <a:pPr algn="just"/>
            <a:r>
              <a:rPr lang="es-CL" sz="2400" b="1" dirty="0">
                <a:solidFill>
                  <a:srgbClr val="0070C0"/>
                </a:solidFill>
              </a:rPr>
              <a:t>table, table-</a:t>
            </a:r>
            <a:r>
              <a:rPr lang="es-CL" sz="2400" b="1" dirty="0" err="1">
                <a:solidFill>
                  <a:srgbClr val="0070C0"/>
                </a:solidFill>
              </a:rPr>
              <a:t>caption</a:t>
            </a:r>
            <a:r>
              <a:rPr lang="es-CL" sz="2400" b="1" dirty="0">
                <a:solidFill>
                  <a:srgbClr val="0070C0"/>
                </a:solidFill>
              </a:rPr>
              <a:t>, table-</a:t>
            </a:r>
            <a:r>
              <a:rPr lang="es-CL" sz="2400" b="1" dirty="0" err="1">
                <a:solidFill>
                  <a:srgbClr val="0070C0"/>
                </a:solidFill>
              </a:rPr>
              <a:t>cell</a:t>
            </a:r>
            <a:r>
              <a:rPr lang="es-CL" sz="2400" b="1" dirty="0">
                <a:solidFill>
                  <a:srgbClr val="0070C0"/>
                </a:solidFill>
              </a:rPr>
              <a:t>, table-</a:t>
            </a:r>
            <a:r>
              <a:rPr lang="es-CL" sz="2400" b="1" dirty="0" err="1">
                <a:solidFill>
                  <a:srgbClr val="0070C0"/>
                </a:solidFill>
              </a:rPr>
              <a:t>column</a:t>
            </a:r>
            <a:r>
              <a:rPr lang="es-CL" sz="2400" b="1" dirty="0">
                <a:solidFill>
                  <a:srgbClr val="0070C0"/>
                </a:solidFill>
              </a:rPr>
              <a:t>, table-</a:t>
            </a:r>
            <a:r>
              <a:rPr lang="es-CL" sz="2400" b="1" dirty="0" err="1">
                <a:solidFill>
                  <a:srgbClr val="0070C0"/>
                </a:solidFill>
              </a:rPr>
              <a:t>column</a:t>
            </a:r>
            <a:r>
              <a:rPr lang="es-CL" sz="2400" b="1" dirty="0">
                <a:solidFill>
                  <a:srgbClr val="0070C0"/>
                </a:solidFill>
              </a:rPr>
              <a:t>-</a:t>
            </a:r>
            <a:r>
              <a:rPr lang="es-CL" sz="2400" b="1" dirty="0" err="1">
                <a:solidFill>
                  <a:srgbClr val="0070C0"/>
                </a:solidFill>
              </a:rPr>
              <a:t>group</a:t>
            </a:r>
            <a:r>
              <a:rPr lang="es-CL" sz="2400" b="1" dirty="0">
                <a:solidFill>
                  <a:srgbClr val="0070C0"/>
                </a:solidFill>
              </a:rPr>
              <a:t>, </a:t>
            </a:r>
          </a:p>
          <a:p>
            <a:pPr algn="just"/>
            <a:r>
              <a:rPr lang="es-CL" sz="2400" b="1" dirty="0">
                <a:solidFill>
                  <a:srgbClr val="0070C0"/>
                </a:solidFill>
              </a:rPr>
              <a:t>table-</a:t>
            </a:r>
            <a:r>
              <a:rPr lang="es-CL" sz="2400" b="1" dirty="0" err="1">
                <a:solidFill>
                  <a:srgbClr val="0070C0"/>
                </a:solidFill>
              </a:rPr>
              <a:t>footer</a:t>
            </a:r>
            <a:r>
              <a:rPr lang="es-CL" sz="2400" b="1" dirty="0">
                <a:solidFill>
                  <a:srgbClr val="0070C0"/>
                </a:solidFill>
              </a:rPr>
              <a:t>-</a:t>
            </a:r>
            <a:r>
              <a:rPr lang="es-CL" sz="2400" b="1" dirty="0" err="1">
                <a:solidFill>
                  <a:srgbClr val="0070C0"/>
                </a:solidFill>
              </a:rPr>
              <a:t>group</a:t>
            </a:r>
            <a:r>
              <a:rPr lang="es-CL" sz="2400" b="1" dirty="0">
                <a:solidFill>
                  <a:srgbClr val="0070C0"/>
                </a:solidFill>
              </a:rPr>
              <a:t>, table-</a:t>
            </a:r>
            <a:r>
              <a:rPr lang="es-CL" sz="2400" b="1" dirty="0" err="1">
                <a:solidFill>
                  <a:srgbClr val="0070C0"/>
                </a:solidFill>
              </a:rPr>
              <a:t>header</a:t>
            </a:r>
            <a:r>
              <a:rPr lang="es-CL" sz="2400" b="1" dirty="0">
                <a:solidFill>
                  <a:srgbClr val="0070C0"/>
                </a:solidFill>
              </a:rPr>
              <a:t>-</a:t>
            </a:r>
            <a:r>
              <a:rPr lang="es-CL" sz="2400" b="1" dirty="0" err="1">
                <a:solidFill>
                  <a:srgbClr val="0070C0"/>
                </a:solidFill>
              </a:rPr>
              <a:t>group</a:t>
            </a:r>
            <a:r>
              <a:rPr lang="es-CL" sz="2400" b="1" dirty="0">
                <a:solidFill>
                  <a:srgbClr val="0070C0"/>
                </a:solidFill>
              </a:rPr>
              <a:t>, table-</a:t>
            </a:r>
            <a:r>
              <a:rPr lang="es-CL" sz="2400" b="1" dirty="0" err="1">
                <a:solidFill>
                  <a:srgbClr val="0070C0"/>
                </a:solidFill>
              </a:rPr>
              <a:t>row</a:t>
            </a:r>
            <a:r>
              <a:rPr lang="es-CL" sz="2400" b="1" dirty="0">
                <a:solidFill>
                  <a:srgbClr val="0070C0"/>
                </a:solidFill>
              </a:rPr>
              <a:t>, table-</a:t>
            </a:r>
            <a:r>
              <a:rPr lang="es-CL" sz="2400" b="1" dirty="0" err="1">
                <a:solidFill>
                  <a:srgbClr val="0070C0"/>
                </a:solidFill>
              </a:rPr>
              <a:t>row</a:t>
            </a:r>
            <a:r>
              <a:rPr lang="es-CL" sz="2400" b="1" dirty="0">
                <a:solidFill>
                  <a:srgbClr val="0070C0"/>
                </a:solidFill>
              </a:rPr>
              <a:t>-</a:t>
            </a:r>
            <a:r>
              <a:rPr lang="es-CL" sz="2400" b="1" dirty="0" err="1">
                <a:solidFill>
                  <a:srgbClr val="0070C0"/>
                </a:solidFill>
              </a:rPr>
              <a:t>group</a:t>
            </a:r>
            <a:r>
              <a:rPr lang="es-CL" sz="2400" b="1" dirty="0">
                <a:solidFill>
                  <a:srgbClr val="0070C0"/>
                </a:solidFill>
              </a:rPr>
              <a:t>, </a:t>
            </a:r>
            <a:r>
              <a:rPr lang="es-CL" sz="2400" b="1" dirty="0" err="1">
                <a:solidFill>
                  <a:srgbClr val="0070C0"/>
                </a:solidFill>
              </a:rPr>
              <a:t>inline</a:t>
            </a:r>
            <a:r>
              <a:rPr lang="es-CL" sz="2400" b="1" dirty="0">
                <a:solidFill>
                  <a:srgbClr val="0070C0"/>
                </a:solidFill>
              </a:rPr>
              <a:t>-table</a:t>
            </a:r>
          </a:p>
        </p:txBody>
      </p:sp>
    </p:spTree>
    <p:custDataLst>
      <p:tags r:id="rId1"/>
    </p:custDataLst>
    <p:extLst>
      <p:ext uri="{BB962C8B-B14F-4D97-AF65-F5344CB8AC3E}">
        <p14:creationId xmlns:p14="http://schemas.microsoft.com/office/powerpoint/2010/main" val="73969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27712</TotalTime>
  <Words>1395</Words>
  <Application>Microsoft Office PowerPoint</Application>
  <PresentationFormat>Presentación en pantalla (4:3)</PresentationFormat>
  <Paragraphs>229</Paragraphs>
  <Slides>19</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452</cp:revision>
  <cp:lastPrinted>2018-02-06T19:43:21Z</cp:lastPrinted>
  <dcterms:created xsi:type="dcterms:W3CDTF">2016-02-23T20:13:48Z</dcterms:created>
  <dcterms:modified xsi:type="dcterms:W3CDTF">2020-09-20T18:48:26Z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