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3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29"/>
  </p:notesMasterIdLst>
  <p:handoutMasterIdLst>
    <p:handoutMasterId r:id="rId30"/>
  </p:handoutMasterIdLst>
  <p:sldIdLst>
    <p:sldId id="385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60" r:id="rId28"/>
  </p:sldIdLst>
  <p:sldSz cx="9144000" cy="6858000" type="screen4x3"/>
  <p:notesSz cx="7010400" cy="9296400"/>
  <p:custDataLst>
    <p:tags r:id="rId31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8E16"/>
    <a:srgbClr val="00FF00"/>
    <a:srgbClr val="49535F"/>
    <a:srgbClr val="A5321B"/>
    <a:srgbClr val="229E54"/>
    <a:srgbClr val="41B1E9"/>
    <a:srgbClr val="003366"/>
    <a:srgbClr val="243190"/>
    <a:srgbClr val="E00E2C"/>
    <a:srgbClr val="FEB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20" autoAdjust="0"/>
    <p:restoredTop sz="94364" autoAdjust="0"/>
  </p:normalViewPr>
  <p:slideViewPr>
    <p:cSldViewPr snapToGrid="0" snapToObjects="1">
      <p:cViewPr varScale="1">
        <p:scale>
          <a:sx n="88" d="100"/>
          <a:sy n="8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20-09-2020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20-09-2020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Dar</a:t>
            </a:r>
            <a:r>
              <a:rPr lang="es-CL" baseline="0" dirty="0"/>
              <a:t> </a:t>
            </a:r>
            <a:r>
              <a:rPr lang="es-CL" baseline="0" dirty="0" err="1"/>
              <a:t>refresh</a:t>
            </a:r>
            <a:r>
              <a:rPr lang="es-CL" baseline="0" dirty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54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921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091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064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384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093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49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436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060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601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001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9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75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688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669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020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362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396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926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65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6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55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566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622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674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08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111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EDUCACIÓN CONTÍNUA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63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41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73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610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209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77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874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811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792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44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GFDHDFDHFHD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1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402183" y="2718919"/>
            <a:ext cx="45066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Construir un sitio web utilizando el modelo de cajas acorde a las especificaciones de una maqueta predefinida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74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5315" y="746270"/>
            <a:ext cx="919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flex-direction</a:t>
            </a:r>
            <a:r>
              <a:rPr kumimoji="0" lang="es-ES_tradnl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s-ES_tradnl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row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-reverse; 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s-ES_tradn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row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s-ES_tradn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column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s-ES_tradn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column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-reverse)</a:t>
            </a:r>
            <a:endParaRPr kumimoji="0" lang="es-ES_tradnl" sz="32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t="27662"/>
          <a:stretch/>
        </p:blipFill>
        <p:spPr>
          <a:xfrm>
            <a:off x="195944" y="1384061"/>
            <a:ext cx="8622340" cy="417924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458609" y="5563301"/>
            <a:ext cx="4642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*Altura elementos 50px</a:t>
            </a:r>
            <a:endParaRPr kumimoji="0" lang="es-ES_tradnl" sz="36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2855" y="5278"/>
            <a:ext cx="5112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FlexBox</a:t>
            </a: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Contenedor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26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79267" y="762719"/>
            <a:ext cx="653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flex-wrap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s-ES_tradnl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wrap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(no-</a:t>
            </a:r>
            <a:r>
              <a:rPr kumimoji="0" lang="es-ES_tradn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wrap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s-ES_tradn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wrap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-reverse)</a:t>
            </a:r>
            <a:endParaRPr kumimoji="0" lang="es-ES_tradnl" sz="32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931921" y="5563301"/>
            <a:ext cx="5168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*Ancho elementos 150px</a:t>
            </a:r>
            <a:endParaRPr kumimoji="0" lang="es-ES_tradnl" sz="36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t="27662"/>
          <a:stretch/>
        </p:blipFill>
        <p:spPr>
          <a:xfrm>
            <a:off x="336303" y="1409050"/>
            <a:ext cx="8570784" cy="415425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74557" y="122845"/>
            <a:ext cx="5112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FlexBox</a:t>
            </a: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Contenedor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0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79268" y="762719"/>
            <a:ext cx="397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flex-wrap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no-</a:t>
            </a:r>
            <a:r>
              <a:rPr kumimoji="0" lang="es-ES_tradnl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wrap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  <a:endParaRPr kumimoji="0" lang="es-ES_tradnl" sz="32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5563301"/>
            <a:ext cx="910063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Ancho elementos asignado por el contenedor</a:t>
            </a:r>
            <a:endParaRPr kumimoji="0" lang="es-ES_tradnl" sz="36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t="28009"/>
          <a:stretch/>
        </p:blipFill>
        <p:spPr>
          <a:xfrm>
            <a:off x="308027" y="1409049"/>
            <a:ext cx="8466297" cy="415425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74557" y="5278"/>
            <a:ext cx="5112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FlexBox</a:t>
            </a: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Contenedor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9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192911"/>
            <a:ext cx="5164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FlexBox</a:t>
            </a: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Contenedor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731535" y="4329018"/>
            <a:ext cx="138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1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Atajo</a:t>
            </a:r>
            <a:endParaRPr kumimoji="0" lang="es-ES_tradnl" sz="3600" b="0" i="0" u="none" strike="noStrike" kern="1200" cap="none" spc="0" normalizeH="0" baseline="0" noProof="0" dirty="0" smtClean="0">
              <a:ln>
                <a:noFill/>
              </a:ln>
              <a:solidFill>
                <a:srgbClr val="41B1E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0" y="2094957"/>
            <a:ext cx="3775166" cy="1200329"/>
          </a:xfrm>
          <a:prstGeom prst="rect">
            <a:avLst/>
          </a:prstGeom>
          <a:noFill/>
          <a:ln>
            <a:solidFill>
              <a:srgbClr val="41B1E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0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flex-direction: row;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0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flex-wrap: wrap;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116197" y="2090876"/>
            <a:ext cx="4027803" cy="646331"/>
          </a:xfrm>
          <a:prstGeom prst="rect">
            <a:avLst/>
          </a:prstGeom>
          <a:noFill/>
          <a:ln>
            <a:solidFill>
              <a:srgbClr val="41B1E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0" i="0" u="none" strike="noStrike" kern="1200" cap="none" spc="0" normalizeH="0" baseline="0" noProof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Flex-flow: row wrap;</a:t>
            </a:r>
            <a:endParaRPr kumimoji="0" lang="es-ES_tradnl" sz="3600" b="0" i="0" u="none" strike="noStrike" kern="1200" cap="none" spc="0" normalizeH="0" baseline="0" noProof="0" dirty="0" smtClean="0">
              <a:ln>
                <a:noFill/>
              </a:ln>
              <a:solidFill>
                <a:srgbClr val="41B1E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666" y="188567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8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79268" y="762719"/>
            <a:ext cx="785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Justify-content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center;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flex-start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flex-end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+) </a:t>
            </a:r>
            <a:endParaRPr kumimoji="0" lang="es-ES_tradnl" sz="32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t="27662"/>
          <a:stretch/>
        </p:blipFill>
        <p:spPr>
          <a:xfrm>
            <a:off x="230419" y="1362340"/>
            <a:ext cx="8727287" cy="428081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931921" y="5563301"/>
            <a:ext cx="5168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*Ancho elementos 50px</a:t>
            </a:r>
            <a:endParaRPr kumimoji="0" lang="es-ES_tradnl" sz="36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74557" y="5278"/>
            <a:ext cx="5112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FlexBox</a:t>
            </a: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Contenedor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71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202942"/>
            <a:ext cx="2173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FlexBox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1000176"/>
            <a:ext cx="314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Justify-content</a:t>
            </a:r>
            <a:endParaRPr kumimoji="0" lang="es-ES_tradnl" sz="32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8" y="13062"/>
            <a:ext cx="6113417" cy="629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0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79268" y="762719"/>
            <a:ext cx="785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s-ES_tradnl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lign-items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s-ES_tradnl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flex-end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flex-start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center, +) </a:t>
            </a:r>
            <a:endParaRPr kumimoji="0" lang="es-ES_tradnl" sz="32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t="27662"/>
          <a:stretch/>
        </p:blipFill>
        <p:spPr>
          <a:xfrm>
            <a:off x="340723" y="1474364"/>
            <a:ext cx="8411392" cy="412586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74557" y="5278"/>
            <a:ext cx="5112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FlexBox</a:t>
            </a: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Contenedor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74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202942"/>
            <a:ext cx="2173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FlexBox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" y="1000176"/>
            <a:ext cx="23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align-items</a:t>
            </a:r>
            <a:endParaRPr kumimoji="0" lang="es-ES_tradnl" sz="32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25" y="-1"/>
            <a:ext cx="5969726" cy="62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6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79268" y="762719"/>
            <a:ext cx="421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s-ES_tradnl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lign-items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s-ES_tradnl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baseline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s-ES_tradnl" sz="32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t="27558"/>
          <a:stretch/>
        </p:blipFill>
        <p:spPr>
          <a:xfrm>
            <a:off x="679268" y="1409050"/>
            <a:ext cx="7951220" cy="390579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317966" y="5438376"/>
            <a:ext cx="5932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.elemento2 </a:t>
            </a: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 </a:t>
            </a:r>
            <a:r>
              <a:rPr kumimoji="0" lang="es-E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font-size</a:t>
            </a: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30px; }</a:t>
            </a:r>
            <a:endParaRPr kumimoji="0" lang="es-ES_tradnl" sz="36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74557" y="5278"/>
            <a:ext cx="5112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FlexBox</a:t>
            </a: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Contenedor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7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55346" y="5576950"/>
            <a:ext cx="379258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s-ES_tradnl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lign-items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center</a:t>
            </a:r>
            <a:endParaRPr kumimoji="0" lang="es-ES_tradnl" sz="36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79268" y="762719"/>
            <a:ext cx="6439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1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align-items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para una sola línea.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1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align-content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para varias líneas.</a:t>
            </a:r>
            <a:endParaRPr kumimoji="0" lang="es-ES_tradnl" sz="36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t="18395"/>
          <a:stretch/>
        </p:blipFill>
        <p:spPr>
          <a:xfrm>
            <a:off x="-13062" y="1907172"/>
            <a:ext cx="4494266" cy="37742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/>
          <a:srcRect t="17939"/>
          <a:stretch/>
        </p:blipFill>
        <p:spPr>
          <a:xfrm>
            <a:off x="4481203" y="1871526"/>
            <a:ext cx="4511485" cy="380993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40654" y="5576953"/>
            <a:ext cx="415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align-content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center</a:t>
            </a:r>
            <a:endParaRPr kumimoji="0" lang="es-ES_tradnl" sz="36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74557" y="5278"/>
            <a:ext cx="5112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FlexBox</a:t>
            </a: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Contenedor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77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540856"/>
            <a:ext cx="2133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FlexBox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0" y="157571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Modelo 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 caja CSS optimizado para el diseño de </a:t>
            </a: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interfaz 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 usuario</a:t>
            </a:r>
            <a:endParaRPr kumimoji="0" lang="es-ES_tradnl" sz="36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1467"/>
            <a:ext cx="9144000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9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17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0" y="48453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Propiedades de ELEMENTOS</a:t>
            </a:r>
            <a:endParaRPr kumimoji="0" lang="es-ES_tradnl" sz="36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67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104504" y="181374"/>
            <a:ext cx="4746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FlexBox</a:t>
            </a: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Elementos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4504" y="762719"/>
            <a:ext cx="903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1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flex-basis</a:t>
            </a:r>
            <a:r>
              <a:rPr kumimoji="0" lang="es-ES_tradnl" sz="3600" b="0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100px;  </a:t>
            </a:r>
            <a:r>
              <a:rPr kumimoji="0" lang="es-ES_tradnl" sz="3600" b="0" i="0" u="none" strike="noStrike" kern="1200" cap="none" spc="0" normalizeH="0" baseline="0" noProof="1" smtClean="0">
                <a:ln>
                  <a:noFill/>
                </a:ln>
                <a:solidFill>
                  <a:srgbClr val="41B1E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/* tamaño ideal, dinamico*/</a:t>
            </a:r>
            <a:endParaRPr kumimoji="0" lang="es-ES_tradnl" sz="3600" b="0" i="0" u="none" strike="noStrike" kern="1200" cap="none" spc="0" normalizeH="0" baseline="0" noProof="0" dirty="0" smtClean="0">
              <a:ln>
                <a:noFill/>
              </a:ln>
              <a:solidFill>
                <a:srgbClr val="41B1E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1702" t="29726" r="44668" b="8956"/>
          <a:stretch/>
        </p:blipFill>
        <p:spPr>
          <a:xfrm>
            <a:off x="104504" y="1410788"/>
            <a:ext cx="6962502" cy="24296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4095" t="29774" r="35367" b="9054"/>
          <a:stretch/>
        </p:blipFill>
        <p:spPr>
          <a:xfrm>
            <a:off x="6224451" y="3422470"/>
            <a:ext cx="2756263" cy="2429692"/>
          </a:xfrm>
          <a:prstGeom prst="rect">
            <a:avLst/>
          </a:prstGeom>
        </p:spPr>
      </p:pic>
      <p:sp>
        <p:nvSpPr>
          <p:cNvPr id="7" name="Flecha izquierda y arriba 6"/>
          <p:cNvSpPr/>
          <p:nvPr/>
        </p:nvSpPr>
        <p:spPr>
          <a:xfrm rot="5400000">
            <a:off x="5087982" y="3749040"/>
            <a:ext cx="1045028" cy="1227909"/>
          </a:xfrm>
          <a:prstGeom prst="lef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04504" y="4036988"/>
            <a:ext cx="5659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contenedor</a:t>
            </a:r>
            <a:r>
              <a:rPr kumimoji="0" lang="es-ES_tradnl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s-ES_tradnl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width</a:t>
            </a:r>
            <a:r>
              <a:rPr kumimoji="0" lang="es-ES_tradnl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50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%;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elemento: </a:t>
            </a:r>
            <a:r>
              <a:rPr kumimoji="0" lang="es-ES_tradnl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flex-basis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100px; reemplaza </a:t>
            </a:r>
            <a:r>
              <a:rPr kumimoji="0" lang="es-ES_tradnl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width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porque trabajamos con </a:t>
            </a:r>
            <a:r>
              <a:rPr kumimoji="0" lang="es-ES_tradnl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row</a:t>
            </a:r>
            <a:r>
              <a:rPr kumimoji="0" lang="es-ES_tradnl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s-ES_tradnl" sz="36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40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243482" y="192911"/>
            <a:ext cx="4746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FlexBox</a:t>
            </a: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Elementos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48194" y="762719"/>
            <a:ext cx="817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1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flex-grow</a:t>
            </a:r>
            <a:r>
              <a:rPr kumimoji="0" lang="es-ES_tradnl" sz="3600" b="0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1;  </a:t>
            </a:r>
            <a:r>
              <a:rPr kumimoji="0" lang="es-ES_tradnl" sz="3600" b="0" i="0" u="none" strike="noStrike" kern="1200" cap="none" spc="0" normalizeH="0" baseline="0" noProof="1" smtClean="0">
                <a:ln>
                  <a:noFill/>
                </a:ln>
                <a:solidFill>
                  <a:srgbClr val="41B1E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/* tasa de crecimiento*/</a:t>
            </a:r>
            <a:endParaRPr kumimoji="0" lang="es-ES_tradnl" sz="3600" b="0" i="0" u="none" strike="noStrike" kern="1200" cap="none" spc="0" normalizeH="0" baseline="0" noProof="0" dirty="0" smtClean="0">
              <a:ln>
                <a:noFill/>
              </a:ln>
              <a:solidFill>
                <a:srgbClr val="41B1E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lecha izquierda y arriba 6"/>
          <p:cNvSpPr/>
          <p:nvPr/>
        </p:nvSpPr>
        <p:spPr>
          <a:xfrm rot="5400000">
            <a:off x="5087982" y="3749040"/>
            <a:ext cx="1045028" cy="1227909"/>
          </a:xfrm>
          <a:prstGeom prst="lef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18802" y="4285344"/>
            <a:ext cx="4927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elemento</a:t>
            </a:r>
            <a:r>
              <a:rPr kumimoji="0" lang="es-ES_tradnl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s-ES_tradnl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flex-grow</a:t>
            </a:r>
            <a:r>
              <a:rPr kumimoji="0" lang="es-ES_tradnl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0.5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elemento2: 	</a:t>
            </a:r>
            <a:r>
              <a:rPr kumimoji="0" lang="es-ES_tradnl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flex-grow</a:t>
            </a:r>
            <a:r>
              <a:rPr kumimoji="0" lang="es-ES_tradnl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4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2141" t="30020" r="38261" b="12118"/>
          <a:stretch/>
        </p:blipFill>
        <p:spPr>
          <a:xfrm>
            <a:off x="297180" y="1476101"/>
            <a:ext cx="6897188" cy="236437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4095" t="29774" r="35367" b="9054"/>
          <a:stretch/>
        </p:blipFill>
        <p:spPr>
          <a:xfrm>
            <a:off x="6237514" y="3422470"/>
            <a:ext cx="2756263" cy="242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178165" y="192911"/>
            <a:ext cx="4746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FlexBox</a:t>
            </a: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Elementos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82877" y="762719"/>
            <a:ext cx="817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1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flex-shrink</a:t>
            </a:r>
            <a:r>
              <a:rPr kumimoji="0" lang="es-ES_tradnl" sz="3600" b="0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1;  </a:t>
            </a:r>
            <a:r>
              <a:rPr kumimoji="0" lang="es-ES_tradnl" sz="3600" b="0" i="0" u="none" strike="noStrike" kern="1200" cap="none" spc="0" normalizeH="0" baseline="0" noProof="1" smtClean="0">
                <a:ln>
                  <a:noFill/>
                </a:ln>
                <a:solidFill>
                  <a:srgbClr val="41B1E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/* tasa de encogimiento*/</a:t>
            </a:r>
            <a:endParaRPr kumimoji="0" lang="es-ES_tradnl" sz="3600" b="0" i="0" u="none" strike="noStrike" kern="1200" cap="none" spc="0" normalizeH="0" baseline="0" noProof="0" dirty="0" smtClean="0">
              <a:ln>
                <a:noFill/>
              </a:ln>
              <a:solidFill>
                <a:srgbClr val="41B1E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lecha izquierda y arriba 6"/>
          <p:cNvSpPr/>
          <p:nvPr/>
        </p:nvSpPr>
        <p:spPr>
          <a:xfrm rot="5400000">
            <a:off x="5087982" y="3749040"/>
            <a:ext cx="1045028" cy="1227909"/>
          </a:xfrm>
          <a:prstGeom prst="lef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18802" y="4285344"/>
            <a:ext cx="5084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elemento</a:t>
            </a:r>
            <a:r>
              <a:rPr kumimoji="0" lang="es-ES_tradnl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s-ES_tradnl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flex-shrink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elemento2: 	</a:t>
            </a:r>
            <a:r>
              <a:rPr kumimoji="0" lang="es-ES_tradnl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flex-shrink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2;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1810" t="30020" r="45380" b="12757"/>
          <a:stretch/>
        </p:blipFill>
        <p:spPr>
          <a:xfrm>
            <a:off x="218802" y="1454722"/>
            <a:ext cx="6871062" cy="23382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l="5529" t="32555" r="36515" b="5264"/>
          <a:stretch/>
        </p:blipFill>
        <p:spPr>
          <a:xfrm>
            <a:off x="6217920" y="3435532"/>
            <a:ext cx="2638697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192911"/>
            <a:ext cx="4746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FlexBox</a:t>
            </a: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Elementos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11" y="1885679"/>
            <a:ext cx="2438400" cy="24384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031980" y="4329018"/>
            <a:ext cx="138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1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Atajo</a:t>
            </a:r>
            <a:endParaRPr kumimoji="0" lang="es-ES_tradnl" sz="3600" b="0" i="0" u="none" strike="noStrike" kern="1200" cap="none" spc="0" normalizeH="0" baseline="0" noProof="0" dirty="0" smtClean="0">
              <a:ln>
                <a:noFill/>
              </a:ln>
              <a:solidFill>
                <a:srgbClr val="41B1E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3418" y="2227716"/>
            <a:ext cx="3191693" cy="1754326"/>
          </a:xfrm>
          <a:prstGeom prst="rect">
            <a:avLst/>
          </a:prstGeom>
          <a:noFill/>
          <a:ln>
            <a:solidFill>
              <a:srgbClr val="41B1E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0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flex-grow: 2;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0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flex-shrink: 1;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0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flex-basis: 50px;</a:t>
            </a:r>
            <a:endParaRPr kumimoji="0" lang="es-ES_tradnl" sz="3600" b="0" i="0" u="none" strike="noStrike" kern="1200" cap="none" spc="0" normalizeH="0" baseline="0" noProof="0" dirty="0" smtClean="0">
              <a:ln>
                <a:noFill/>
              </a:ln>
              <a:solidFill>
                <a:srgbClr val="41B1E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760543" y="2458548"/>
            <a:ext cx="2808692" cy="646331"/>
          </a:xfrm>
          <a:prstGeom prst="rect">
            <a:avLst/>
          </a:prstGeom>
          <a:noFill/>
          <a:ln>
            <a:solidFill>
              <a:srgbClr val="41B1E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0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flex: 2 1 50px;</a:t>
            </a:r>
            <a:endParaRPr kumimoji="0" lang="es-ES_tradnl" sz="3600" b="0" i="0" u="none" strike="noStrike" kern="1200" cap="none" spc="0" normalizeH="0" baseline="0" noProof="0" dirty="0" smtClean="0">
              <a:ln>
                <a:noFill/>
              </a:ln>
              <a:solidFill>
                <a:srgbClr val="41B1E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61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347984" y="192911"/>
            <a:ext cx="4746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FlexBox</a:t>
            </a: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Elementos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52696" y="762719"/>
            <a:ext cx="817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1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</a:t>
            </a:r>
            <a:r>
              <a:rPr kumimoji="0" lang="es-ES_tradnl" sz="3600" b="0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1;  </a:t>
            </a:r>
            <a:r>
              <a:rPr kumimoji="0" lang="es-ES_tradnl" sz="3600" b="0" i="0" u="none" strike="noStrike" kern="1200" cap="none" spc="0" normalizeH="0" baseline="0" noProof="1" smtClean="0">
                <a:ln>
                  <a:noFill/>
                </a:ln>
                <a:solidFill>
                  <a:srgbClr val="41B1E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/* orden de mostrado*/</a:t>
            </a:r>
            <a:endParaRPr kumimoji="0" lang="es-ES_tradnl" sz="3600" b="0" i="0" u="none" strike="noStrike" kern="1200" cap="none" spc="0" normalizeH="0" baseline="0" noProof="0" dirty="0" smtClean="0">
              <a:ln>
                <a:noFill/>
              </a:ln>
              <a:solidFill>
                <a:srgbClr val="41B1E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49432" y="4402182"/>
            <a:ext cx="4039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lemento: </a:t>
            </a:r>
            <a:r>
              <a:rPr kumimoji="0" lang="es-ES_tradnl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2;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lemento2: </a:t>
            </a:r>
            <a:r>
              <a:rPr kumimoji="0" lang="es-ES_tradnl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1;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3489" t="32210" r="2937" b="5610"/>
          <a:stretch/>
        </p:blipFill>
        <p:spPr>
          <a:xfrm>
            <a:off x="375558" y="1409049"/>
            <a:ext cx="8463916" cy="29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26880FD-E866-EF43-ACF5-135172B5A348}"/>
              </a:ext>
            </a:extLst>
          </p:cNvPr>
          <p:cNvSpPr txBox="1"/>
          <p:nvPr/>
        </p:nvSpPr>
        <p:spPr>
          <a:xfrm>
            <a:off x="421682" y="5330381"/>
            <a:ext cx="2234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26880FD-E866-EF43-ACF5-135172B5A348}"/>
              </a:ext>
            </a:extLst>
          </p:cNvPr>
          <p:cNvSpPr txBox="1"/>
          <p:nvPr/>
        </p:nvSpPr>
        <p:spPr>
          <a:xfrm>
            <a:off x="371952" y="76363"/>
            <a:ext cx="2136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765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540856"/>
            <a:ext cx="3205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FlexBox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0" y="173885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 diseño web adaptativo o responsivo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(del inglés </a:t>
            </a:r>
            <a:r>
              <a:rPr kumimoji="0" lang="es-ES" sz="36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Responsive</a:t>
            </a:r>
            <a:r>
              <a:rPr kumimoji="0" lang="es-ES" sz="3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Web </a:t>
            </a:r>
            <a:r>
              <a:rPr kumimoji="0" lang="es-ES" sz="36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</a:t>
            </a: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es una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filosofía 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 diseño y desarrollo cuyo objetivo es adaptar la apariencia de las páginas web al dispositivo que se esté utilizando para </a:t>
            </a: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visitarlas.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Fuente: Wikipedia</a:t>
            </a:r>
            <a:endParaRPr kumimoji="0" lang="es-ES_tradnl" sz="36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70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540856"/>
            <a:ext cx="3205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FlexBox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0" y="173885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 el modelo de diseño flexible, los hijos de un </a:t>
            </a:r>
            <a:r>
              <a:rPr kumimoji="0" lang="es-ES" sz="3600" b="1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contenedor flexible 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pueden </a:t>
            </a: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ubicarse 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 cualquier dirección y pueden </a:t>
            </a:r>
            <a:r>
              <a:rPr kumimoji="0" lang="es-ES" sz="3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flexionar</a:t>
            </a: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sus tamaños, ya sea </a:t>
            </a:r>
            <a:r>
              <a:rPr kumimoji="0" lang="es-ES" sz="3600" b="1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creciendo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para llenar el espacio no utilizado o </a:t>
            </a:r>
            <a:r>
              <a:rPr kumimoji="0" lang="es-ES" sz="3600" b="1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reduciéndolos</a:t>
            </a: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para evitar el desbordamiento del padre</a:t>
            </a:r>
            <a:endParaRPr kumimoji="0" lang="es-ES_tradnl" sz="36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1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540856"/>
            <a:ext cx="3205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FlexBox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0" y="1738858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</a:t>
            </a:r>
            <a:r>
              <a:rPr kumimoji="0" lang="es-ES_trad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body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&lt;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 </a:t>
            </a:r>
            <a:r>
              <a:rPr kumimoji="0" lang="es-ES_trad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3200" b="1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contenedor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&lt;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 </a:t>
            </a:r>
            <a:r>
              <a:rPr kumimoji="0" lang="es-ES_trad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</a:t>
            </a:r>
            <a:r>
              <a:rPr kumimoji="0" lang="es-ES_tradnl" sz="3200" b="1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elemento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elemento1"&gt;1&lt;/div&gt;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&lt;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 </a:t>
            </a:r>
            <a:r>
              <a:rPr kumimoji="0" lang="es-ES_trad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="elemento elemento2"&gt;2&lt;/div&gt;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&lt;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 </a:t>
            </a:r>
            <a:r>
              <a:rPr kumimoji="0" lang="es-ES_trad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="elemento elemento3"&gt;3&lt;/div&gt;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&lt;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 </a:t>
            </a:r>
            <a:r>
              <a:rPr kumimoji="0" lang="es-ES_trad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="elemento elemento4"&gt;4&lt;/div&gt;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&lt;/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&lt;/</a:t>
            </a:r>
            <a:r>
              <a:rPr kumimoji="0" lang="es-ES_trad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body</a:t>
            </a: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879668" y="533640"/>
            <a:ext cx="5264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Creamos un contenedor y sus elementos hijos</a:t>
            </a:r>
            <a:endParaRPr kumimoji="0" lang="es-ES_tradnl" sz="36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57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540856"/>
            <a:ext cx="3205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FlexBox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-1" y="1738858"/>
            <a:ext cx="46111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contenedor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s-ES_tradnl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width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500px;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s-ES_tradnl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height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200px;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s-ES_tradnl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padding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10px;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s-ES_tradnl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background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#</a:t>
            </a:r>
            <a:r>
              <a:rPr kumimoji="0" lang="es-ES_tradnl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fff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s-ES_tradnl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border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10px </a:t>
            </a:r>
            <a:r>
              <a:rPr kumimoji="0" lang="es-ES_tradnl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solid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#2c3e50;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s-ES_tradnl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margin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20px;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879669" y="324248"/>
            <a:ext cx="526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Creamos las clases CSS</a:t>
            </a:r>
            <a:endParaRPr kumimoji="0" lang="es-ES_tradnl" sz="36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885510" y="1177053"/>
            <a:ext cx="402989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.elemento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color: #</a:t>
            </a:r>
            <a:r>
              <a:rPr kumimoji="0" lang="es-ES_tradnl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fff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s-ES_tradnl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margin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5px;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s-ES_tradnl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width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50px;</a:t>
            </a: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s-ES_tradnl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background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#e67e22;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s-ES_tradnl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text-align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center;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body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s-ES_tradnl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background</a:t>
            </a:r>
            <a:r>
              <a:rPr kumimoji="0" lang="es-ES_tradn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#e9e9e9;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endParaRPr kumimoji="0" lang="es-ES_tradnl" sz="28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16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540856"/>
            <a:ext cx="3205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FlexBox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t="27662"/>
          <a:stretch/>
        </p:blipFill>
        <p:spPr>
          <a:xfrm>
            <a:off x="464139" y="1410788"/>
            <a:ext cx="8165985" cy="395804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187337" y="5469324"/>
            <a:ext cx="595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Hijos apilados, sin </a:t>
            </a:r>
            <a:r>
              <a:rPr kumimoji="0" lang="es-E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s-E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lexBox</a:t>
            </a: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aún</a:t>
            </a:r>
            <a:endParaRPr kumimoji="0" lang="es-ES_tradnl" sz="36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26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17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0" y="48453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Propiedades de CONTENEDOR</a:t>
            </a:r>
            <a:endParaRPr kumimoji="0" lang="es-ES_tradnl" sz="36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68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5278"/>
            <a:ext cx="5112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FlexBox</a:t>
            </a: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Contenedor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87837" y="574392"/>
            <a:ext cx="8595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Agregamos </a:t>
            </a:r>
            <a:r>
              <a:rPr kumimoji="0" lang="es-ES_tradnl" sz="36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display</a:t>
            </a:r>
            <a:r>
              <a:rPr kumimoji="0" lang="es-ES_tradnl" sz="3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s-ES_tradnl" sz="36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</a:t>
            </a:r>
            <a:r>
              <a:rPr kumimoji="0" lang="es-ES_tradnl" sz="3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la clase </a:t>
            </a:r>
            <a:r>
              <a:rPr kumimoji="0" lang="es-ES_tradnl" sz="3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contenedor</a:t>
            </a:r>
            <a:r>
              <a:rPr kumimoji="0" lang="es-ES_tradnl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para transformarlo en un </a:t>
            </a:r>
            <a:r>
              <a:rPr kumimoji="0" lang="es-ES_tradnl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FlexBox</a:t>
            </a:r>
            <a:endParaRPr kumimoji="0" lang="es-ES_tradnl" sz="36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t="28009"/>
          <a:stretch/>
        </p:blipFill>
        <p:spPr>
          <a:xfrm>
            <a:off x="674557" y="1655207"/>
            <a:ext cx="7933866" cy="382712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" y="5487605"/>
            <a:ext cx="91048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Hijos en línea, altura definida por el contenedor </a:t>
            </a:r>
            <a:endParaRPr kumimoji="0" lang="es-ES_tradnl" sz="36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67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31661</TotalTime>
  <Words>538</Words>
  <Application>Microsoft Office PowerPoint</Application>
  <PresentationFormat>Presentación en pantalla (4:3)</PresentationFormat>
  <Paragraphs>130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520</cp:revision>
  <cp:lastPrinted>2018-02-06T19:43:21Z</cp:lastPrinted>
  <dcterms:created xsi:type="dcterms:W3CDTF">2016-02-23T20:13:48Z</dcterms:created>
  <dcterms:modified xsi:type="dcterms:W3CDTF">2020-09-20T18:50:45Z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