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76" r:id="rId3"/>
    <p:sldId id="277" r:id="rId4"/>
    <p:sldId id="278" r:id="rId5"/>
    <p:sldId id="279" r:id="rId6"/>
    <p:sldId id="291" r:id="rId7"/>
    <p:sldId id="280" r:id="rId8"/>
    <p:sldId id="281" r:id="rId9"/>
    <p:sldId id="282" r:id="rId10"/>
    <p:sldId id="283" r:id="rId11"/>
    <p:sldId id="292" r:id="rId12"/>
    <p:sldId id="285" r:id="rId13"/>
    <p:sldId id="286" r:id="rId14"/>
    <p:sldId id="287" r:id="rId15"/>
    <p:sldId id="288" r:id="rId16"/>
    <p:sldId id="289" r:id="rId17"/>
    <p:sldId id="293" r:id="rId18"/>
    <p:sldId id="294" r:id="rId19"/>
    <p:sldId id="295" r:id="rId20"/>
    <p:sldId id="296" r:id="rId21"/>
    <p:sldId id="297" r:id="rId22"/>
    <p:sldId id="29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5FC"/>
    <a:srgbClr val="0000FF"/>
    <a:srgbClr val="EAEAEA"/>
    <a:srgbClr val="4472C4"/>
    <a:srgbClr val="FF0066"/>
    <a:srgbClr val="00CC00"/>
    <a:srgbClr val="FF9933"/>
    <a:srgbClr val="FF6600"/>
    <a:srgbClr val="439F9B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88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54CA-4421-4356-9AE1-0C970CB94B8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F251A-DD4D-4536-852E-83D9CD08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03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e937e7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dee937e7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87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e937e7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dee937e7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49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e937e7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dee937e7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e937e7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dee937e7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75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e937e7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dee937e7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0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e937e7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dee937e7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73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e937e7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dee937e7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51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e937e7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dee937e7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60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ADB8B7-0120-428E-929C-8A3D61CE8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CB6E5D9-AC4F-4BCC-B569-D0C546487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978AAF6-116D-4F5F-AD71-7B224ED5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F2CED4-1E0D-4F57-850E-3F40FCEE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B9FB0B4-B6A8-4F0A-BD6F-A9BAC3E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61CE0A-4F10-49E9-8525-DBC479B6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0A83D13-BC9C-4CD2-ABDE-F80B5769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1D4A262-9165-43DA-A0F2-C9AC4791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7E83318-4211-41E4-A0E5-9B8C9379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C019D2E-44B6-4D81-AA3D-26E37651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23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493FA20-E191-495E-B6A1-87F01E5E8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6A5B066-F4CB-422B-A5C4-1436648C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6BE110D-89B8-4C67-BACB-DF13A5FA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E11261E-A403-42C8-A5AC-368A0868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776FCAC-1035-4A46-8348-3E44815D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56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11302960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1" name="Google Shape;11;p27"/>
          <p:cNvSpPr/>
          <p:nvPr/>
        </p:nvSpPr>
        <p:spPr>
          <a:xfrm>
            <a:off x="-12567" y="-12700"/>
            <a:ext cx="12217200" cy="7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37327" y="193394"/>
            <a:ext cx="1688380" cy="33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7"/>
          <p:cNvPicPr preferRelativeResize="0"/>
          <p:nvPr/>
        </p:nvPicPr>
        <p:blipFill rotWithShape="1">
          <a:blip r:embed="rId3">
            <a:alphaModFix/>
          </a:blip>
          <a:srcRect l="24601" t="60612" r="22079" b="20392"/>
          <a:stretch/>
        </p:blipFill>
        <p:spPr>
          <a:xfrm>
            <a:off x="8357987" y="131062"/>
            <a:ext cx="1707836" cy="47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4716" y="105840"/>
            <a:ext cx="2082912" cy="54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7"/>
          <p:cNvSpPr txBox="1">
            <a:spLocks noGrp="1"/>
          </p:cNvSpPr>
          <p:nvPr>
            <p:ph type="title"/>
          </p:nvPr>
        </p:nvSpPr>
        <p:spPr>
          <a:xfrm>
            <a:off x="0" y="-76200"/>
            <a:ext cx="6413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4267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98F7BC-7792-41F0-B310-AE184E37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C84A348-3CC3-4F5B-BF3E-214B63C1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F3446FA-366B-49E9-B554-F984C30E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3A1729D-6C0F-4CD3-83B2-F8FE1C96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B79B2E2-CA62-4FC0-93D7-2E87D639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024DB7-5402-4EA6-BEBC-CB1BA286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49DC855-D2F2-4C4F-AD3F-FCB916D7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5B6E614-A51F-4D88-A10B-3C1B3B4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9CD211D-BAF3-4B1B-949F-EF0CB938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CF5ECFF-4CB9-435B-8C83-28B6B229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63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1CF363-EAC5-4846-A00A-54BBC24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17E037C-9462-40A5-96A9-BA504B2B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FD1E292-56CB-4323-B75A-027BBA7D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968EDEB-5D6E-4EA8-A1F4-94A30C47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253E9C2-8671-4FC4-9FD1-E3097151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AA2211A-FC6D-4A11-9D15-B87128E4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8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AF660F-D900-400B-89D8-16567ABE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C0F169B-600D-41DA-B974-ED8856AB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B89D029-DA81-4842-983C-FABF5F25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BDE3B58-7F49-4914-BF38-E63D99717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07123F56-0B31-43D4-B024-25FF37743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BAA72E13-975A-4266-9D76-8C03DF5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D0005EE0-0023-4084-A026-33E2EFD4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0D8D10BD-09B5-4239-87D1-942DA5E3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22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C46AE8-75A7-4806-96DD-563CD08A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EDC2C927-6989-4198-9F96-824B1A2C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4E226E0-5B0F-4100-9316-3FB1855A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8D9B49C-F252-4A0D-BD18-F05248DF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19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9958632-1E0C-424E-8B70-C05A0505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482FF23-9C6B-4885-B45B-4D4D046B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E5BFECA-CE10-4352-B794-9B7E60C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90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6232A2-37A4-46D3-8BCD-63069B68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06A1C80-A0A5-4415-9354-81A763E2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4E681A2-83FB-4130-8C4B-1F6C0D435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740C9D6-103D-4A3E-85E5-80E45AB6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590EC95-8871-44A5-930F-8FB80759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34A022F-A414-4731-ACA5-281A03A3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8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E50D7C-062B-4901-939B-61AEB473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EAE55CE-00D7-4DD5-B87A-D24F21324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8455AFA-BA39-4AE2-961A-45A2D3629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A261888-1C0D-4035-A32C-60AAEDB8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D32B9F6-19BF-42C9-8887-A717DA8A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4DE632E-1B6E-486C-86AC-609C24C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3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FBB6938-D62F-4877-A400-4075593D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8575AA7-02E9-45ED-8CB0-FE9F3FAD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6A84D7D-3F48-4CEE-BF9E-76AF71E78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5946-7CF7-4FC4-87C1-35F9A46CAEA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2198D26-886A-477C-8355-631DEE1DB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116938B-3B97-427A-AACA-3365CE3AA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3EAE-9614-4E33-B716-77D9053D1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6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>
            <a:extLst>
              <a:ext uri="{FF2B5EF4-FFF2-40B4-BE49-F238E27FC236}">
                <a16:creationId xmlns:a16="http://schemas.microsoft.com/office/drawing/2014/main" xmlns="" id="{924D3606-6A9A-4D76-A99E-9191932DD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58" y="1518775"/>
            <a:ext cx="7607410" cy="42801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/>
        </p:blipFill>
        <p:spPr>
          <a:xfrm>
            <a:off x="5053842" y="0"/>
            <a:ext cx="2594401" cy="15134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895608" y="4124622"/>
            <a:ext cx="30817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21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543" y="0"/>
            <a:ext cx="4562475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10" y="3445461"/>
            <a:ext cx="2491892" cy="16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/>
        </p:blipFill>
        <p:spPr>
          <a:xfrm>
            <a:off x="647114" y="211016"/>
            <a:ext cx="3165231" cy="3133016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20CB9569-60A7-416C-995C-F2941BEA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90" y="362444"/>
            <a:ext cx="36552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547766" y="67235"/>
            <a:ext cx="7634068" cy="5317587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4D655FAC-F560-4B41-8358-0D35A8E61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" y="3936861"/>
            <a:ext cx="12192000" cy="294817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56266BD7-3DB7-4ECE-AD54-EF72C34BA532}"/>
              </a:ext>
            </a:extLst>
          </p:cNvPr>
          <p:cNvSpPr txBox="1"/>
          <p:nvPr/>
        </p:nvSpPr>
        <p:spPr>
          <a:xfrm>
            <a:off x="2911618" y="5397502"/>
            <a:ext cx="901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Roboto" pitchFamily="2" charset="0"/>
                <a:ea typeface="Roboto" pitchFamily="2" charset="0"/>
              </a:rPr>
              <a:t>Gerenciar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autenticações</a:t>
            </a:r>
          </a:p>
          <a:p>
            <a:pPr algn="r"/>
            <a:r>
              <a:rPr lang="pt-BR" sz="2400" dirty="0" smtClean="0">
                <a:latin typeface="Roboto" pitchFamily="2" charset="0"/>
                <a:ea typeface="Roboto" pitchFamily="2" charset="0"/>
              </a:rPr>
              <a:t>JWT</a:t>
            </a:r>
          </a:p>
          <a:p>
            <a:pPr algn="r"/>
            <a:r>
              <a:rPr lang="pt-BR" sz="2400" dirty="0" smtClean="0">
                <a:latin typeface="Roboto" pitchFamily="2" charset="0"/>
                <a:ea typeface="Roboto" pitchFamily="2" charset="0"/>
              </a:rPr>
              <a:t>Data:12/11/2021 </a:t>
            </a:r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3" y="1873202"/>
            <a:ext cx="6874199" cy="3363747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+mj-lt"/>
              </a:rPr>
              <a:t>Implementação </a:t>
            </a:r>
            <a:r>
              <a:rPr lang="pt-BR" sz="2400" b="1" dirty="0" err="1" smtClean="0">
                <a:solidFill>
                  <a:schemeClr val="bg1"/>
                </a:solidFill>
                <a:latin typeface="+mj-lt"/>
              </a:rPr>
              <a:t>UserDetailsService</a:t>
            </a: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97277" y="846131"/>
            <a:ext cx="11603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Precisamos criar um 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padrão para validação das informações do usuário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senha) no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 Para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isto precisamos criar uma classe implementando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9227" y="4976025"/>
            <a:ext cx="5522414" cy="97454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45336" y="4473484"/>
            <a:ext cx="6096000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interface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UsuarioRepository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deverá ter a assinatura para buscar pelo nome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27445" y="3261462"/>
            <a:ext cx="4035782" cy="253916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Método que vai receber um usuário e retornar um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87429" y="1482777"/>
            <a:ext cx="3897222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pt-BR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a classe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UsuarioDetalheImpl</a:t>
            </a:r>
            <a:r>
              <a:rPr lang="pt-BR" sz="1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pacote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+mj-lt"/>
              </a:rPr>
              <a:t>Implementação </a:t>
            </a:r>
            <a:r>
              <a:rPr lang="pt-BR" sz="2400" b="1" dirty="0" err="1" smtClean="0">
                <a:solidFill>
                  <a:schemeClr val="bg1"/>
                </a:solidFill>
                <a:latin typeface="+mj-lt"/>
              </a:rPr>
              <a:t>UserDetailsService</a:t>
            </a: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1" name="Google Shape;175;gdf3187d5f7_0_67"/>
          <p:cNvSpPr txBox="1"/>
          <p:nvPr/>
        </p:nvSpPr>
        <p:spPr>
          <a:xfrm>
            <a:off x="319903" y="824156"/>
            <a:ext cx="1152143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Como </a:t>
            </a:r>
            <a:r>
              <a:rPr lang="en-GB" dirty="0" err="1"/>
              <a:t>iremos</a:t>
            </a:r>
            <a:r>
              <a:rPr lang="en-GB" dirty="0"/>
              <a:t> </a:t>
            </a:r>
            <a:r>
              <a:rPr lang="en-GB" dirty="0" err="1"/>
              <a:t>utilizar</a:t>
            </a:r>
            <a:r>
              <a:rPr lang="en-GB" dirty="0"/>
              <a:t> a </a:t>
            </a:r>
            <a:r>
              <a:rPr lang="en-GB" dirty="0" err="1"/>
              <a:t>autenticação</a:t>
            </a:r>
            <a:r>
              <a:rPr lang="en-GB" dirty="0"/>
              <a:t>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criada</a:t>
            </a:r>
            <a:r>
              <a:rPr lang="en-GB" dirty="0"/>
              <a:t> da </a:t>
            </a:r>
            <a:r>
              <a:rPr lang="en-GB" dirty="0" err="1"/>
              <a:t>dependência</a:t>
            </a:r>
            <a:r>
              <a:rPr lang="en-GB" dirty="0"/>
              <a:t> do Spring Security </a:t>
            </a:r>
            <a:r>
              <a:rPr lang="en-GB" dirty="0" err="1"/>
              <a:t>precisamos</a:t>
            </a:r>
            <a:r>
              <a:rPr lang="en-GB" dirty="0"/>
              <a:t> </a:t>
            </a:r>
            <a:r>
              <a:rPr lang="en-GB" dirty="0" err="1"/>
              <a:t>sobreescrever</a:t>
            </a:r>
            <a:r>
              <a:rPr lang="en-GB" dirty="0"/>
              <a:t> o </a:t>
            </a:r>
            <a:r>
              <a:rPr lang="en-GB" dirty="0" err="1"/>
              <a:t>método</a:t>
            </a:r>
            <a:r>
              <a:rPr lang="en-GB" dirty="0"/>
              <a:t> de </a:t>
            </a:r>
            <a:r>
              <a:rPr lang="en-GB" dirty="0" err="1"/>
              <a:t>configuração</a:t>
            </a:r>
            <a:r>
              <a:rPr lang="en-GB" dirty="0"/>
              <a:t> que </a:t>
            </a:r>
            <a:r>
              <a:rPr lang="en-GB" dirty="0" err="1"/>
              <a:t>faz</a:t>
            </a:r>
            <a:r>
              <a:rPr lang="en-GB" dirty="0"/>
              <a:t> </a:t>
            </a:r>
            <a:r>
              <a:rPr lang="en-GB" dirty="0" err="1"/>
              <a:t>isso</a:t>
            </a:r>
            <a:r>
              <a:rPr lang="en-GB" dirty="0"/>
              <a:t> e</a:t>
            </a:r>
            <a:r>
              <a:rPr lang="en-GB" dirty="0" smtClean="0"/>
              <a:t> </a:t>
            </a:r>
            <a:r>
              <a:rPr lang="en-GB" dirty="0" err="1"/>
              <a:t>passar</a:t>
            </a:r>
            <a:r>
              <a:rPr lang="en-GB" dirty="0"/>
              <a:t> 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b="1" dirty="0" err="1"/>
              <a:t>AuthService</a:t>
            </a:r>
            <a:r>
              <a:rPr lang="en-GB" b="1" dirty="0"/>
              <a:t>(</a:t>
            </a:r>
            <a:r>
              <a:rPr lang="en-GB" b="1" dirty="0" err="1"/>
              <a:t>UserDetailsService</a:t>
            </a:r>
            <a:r>
              <a:rPr lang="en-GB" dirty="0"/>
              <a:t>) e</a:t>
            </a:r>
            <a:r>
              <a:rPr lang="en-GB" dirty="0" smtClean="0"/>
              <a:t>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método</a:t>
            </a:r>
            <a:r>
              <a:rPr lang="en-GB" dirty="0"/>
              <a:t> de </a:t>
            </a:r>
            <a:r>
              <a:rPr lang="en-GB" dirty="0" err="1"/>
              <a:t>codificação</a:t>
            </a:r>
            <a:r>
              <a:rPr lang="en-GB" dirty="0"/>
              <a:t> de </a:t>
            </a:r>
            <a:r>
              <a:rPr lang="en-GB" dirty="0" err="1"/>
              <a:t>senha</a:t>
            </a:r>
            <a:r>
              <a:rPr lang="en-GB" dirty="0"/>
              <a:t> (</a:t>
            </a:r>
            <a:r>
              <a:rPr lang="en-GB" dirty="0" err="1"/>
              <a:t>BCrypt</a:t>
            </a:r>
            <a:r>
              <a:rPr lang="en-GB" dirty="0"/>
              <a:t>);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66" y="1546348"/>
            <a:ext cx="7248525" cy="51530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052908" y="4509720"/>
            <a:ext cx="3551904" cy="86177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Quando vamos utilizar a autenticação do Spring Security temos que informar no arquivo de configuração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quem é 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UserDetailService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estamos utilizando e qual o algoritmo de 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criptografia para isto sobrescrevemos o método configure.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57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+mj-lt"/>
              </a:rPr>
              <a:t>Arquivo de Propriedades e dependência</a:t>
            </a: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9901" y="1141966"/>
            <a:ext cx="11603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Adicionamos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jwtSecret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que vai ser a palavra secreta utilizada para gerar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JWT e o tempo de expiração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milisegundos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20 minutos = 1200 segundos =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1.200.000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milisegundos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185;gdf3187d5f7_0_78"/>
          <p:cNvSpPr txBox="1"/>
          <p:nvPr/>
        </p:nvSpPr>
        <p:spPr>
          <a:xfrm>
            <a:off x="6539488" y="2001486"/>
            <a:ext cx="4352631" cy="30777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err="1"/>
              <a:t>Além</a:t>
            </a:r>
            <a:r>
              <a:rPr lang="en-GB" dirty="0"/>
              <a:t> disso </a:t>
            </a:r>
            <a:r>
              <a:rPr lang="en-GB" dirty="0" err="1"/>
              <a:t>precisamos</a:t>
            </a:r>
            <a:r>
              <a:rPr lang="en-GB" dirty="0"/>
              <a:t> </a:t>
            </a:r>
            <a:r>
              <a:rPr lang="en-GB" dirty="0" err="1"/>
              <a:t>importar</a:t>
            </a:r>
            <a:r>
              <a:rPr lang="en-GB" dirty="0"/>
              <a:t> a </a:t>
            </a:r>
            <a:r>
              <a:rPr lang="en-GB" dirty="0" err="1"/>
              <a:t>dependência</a:t>
            </a:r>
            <a:r>
              <a:rPr lang="en-GB" dirty="0"/>
              <a:t> </a:t>
            </a:r>
            <a:r>
              <a:rPr lang="en-GB" dirty="0" smtClean="0"/>
              <a:t>JWT</a:t>
            </a:r>
            <a:endParaRPr dirty="0"/>
          </a:p>
        </p:txBody>
      </p:sp>
      <p:pic>
        <p:nvPicPr>
          <p:cNvPr id="9" name="Google Shape;186;gdf3187d5f7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0159" y="2838131"/>
            <a:ext cx="4330045" cy="311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5;gdf3187d5f7_0_78"/>
          <p:cNvSpPr txBox="1"/>
          <p:nvPr/>
        </p:nvSpPr>
        <p:spPr>
          <a:xfrm>
            <a:off x="1062624" y="2001486"/>
            <a:ext cx="3200094" cy="30777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/>
              <a:t>Adicionar ao arquivo de propriedades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624" y="2657131"/>
            <a:ext cx="285789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6" y="2622300"/>
            <a:ext cx="4677428" cy="4067743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57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bg1"/>
                </a:solidFill>
                <a:latin typeface="+mj-lt"/>
              </a:rPr>
              <a:t>JwtUtil</a:t>
            </a: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878094"/>
            <a:ext cx="114307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dk1"/>
              </a:buClr>
              <a:buSzPts val="1400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Agora vamos criar uma classe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JwtUtil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gerar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 partir do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nome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usuário, usando um determinado algoritmo de criptografia, esta classe contém </a:t>
            </a:r>
            <a:r>
              <a:rPr lang="pt-BR" sz="1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anotação </a:t>
            </a:r>
            <a:r>
              <a:rPr lang="pt-BR" sz="1400" b="1" dirty="0">
                <a:solidFill>
                  <a:srgbClr val="2035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 seja é um componente que terá alguns métodos de utilidade para o uso do </a:t>
            </a:r>
            <a:r>
              <a:rPr lang="pt-BR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JWT, como o de </a:t>
            </a:r>
            <a:r>
              <a:rPr lang="pt-BR" sz="1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do </a:t>
            </a:r>
            <a:r>
              <a:rPr lang="pt-BR" sz="14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998" y="3763952"/>
            <a:ext cx="5027282" cy="291053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19903" y="1836048"/>
            <a:ext cx="2539477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a classe </a:t>
            </a:r>
            <a:r>
              <a:rPr lang="pt-BR" sz="1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JwtUtil</a:t>
            </a:r>
            <a:r>
              <a:rPr lang="pt-BR" sz="10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pacote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pt-BR" sz="1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21417" y="2439862"/>
            <a:ext cx="4444484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ts val="1400"/>
            </a:pPr>
            <a:r>
              <a:rPr lang="pt-B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pegar os valores definidos no arquivo de </a:t>
            </a:r>
            <a:r>
              <a:rPr lang="pt-B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propriedades e inserir no nosso atributo.</a:t>
            </a:r>
            <a:endParaRPr lang="pt-B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30627" y="2808374"/>
            <a:ext cx="7776644" cy="33855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ts val="1400"/>
            </a:pP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método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o responsável pela geração do </a:t>
            </a:r>
            <a:r>
              <a:rPr lang="pt-BR" sz="8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pt-BR" sz="8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pt-B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nome do </a:t>
            </a:r>
            <a:r>
              <a:rPr lang="pt-B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usuário, o </a:t>
            </a:r>
            <a:r>
              <a:rPr lang="pt-BR" sz="8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Expiration</a:t>
            </a:r>
            <a:r>
              <a:rPr lang="pt-B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tempo de expiração do </a:t>
            </a:r>
            <a:r>
              <a:rPr lang="pt-BR" sz="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pega 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horário atual do sistema mais o tempo definido no atributo </a:t>
            </a:r>
            <a:r>
              <a:rPr lang="pt-BR" sz="8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jwtExpirationMisiseg</a:t>
            </a:r>
            <a:r>
              <a:rPr lang="pt-BR" sz="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 método</a:t>
            </a:r>
            <a:r>
              <a:rPr lang="pt-BR" sz="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signWith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o algoritmo 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assinatura passando o atributo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jwtSecret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pt-B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argumento.</a:t>
            </a:r>
            <a:endParaRPr lang="pt-B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553003" y="4933874"/>
            <a:ext cx="2286203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ts val="1400"/>
            </a:pPr>
            <a:r>
              <a:rPr lang="pt-BR" sz="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armazena as informações do usuário</a:t>
            </a:r>
          </a:p>
        </p:txBody>
      </p:sp>
    </p:spTree>
    <p:extLst>
      <p:ext uri="{BB962C8B-B14F-4D97-AF65-F5344CB8AC3E}">
        <p14:creationId xmlns:p14="http://schemas.microsoft.com/office/powerpoint/2010/main" val="15959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3" y="1983938"/>
            <a:ext cx="7283312" cy="4806466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-4543" y="-13447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bg1"/>
                </a:solidFill>
                <a:latin typeface="+mj-lt"/>
              </a:rPr>
              <a:t>JwtAuthenticationFilter</a:t>
            </a: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03148" y="791442"/>
            <a:ext cx="1160390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Criação e validação do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Vamos criar a classe </a:t>
            </a:r>
            <a:r>
              <a:rPr lang="pt-BR" sz="11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JwtAuthenticationFilter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pacote </a:t>
            </a:r>
            <a:r>
              <a:rPr lang="pt-BR" sz="11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filtro de autenticação que ao realizar uma requisição de </a:t>
            </a:r>
            <a:r>
              <a:rPr lang="pt-BR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ele vai interceptar e fazer a autenticação.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Ela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deverá herdar da classe </a:t>
            </a:r>
            <a:r>
              <a:rPr lang="pt-BR" sz="11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UsernamePasswordAuthenticationFilter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O método </a:t>
            </a:r>
            <a:r>
              <a:rPr lang="pt-BR" sz="11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attemptAuthentication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é quem lida com a tentativa de autenticação. Pegamos 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da requisição,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utilizamos o </a:t>
            </a:r>
            <a:r>
              <a:rPr lang="pt-BR" sz="11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para verificar se os dados são correspondentes aos dados do nosso usuário existente.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775849" y="2209046"/>
            <a:ext cx="2243951" cy="33855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é usado pelo nosso </a:t>
            </a:r>
            <a:r>
              <a:rPr lang="pt-B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para autenticação de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usuários.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773482" y="6010421"/>
            <a:ext cx="4015975" cy="33855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Quando o usuário for autenticado com sucesso, o método irá retornar um JWT com a autorização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no cabeçalho da resposta.</a:t>
            </a:r>
          </a:p>
        </p:txBody>
      </p:sp>
      <p:sp>
        <p:nvSpPr>
          <p:cNvPr id="3" name="Retângulo 2"/>
          <p:cNvSpPr/>
          <p:nvPr/>
        </p:nvSpPr>
        <p:spPr>
          <a:xfrm>
            <a:off x="6986221" y="1991224"/>
            <a:ext cx="4072940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Quando criamos uma classe herdando de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UsernamePasswordAuthenticationFilter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o Spring Security sabe que deverá ser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feita uma 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interceptação de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através do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padrão do Spring Security </a:t>
            </a:r>
            <a:r>
              <a:rPr lang="pt-BR" sz="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(http://localhost:8080/login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74108" y="3702107"/>
            <a:ext cx="4394026" cy="707886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Vamos pegar os dados do objeto da requisição através do </a:t>
            </a:r>
            <a:r>
              <a:rPr lang="pt-BR" sz="8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vamos 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instanciar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UsernamePasswordAuthenticationToken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com os dados da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requisição, a 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partir do objeto armazenado na variável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authToken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nós vamos "chamar" o método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vai 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fazer a verificação se os dados do usuário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válidos e tem como retorno um objeto do tipo </a:t>
            </a:r>
            <a:r>
              <a:rPr lang="pt-BR" sz="8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+mj-lt"/>
              </a:rPr>
              <a:t>JwtAuthorizationFilter</a:t>
            </a: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9" name="Google Shape;244;gdf3187d5f7_0_147"/>
          <p:cNvSpPr txBox="1"/>
          <p:nvPr/>
        </p:nvSpPr>
        <p:spPr>
          <a:xfrm>
            <a:off x="88392" y="867154"/>
            <a:ext cx="1202167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Criamos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JWTAuthorizationFilter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pacote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GB" sz="1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autorização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requisição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interceptar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o token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enviado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sz="12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válido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Ela extend da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BasicAuthenticationFilter</a:t>
            </a:r>
            <a:r>
              <a:rPr lang="en-GB" sz="1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GB" sz="12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</a:t>
            </a:r>
            <a:r>
              <a:rPr lang="en-GB" sz="1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doFilter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requisição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12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validade</a:t>
            </a: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token;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03" y="1528621"/>
            <a:ext cx="7763655" cy="5162683"/>
          </a:xfrm>
          <a:prstGeom prst="rect">
            <a:avLst/>
          </a:prstGeom>
          <a:ln w="28575">
            <a:noFill/>
          </a:ln>
        </p:spPr>
      </p:pic>
      <p:sp>
        <p:nvSpPr>
          <p:cNvPr id="2" name="Retângulo 1"/>
          <p:cNvSpPr/>
          <p:nvPr/>
        </p:nvSpPr>
        <p:spPr>
          <a:xfrm>
            <a:off x="3981518" y="1971782"/>
            <a:ext cx="2620988" cy="33855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Vamos buscar no banco de dados através do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UserDetailService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 para ver se o usuário existe.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07997" y="3338274"/>
            <a:ext cx="3581400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Método que intercepta a requisição e verifica se o usuário está autorizado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72574" y="4166649"/>
            <a:ext cx="4877320" cy="33855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getAuthentication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recebe o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como argumento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aí devemos 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retirar a palavra  "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Bearer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" para pegarmos somente valor do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504765" y="3884047"/>
            <a:ext cx="4706469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Pegamos o valor que vem no cabeçalho da requisição através do método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request.getHeader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89797" y="4653043"/>
            <a:ext cx="4600215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Se tudo estiver ok vamos chamar o método </a:t>
            </a:r>
            <a:r>
              <a:rPr lang="pt-BR" sz="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getContext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para liberar a autorização do usuário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46924" y="5582481"/>
            <a:ext cx="3679268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se o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estiver 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válido vamos pegar o nome do usuário dentro do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e937e7b5_0_10"/>
          <p:cNvSpPr txBox="1">
            <a:spLocks noGrp="1"/>
          </p:cNvSpPr>
          <p:nvPr>
            <p:ph type="title"/>
          </p:nvPr>
        </p:nvSpPr>
        <p:spPr>
          <a:xfrm>
            <a:off x="121023" y="13447"/>
            <a:ext cx="6413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 err="1"/>
              <a:t>SecurityConfig</a:t>
            </a:r>
            <a:endParaRPr sz="2400" dirty="0"/>
          </a:p>
        </p:txBody>
      </p:sp>
      <p:sp>
        <p:nvSpPr>
          <p:cNvPr id="121" name="Google Shape;121;gdee937e7b5_0_10"/>
          <p:cNvSpPr txBox="1"/>
          <p:nvPr/>
        </p:nvSpPr>
        <p:spPr>
          <a:xfrm>
            <a:off x="394541" y="813778"/>
            <a:ext cx="112775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Vamos adicionar o filtro na classe </a:t>
            </a:r>
            <a:r>
              <a:rPr lang="pt-BR" sz="1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 b="1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9" y="1616449"/>
            <a:ext cx="71056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e937e7b5_0_10"/>
          <p:cNvSpPr txBox="1">
            <a:spLocks noGrp="1"/>
          </p:cNvSpPr>
          <p:nvPr>
            <p:ph type="title"/>
          </p:nvPr>
        </p:nvSpPr>
        <p:spPr>
          <a:xfrm>
            <a:off x="0" y="14054"/>
            <a:ext cx="6413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tabLst>
                <a:tab pos="5916613" algn="l"/>
              </a:tabLst>
            </a:pPr>
            <a:r>
              <a:rPr lang="en-GB" sz="2400" dirty="0" err="1" smtClean="0"/>
              <a:t>Fazendo</a:t>
            </a:r>
            <a:r>
              <a:rPr lang="en-GB" sz="2400" dirty="0" smtClean="0"/>
              <a:t> o Login</a:t>
            </a: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296352" y="953665"/>
            <a:ext cx="11416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Vamos tentar acessar o recurso para listagem de todos os usuários mas é retornado o código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403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porque ainda não foi realizada a autenticação.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15" y="1608542"/>
            <a:ext cx="7535327" cy="4439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1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e937e7b5_0_10"/>
          <p:cNvSpPr txBox="1">
            <a:spLocks noGrp="1"/>
          </p:cNvSpPr>
          <p:nvPr>
            <p:ph type="title"/>
          </p:nvPr>
        </p:nvSpPr>
        <p:spPr>
          <a:xfrm>
            <a:off x="0" y="4815"/>
            <a:ext cx="6413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 err="1" smtClean="0"/>
              <a:t>Fazendo</a:t>
            </a:r>
            <a:r>
              <a:rPr lang="en-GB" sz="2400" dirty="0" smtClean="0"/>
              <a:t> o Login</a:t>
            </a:r>
            <a:endParaRPr sz="2400" dirty="0"/>
          </a:p>
        </p:txBody>
      </p:sp>
      <p:sp>
        <p:nvSpPr>
          <p:cNvPr id="6" name="Retângulo 5"/>
          <p:cNvSpPr/>
          <p:nvPr/>
        </p:nvSpPr>
        <p:spPr>
          <a:xfrm>
            <a:off x="335866" y="878260"/>
            <a:ext cx="11676702" cy="64633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padrão do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Spring, por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não precisamos implementar o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esse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O Spring vai usar a implementação que fizemos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validar o usuário e senha e devolver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Para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autenticação, vamos enviar uma requisição do tipo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o endereço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http://localhost:8080/login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 as credencias do nosso usuário no corpo da requisição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12" y="1902297"/>
            <a:ext cx="8386269" cy="4595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2461367" y="3316688"/>
            <a:ext cx="4750190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Vamos utilizar o usuário maria que está cadastrado na nossa tabela de </a:t>
            </a:r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781180" y="5489896"/>
            <a:ext cx="5106020" cy="25050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No cabeçalho da resposta dessa requisição temos o nosso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com o prefixo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Bearer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9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e937e7b5_0_10"/>
          <p:cNvSpPr txBox="1">
            <a:spLocks noGrp="1"/>
          </p:cNvSpPr>
          <p:nvPr>
            <p:ph type="title"/>
          </p:nvPr>
        </p:nvSpPr>
        <p:spPr>
          <a:xfrm>
            <a:off x="145353" y="31377"/>
            <a:ext cx="6413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 err="1" smtClean="0"/>
              <a:t>Inserindo</a:t>
            </a:r>
            <a:r>
              <a:rPr lang="en-GB" sz="2400" dirty="0" smtClean="0"/>
              <a:t> Token </a:t>
            </a:r>
            <a:r>
              <a:rPr lang="en-GB" sz="2400" dirty="0" err="1" smtClean="0"/>
              <a:t>na</a:t>
            </a:r>
            <a:r>
              <a:rPr lang="en-GB" sz="2400" dirty="0" smtClean="0"/>
              <a:t> </a:t>
            </a:r>
            <a:r>
              <a:rPr lang="en-GB" sz="2400" dirty="0" err="1" smtClean="0"/>
              <a:t>requisição</a:t>
            </a: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45353" y="868556"/>
            <a:ext cx="11755294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buscar os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usuários, precisamos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no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cabeçalho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 requisição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 nosso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incluindo no campo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 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que recebemos quando realizamos a autenticação com sucesso.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1" y="1572155"/>
            <a:ext cx="9344673" cy="4950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+mj-lt"/>
              </a:rPr>
              <a:t>Introdução JWT</a:t>
            </a:r>
            <a:endParaRPr lang="pt-BR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9903" y="1400905"/>
            <a:ext cx="112580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Aplicações tradicionais onde 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estão na mesma aplicação é utilizado o conceito de sessão para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autorizarmos os recursos disponíveis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aplicação.  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aplicações REST são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liberar os recursos.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JWT(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Web Token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padrão que tem o objetivo de transmitir mensagens de uma forma segura utilizando um token compacto  no formato de um objeto JSON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JWT permite autenticar um usuário e garantir que as demais requisições serão feitas de forma autenticada,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sendo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possível restringir acessos a recursos e serviços com diferentes níveis de permissões.</a:t>
            </a:r>
          </a:p>
        </p:txBody>
      </p:sp>
    </p:spTree>
    <p:extLst>
      <p:ext uri="{BB962C8B-B14F-4D97-AF65-F5344CB8AC3E}">
        <p14:creationId xmlns:p14="http://schemas.microsoft.com/office/powerpoint/2010/main" val="31639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e937e7b5_0_10"/>
          <p:cNvSpPr txBox="1">
            <a:spLocks noGrp="1"/>
          </p:cNvSpPr>
          <p:nvPr>
            <p:ph type="title"/>
          </p:nvPr>
        </p:nvSpPr>
        <p:spPr>
          <a:xfrm>
            <a:off x="145353" y="31377"/>
            <a:ext cx="6413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 err="1" smtClean="0"/>
              <a:t>Testando</a:t>
            </a:r>
            <a:r>
              <a:rPr lang="en-GB" sz="2400" dirty="0" smtClean="0"/>
              <a:t> </a:t>
            </a:r>
            <a:r>
              <a:rPr lang="en-GB" sz="2400" dirty="0" err="1" smtClean="0"/>
              <a:t>perfil</a:t>
            </a:r>
            <a:r>
              <a:rPr lang="en-GB" sz="2400" dirty="0" smtClean="0"/>
              <a:t> com outro </a:t>
            </a:r>
            <a:r>
              <a:rPr lang="en-GB" sz="2400" dirty="0" err="1" smtClean="0"/>
              <a:t>usuário</a:t>
            </a: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45353" y="868556"/>
            <a:ext cx="11755294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fazer um teste com o usuário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ulia que só tem o perfil de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 não poderá ter acesso ao nosso recurso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/usuários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3" y="1411661"/>
            <a:ext cx="5568420" cy="10404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95" y="1411661"/>
            <a:ext cx="1781175" cy="609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086" y="1411661"/>
            <a:ext cx="3143250" cy="7810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775" y="2862267"/>
            <a:ext cx="3817872" cy="165309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679" y="2862267"/>
            <a:ext cx="6463016" cy="2948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5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e937e7b5_0_10"/>
          <p:cNvSpPr txBox="1">
            <a:spLocks noGrp="1"/>
          </p:cNvSpPr>
          <p:nvPr>
            <p:ph type="title"/>
          </p:nvPr>
        </p:nvSpPr>
        <p:spPr>
          <a:xfrm>
            <a:off x="145353" y="31377"/>
            <a:ext cx="6413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 err="1" smtClean="0"/>
              <a:t>Testando</a:t>
            </a:r>
            <a:r>
              <a:rPr lang="en-GB" sz="2400" dirty="0" smtClean="0"/>
              <a:t> </a:t>
            </a:r>
            <a:r>
              <a:rPr lang="en-GB" sz="2400" dirty="0" err="1" smtClean="0"/>
              <a:t>perfil</a:t>
            </a:r>
            <a:r>
              <a:rPr lang="en-GB" sz="2400" dirty="0" smtClean="0"/>
              <a:t> com outro </a:t>
            </a:r>
            <a:r>
              <a:rPr lang="en-GB" sz="2400" dirty="0" err="1" smtClean="0"/>
              <a:t>usuário</a:t>
            </a: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361253" y="868557"/>
            <a:ext cx="11144947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copiar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gerado e colar na requisição para listagem de usuários. Teremos a autorização negada porque a Julia é um usuário comum.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8" y="1356712"/>
            <a:ext cx="8811855" cy="4858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2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e937e7b5_0_10"/>
          <p:cNvSpPr txBox="1">
            <a:spLocks noGrp="1"/>
          </p:cNvSpPr>
          <p:nvPr>
            <p:ph type="title"/>
          </p:nvPr>
        </p:nvSpPr>
        <p:spPr>
          <a:xfrm>
            <a:off x="145353" y="31377"/>
            <a:ext cx="6413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 err="1" smtClean="0"/>
              <a:t>Adicionando</a:t>
            </a:r>
            <a:r>
              <a:rPr lang="en-GB" sz="2400" dirty="0" smtClean="0"/>
              <a:t> </a:t>
            </a:r>
            <a:r>
              <a:rPr lang="en-GB" sz="2400" dirty="0" err="1" smtClean="0"/>
              <a:t>permissão</a:t>
            </a:r>
            <a:r>
              <a:rPr lang="en-GB" sz="2400" dirty="0" smtClean="0"/>
              <a:t> </a:t>
            </a:r>
            <a:r>
              <a:rPr lang="en-GB" sz="2400" dirty="0" err="1" smtClean="0"/>
              <a:t>ao</a:t>
            </a:r>
            <a:r>
              <a:rPr lang="en-GB" sz="2400" dirty="0" smtClean="0"/>
              <a:t> </a:t>
            </a:r>
            <a:r>
              <a:rPr lang="en-GB" sz="2400" dirty="0" err="1" smtClean="0"/>
              <a:t>usuário</a:t>
            </a:r>
            <a:r>
              <a:rPr lang="en-GB" sz="2400" dirty="0" smtClean="0"/>
              <a:t> </a:t>
            </a:r>
            <a:r>
              <a:rPr lang="en-GB" sz="2400" dirty="0" err="1" smtClean="0"/>
              <a:t>comun</a:t>
            </a: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45353" y="868556"/>
            <a:ext cx="11755294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Vamos adicionar a permissão ao perfil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o recurso </a:t>
            </a:r>
            <a:r>
              <a:rPr lang="pt-BR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/usuários,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fazer nova autenticação e inserir o novo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gerado na requisição de usuários e temos o resultado abaixo: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6" y="1572155"/>
            <a:ext cx="3770641" cy="16216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953" y="1572155"/>
            <a:ext cx="5011704" cy="2199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86" y="3660455"/>
            <a:ext cx="5489214" cy="2975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64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22" y="2136460"/>
            <a:ext cx="8841362" cy="450327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+mj-lt"/>
              </a:rPr>
              <a:t>Estrutura JWT</a:t>
            </a:r>
            <a:endParaRPr lang="pt-BR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9903" y="965629"/>
            <a:ext cx="114462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JWT consiste em três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partes: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80143" y="1674155"/>
            <a:ext cx="5556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site 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jwt.io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exibe a estrutura de forma detalhada</a:t>
            </a:r>
          </a:p>
        </p:txBody>
      </p:sp>
    </p:spTree>
    <p:extLst>
      <p:ext uri="{BB962C8B-B14F-4D97-AF65-F5344CB8AC3E}">
        <p14:creationId xmlns:p14="http://schemas.microsoft.com/office/powerpoint/2010/main" val="9656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+mj-lt"/>
              </a:rPr>
              <a:t>Estrutura JWT</a:t>
            </a:r>
            <a:endParaRPr lang="pt-BR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45886" y="885075"/>
            <a:ext cx="115779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header ou cabeçalho normalmente consiste em duas partes: o algoritmo de assinatura que está sendo utilizado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token JWT.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288" y="1318272"/>
            <a:ext cx="3597961" cy="104710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771" y="3291514"/>
            <a:ext cx="3597961" cy="11155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76091" y="2642254"/>
            <a:ext cx="114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segunda parte  é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ou corpo, que contém as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que normalmente são informações do usuário autenticado.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chave sub</a:t>
            </a: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obrigatória, pois a mesma é um identificador da entidade a qual o token se refere.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87188" y="4707891"/>
            <a:ext cx="10009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laims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reservados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são obrigatórios, mas importantes para segurança da API.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Entidade à quem o token pertence, normalmente o ID do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usuário.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 identifica o emissor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token.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Tempo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 quando o token irá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expirar.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quando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token foi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criado.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+mj-lt"/>
              </a:rPr>
              <a:t>Estrutura JWT</a:t>
            </a:r>
            <a:endParaRPr lang="pt-BR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0269" y="2777929"/>
            <a:ext cx="115779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assinatura é utilizada para garantir a integridade do token, prevenindo ataques de interceptação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-in-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pois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 o invasor modificar o conteúdo do token,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final não será válido pois não foi assinado com sua chave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secreta.  Apenas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quem está de posse da chave pode criar, alterar e validar o token.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60" y="4509344"/>
            <a:ext cx="4130963" cy="179268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45886" y="3674414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5060" y="4043746"/>
            <a:ext cx="4943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saída são três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Base64-URL separadas por pontos.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364" y="1317115"/>
            <a:ext cx="3622955" cy="130299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319903" y="830450"/>
            <a:ext cx="113517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assinatura é a concatenação dos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hashes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gerados a partir do 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usando base64UrlEncode.</a:t>
            </a:r>
          </a:p>
        </p:txBody>
      </p:sp>
    </p:spTree>
    <p:extLst>
      <p:ext uri="{BB962C8B-B14F-4D97-AF65-F5344CB8AC3E}">
        <p14:creationId xmlns:p14="http://schemas.microsoft.com/office/powerpoint/2010/main" val="24683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7" y="2372207"/>
            <a:ext cx="7163800" cy="2219635"/>
          </a:xfrm>
          <a:prstGeom prst="rect">
            <a:avLst/>
          </a:prstGeom>
        </p:spPr>
      </p:pic>
      <p:sp>
        <p:nvSpPr>
          <p:cNvPr id="120" name="Google Shape;120;gdee937e7b5_0_10"/>
          <p:cNvSpPr txBox="1">
            <a:spLocks noGrp="1"/>
          </p:cNvSpPr>
          <p:nvPr>
            <p:ph type="title"/>
          </p:nvPr>
        </p:nvSpPr>
        <p:spPr>
          <a:xfrm>
            <a:off x="0" y="-76200"/>
            <a:ext cx="6413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SecurityConfig</a:t>
            </a:r>
            <a:endParaRPr/>
          </a:p>
        </p:txBody>
      </p:sp>
      <p:sp>
        <p:nvSpPr>
          <p:cNvPr id="121" name="Google Shape;121;gdee937e7b5_0_10"/>
          <p:cNvSpPr txBox="1"/>
          <p:nvPr/>
        </p:nvSpPr>
        <p:spPr>
          <a:xfrm>
            <a:off x="475223" y="903272"/>
            <a:ext cx="1127750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configuração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n-GB" sz="14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herda</a:t>
            </a:r>
            <a:r>
              <a:rPr lang="en-GB" sz="1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especificarmos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endpoints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liberados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protegidos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Além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Anotação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Configuration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necessita</a:t>
            </a:r>
            <a:r>
              <a:rPr lang="en-GB" sz="1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GB" sz="14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anotação</a:t>
            </a: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GB" sz="1400" b="1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GB" sz="1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sz="14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lang="en-GB" sz="1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GB" sz="14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anotação</a:t>
            </a:r>
            <a:r>
              <a:rPr lang="en-GB" sz="1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EnableGlobalMethodSecurity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permite a utilização de anotações para permissão dos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utilizando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perfis.</a:t>
            </a:r>
            <a:endParaRPr sz="1400" b="1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130;gdf3187d5f7_0_5"/>
          <p:cNvSpPr txBox="1"/>
          <p:nvPr/>
        </p:nvSpPr>
        <p:spPr>
          <a:xfrm>
            <a:off x="3427706" y="3143500"/>
            <a:ext cx="2985894" cy="3385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0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GB" sz="10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GB" sz="10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iremos</a:t>
            </a:r>
            <a:r>
              <a:rPr lang="en-GB" sz="10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n-GB" sz="10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que é </a:t>
            </a:r>
            <a:r>
              <a:rPr lang="en-GB" sz="10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permitido</a:t>
            </a:r>
            <a:endParaRPr sz="1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57351" y="5039985"/>
            <a:ext cx="10342343" cy="9232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Site </a:t>
            </a:r>
            <a:r>
              <a:rPr lang="pt-BR" sz="12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pt-B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Forgery</a:t>
            </a:r>
            <a:endParaRPr lang="pt-BR" sz="12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vulnerabilidade que forja requisições falsas. é um tipo de ataque que tem como objetivo inserir requisições em sessões que já estejam abertas pelo </a:t>
            </a:r>
            <a:r>
              <a:rPr lang="pt-BR" sz="1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usuário.  O </a:t>
            </a:r>
            <a:r>
              <a:rPr lang="pt-BR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ataque CSRF ocorre quando a vítima executa um script, sem perceber, no seu navegador, e este script explora a sessão iniciada em um determinado site.</a:t>
            </a:r>
          </a:p>
        </p:txBody>
      </p:sp>
      <p:sp>
        <p:nvSpPr>
          <p:cNvPr id="2" name="Retângulo 1"/>
          <p:cNvSpPr/>
          <p:nvPr/>
        </p:nvSpPr>
        <p:spPr>
          <a:xfrm>
            <a:off x="975842" y="1886187"/>
            <a:ext cx="3597460" cy="36930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a classe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</a:t>
            </a:r>
            <a:r>
              <a:rPr lang="pt-B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pacote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+mj-lt"/>
              </a:rPr>
              <a:t>CORS (Cross </a:t>
            </a:r>
            <a:r>
              <a:rPr lang="pt-BR" sz="2400" b="1" dirty="0" err="1">
                <a:solidFill>
                  <a:schemeClr val="bg1"/>
                </a:solidFill>
                <a:latin typeface="+mj-lt"/>
              </a:rPr>
              <a:t>Origin</a:t>
            </a:r>
            <a:r>
              <a:rPr lang="pt-BR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b="1" dirty="0" err="1">
                <a:solidFill>
                  <a:schemeClr val="bg1"/>
                </a:solidFill>
                <a:latin typeface="+mj-lt"/>
              </a:rPr>
              <a:t>Resource</a:t>
            </a:r>
            <a:r>
              <a:rPr lang="pt-BR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b="1" dirty="0" err="1">
                <a:solidFill>
                  <a:schemeClr val="bg1"/>
                </a:solidFill>
                <a:latin typeface="+mj-lt"/>
              </a:rPr>
              <a:t>Sharing</a:t>
            </a:r>
            <a:r>
              <a:rPr lang="pt-BR" sz="24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02693" y="965629"/>
            <a:ext cx="115779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É um recurso utilizado pelos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navegadores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compartilhamento de recursos em origens diferentes.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Quando colocamos nossa API em produção podemos encontrar o erro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2693" y="4911151"/>
            <a:ext cx="11281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não vai ter problema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CORS por não ser uma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página que está querendo acessar outro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536" y="4154607"/>
            <a:ext cx="5940743" cy="17811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02693" y="1938631"/>
            <a:ext cx="113523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navegadores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fazem uso de um recurso de segurança chamado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Same-Origin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 Ele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serve para limitar como um script de uma origem pode interagir com recursos de outra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origem.  Um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recurso de um site por padrão só pode ser chamado por outro site se os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dois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sites estiverem sob o mesmo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domínio limitando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assim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chamada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REST por aplicações JS, por exemplo, hospedadas em servidores diferentes.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navegador leva em conta o protocolo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,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 número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da porta 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subdominio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2693" y="5489577"/>
            <a:ext cx="11079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a implementação do CORS um domínio permite ao outro a comunicação de forma liberada, essa configuração é feita no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Fluxograma: Fita perfurada 1"/>
          <p:cNvSpPr/>
          <p:nvPr/>
        </p:nvSpPr>
        <p:spPr>
          <a:xfrm>
            <a:off x="2153009" y="3386014"/>
            <a:ext cx="2338309" cy="55133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www.outrodominio.com.br</a:t>
            </a:r>
          </a:p>
        </p:txBody>
      </p:sp>
      <p:sp>
        <p:nvSpPr>
          <p:cNvPr id="13" name="Fluxograma: Fita perfurada 12"/>
          <p:cNvSpPr/>
          <p:nvPr/>
        </p:nvSpPr>
        <p:spPr>
          <a:xfrm>
            <a:off x="6944644" y="3427163"/>
            <a:ext cx="2338309" cy="551330"/>
          </a:xfrm>
          <a:prstGeom prst="flowChartPunchedTa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www.meudominio.com.br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5146481" y="3450637"/>
            <a:ext cx="1414855" cy="486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request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005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+mj-lt"/>
              </a:rPr>
              <a:t>CORS (Cross </a:t>
            </a:r>
            <a:r>
              <a:rPr lang="pt-BR" sz="2400" b="1" dirty="0" err="1">
                <a:solidFill>
                  <a:schemeClr val="bg1"/>
                </a:solidFill>
                <a:latin typeface="+mj-lt"/>
              </a:rPr>
              <a:t>Origin</a:t>
            </a:r>
            <a:r>
              <a:rPr lang="pt-BR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b="1" dirty="0" err="1">
                <a:solidFill>
                  <a:schemeClr val="bg1"/>
                </a:solidFill>
                <a:latin typeface="+mj-lt"/>
              </a:rPr>
              <a:t>Resource</a:t>
            </a:r>
            <a:r>
              <a:rPr lang="pt-BR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b="1" dirty="0" err="1">
                <a:solidFill>
                  <a:schemeClr val="bg1"/>
                </a:solidFill>
                <a:latin typeface="+mj-lt"/>
              </a:rPr>
              <a:t>Sharing</a:t>
            </a:r>
            <a:r>
              <a:rPr lang="pt-BR" sz="24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9903" y="965629"/>
            <a:ext cx="10962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Inserir as configurações de CORS na classe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SecurityConfig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77" y="1988205"/>
            <a:ext cx="7711440" cy="38766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802244" y="4585013"/>
            <a:ext cx="3910143" cy="106182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Neste exemplo a origem permitida é http://localhost:3000</a:t>
            </a:r>
          </a:p>
          <a:p>
            <a:pPr algn="just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Escolhemos os 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verbos HTTP </a:t>
            </a:r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que são permitidos</a:t>
            </a:r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Importar:</a:t>
            </a:r>
          </a:p>
          <a:p>
            <a:pPr algn="just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 err="1" smtClean="0">
                <a:solidFill>
                  <a:srgbClr val="2035FC"/>
                </a:solidFill>
              </a:rPr>
              <a:t>org.springframework.web.cors.CorsConfigurationSource</a:t>
            </a:r>
            <a:endParaRPr lang="pt-BR" sz="1050" b="1" dirty="0" smtClean="0">
              <a:solidFill>
                <a:srgbClr val="2035FC"/>
              </a:solidFill>
            </a:endParaRPr>
          </a:p>
          <a:p>
            <a:pPr algn="just"/>
            <a:r>
              <a:rPr lang="pt-BR" sz="1050" b="1" dirty="0" err="1" smtClean="0">
                <a:solidFill>
                  <a:srgbClr val="2035FC"/>
                </a:solidFill>
              </a:rPr>
              <a:t>org.springframework.web.cors.UrlBasedCorsConfigurationSource</a:t>
            </a:r>
            <a:endParaRPr lang="pt-BR" sz="1050" b="1" dirty="0">
              <a:solidFill>
                <a:srgbClr val="2035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D3C9C57-0225-4174-BB32-6191466B1F0C}"/>
              </a:ext>
            </a:extLst>
          </p:cNvPr>
          <p:cNvSpPr txBox="1"/>
          <p:nvPr/>
        </p:nvSpPr>
        <p:spPr>
          <a:xfrm>
            <a:off x="319903" y="89748"/>
            <a:ext cx="484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+mj-lt"/>
              </a:rPr>
              <a:t>Implementação </a:t>
            </a:r>
            <a:r>
              <a:rPr lang="pt-BR" sz="2400" b="1" dirty="0" err="1" smtClean="0">
                <a:solidFill>
                  <a:schemeClr val="bg1"/>
                </a:solidFill>
                <a:latin typeface="+mj-lt"/>
              </a:rPr>
              <a:t>UserDetails</a:t>
            </a: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C0DE03E-0833-4E32-ABE2-A36A9B0A6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05" y="205974"/>
            <a:ext cx="1687198" cy="33761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60611" r="22080" b="20393"/>
          <a:stretch/>
        </p:blipFill>
        <p:spPr>
          <a:xfrm>
            <a:off x="8358936" y="143709"/>
            <a:ext cx="1706857" cy="4779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58537" y="804889"/>
            <a:ext cx="116039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Precisamos criar um classe implementando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para trabalhar com usuários no Spring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Security.  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é implementada por objetos que representam o usuário no seu modelo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domínio.  Ela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possui métodos para retornar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as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authorities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(perfis)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quatro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booleans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representando diferentes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estados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bloqueio do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isEnabled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accountNonLocked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accountNonExpired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credentialsNonExpired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01" y="2405931"/>
            <a:ext cx="6557236" cy="44708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1451" y="2546169"/>
            <a:ext cx="3285154" cy="330820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045230" y="1913186"/>
            <a:ext cx="3366627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pt-BR" sz="1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 o </a:t>
            </a:r>
            <a:r>
              <a:rPr lang="pt-BR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dos </a:t>
            </a:r>
            <a:r>
              <a:rPr lang="pt-BR" sz="1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abaixo para </a:t>
            </a:r>
            <a:r>
              <a:rPr lang="pt-BR" sz="12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5670" y="1899634"/>
            <a:ext cx="3640740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pt-BR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a classe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UsuarioDetalhe</a:t>
            </a:r>
            <a:r>
              <a:rPr lang="pt-BR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pacote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72092</TotalTime>
  <Words>1707</Words>
  <Application>Microsoft Office PowerPoint</Application>
  <PresentationFormat>Widescreen</PresentationFormat>
  <Paragraphs>115</Paragraphs>
  <Slides>22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SecurityConfig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SecurityConfig</vt:lpstr>
      <vt:lpstr>Fazendo o Login</vt:lpstr>
      <vt:lpstr>Fazendo o Login</vt:lpstr>
      <vt:lpstr>Inserindo Token na requisição</vt:lpstr>
      <vt:lpstr>Testando perfil com outro usuário</vt:lpstr>
      <vt:lpstr>Testando perfil com outro usuário</vt:lpstr>
      <vt:lpstr>Adicionando permissão ao usuário comun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Alvaro Barros</dc:creator>
  <cp:lastModifiedBy>admin</cp:lastModifiedBy>
  <cp:revision>325</cp:revision>
  <dcterms:created xsi:type="dcterms:W3CDTF">2020-01-22T13:34:22Z</dcterms:created>
  <dcterms:modified xsi:type="dcterms:W3CDTF">2021-11-11T19:24:16Z</dcterms:modified>
</cp:coreProperties>
</file>