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49E5"/>
    <a:srgbClr val="6891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62" autoAdjust="0"/>
  </p:normalViewPr>
  <p:slideViewPr>
    <p:cSldViewPr>
      <p:cViewPr varScale="1">
        <p:scale>
          <a:sx n="70" d="100"/>
          <a:sy n="70" d="100"/>
        </p:scale>
        <p:origin x="-135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1A620-421F-4CEF-907A-AD90E0D2D6AF}" type="doc">
      <dgm:prSet loTypeId="urn:microsoft.com/office/officeart/2005/8/layout/pyramid1" loCatId="pyramid" qsTypeId="urn:microsoft.com/office/officeart/2005/8/quickstyle/simple1" qsCatId="simple" csTypeId="urn:microsoft.com/office/officeart/2005/8/colors/accent1_2" csCatId="accent1" phldr="1"/>
      <dgm:spPr/>
    </dgm:pt>
    <dgm:pt modelId="{59CCB6D0-1BD9-4147-BCBF-4432C311BD39}">
      <dgm:prSet phldrT="[Texto]"/>
      <dgm:spPr>
        <a:solidFill>
          <a:srgbClr val="00B0F0"/>
        </a:solidFill>
      </dgm:spPr>
      <dgm:t>
        <a:bodyPr/>
        <a:lstStyle/>
        <a:p>
          <a:r>
            <a:rPr lang="es-AR" dirty="0" smtClean="0"/>
            <a:t>Españoles</a:t>
          </a:r>
          <a:endParaRPr lang="es-AR" dirty="0"/>
        </a:p>
      </dgm:t>
    </dgm:pt>
    <dgm:pt modelId="{AF91E422-9C0F-4427-8522-97845D01C682}" type="parTrans" cxnId="{87EA223F-514C-46C6-B099-BFAB1A7F9F1C}">
      <dgm:prSet/>
      <dgm:spPr/>
      <dgm:t>
        <a:bodyPr/>
        <a:lstStyle/>
        <a:p>
          <a:endParaRPr lang="es-AR"/>
        </a:p>
      </dgm:t>
    </dgm:pt>
    <dgm:pt modelId="{0A420A10-8AB6-4F96-AFF3-3A152CAFFCF5}" type="sibTrans" cxnId="{87EA223F-514C-46C6-B099-BFAB1A7F9F1C}">
      <dgm:prSet/>
      <dgm:spPr/>
      <dgm:t>
        <a:bodyPr/>
        <a:lstStyle/>
        <a:p>
          <a:endParaRPr lang="es-AR"/>
        </a:p>
      </dgm:t>
    </dgm:pt>
    <dgm:pt modelId="{A7AE2599-35AA-43B7-AB5E-C47FBDCB287F}">
      <dgm:prSet phldrT="[Texto]"/>
      <dgm:spPr>
        <a:solidFill>
          <a:schemeClr val="accent2"/>
        </a:solidFill>
      </dgm:spPr>
      <dgm:t>
        <a:bodyPr/>
        <a:lstStyle/>
        <a:p>
          <a:r>
            <a:rPr lang="es-AR" dirty="0" smtClean="0"/>
            <a:t>Indígenas</a:t>
          </a:r>
          <a:endParaRPr lang="es-AR" dirty="0"/>
        </a:p>
      </dgm:t>
    </dgm:pt>
    <dgm:pt modelId="{E1BFA3C9-410C-47BD-9E57-0205664088C8}" type="parTrans" cxnId="{4364DA44-7CFE-443B-BCD1-341693263B33}">
      <dgm:prSet/>
      <dgm:spPr/>
      <dgm:t>
        <a:bodyPr/>
        <a:lstStyle/>
        <a:p>
          <a:endParaRPr lang="es-AR"/>
        </a:p>
      </dgm:t>
    </dgm:pt>
    <dgm:pt modelId="{03C3BF7A-0516-4689-B139-EF8514B96C9E}" type="sibTrans" cxnId="{4364DA44-7CFE-443B-BCD1-341693263B33}">
      <dgm:prSet/>
      <dgm:spPr/>
      <dgm:t>
        <a:bodyPr/>
        <a:lstStyle/>
        <a:p>
          <a:endParaRPr lang="es-AR"/>
        </a:p>
      </dgm:t>
    </dgm:pt>
    <dgm:pt modelId="{942C02D0-6A10-4EC2-A055-482E0B143440}">
      <dgm:prSet phldrT="[Texto]"/>
      <dgm:spPr>
        <a:solidFill>
          <a:srgbClr val="7030A0"/>
        </a:solidFill>
      </dgm:spPr>
      <dgm:t>
        <a:bodyPr/>
        <a:lstStyle/>
        <a:p>
          <a:r>
            <a:rPr lang="es-AR" dirty="0" smtClean="0"/>
            <a:t>Criollos</a:t>
          </a:r>
          <a:endParaRPr lang="es-AR" dirty="0"/>
        </a:p>
      </dgm:t>
    </dgm:pt>
    <dgm:pt modelId="{A2C4ADA9-2B40-4BA5-91C1-0941C57352A1}" type="parTrans" cxnId="{91D15279-C83A-4594-8C22-D30FB70B1A3C}">
      <dgm:prSet/>
      <dgm:spPr/>
      <dgm:t>
        <a:bodyPr/>
        <a:lstStyle/>
        <a:p>
          <a:endParaRPr lang="es-AR"/>
        </a:p>
      </dgm:t>
    </dgm:pt>
    <dgm:pt modelId="{00CF3AB5-1754-4D5E-8C14-492722BDA2CC}" type="sibTrans" cxnId="{91D15279-C83A-4594-8C22-D30FB70B1A3C}">
      <dgm:prSet/>
      <dgm:spPr/>
      <dgm:t>
        <a:bodyPr/>
        <a:lstStyle/>
        <a:p>
          <a:endParaRPr lang="es-AR"/>
        </a:p>
      </dgm:t>
    </dgm:pt>
    <dgm:pt modelId="{9AB74007-70E2-4388-8372-A436E875E507}">
      <dgm:prSet phldrT="[Texto]"/>
      <dgm:spPr>
        <a:solidFill>
          <a:srgbClr val="00B050"/>
        </a:solidFill>
      </dgm:spPr>
      <dgm:t>
        <a:bodyPr/>
        <a:lstStyle/>
        <a:p>
          <a:r>
            <a:rPr lang="es-AR" dirty="0" smtClean="0">
              <a:solidFill>
                <a:schemeClr val="tx2"/>
              </a:solidFill>
            </a:rPr>
            <a:t>Extranjeros</a:t>
          </a:r>
          <a:endParaRPr lang="es-AR" dirty="0">
            <a:solidFill>
              <a:schemeClr val="tx2"/>
            </a:solidFill>
          </a:endParaRPr>
        </a:p>
      </dgm:t>
    </dgm:pt>
    <dgm:pt modelId="{1ECB8B51-A470-48AC-8AC4-8C925935B69D}" type="parTrans" cxnId="{E19F667A-8AC4-4B10-805D-F0E50419C15B}">
      <dgm:prSet/>
      <dgm:spPr/>
      <dgm:t>
        <a:bodyPr/>
        <a:lstStyle/>
        <a:p>
          <a:endParaRPr lang="es-AR"/>
        </a:p>
      </dgm:t>
    </dgm:pt>
    <dgm:pt modelId="{2F8AC3BA-DC39-41A4-BF57-7219FA839E06}" type="sibTrans" cxnId="{E19F667A-8AC4-4B10-805D-F0E50419C15B}">
      <dgm:prSet/>
      <dgm:spPr/>
      <dgm:t>
        <a:bodyPr/>
        <a:lstStyle/>
        <a:p>
          <a:endParaRPr lang="es-AR"/>
        </a:p>
      </dgm:t>
    </dgm:pt>
    <dgm:pt modelId="{79CED0B7-9269-45BD-A688-B8054C8FAC19}">
      <dgm:prSet phldrT="[Texto]"/>
      <dgm:spPr>
        <a:solidFill>
          <a:srgbClr val="E549E5"/>
        </a:solidFill>
      </dgm:spPr>
      <dgm:t>
        <a:bodyPr/>
        <a:lstStyle/>
        <a:p>
          <a:r>
            <a:rPr lang="es-AR" dirty="0" smtClean="0"/>
            <a:t>Esclavos</a:t>
          </a:r>
          <a:endParaRPr lang="es-AR" dirty="0"/>
        </a:p>
      </dgm:t>
    </dgm:pt>
    <dgm:pt modelId="{5D20894A-CB0F-425F-8B06-9DEE2BFA23EE}" type="parTrans" cxnId="{C0528538-BD18-4B11-A0F5-C17315CB4B68}">
      <dgm:prSet/>
      <dgm:spPr/>
      <dgm:t>
        <a:bodyPr/>
        <a:lstStyle/>
        <a:p>
          <a:endParaRPr lang="es-AR"/>
        </a:p>
      </dgm:t>
    </dgm:pt>
    <dgm:pt modelId="{11FD945D-34BF-4568-8F51-EA8B5C387CCC}" type="sibTrans" cxnId="{C0528538-BD18-4B11-A0F5-C17315CB4B68}">
      <dgm:prSet/>
      <dgm:spPr/>
      <dgm:t>
        <a:bodyPr/>
        <a:lstStyle/>
        <a:p>
          <a:endParaRPr lang="es-AR"/>
        </a:p>
      </dgm:t>
    </dgm:pt>
    <dgm:pt modelId="{29E633EE-C38F-4C0B-8297-FA7D5FA0E822}" type="pres">
      <dgm:prSet presAssocID="{06A1A620-421F-4CEF-907A-AD90E0D2D6AF}" presName="Name0" presStyleCnt="0">
        <dgm:presLayoutVars>
          <dgm:dir/>
          <dgm:animLvl val="lvl"/>
          <dgm:resizeHandles val="exact"/>
        </dgm:presLayoutVars>
      </dgm:prSet>
      <dgm:spPr/>
    </dgm:pt>
    <dgm:pt modelId="{0EA8ACD9-B3FD-4B7C-969F-B35EDF402FB0}" type="pres">
      <dgm:prSet presAssocID="{59CCB6D0-1BD9-4147-BCBF-4432C311BD39}" presName="Name8" presStyleCnt="0"/>
      <dgm:spPr/>
    </dgm:pt>
    <dgm:pt modelId="{3B536A70-5945-4C2D-83F2-62C834191F03}" type="pres">
      <dgm:prSet presAssocID="{59CCB6D0-1BD9-4147-BCBF-4432C311BD39}" presName="level" presStyleLbl="node1" presStyleIdx="0" presStyleCnt="5">
        <dgm:presLayoutVars>
          <dgm:chMax val="1"/>
          <dgm:bulletEnabled val="1"/>
        </dgm:presLayoutVars>
      </dgm:prSet>
      <dgm:spPr/>
    </dgm:pt>
    <dgm:pt modelId="{29CEFE65-F148-4F51-BEDE-56F173ED8875}" type="pres">
      <dgm:prSet presAssocID="{59CCB6D0-1BD9-4147-BCBF-4432C311BD39}" presName="levelTx" presStyleLbl="revTx" presStyleIdx="0" presStyleCnt="0">
        <dgm:presLayoutVars>
          <dgm:chMax val="1"/>
          <dgm:bulletEnabled val="1"/>
        </dgm:presLayoutVars>
      </dgm:prSet>
      <dgm:spPr/>
    </dgm:pt>
    <dgm:pt modelId="{3788BEE5-759E-473B-B11A-627CF169E082}" type="pres">
      <dgm:prSet presAssocID="{942C02D0-6A10-4EC2-A055-482E0B143440}" presName="Name8" presStyleCnt="0"/>
      <dgm:spPr/>
    </dgm:pt>
    <dgm:pt modelId="{D8858850-4DC4-438F-81B8-096340E11237}" type="pres">
      <dgm:prSet presAssocID="{942C02D0-6A10-4EC2-A055-482E0B143440}" presName="level" presStyleLbl="node1" presStyleIdx="1" presStyleCnt="5">
        <dgm:presLayoutVars>
          <dgm:chMax val="1"/>
          <dgm:bulletEnabled val="1"/>
        </dgm:presLayoutVars>
      </dgm:prSet>
      <dgm:spPr/>
      <dgm:t>
        <a:bodyPr/>
        <a:lstStyle/>
        <a:p>
          <a:endParaRPr lang="es-AR"/>
        </a:p>
      </dgm:t>
    </dgm:pt>
    <dgm:pt modelId="{029A16B2-D846-402F-BC64-9B96DB1DD5E5}" type="pres">
      <dgm:prSet presAssocID="{942C02D0-6A10-4EC2-A055-482E0B143440}" presName="levelTx" presStyleLbl="revTx" presStyleIdx="0" presStyleCnt="0">
        <dgm:presLayoutVars>
          <dgm:chMax val="1"/>
          <dgm:bulletEnabled val="1"/>
        </dgm:presLayoutVars>
      </dgm:prSet>
      <dgm:spPr/>
      <dgm:t>
        <a:bodyPr/>
        <a:lstStyle/>
        <a:p>
          <a:endParaRPr lang="es-AR"/>
        </a:p>
      </dgm:t>
    </dgm:pt>
    <dgm:pt modelId="{CCA76860-F2F7-48C0-B45B-096BF65A243B}" type="pres">
      <dgm:prSet presAssocID="{9AB74007-70E2-4388-8372-A436E875E507}" presName="Name8" presStyleCnt="0"/>
      <dgm:spPr/>
    </dgm:pt>
    <dgm:pt modelId="{B50B9BFC-007C-4506-9A8F-94775266CC44}" type="pres">
      <dgm:prSet presAssocID="{9AB74007-70E2-4388-8372-A436E875E507}" presName="level" presStyleLbl="node1" presStyleIdx="2" presStyleCnt="5">
        <dgm:presLayoutVars>
          <dgm:chMax val="1"/>
          <dgm:bulletEnabled val="1"/>
        </dgm:presLayoutVars>
      </dgm:prSet>
      <dgm:spPr/>
    </dgm:pt>
    <dgm:pt modelId="{2F01C639-CFDE-40BE-A8D4-A70DA3E2D3C4}" type="pres">
      <dgm:prSet presAssocID="{9AB74007-70E2-4388-8372-A436E875E507}" presName="levelTx" presStyleLbl="revTx" presStyleIdx="0" presStyleCnt="0">
        <dgm:presLayoutVars>
          <dgm:chMax val="1"/>
          <dgm:bulletEnabled val="1"/>
        </dgm:presLayoutVars>
      </dgm:prSet>
      <dgm:spPr/>
    </dgm:pt>
    <dgm:pt modelId="{A7208B9F-BB39-4FBF-B367-EFBAE874F58B}" type="pres">
      <dgm:prSet presAssocID="{A7AE2599-35AA-43B7-AB5E-C47FBDCB287F}" presName="Name8" presStyleCnt="0"/>
      <dgm:spPr/>
    </dgm:pt>
    <dgm:pt modelId="{977C5324-608B-4FA5-96C8-9D0EF42ED2E6}" type="pres">
      <dgm:prSet presAssocID="{A7AE2599-35AA-43B7-AB5E-C47FBDCB287F}" presName="level" presStyleLbl="node1" presStyleIdx="3" presStyleCnt="5">
        <dgm:presLayoutVars>
          <dgm:chMax val="1"/>
          <dgm:bulletEnabled val="1"/>
        </dgm:presLayoutVars>
      </dgm:prSet>
      <dgm:spPr/>
    </dgm:pt>
    <dgm:pt modelId="{223DD5F0-7110-49A5-8C23-5D947C2C7D3A}" type="pres">
      <dgm:prSet presAssocID="{A7AE2599-35AA-43B7-AB5E-C47FBDCB287F}" presName="levelTx" presStyleLbl="revTx" presStyleIdx="0" presStyleCnt="0">
        <dgm:presLayoutVars>
          <dgm:chMax val="1"/>
          <dgm:bulletEnabled val="1"/>
        </dgm:presLayoutVars>
      </dgm:prSet>
      <dgm:spPr/>
    </dgm:pt>
    <dgm:pt modelId="{1A972343-51DD-4EF3-AD89-C0A756ACC3E5}" type="pres">
      <dgm:prSet presAssocID="{79CED0B7-9269-45BD-A688-B8054C8FAC19}" presName="Name8" presStyleCnt="0"/>
      <dgm:spPr/>
    </dgm:pt>
    <dgm:pt modelId="{FB55952C-AE93-4097-B85D-1BAFD6F201CD}" type="pres">
      <dgm:prSet presAssocID="{79CED0B7-9269-45BD-A688-B8054C8FAC19}" presName="level" presStyleLbl="node1" presStyleIdx="4" presStyleCnt="5">
        <dgm:presLayoutVars>
          <dgm:chMax val="1"/>
          <dgm:bulletEnabled val="1"/>
        </dgm:presLayoutVars>
      </dgm:prSet>
      <dgm:spPr/>
      <dgm:t>
        <a:bodyPr/>
        <a:lstStyle/>
        <a:p>
          <a:endParaRPr lang="es-AR"/>
        </a:p>
      </dgm:t>
    </dgm:pt>
    <dgm:pt modelId="{FC073A18-FCBD-4EFC-9DDC-F07C5D220673}" type="pres">
      <dgm:prSet presAssocID="{79CED0B7-9269-45BD-A688-B8054C8FAC19}" presName="levelTx" presStyleLbl="revTx" presStyleIdx="0" presStyleCnt="0">
        <dgm:presLayoutVars>
          <dgm:chMax val="1"/>
          <dgm:bulletEnabled val="1"/>
        </dgm:presLayoutVars>
      </dgm:prSet>
      <dgm:spPr/>
      <dgm:t>
        <a:bodyPr/>
        <a:lstStyle/>
        <a:p>
          <a:endParaRPr lang="es-AR"/>
        </a:p>
      </dgm:t>
    </dgm:pt>
  </dgm:ptLst>
  <dgm:cxnLst>
    <dgm:cxn modelId="{25D4F7C8-21C4-47CD-8FE4-E4141C70A9F1}" type="presOf" srcId="{A7AE2599-35AA-43B7-AB5E-C47FBDCB287F}" destId="{977C5324-608B-4FA5-96C8-9D0EF42ED2E6}" srcOrd="0" destOrd="0" presId="urn:microsoft.com/office/officeart/2005/8/layout/pyramid1"/>
    <dgm:cxn modelId="{0C6CA857-2177-42C9-98DE-CB30744A9223}" type="presOf" srcId="{79CED0B7-9269-45BD-A688-B8054C8FAC19}" destId="{FC073A18-FCBD-4EFC-9DDC-F07C5D220673}" srcOrd="1" destOrd="0" presId="urn:microsoft.com/office/officeart/2005/8/layout/pyramid1"/>
    <dgm:cxn modelId="{C0528538-BD18-4B11-A0F5-C17315CB4B68}" srcId="{06A1A620-421F-4CEF-907A-AD90E0D2D6AF}" destId="{79CED0B7-9269-45BD-A688-B8054C8FAC19}" srcOrd="4" destOrd="0" parTransId="{5D20894A-CB0F-425F-8B06-9DEE2BFA23EE}" sibTransId="{11FD945D-34BF-4568-8F51-EA8B5C387CCC}"/>
    <dgm:cxn modelId="{E19F667A-8AC4-4B10-805D-F0E50419C15B}" srcId="{06A1A620-421F-4CEF-907A-AD90E0D2D6AF}" destId="{9AB74007-70E2-4388-8372-A436E875E507}" srcOrd="2" destOrd="0" parTransId="{1ECB8B51-A470-48AC-8AC4-8C925935B69D}" sibTransId="{2F8AC3BA-DC39-41A4-BF57-7219FA839E06}"/>
    <dgm:cxn modelId="{48FE177B-D458-4BDC-9460-684BD269D584}" type="presOf" srcId="{942C02D0-6A10-4EC2-A055-482E0B143440}" destId="{029A16B2-D846-402F-BC64-9B96DB1DD5E5}" srcOrd="1" destOrd="0" presId="urn:microsoft.com/office/officeart/2005/8/layout/pyramid1"/>
    <dgm:cxn modelId="{07900F74-0647-423F-8241-942E9A365248}" type="presOf" srcId="{06A1A620-421F-4CEF-907A-AD90E0D2D6AF}" destId="{29E633EE-C38F-4C0B-8297-FA7D5FA0E822}" srcOrd="0" destOrd="0" presId="urn:microsoft.com/office/officeart/2005/8/layout/pyramid1"/>
    <dgm:cxn modelId="{4364DA44-7CFE-443B-BCD1-341693263B33}" srcId="{06A1A620-421F-4CEF-907A-AD90E0D2D6AF}" destId="{A7AE2599-35AA-43B7-AB5E-C47FBDCB287F}" srcOrd="3" destOrd="0" parTransId="{E1BFA3C9-410C-47BD-9E57-0205664088C8}" sibTransId="{03C3BF7A-0516-4689-B139-EF8514B96C9E}"/>
    <dgm:cxn modelId="{7DADD38F-794C-4C4E-AAF0-2943A7A04E63}" type="presOf" srcId="{9AB74007-70E2-4388-8372-A436E875E507}" destId="{B50B9BFC-007C-4506-9A8F-94775266CC44}" srcOrd="0" destOrd="0" presId="urn:microsoft.com/office/officeart/2005/8/layout/pyramid1"/>
    <dgm:cxn modelId="{91D15279-C83A-4594-8C22-D30FB70B1A3C}" srcId="{06A1A620-421F-4CEF-907A-AD90E0D2D6AF}" destId="{942C02D0-6A10-4EC2-A055-482E0B143440}" srcOrd="1" destOrd="0" parTransId="{A2C4ADA9-2B40-4BA5-91C1-0941C57352A1}" sibTransId="{00CF3AB5-1754-4D5E-8C14-492722BDA2CC}"/>
    <dgm:cxn modelId="{87EA223F-514C-46C6-B099-BFAB1A7F9F1C}" srcId="{06A1A620-421F-4CEF-907A-AD90E0D2D6AF}" destId="{59CCB6D0-1BD9-4147-BCBF-4432C311BD39}" srcOrd="0" destOrd="0" parTransId="{AF91E422-9C0F-4427-8522-97845D01C682}" sibTransId="{0A420A10-8AB6-4F96-AFF3-3A152CAFFCF5}"/>
    <dgm:cxn modelId="{A2D866BB-DE50-40CF-9263-F5AF968E3E6C}" type="presOf" srcId="{79CED0B7-9269-45BD-A688-B8054C8FAC19}" destId="{FB55952C-AE93-4097-B85D-1BAFD6F201CD}" srcOrd="0" destOrd="0" presId="urn:microsoft.com/office/officeart/2005/8/layout/pyramid1"/>
    <dgm:cxn modelId="{663AB3EE-8E8D-4593-869B-172D3AAD77AA}" type="presOf" srcId="{942C02D0-6A10-4EC2-A055-482E0B143440}" destId="{D8858850-4DC4-438F-81B8-096340E11237}" srcOrd="0" destOrd="0" presId="urn:microsoft.com/office/officeart/2005/8/layout/pyramid1"/>
    <dgm:cxn modelId="{109F017F-B516-4A5C-A17B-E1ED8FF2998F}" type="presOf" srcId="{A7AE2599-35AA-43B7-AB5E-C47FBDCB287F}" destId="{223DD5F0-7110-49A5-8C23-5D947C2C7D3A}" srcOrd="1" destOrd="0" presId="urn:microsoft.com/office/officeart/2005/8/layout/pyramid1"/>
    <dgm:cxn modelId="{CBCA0050-CB46-4094-BB01-B9AD5424B9E0}" type="presOf" srcId="{59CCB6D0-1BD9-4147-BCBF-4432C311BD39}" destId="{3B536A70-5945-4C2D-83F2-62C834191F03}" srcOrd="0" destOrd="0" presId="urn:microsoft.com/office/officeart/2005/8/layout/pyramid1"/>
    <dgm:cxn modelId="{B1A18730-6EE0-4821-BDE1-E7874F4D0563}" type="presOf" srcId="{9AB74007-70E2-4388-8372-A436E875E507}" destId="{2F01C639-CFDE-40BE-A8D4-A70DA3E2D3C4}" srcOrd="1" destOrd="0" presId="urn:microsoft.com/office/officeart/2005/8/layout/pyramid1"/>
    <dgm:cxn modelId="{5B5BF9D7-6E14-4AEE-95E6-2F33A14FA16B}" type="presOf" srcId="{59CCB6D0-1BD9-4147-BCBF-4432C311BD39}" destId="{29CEFE65-F148-4F51-BEDE-56F173ED8875}" srcOrd="1" destOrd="0" presId="urn:microsoft.com/office/officeart/2005/8/layout/pyramid1"/>
    <dgm:cxn modelId="{3ED5A494-F071-4AB3-B2C6-104A9BC2E9D5}" type="presParOf" srcId="{29E633EE-C38F-4C0B-8297-FA7D5FA0E822}" destId="{0EA8ACD9-B3FD-4B7C-969F-B35EDF402FB0}" srcOrd="0" destOrd="0" presId="urn:microsoft.com/office/officeart/2005/8/layout/pyramid1"/>
    <dgm:cxn modelId="{B40E6E5F-07E8-4CF6-B893-8870BCA45888}" type="presParOf" srcId="{0EA8ACD9-B3FD-4B7C-969F-B35EDF402FB0}" destId="{3B536A70-5945-4C2D-83F2-62C834191F03}" srcOrd="0" destOrd="0" presId="urn:microsoft.com/office/officeart/2005/8/layout/pyramid1"/>
    <dgm:cxn modelId="{A036952A-31B5-4938-856C-77A513197505}" type="presParOf" srcId="{0EA8ACD9-B3FD-4B7C-969F-B35EDF402FB0}" destId="{29CEFE65-F148-4F51-BEDE-56F173ED8875}" srcOrd="1" destOrd="0" presId="urn:microsoft.com/office/officeart/2005/8/layout/pyramid1"/>
    <dgm:cxn modelId="{706614E7-78A6-4D5D-A068-E688AE06C47E}" type="presParOf" srcId="{29E633EE-C38F-4C0B-8297-FA7D5FA0E822}" destId="{3788BEE5-759E-473B-B11A-627CF169E082}" srcOrd="1" destOrd="0" presId="urn:microsoft.com/office/officeart/2005/8/layout/pyramid1"/>
    <dgm:cxn modelId="{3B9A03B5-7C7C-4E65-8E56-A147D89020B6}" type="presParOf" srcId="{3788BEE5-759E-473B-B11A-627CF169E082}" destId="{D8858850-4DC4-438F-81B8-096340E11237}" srcOrd="0" destOrd="0" presId="urn:microsoft.com/office/officeart/2005/8/layout/pyramid1"/>
    <dgm:cxn modelId="{BACE22AE-3DAC-456A-A4B8-949ED8A27B5F}" type="presParOf" srcId="{3788BEE5-759E-473B-B11A-627CF169E082}" destId="{029A16B2-D846-402F-BC64-9B96DB1DD5E5}" srcOrd="1" destOrd="0" presId="urn:microsoft.com/office/officeart/2005/8/layout/pyramid1"/>
    <dgm:cxn modelId="{D8429512-340C-403E-B49B-74668C3F62FB}" type="presParOf" srcId="{29E633EE-C38F-4C0B-8297-FA7D5FA0E822}" destId="{CCA76860-F2F7-48C0-B45B-096BF65A243B}" srcOrd="2" destOrd="0" presId="urn:microsoft.com/office/officeart/2005/8/layout/pyramid1"/>
    <dgm:cxn modelId="{753D6852-0059-453C-BD0D-4A466CE020A7}" type="presParOf" srcId="{CCA76860-F2F7-48C0-B45B-096BF65A243B}" destId="{B50B9BFC-007C-4506-9A8F-94775266CC44}" srcOrd="0" destOrd="0" presId="urn:microsoft.com/office/officeart/2005/8/layout/pyramid1"/>
    <dgm:cxn modelId="{7A6D3AD3-921E-41EB-BA94-7C96C5C302C9}" type="presParOf" srcId="{CCA76860-F2F7-48C0-B45B-096BF65A243B}" destId="{2F01C639-CFDE-40BE-A8D4-A70DA3E2D3C4}" srcOrd="1" destOrd="0" presId="urn:microsoft.com/office/officeart/2005/8/layout/pyramid1"/>
    <dgm:cxn modelId="{38B93DBB-81E1-4AE6-8AD1-522A952A0478}" type="presParOf" srcId="{29E633EE-C38F-4C0B-8297-FA7D5FA0E822}" destId="{A7208B9F-BB39-4FBF-B367-EFBAE874F58B}" srcOrd="3" destOrd="0" presId="urn:microsoft.com/office/officeart/2005/8/layout/pyramid1"/>
    <dgm:cxn modelId="{A3C572F9-5EA4-4C9B-9EBE-5DE8E7DB4315}" type="presParOf" srcId="{A7208B9F-BB39-4FBF-B367-EFBAE874F58B}" destId="{977C5324-608B-4FA5-96C8-9D0EF42ED2E6}" srcOrd="0" destOrd="0" presId="urn:microsoft.com/office/officeart/2005/8/layout/pyramid1"/>
    <dgm:cxn modelId="{C40A47E3-B375-4C4A-AEC7-E918EF4B9942}" type="presParOf" srcId="{A7208B9F-BB39-4FBF-B367-EFBAE874F58B}" destId="{223DD5F0-7110-49A5-8C23-5D947C2C7D3A}" srcOrd="1" destOrd="0" presId="urn:microsoft.com/office/officeart/2005/8/layout/pyramid1"/>
    <dgm:cxn modelId="{6D754FFA-56CF-471E-9821-40955AE44AAA}" type="presParOf" srcId="{29E633EE-C38F-4C0B-8297-FA7D5FA0E822}" destId="{1A972343-51DD-4EF3-AD89-C0A756ACC3E5}" srcOrd="4" destOrd="0" presId="urn:microsoft.com/office/officeart/2005/8/layout/pyramid1"/>
    <dgm:cxn modelId="{FA7C706A-C4C0-48F9-B2E9-797710023CD8}" type="presParOf" srcId="{1A972343-51DD-4EF3-AD89-C0A756ACC3E5}" destId="{FB55952C-AE93-4097-B85D-1BAFD6F201CD}" srcOrd="0" destOrd="0" presId="urn:microsoft.com/office/officeart/2005/8/layout/pyramid1"/>
    <dgm:cxn modelId="{3FE46AAE-AA3B-42EB-90FA-7B3BAFCBDE13}" type="presParOf" srcId="{1A972343-51DD-4EF3-AD89-C0A756ACC3E5}" destId="{FC073A18-FCBD-4EFC-9DDC-F07C5D220673}"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36A70-5945-4C2D-83F2-62C834191F03}">
      <dsp:nvSpPr>
        <dsp:cNvPr id="0" name=""/>
        <dsp:cNvSpPr/>
      </dsp:nvSpPr>
      <dsp:spPr>
        <a:xfrm>
          <a:off x="781594" y="0"/>
          <a:ext cx="390797" cy="403244"/>
        </a:xfrm>
        <a:prstGeom prst="trapezoid">
          <a:avLst>
            <a:gd name="adj" fmla="val 50000"/>
          </a:avLst>
        </a:prstGeom>
        <a:solidFill>
          <a:srgbClr val="00B0F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AR" sz="600" kern="1200" dirty="0" smtClean="0"/>
            <a:t>Españoles</a:t>
          </a:r>
          <a:endParaRPr lang="es-AR" sz="600" kern="1200" dirty="0"/>
        </a:p>
      </dsp:txBody>
      <dsp:txXfrm>
        <a:off x="781594" y="0"/>
        <a:ext cx="390797" cy="403244"/>
      </dsp:txXfrm>
    </dsp:sp>
    <dsp:sp modelId="{D8858850-4DC4-438F-81B8-096340E11237}">
      <dsp:nvSpPr>
        <dsp:cNvPr id="0" name=""/>
        <dsp:cNvSpPr/>
      </dsp:nvSpPr>
      <dsp:spPr>
        <a:xfrm>
          <a:off x="586195" y="403244"/>
          <a:ext cx="781594" cy="403244"/>
        </a:xfrm>
        <a:prstGeom prst="trapezoid">
          <a:avLst>
            <a:gd name="adj" fmla="val 48457"/>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AR" sz="600" kern="1200" dirty="0" smtClean="0"/>
            <a:t>Criollos</a:t>
          </a:r>
          <a:endParaRPr lang="es-AR" sz="600" kern="1200" dirty="0"/>
        </a:p>
      </dsp:txBody>
      <dsp:txXfrm>
        <a:off x="722974" y="403244"/>
        <a:ext cx="508036" cy="403244"/>
      </dsp:txXfrm>
    </dsp:sp>
    <dsp:sp modelId="{B50B9BFC-007C-4506-9A8F-94775266CC44}">
      <dsp:nvSpPr>
        <dsp:cNvPr id="0" name=""/>
        <dsp:cNvSpPr/>
      </dsp:nvSpPr>
      <dsp:spPr>
        <a:xfrm>
          <a:off x="390797" y="806489"/>
          <a:ext cx="1172391" cy="403244"/>
        </a:xfrm>
        <a:prstGeom prst="trapezoid">
          <a:avLst>
            <a:gd name="adj" fmla="val 48457"/>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AR" sz="600" kern="1200" dirty="0" smtClean="0">
              <a:solidFill>
                <a:schemeClr val="tx2"/>
              </a:solidFill>
            </a:rPr>
            <a:t>Extranjeros</a:t>
          </a:r>
          <a:endParaRPr lang="es-AR" sz="600" kern="1200" dirty="0">
            <a:solidFill>
              <a:schemeClr val="tx2"/>
            </a:solidFill>
          </a:endParaRPr>
        </a:p>
      </dsp:txBody>
      <dsp:txXfrm>
        <a:off x="595965" y="806489"/>
        <a:ext cx="762054" cy="403244"/>
      </dsp:txXfrm>
    </dsp:sp>
    <dsp:sp modelId="{977C5324-608B-4FA5-96C8-9D0EF42ED2E6}">
      <dsp:nvSpPr>
        <dsp:cNvPr id="0" name=""/>
        <dsp:cNvSpPr/>
      </dsp:nvSpPr>
      <dsp:spPr>
        <a:xfrm>
          <a:off x="195398" y="1209734"/>
          <a:ext cx="1563188" cy="403244"/>
        </a:xfrm>
        <a:prstGeom prst="trapezoid">
          <a:avLst>
            <a:gd name="adj" fmla="val 48457"/>
          </a:avLst>
        </a:prstGeom>
        <a:solidFill>
          <a:schemeClr val="accent2"/>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AR" sz="600" kern="1200" dirty="0" smtClean="0"/>
            <a:t>Indígenas</a:t>
          </a:r>
          <a:endParaRPr lang="es-AR" sz="600" kern="1200" dirty="0"/>
        </a:p>
      </dsp:txBody>
      <dsp:txXfrm>
        <a:off x="468956" y="1209734"/>
        <a:ext cx="1016072" cy="403244"/>
      </dsp:txXfrm>
    </dsp:sp>
    <dsp:sp modelId="{FB55952C-AE93-4097-B85D-1BAFD6F201CD}">
      <dsp:nvSpPr>
        <dsp:cNvPr id="0" name=""/>
        <dsp:cNvSpPr/>
      </dsp:nvSpPr>
      <dsp:spPr>
        <a:xfrm>
          <a:off x="0" y="1612979"/>
          <a:ext cx="1953985" cy="403244"/>
        </a:xfrm>
        <a:prstGeom prst="trapezoid">
          <a:avLst>
            <a:gd name="adj" fmla="val 48457"/>
          </a:avLst>
        </a:prstGeom>
        <a:solidFill>
          <a:srgbClr val="E549E5"/>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s-AR" sz="600" kern="1200" dirty="0" smtClean="0"/>
            <a:t>Esclavos</a:t>
          </a:r>
          <a:endParaRPr lang="es-AR" sz="600" kern="1200" dirty="0"/>
        </a:p>
      </dsp:txBody>
      <dsp:txXfrm>
        <a:off x="341947" y="1612979"/>
        <a:ext cx="1270090" cy="40324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07DCA1-1BD7-479A-BDA6-8614CA930E8C}" type="datetimeFigureOut">
              <a:rPr lang="es-AR" smtClean="0"/>
              <a:t>06/06/2022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2D3AD-1E7A-4F7B-9862-CF200DEA9827}" type="slidenum">
              <a:rPr lang="es-AR" smtClean="0"/>
              <a:t>‹Nº›</a:t>
            </a:fld>
            <a:endParaRPr lang="es-AR"/>
          </a:p>
        </p:txBody>
      </p:sp>
    </p:spTree>
    <p:extLst>
      <p:ext uri="{BB962C8B-B14F-4D97-AF65-F5344CB8AC3E}">
        <p14:creationId xmlns:p14="http://schemas.microsoft.com/office/powerpoint/2010/main" val="384876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C4B2D3AD-1E7A-4F7B-9862-CF200DEA9827}" type="slidenum">
              <a:rPr lang="es-AR" smtClean="0"/>
              <a:t>2</a:t>
            </a:fld>
            <a:endParaRPr lang="es-AR"/>
          </a:p>
        </p:txBody>
      </p:sp>
    </p:spTree>
    <p:extLst>
      <p:ext uri="{BB962C8B-B14F-4D97-AF65-F5344CB8AC3E}">
        <p14:creationId xmlns:p14="http://schemas.microsoft.com/office/powerpoint/2010/main" val="1457051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0ABFC72D-06F7-4836-BA10-05B64767B282}"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0ABFC72D-06F7-4836-BA10-05B64767B282}"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0ABFC72D-06F7-4836-BA10-05B64767B282}"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0ABFC72D-06F7-4836-BA10-05B64767B282}"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0ABFC72D-06F7-4836-BA10-05B64767B282}"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0ABFC72D-06F7-4836-BA10-05B64767B282}"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0ABFC72D-06F7-4836-BA10-05B64767B282}"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8" name="7 Marcador de número de diapositiva"/>
          <p:cNvSpPr>
            <a:spLocks noGrp="1"/>
          </p:cNvSpPr>
          <p:nvPr>
            <p:ph type="sldNum" sz="quarter" idx="11"/>
          </p:nvPr>
        </p:nvSpPr>
        <p:spPr/>
        <p:txBody>
          <a:bodyPr/>
          <a:lstStyle/>
          <a:p>
            <a:fld id="{0ABFC72D-06F7-4836-BA10-05B64767B282}" type="slidenum">
              <a:rPr lang="es-AR" smtClean="0"/>
              <a:t>‹Nº›</a:t>
            </a:fld>
            <a:endParaRPr lang="es-AR"/>
          </a:p>
        </p:txBody>
      </p:sp>
      <p:sp>
        <p:nvSpPr>
          <p:cNvPr id="9" name="8 Marcador de pie de página"/>
          <p:cNvSpPr>
            <a:spLocks noGrp="1"/>
          </p:cNvSpPr>
          <p:nvPr>
            <p:ph type="ftr" sz="quarter" idx="12"/>
          </p:nvPr>
        </p:nvSpPr>
        <p:spPr/>
        <p:txBody>
          <a:bodyPr/>
          <a:lstStyle/>
          <a:p>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0ABFC72D-06F7-4836-BA10-05B64767B282}"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CCB2BA7-4006-444F-957D-C54A684D37D5}" type="datetimeFigureOut">
              <a:rPr lang="es-AR" smtClean="0"/>
              <a:t>06/06/2022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156448" y="6422064"/>
            <a:ext cx="762000" cy="365125"/>
          </a:xfrm>
        </p:spPr>
        <p:txBody>
          <a:bodyPr/>
          <a:lstStyle/>
          <a:p>
            <a:fld id="{0ABFC72D-06F7-4836-BA10-05B64767B282}"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4CCB2BA7-4006-444F-957D-C54A684D37D5}" type="datetimeFigureOut">
              <a:rPr lang="es-AR" smtClean="0"/>
              <a:t>06/06/2022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0ABFC72D-06F7-4836-BA10-05B64767B282}"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CCB2BA7-4006-444F-957D-C54A684D37D5}" type="datetimeFigureOut">
              <a:rPr lang="es-AR" smtClean="0"/>
              <a:t>06/06/2022</a:t>
            </a:fld>
            <a:endParaRPr lang="es-AR"/>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AR"/>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ABFC72D-06F7-4836-BA10-05B64767B282}" type="slidenum">
              <a:rPr lang="es-AR" smtClean="0"/>
              <a:t>‹Nº›</a:t>
            </a:fld>
            <a:endParaRPr lang="es-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460375" y="160338"/>
            <a:ext cx="4464496" cy="1692771"/>
          </a:xfrm>
          <a:prstGeom prst="rect">
            <a:avLst/>
          </a:prstGeom>
          <a:noFill/>
          <a:ln>
            <a:noFill/>
          </a:ln>
        </p:spPr>
        <p:txBody>
          <a:bodyPr wrap="square" rtlCol="0" anchor="ctr">
            <a:spAutoFit/>
          </a:bodyPr>
          <a:lstStyle/>
          <a:p>
            <a:r>
              <a:rPr lang="es-AR" sz="3200" b="1" dirty="0" smtClean="0">
                <a:solidFill>
                  <a:schemeClr val="accent1"/>
                </a:solidFill>
                <a:latin typeface="Georgia" pitchFamily="18" charset="0"/>
                <a:cs typeface="Times New Roman" pitchFamily="18" charset="0"/>
              </a:rPr>
              <a:t>CIUDAD COLONIAL</a:t>
            </a:r>
          </a:p>
          <a:p>
            <a:r>
              <a:rPr lang="es-AR" dirty="0" smtClean="0">
                <a:solidFill>
                  <a:schemeClr val="tx2"/>
                </a:solidFill>
                <a:latin typeface="Georgia" pitchFamily="18" charset="0"/>
              </a:rPr>
              <a:t>La ciudad tenia toda la sencillez y la poca</a:t>
            </a:r>
          </a:p>
          <a:p>
            <a:r>
              <a:rPr lang="es-AR" dirty="0">
                <a:solidFill>
                  <a:schemeClr val="tx2"/>
                </a:solidFill>
                <a:latin typeface="Georgia" pitchFamily="18" charset="0"/>
              </a:rPr>
              <a:t>e</a:t>
            </a:r>
            <a:r>
              <a:rPr lang="es-AR" dirty="0" smtClean="0">
                <a:solidFill>
                  <a:schemeClr val="tx2"/>
                </a:solidFill>
                <a:latin typeface="Georgia" pitchFamily="18" charset="0"/>
              </a:rPr>
              <a:t>laboración del asentamiento reciente</a:t>
            </a:r>
            <a:r>
              <a:rPr lang="es-AR" dirty="0">
                <a:solidFill>
                  <a:schemeClr val="tx2"/>
                </a:solidFill>
                <a:latin typeface="Georgia" pitchFamily="18" charset="0"/>
              </a:rPr>
              <a:t> </a:t>
            </a:r>
            <a:r>
              <a:rPr lang="es-AR" dirty="0" smtClean="0">
                <a:solidFill>
                  <a:schemeClr val="tx2"/>
                </a:solidFill>
                <a:latin typeface="Georgia" pitchFamily="18" charset="0"/>
              </a:rPr>
              <a:t>el espacio urbano tenía una baja calidad en todos los aspectos.</a:t>
            </a:r>
          </a:p>
        </p:txBody>
      </p:sp>
      <p:pic>
        <p:nvPicPr>
          <p:cNvPr id="1026" name="Picture 2" descr="QUINTO BÁSICO PRIMER SEMESTRE: La Ciudad Colon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60648"/>
            <a:ext cx="3600400" cy="2114551"/>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2745864" y="2883133"/>
            <a:ext cx="6090920" cy="184665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r>
              <a:rPr lang="es-AR" sz="1600" dirty="0" smtClean="0">
                <a:solidFill>
                  <a:schemeClr val="tx2"/>
                </a:solidFill>
                <a:effectLst>
                  <a:innerShdw blurRad="63500" dist="50800" dir="16200000">
                    <a:prstClr val="black">
                      <a:alpha val="50000"/>
                    </a:prstClr>
                  </a:innerShdw>
                </a:effectLst>
                <a:latin typeface="Georgia" pitchFamily="18" charset="0"/>
                <a:cs typeface="Aharoni" pitchFamily="2" charset="-79"/>
              </a:rPr>
              <a:t>La plaza mayor el lugar reservado para las ceremonias sociales, religiosas representaciones teatrales y también para la ejecución de reos de muerte.</a:t>
            </a:r>
          </a:p>
          <a:p>
            <a:r>
              <a:rPr lang="es-AR" sz="1600" dirty="0" smtClean="0">
                <a:solidFill>
                  <a:schemeClr val="tx2"/>
                </a:solidFill>
                <a:effectLst>
                  <a:innerShdw blurRad="63500" dist="50800" dir="16200000">
                    <a:prstClr val="black">
                      <a:alpha val="50000"/>
                    </a:prstClr>
                  </a:innerShdw>
                </a:effectLst>
                <a:latin typeface="Georgia" pitchFamily="18" charset="0"/>
                <a:cs typeface="Aharoni" pitchFamily="2" charset="-79"/>
              </a:rPr>
              <a:t>Era un lugar sucio, maloliente y al que sólo se iba por necesidad, de  ninguna manera constituye un paseo a un sitio apto para compartirlo </a:t>
            </a:r>
            <a:r>
              <a:rPr lang="es-AR" sz="1600" dirty="0" smtClean="0">
                <a:solidFill>
                  <a:schemeClr val="tx2"/>
                </a:solidFill>
                <a:latin typeface="Georgia" pitchFamily="18" charset="0"/>
                <a:cs typeface="Aharoni" pitchFamily="2" charset="-79"/>
              </a:rPr>
              <a:t>comunitariamente</a:t>
            </a:r>
            <a:r>
              <a:rPr lang="es-AR" sz="1600" dirty="0">
                <a:solidFill>
                  <a:schemeClr val="tx2"/>
                </a:solidFill>
                <a:effectLst>
                  <a:innerShdw blurRad="63500" dist="50800" dir="16200000">
                    <a:prstClr val="black">
                      <a:alpha val="50000"/>
                    </a:prstClr>
                  </a:innerShdw>
                </a:effectLst>
                <a:latin typeface="Georgia" pitchFamily="18" charset="0"/>
              </a:rPr>
              <a:t>.</a:t>
            </a:r>
            <a:endParaRPr lang="es-AR" sz="1600" dirty="0" smtClean="0">
              <a:solidFill>
                <a:schemeClr val="tx2"/>
              </a:solidFill>
              <a:effectLst>
                <a:innerShdw blurRad="63500" dist="50800" dir="16200000">
                  <a:prstClr val="black">
                    <a:alpha val="50000"/>
                  </a:prstClr>
                </a:innerShdw>
              </a:effectLst>
              <a:latin typeface="Georgia" pitchFamily="18" charset="0"/>
            </a:endParaRPr>
          </a:p>
          <a:p>
            <a:endParaRPr lang="es-AR" dirty="0" smtClean="0"/>
          </a:p>
        </p:txBody>
      </p:sp>
      <p:sp>
        <p:nvSpPr>
          <p:cNvPr id="10" name="9 CuadroTexto"/>
          <p:cNvSpPr txBox="1"/>
          <p:nvPr/>
        </p:nvSpPr>
        <p:spPr>
          <a:xfrm>
            <a:off x="2745864" y="4549676"/>
            <a:ext cx="6398136" cy="1815882"/>
          </a:xfrm>
          <a:prstGeom prst="rect">
            <a:avLst/>
          </a:prstGeom>
          <a:noFill/>
        </p:spPr>
        <p:txBody>
          <a:bodyPr wrap="square" rtlCol="0" anchor="t">
            <a:spAutoFit/>
          </a:bodyPr>
          <a:lstStyle/>
          <a:p>
            <a:r>
              <a:rPr lang="es-AR" sz="1600" dirty="0" smtClean="0">
                <a:solidFill>
                  <a:schemeClr val="tx2"/>
                </a:solidFill>
                <a:latin typeface="Georgia" pitchFamily="18" charset="0"/>
              </a:rPr>
              <a:t>Las calles en general presentaban inconvenientes semejantes, estas eran de tierra, no se habían nivelado y esto unido a las profundas huellas que dejaban las carretas y las tropas de animales de los arribeños que introducían productos manufacturados. Era un lugar de </a:t>
            </a:r>
            <a:r>
              <a:rPr lang="es-AR" sz="1600" dirty="0" smtClean="0">
                <a:solidFill>
                  <a:schemeClr val="accent2"/>
                </a:solidFill>
                <a:latin typeface="Georgia" pitchFamily="18" charset="0"/>
              </a:rPr>
              <a:t>tránsito dificultoso </a:t>
            </a:r>
            <a:r>
              <a:rPr lang="es-AR" sz="1600" dirty="0" smtClean="0">
                <a:solidFill>
                  <a:schemeClr val="tx2"/>
                </a:solidFill>
                <a:latin typeface="Georgia" pitchFamily="18" charset="0"/>
              </a:rPr>
              <a:t>y a veces hasta </a:t>
            </a:r>
            <a:r>
              <a:rPr lang="es-AR" sz="1600" dirty="0" smtClean="0">
                <a:solidFill>
                  <a:schemeClr val="accent2"/>
                </a:solidFill>
                <a:latin typeface="Georgia" pitchFamily="18" charset="0"/>
              </a:rPr>
              <a:t>peligroso</a:t>
            </a:r>
            <a:r>
              <a:rPr lang="es-AR" sz="1600" dirty="0" smtClean="0">
                <a:solidFill>
                  <a:schemeClr val="tx2"/>
                </a:solidFill>
                <a:latin typeface="Georgia" pitchFamily="18" charset="0"/>
              </a:rPr>
              <a:t>. Aun en las calles muy cercanas a la Plaza Mayor, el agua estancada se pudría por los animales muertos y la basura que se tiraban en ellos.</a:t>
            </a:r>
            <a:endParaRPr lang="es-AR" sz="1600" dirty="0">
              <a:solidFill>
                <a:schemeClr val="tx2"/>
              </a:solidFill>
              <a:latin typeface="Georgia" pitchFamily="18" charset="0"/>
            </a:endParaRPr>
          </a:p>
        </p:txBody>
      </p:sp>
      <p:sp>
        <p:nvSpPr>
          <p:cNvPr id="11" name="AutoShape 4" descr="Tienda Online - Brochure Templa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2" name="AutoShape 6" descr="Tienda Online - Brochure Templat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3" name="AutoShape 8" descr="▷ Imagen no disponible - Plantillas de Mem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4" name="AutoShape 10" descr="▷ Imagen no disponible - Plantillas de Meme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5" name="AutoShape 12" descr="imagen-no-disponible - ElektroInstrumentos Industriales SA de CV"/>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38" name="Picture 14" descr="Ningún Icono Disponible De La Imagen Plano, Ejemplo Del Vector Stock de  ilustración - Ilustración de perfil, cuadro: 1324830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1988840"/>
            <a:ext cx="2356820" cy="228481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Ningún Icono Disponible De La Imagen Plano, Ejemplo Del Vector Stock de  ilustración - Ilustración de perfil, cuadro: 1324830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4460742"/>
            <a:ext cx="2356820" cy="220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9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descr="Ningún Icono Disponible De La Imagen Plano, Ejemplo Del Vector Stock de  ilustración - Ilustración de perfil, cuadro: 1324830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33" y="732612"/>
            <a:ext cx="2304256" cy="37951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4" descr="Ningún Icono Disponible De La Imagen Plano, Ejemplo Del Vector Stock de  ilustración - Ilustración de perfil, cuadro: 1324830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0960" y="773415"/>
            <a:ext cx="2356820" cy="3795184"/>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2620389" y="611824"/>
            <a:ext cx="3830571" cy="3046988"/>
          </a:xfrm>
          <a:prstGeom prst="rect">
            <a:avLst/>
          </a:prstGeom>
          <a:noFill/>
        </p:spPr>
        <p:txBody>
          <a:bodyPr wrap="square" rtlCol="0" anchor="ctr">
            <a:spAutoFit/>
          </a:bodyPr>
          <a:lstStyle/>
          <a:p>
            <a:r>
              <a:rPr lang="es-AR" sz="1400" dirty="0" smtClean="0">
                <a:latin typeface="Century Gothic" pitchFamily="34" charset="0"/>
              </a:rPr>
              <a:t>San miguel De Tucumán constituyo  desde un centro administrativo y religioso que se configuró como  «</a:t>
            </a:r>
            <a:r>
              <a:rPr lang="es-AR" sz="1400" b="1" dirty="0" smtClean="0">
                <a:latin typeface="Georgia" pitchFamily="18" charset="0"/>
              </a:rPr>
              <a:t>manto verbal de cohesión y construcción de la nueva sociedad de expansión territorial y política de desarrollo cultural y socioeconómico, de </a:t>
            </a:r>
            <a:r>
              <a:rPr lang="es-AR" sz="1400" b="1" dirty="0" err="1" smtClean="0">
                <a:latin typeface="Georgia" pitchFamily="18" charset="0"/>
              </a:rPr>
              <a:t>arralgo</a:t>
            </a:r>
            <a:r>
              <a:rPr lang="es-AR" sz="1400" b="1" dirty="0" smtClean="0">
                <a:latin typeface="Georgia" pitchFamily="18" charset="0"/>
              </a:rPr>
              <a:t> y de </a:t>
            </a:r>
            <a:r>
              <a:rPr lang="es-AR" sz="1400" b="1" dirty="0" err="1" smtClean="0">
                <a:latin typeface="Georgia" pitchFamily="18" charset="0"/>
              </a:rPr>
              <a:t>mestilización</a:t>
            </a:r>
            <a:r>
              <a:rPr lang="es-AR" sz="1400" dirty="0" smtClean="0">
                <a:latin typeface="Century Gothic" pitchFamily="34" charset="0"/>
              </a:rPr>
              <a:t>»</a:t>
            </a:r>
          </a:p>
          <a:p>
            <a:endParaRPr lang="es-AR" sz="1600" dirty="0">
              <a:latin typeface="Century Gothic" pitchFamily="34" charset="0"/>
            </a:endParaRPr>
          </a:p>
          <a:p>
            <a:endParaRPr lang="es-AR" sz="1600" dirty="0" smtClean="0">
              <a:latin typeface="Century Gothic" pitchFamily="34" charset="0"/>
            </a:endParaRPr>
          </a:p>
          <a:p>
            <a:endParaRPr lang="es-AR" sz="1600" dirty="0" smtClean="0">
              <a:latin typeface="Century Gothic" pitchFamily="34" charset="0"/>
            </a:endParaRPr>
          </a:p>
          <a:p>
            <a:endParaRPr lang="es-AR" sz="1600" dirty="0">
              <a:latin typeface="Century Gothic" pitchFamily="34" charset="0"/>
            </a:endParaRPr>
          </a:p>
          <a:p>
            <a:endParaRPr lang="es-AR" sz="1600" dirty="0">
              <a:latin typeface="Century Gothic" pitchFamily="34" charset="0"/>
            </a:endParaRPr>
          </a:p>
        </p:txBody>
      </p:sp>
      <p:sp>
        <p:nvSpPr>
          <p:cNvPr id="5" name="4 CuadroTexto"/>
          <p:cNvSpPr txBox="1"/>
          <p:nvPr/>
        </p:nvSpPr>
        <p:spPr>
          <a:xfrm>
            <a:off x="1229655" y="188640"/>
            <a:ext cx="6245621" cy="584775"/>
          </a:xfrm>
          <a:prstGeom prst="rect">
            <a:avLst/>
          </a:prstGeom>
          <a:noFill/>
        </p:spPr>
        <p:txBody>
          <a:bodyPr wrap="none" rtlCol="0" anchor="ctr">
            <a:spAutoFit/>
          </a:bodyPr>
          <a:lstStyle/>
          <a:p>
            <a:r>
              <a:rPr lang="es-AR" sz="3200" b="1" dirty="0" smtClean="0">
                <a:solidFill>
                  <a:schemeClr val="accent1"/>
                </a:solidFill>
                <a:latin typeface="Georgia" pitchFamily="18" charset="0"/>
              </a:rPr>
              <a:t>SAN MIGUEL DE TUCUMAN</a:t>
            </a:r>
            <a:endParaRPr lang="es-AR" sz="3200" b="1" dirty="0">
              <a:solidFill>
                <a:schemeClr val="accent1"/>
              </a:solidFill>
              <a:latin typeface="Georgia" pitchFamily="18" charset="0"/>
            </a:endParaRPr>
          </a:p>
        </p:txBody>
      </p:sp>
      <p:sp>
        <p:nvSpPr>
          <p:cNvPr id="6" name="5 Flecha derecha"/>
          <p:cNvSpPr/>
          <p:nvPr/>
        </p:nvSpPr>
        <p:spPr>
          <a:xfrm>
            <a:off x="3128589" y="2382975"/>
            <a:ext cx="237626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Se </a:t>
            </a:r>
            <a:r>
              <a:rPr lang="es-AR" dirty="0" err="1" smtClean="0"/>
              <a:t>translada</a:t>
            </a:r>
            <a:endParaRPr lang="es-AR" dirty="0"/>
          </a:p>
        </p:txBody>
      </p:sp>
      <p:sp>
        <p:nvSpPr>
          <p:cNvPr id="7" name="6 CuadroTexto"/>
          <p:cNvSpPr txBox="1"/>
          <p:nvPr/>
        </p:nvSpPr>
        <p:spPr>
          <a:xfrm>
            <a:off x="2620389" y="2959039"/>
            <a:ext cx="3830571" cy="3108543"/>
          </a:xfrm>
          <a:prstGeom prst="rect">
            <a:avLst/>
          </a:prstGeom>
          <a:noFill/>
        </p:spPr>
        <p:txBody>
          <a:bodyPr wrap="square" rtlCol="0" anchor="ctr">
            <a:spAutoFit/>
          </a:bodyPr>
          <a:lstStyle/>
          <a:p>
            <a:r>
              <a:rPr lang="es-AR" sz="1400" dirty="0" smtClean="0">
                <a:latin typeface="Georgia" pitchFamily="18" charset="0"/>
                <a:cs typeface="Times New Roman" pitchFamily="18" charset="0"/>
              </a:rPr>
              <a:t>Originalmente la ciudad se fundó en </a:t>
            </a:r>
            <a:r>
              <a:rPr lang="es-AR" sz="1400" dirty="0" err="1" smtClean="0">
                <a:latin typeface="Georgia" pitchFamily="18" charset="0"/>
                <a:cs typeface="Times New Roman" pitchFamily="18" charset="0"/>
              </a:rPr>
              <a:t>Ibatín</a:t>
            </a:r>
            <a:r>
              <a:rPr lang="es-AR" sz="1400" dirty="0" smtClean="0">
                <a:latin typeface="Georgia" pitchFamily="18" charset="0"/>
                <a:cs typeface="Times New Roman" pitchFamily="18" charset="0"/>
              </a:rPr>
              <a:t>, tierra de «promisión» considerada perfecta.</a:t>
            </a:r>
          </a:p>
          <a:p>
            <a:r>
              <a:rPr lang="es-AR" sz="1400" dirty="0" smtClean="0">
                <a:latin typeface="Georgia" pitchFamily="18" charset="0"/>
                <a:cs typeface="Times New Roman" pitchFamily="18" charset="0"/>
              </a:rPr>
              <a:t>La traza se trataba de un cuadrilátero de 7 cuadras de lado y 49 manzanas, de las cuales la central corresponde a la PLAZA. Estos estaban divididas en 4 solares.</a:t>
            </a:r>
          </a:p>
          <a:p>
            <a:r>
              <a:rPr lang="es-AR" sz="1400" dirty="0" smtClean="0">
                <a:latin typeface="Georgia" pitchFamily="18" charset="0"/>
                <a:cs typeface="Times New Roman" pitchFamily="18" charset="0"/>
              </a:rPr>
              <a:t>Pero debido al alzamiento calchaquí, los desbordes del Río del Tejar, enfermedades como el paludismo y el bocio, y su abandono como ruta comercial, la ciudad tuvo que ser trasladada a la Toma. Se mantuvo exactamente como </a:t>
            </a:r>
            <a:r>
              <a:rPr lang="es-AR" sz="1400" dirty="0" err="1" smtClean="0">
                <a:latin typeface="Georgia" pitchFamily="18" charset="0"/>
                <a:cs typeface="Times New Roman" pitchFamily="18" charset="0"/>
              </a:rPr>
              <a:t>Ibatín</a:t>
            </a:r>
            <a:r>
              <a:rPr lang="es-AR" sz="1400" dirty="0" smtClean="0">
                <a:latin typeface="Georgia" pitchFamily="18" charset="0"/>
                <a:cs typeface="Times New Roman" pitchFamily="18" charset="0"/>
              </a:rPr>
              <a:t>, salvo que el trazado se hizo de 9 cuadras y el Cabildo pasó a la manzana opuesta.</a:t>
            </a:r>
            <a:endParaRPr lang="es-AR" sz="1400" dirty="0">
              <a:latin typeface="Georgia" pitchFamily="18" charset="0"/>
              <a:cs typeface="Times New Roman" pitchFamily="18" charset="0"/>
            </a:endParaRPr>
          </a:p>
        </p:txBody>
      </p:sp>
    </p:spTree>
    <p:extLst>
      <p:ext uri="{BB962C8B-B14F-4D97-AF65-F5344CB8AC3E}">
        <p14:creationId xmlns:p14="http://schemas.microsoft.com/office/powerpoint/2010/main" val="1387155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504" y="548680"/>
            <a:ext cx="5097870" cy="369332"/>
          </a:xfrm>
          <a:prstGeom prst="rect">
            <a:avLst/>
          </a:prstGeom>
          <a:noFill/>
        </p:spPr>
        <p:txBody>
          <a:bodyPr wrap="none" rtlCol="0">
            <a:spAutoFit/>
          </a:bodyPr>
          <a:lstStyle/>
          <a:p>
            <a:r>
              <a:rPr lang="es-AR" dirty="0" smtClean="0">
                <a:solidFill>
                  <a:schemeClr val="accent1"/>
                </a:solidFill>
                <a:latin typeface="Georgia" pitchFamily="18" charset="0"/>
              </a:rPr>
              <a:t>VIVIENDA DE CARÁCTER «INTROVERTIDO»</a:t>
            </a:r>
            <a:endParaRPr lang="es-AR" dirty="0">
              <a:solidFill>
                <a:schemeClr val="accent1"/>
              </a:solidFill>
              <a:latin typeface="Georgia" pitchFamily="18" charset="0"/>
            </a:endParaRPr>
          </a:p>
        </p:txBody>
      </p:sp>
      <p:sp>
        <p:nvSpPr>
          <p:cNvPr id="3" name="2 CuadroTexto"/>
          <p:cNvSpPr txBox="1"/>
          <p:nvPr/>
        </p:nvSpPr>
        <p:spPr>
          <a:xfrm>
            <a:off x="77724" y="992629"/>
            <a:ext cx="5430380" cy="5016758"/>
          </a:xfrm>
          <a:prstGeom prst="rect">
            <a:avLst/>
          </a:prstGeom>
          <a:noFill/>
        </p:spPr>
        <p:txBody>
          <a:bodyPr wrap="square" rtlCol="0" anchor="ctr">
            <a:spAutoFit/>
          </a:bodyPr>
          <a:lstStyle/>
          <a:p>
            <a:r>
              <a:rPr lang="es-AR" sz="1600" dirty="0" smtClean="0">
                <a:latin typeface="Georgia" pitchFamily="18" charset="0"/>
              </a:rPr>
              <a:t>Ciudad = ambiente hostil, peligroso o inhóspito, sin higiene, sin orden.</a:t>
            </a:r>
          </a:p>
          <a:p>
            <a:pPr marL="285750" indent="-285750">
              <a:buFont typeface="Arial" pitchFamily="34" charset="0"/>
              <a:buChar char="•"/>
            </a:pPr>
            <a:r>
              <a:rPr lang="es-AR" sz="1600" dirty="0" smtClean="0">
                <a:latin typeface="Georgia" pitchFamily="18" charset="0"/>
              </a:rPr>
              <a:t>Frente «cerrado»</a:t>
            </a:r>
          </a:p>
          <a:p>
            <a:pPr marL="285750" indent="-285750">
              <a:buFont typeface="Arial" pitchFamily="34" charset="0"/>
              <a:buChar char="•"/>
            </a:pPr>
            <a:r>
              <a:rPr lang="es-AR" sz="1600" dirty="0" smtClean="0">
                <a:solidFill>
                  <a:srgbClr val="00B0F0"/>
                </a:solidFill>
                <a:latin typeface="Georgia" pitchFamily="18" charset="0"/>
              </a:rPr>
              <a:t>Mínimo de aberturas al exterior</a:t>
            </a:r>
          </a:p>
          <a:p>
            <a:pPr marL="285750" indent="-285750">
              <a:buFont typeface="Arial" pitchFamily="34" charset="0"/>
              <a:buChar char="•"/>
            </a:pPr>
            <a:r>
              <a:rPr lang="es-AR" sz="1600" dirty="0" smtClean="0">
                <a:latin typeface="Georgia" pitchFamily="18" charset="0"/>
              </a:rPr>
              <a:t>Fachada: diferenciaba el mundo privado del público.</a:t>
            </a:r>
          </a:p>
          <a:p>
            <a:pPr marL="285750" indent="-285750">
              <a:buFont typeface="Arial" pitchFamily="34" charset="0"/>
              <a:buChar char="•"/>
            </a:pPr>
            <a:r>
              <a:rPr lang="es-AR" sz="1600" dirty="0" smtClean="0">
                <a:latin typeface="Georgia" pitchFamily="18" charset="0"/>
              </a:rPr>
              <a:t>Se aísla del exterior = constituye un «microcosmo» dentro de un contexto mayor.</a:t>
            </a:r>
          </a:p>
          <a:p>
            <a:pPr marL="285750" indent="-285750">
              <a:buFont typeface="Arial" pitchFamily="34" charset="0"/>
              <a:buChar char="•"/>
            </a:pPr>
            <a:endParaRPr lang="es-AR" sz="1600" dirty="0" smtClean="0">
              <a:latin typeface="Georgia" pitchFamily="18" charset="0"/>
            </a:endParaRPr>
          </a:p>
          <a:p>
            <a:pPr marL="285750" indent="-285750">
              <a:buFont typeface="Arial" pitchFamily="34" charset="0"/>
              <a:buChar char="•"/>
            </a:pPr>
            <a:r>
              <a:rPr lang="es-AR" sz="1600" dirty="0" smtClean="0">
                <a:solidFill>
                  <a:schemeClr val="accent2"/>
                </a:solidFill>
                <a:latin typeface="Georgia" pitchFamily="18" charset="0"/>
              </a:rPr>
              <a:t>Rejas de hierro saledizas o voladas en ventanas a modo de protección y para asomarse/ver lo que sucedía afuera desde la intimidad y resguardo.</a:t>
            </a:r>
          </a:p>
          <a:p>
            <a:pPr marL="285750" indent="-285750">
              <a:buFont typeface="Arial" pitchFamily="34" charset="0"/>
              <a:buChar char="•"/>
            </a:pPr>
            <a:endParaRPr lang="es-AR" sz="1600" dirty="0">
              <a:latin typeface="Georgia" pitchFamily="18" charset="0"/>
            </a:endParaRPr>
          </a:p>
          <a:p>
            <a:pPr marL="285750" indent="-285750">
              <a:buFont typeface="Arial" pitchFamily="34" charset="0"/>
              <a:buChar char="•"/>
            </a:pPr>
            <a:r>
              <a:rPr lang="es-AR" sz="1600" dirty="0" smtClean="0">
                <a:solidFill>
                  <a:srgbClr val="00B050"/>
                </a:solidFill>
                <a:latin typeface="Georgia" pitchFamily="18" charset="0"/>
              </a:rPr>
              <a:t>Eje quebrado</a:t>
            </a:r>
          </a:p>
          <a:p>
            <a:pPr marL="742950" lvl="1" indent="-285750">
              <a:buFont typeface="Arial" pitchFamily="34" charset="0"/>
              <a:buChar char="•"/>
            </a:pPr>
            <a:r>
              <a:rPr lang="es-AR" sz="1600" dirty="0" smtClean="0">
                <a:solidFill>
                  <a:schemeClr val="tx2"/>
                </a:solidFill>
                <a:latin typeface="Georgia" pitchFamily="18" charset="0"/>
              </a:rPr>
              <a:t>Ingreso acomodado a directriz quebrada.</a:t>
            </a:r>
          </a:p>
          <a:p>
            <a:pPr marL="742950" lvl="1" indent="-285750">
              <a:buFont typeface="Arial" pitchFamily="34" charset="0"/>
              <a:buChar char="•"/>
            </a:pPr>
            <a:r>
              <a:rPr lang="es-AR" sz="1600" dirty="0" smtClean="0">
                <a:solidFill>
                  <a:schemeClr val="tx2"/>
                </a:solidFill>
                <a:latin typeface="Georgia" pitchFamily="18" charset="0"/>
              </a:rPr>
              <a:t>De «origen mudéjar»</a:t>
            </a:r>
          </a:p>
          <a:p>
            <a:pPr marL="742950" lvl="1" indent="-285750">
              <a:buFont typeface="Arial" pitchFamily="34" charset="0"/>
              <a:buChar char="•"/>
            </a:pPr>
            <a:r>
              <a:rPr lang="es-AR" sz="1600" dirty="0" smtClean="0">
                <a:solidFill>
                  <a:schemeClr val="tx2"/>
                </a:solidFill>
                <a:latin typeface="Georgia" pitchFamily="18" charset="0"/>
              </a:rPr>
              <a:t>Símbolo de introversión (no se comunica con el exterior)</a:t>
            </a:r>
          </a:p>
          <a:p>
            <a:pPr marL="742950" lvl="1" indent="-285750">
              <a:buFont typeface="Arial" pitchFamily="34" charset="0"/>
              <a:buChar char="•"/>
            </a:pPr>
            <a:r>
              <a:rPr lang="es-AR" sz="1600" dirty="0" smtClean="0">
                <a:solidFill>
                  <a:schemeClr val="tx2"/>
                </a:solidFill>
                <a:latin typeface="Georgia" pitchFamily="18" charset="0"/>
              </a:rPr>
              <a:t>Ingreso protegido = introversión + privacidad </a:t>
            </a:r>
          </a:p>
          <a:p>
            <a:pPr marL="285750" indent="-285750">
              <a:buFont typeface="Courier New" pitchFamily="49" charset="0"/>
              <a:buChar char="o"/>
            </a:pPr>
            <a:endParaRPr lang="es-AR" sz="1600" dirty="0" smtClean="0">
              <a:solidFill>
                <a:srgbClr val="00B050"/>
              </a:solidFill>
              <a:latin typeface="Georgia" pitchFamily="18" charset="0"/>
            </a:endParaRPr>
          </a:p>
          <a:p>
            <a:pPr marL="285750" indent="-285750" algn="ctr">
              <a:buFont typeface="Arial" pitchFamily="34" charset="0"/>
              <a:buChar char="•"/>
            </a:pPr>
            <a:endParaRPr lang="es-AR" sz="1600" dirty="0">
              <a:solidFill>
                <a:srgbClr val="00B050"/>
              </a:solidFill>
              <a:latin typeface="Georgia" pitchFamily="18" charset="0"/>
            </a:endParaRPr>
          </a:p>
        </p:txBody>
      </p:sp>
      <p:pic>
        <p:nvPicPr>
          <p:cNvPr id="2050" name="Picture 2" descr="Ningún Icono Disponible De La Imagen Plano, Ejemplo Del Vector Stock de  ilustración - Ilustración de perfil, cuadro: 132483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480184"/>
            <a:ext cx="2736304" cy="27363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Ningún Icono Disponible De La Imagen Plano, Ejemplo Del Vector Stock de  ilustración - Ilustración de perfil, cuadro: 132483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3501008"/>
            <a:ext cx="2736304"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64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ingún Icono Disponible De La Imagen Plano, Ejemplo Del Vector Stock de  ilustración - Ilustración de perfil, cuadro: 132483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88640"/>
            <a:ext cx="2912840" cy="25574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Ningún Icono Disponible De La Imagen Plano, Ejemplo Del Vector Stock de  ilustración - Ilustración de perfil, cuadro: 132483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307" y="2420888"/>
            <a:ext cx="2736304" cy="256093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415137" y="0"/>
            <a:ext cx="5433406" cy="1077218"/>
          </a:xfrm>
          <a:prstGeom prst="rect">
            <a:avLst/>
          </a:prstGeom>
          <a:noFill/>
        </p:spPr>
        <p:txBody>
          <a:bodyPr wrap="square" rtlCol="0">
            <a:spAutoFit/>
          </a:bodyPr>
          <a:lstStyle/>
          <a:p>
            <a:r>
              <a:rPr lang="es-AR" sz="3200" b="1" dirty="0" smtClean="0">
                <a:solidFill>
                  <a:schemeClr val="accent1"/>
                </a:solidFill>
                <a:latin typeface="Georgia" pitchFamily="18" charset="0"/>
              </a:rPr>
              <a:t>La vida cotidiana familiar </a:t>
            </a:r>
            <a:endParaRPr lang="es-AR" sz="3200" b="1" dirty="0">
              <a:solidFill>
                <a:schemeClr val="accent1"/>
              </a:solidFill>
              <a:latin typeface="Georgia" pitchFamily="18" charset="0"/>
            </a:endParaRPr>
          </a:p>
        </p:txBody>
      </p:sp>
      <p:sp>
        <p:nvSpPr>
          <p:cNvPr id="5" name="4 CuadroTexto"/>
          <p:cNvSpPr txBox="1"/>
          <p:nvPr/>
        </p:nvSpPr>
        <p:spPr>
          <a:xfrm>
            <a:off x="203307" y="1144975"/>
            <a:ext cx="5688632" cy="1077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AR" sz="1600" dirty="0" smtClean="0">
                <a:solidFill>
                  <a:schemeClr val="tx1"/>
                </a:solidFill>
                <a:latin typeface="Georgia" pitchFamily="18" charset="0"/>
              </a:rPr>
              <a:t>Pocas eran las oportunidades en que se reunía la totalidad de la familia. Entre ellas, las más importantes y cotidianas eran las comidas y el rezo del rosario. Ambas actividades de conjunto de asistencia obligatoria</a:t>
            </a:r>
            <a:endParaRPr lang="es-AR" sz="1600" dirty="0">
              <a:solidFill>
                <a:schemeClr val="tx1"/>
              </a:solidFill>
              <a:latin typeface="Georgia" pitchFamily="18" charset="0"/>
            </a:endParaRPr>
          </a:p>
        </p:txBody>
      </p:sp>
      <p:sp>
        <p:nvSpPr>
          <p:cNvPr id="7" name="6 CuadroTexto"/>
          <p:cNvSpPr txBox="1"/>
          <p:nvPr/>
        </p:nvSpPr>
        <p:spPr>
          <a:xfrm>
            <a:off x="3131840" y="2977462"/>
            <a:ext cx="5830906" cy="13234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s-AR" sz="1600" dirty="0" smtClean="0">
                <a:solidFill>
                  <a:schemeClr val="tx1"/>
                </a:solidFill>
                <a:latin typeface="Georgia" pitchFamily="18" charset="0"/>
              </a:rPr>
              <a:t>La vivienda llegaba a convertirse en un microcosmos para sus habitantes, no solo en cuanto a la vida de relación sino también en cuanto al hecho de construir un verdadero centro de producción para atender las necesidades de quienes se alojaban en ella.</a:t>
            </a:r>
          </a:p>
        </p:txBody>
      </p:sp>
      <p:sp>
        <p:nvSpPr>
          <p:cNvPr id="8" name="7 CuadroTexto"/>
          <p:cNvSpPr txBox="1"/>
          <p:nvPr/>
        </p:nvSpPr>
        <p:spPr>
          <a:xfrm>
            <a:off x="178101" y="5229200"/>
            <a:ext cx="8784645" cy="10772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AR" sz="1600" dirty="0" smtClean="0">
                <a:latin typeface="Georgia" pitchFamily="18" charset="0"/>
              </a:rPr>
              <a:t>La pertenencia a una familia patriarcal constituía un hecho dinámico que ponía cada uno de sus miembros en contacto con las distintas generaciones que convivían bajo un mismo techo.</a:t>
            </a:r>
          </a:p>
          <a:p>
            <a:r>
              <a:rPr lang="es-AR" sz="1600" dirty="0" smtClean="0">
                <a:latin typeface="Georgia" pitchFamily="18" charset="0"/>
              </a:rPr>
              <a:t>Alentaba a sus integrantes para que se mantuvieran relaciones con las personas de una misma generación, con las personas de su misma condición y las de más alta jerarquía</a:t>
            </a:r>
            <a:endParaRPr lang="es-AR" sz="1600" dirty="0">
              <a:latin typeface="Georgia" pitchFamily="18" charset="0"/>
            </a:endParaRPr>
          </a:p>
        </p:txBody>
      </p:sp>
    </p:spTree>
    <p:extLst>
      <p:ext uri="{BB962C8B-B14F-4D97-AF65-F5344CB8AC3E}">
        <p14:creationId xmlns:p14="http://schemas.microsoft.com/office/powerpoint/2010/main" val="718092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404518"/>
            <a:ext cx="5688631" cy="492443"/>
          </a:xfrm>
          <a:prstGeom prst="rect">
            <a:avLst/>
          </a:prstGeom>
          <a:noFill/>
        </p:spPr>
        <p:txBody>
          <a:bodyPr wrap="square" rtlCol="0">
            <a:spAutoFit/>
          </a:bodyPr>
          <a:lstStyle/>
          <a:p>
            <a:r>
              <a:rPr lang="es-AR" sz="2600" b="1" dirty="0" smtClean="0">
                <a:solidFill>
                  <a:schemeClr val="accent1"/>
                </a:solidFill>
                <a:latin typeface="Georgia" pitchFamily="18" charset="0"/>
              </a:rPr>
              <a:t>ORGANIZACIÓN SOCIAL</a:t>
            </a:r>
            <a:endParaRPr lang="es-AR" sz="2600" b="1" dirty="0">
              <a:solidFill>
                <a:schemeClr val="accent1"/>
              </a:solidFill>
              <a:latin typeface="Georgia" pitchFamily="18" charset="0"/>
            </a:endParaRPr>
          </a:p>
        </p:txBody>
      </p:sp>
      <p:sp>
        <p:nvSpPr>
          <p:cNvPr id="3" name="2 CuadroTexto"/>
          <p:cNvSpPr txBox="1"/>
          <p:nvPr/>
        </p:nvSpPr>
        <p:spPr>
          <a:xfrm>
            <a:off x="5759624" y="413251"/>
            <a:ext cx="3384376" cy="523220"/>
          </a:xfrm>
          <a:prstGeom prst="rect">
            <a:avLst/>
          </a:prstGeom>
          <a:noFill/>
        </p:spPr>
        <p:txBody>
          <a:bodyPr wrap="square" rtlCol="0">
            <a:spAutoFit/>
          </a:bodyPr>
          <a:lstStyle/>
          <a:p>
            <a:r>
              <a:rPr lang="es-AR" sz="1400" dirty="0" smtClean="0">
                <a:solidFill>
                  <a:schemeClr val="tx2"/>
                </a:solidFill>
                <a:latin typeface="Georgia" pitchFamily="18" charset="0"/>
              </a:rPr>
              <a:t>Estructura que determina la posición del hombre en los distintos grupos humanos </a:t>
            </a:r>
            <a:endParaRPr lang="es-AR" sz="1400" dirty="0">
              <a:solidFill>
                <a:schemeClr val="tx2"/>
              </a:solidFill>
              <a:latin typeface="Georgia" pitchFamily="18" charset="0"/>
            </a:endParaRPr>
          </a:p>
        </p:txBody>
      </p:sp>
      <p:sp>
        <p:nvSpPr>
          <p:cNvPr id="4" name="3 Flecha derecha"/>
          <p:cNvSpPr/>
          <p:nvPr/>
        </p:nvSpPr>
        <p:spPr>
          <a:xfrm>
            <a:off x="5206942" y="544056"/>
            <a:ext cx="539552"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CuadroTexto"/>
          <p:cNvSpPr txBox="1"/>
          <p:nvPr/>
        </p:nvSpPr>
        <p:spPr>
          <a:xfrm>
            <a:off x="1331640" y="933319"/>
            <a:ext cx="2505814" cy="369332"/>
          </a:xfrm>
          <a:prstGeom prst="rect">
            <a:avLst/>
          </a:prstGeom>
          <a:noFill/>
        </p:spPr>
        <p:txBody>
          <a:bodyPr wrap="none" rtlCol="0">
            <a:spAutoFit/>
          </a:bodyPr>
          <a:lstStyle/>
          <a:p>
            <a:r>
              <a:rPr lang="es-AR" b="1" dirty="0" smtClean="0">
                <a:solidFill>
                  <a:schemeClr val="tx2"/>
                </a:solidFill>
              </a:rPr>
              <a:t>Sociedad Estamental</a:t>
            </a:r>
            <a:endParaRPr lang="es-AR" b="1" dirty="0">
              <a:solidFill>
                <a:schemeClr val="tx2"/>
              </a:solidFill>
            </a:endParaRPr>
          </a:p>
        </p:txBody>
      </p:sp>
      <p:sp>
        <p:nvSpPr>
          <p:cNvPr id="7" name="6 Flecha derecha"/>
          <p:cNvSpPr/>
          <p:nvPr/>
        </p:nvSpPr>
        <p:spPr>
          <a:xfrm>
            <a:off x="3837454" y="1026545"/>
            <a:ext cx="59053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CuadroTexto"/>
          <p:cNvSpPr txBox="1"/>
          <p:nvPr/>
        </p:nvSpPr>
        <p:spPr>
          <a:xfrm>
            <a:off x="4499992" y="1026545"/>
            <a:ext cx="4644009" cy="1600438"/>
          </a:xfrm>
          <a:prstGeom prst="rect">
            <a:avLst/>
          </a:prstGeom>
          <a:noFill/>
        </p:spPr>
        <p:txBody>
          <a:bodyPr wrap="square" rtlCol="0">
            <a:spAutoFit/>
          </a:bodyPr>
          <a:lstStyle/>
          <a:p>
            <a:r>
              <a:rPr lang="es-AR" sz="1400" dirty="0" smtClean="0">
                <a:latin typeface="Georgia" pitchFamily="18" charset="0"/>
              </a:rPr>
              <a:t>Formada por distintos estratos o estamentos claramente diferenciados.</a:t>
            </a:r>
          </a:p>
          <a:p>
            <a:r>
              <a:rPr lang="es-AR" sz="1400" dirty="0" smtClean="0">
                <a:latin typeface="Georgia" pitchFamily="18" charset="0"/>
              </a:rPr>
              <a:t>Un estrato o estamento es aquel que está definido por un común estilo de vida, es decir que son agrupaciones cerradas en las que su ingreso depende de las condiciones de nacimiento (quien nace noble, muere noble)</a:t>
            </a:r>
          </a:p>
        </p:txBody>
      </p:sp>
      <p:sp>
        <p:nvSpPr>
          <p:cNvPr id="9" name="8 Flecha abajo"/>
          <p:cNvSpPr/>
          <p:nvPr/>
        </p:nvSpPr>
        <p:spPr>
          <a:xfrm>
            <a:off x="1763688" y="1302651"/>
            <a:ext cx="216024" cy="5241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107504" y="1877556"/>
            <a:ext cx="4320480" cy="95410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s-AR" sz="1400" dirty="0" smtClean="0">
                <a:latin typeface="Georgia" pitchFamily="18" charset="0"/>
              </a:rPr>
              <a:t>La principal característica de la sociedad estamental es la no posibilidad de ascender verticalmente, ya que la pertenencia a cada estamento depende de la pureza de sangre.</a:t>
            </a:r>
            <a:endParaRPr lang="es-AR" sz="1400" dirty="0">
              <a:latin typeface="Georgia" pitchFamily="18" charset="0"/>
            </a:endParaRPr>
          </a:p>
        </p:txBody>
      </p:sp>
      <p:sp>
        <p:nvSpPr>
          <p:cNvPr id="13" name="12 CuadroTexto"/>
          <p:cNvSpPr txBox="1"/>
          <p:nvPr/>
        </p:nvSpPr>
        <p:spPr>
          <a:xfrm>
            <a:off x="1763688" y="3068960"/>
            <a:ext cx="7524327" cy="3231654"/>
          </a:xfrm>
          <a:prstGeom prst="rect">
            <a:avLst/>
          </a:prstGeom>
          <a:noFill/>
        </p:spPr>
        <p:txBody>
          <a:bodyPr wrap="square" rtlCol="0">
            <a:spAutoFit/>
          </a:bodyPr>
          <a:lstStyle/>
          <a:p>
            <a:r>
              <a:rPr lang="es-AR" sz="1200" dirty="0" smtClean="0">
                <a:solidFill>
                  <a:srgbClr val="0070C0"/>
                </a:solidFill>
                <a:latin typeface="Georgia" pitchFamily="18" charset="0"/>
              </a:rPr>
              <a:t>Españoles</a:t>
            </a:r>
            <a:r>
              <a:rPr lang="es-AR" sz="1200" dirty="0" smtClean="0">
                <a:latin typeface="Georgia" pitchFamily="18" charset="0"/>
              </a:rPr>
              <a:t>: Ubicados en la punta de la pirámide. Conforman el sector social más importante, ocupan los cargos políticos más altos (gobernadores, virreyes, etc.) y son propietarios de las grandes haciendas.</a:t>
            </a:r>
          </a:p>
          <a:p>
            <a:endParaRPr lang="es-AR" sz="1200" dirty="0" smtClean="0">
              <a:latin typeface="Georgia" pitchFamily="18" charset="0"/>
            </a:endParaRPr>
          </a:p>
          <a:p>
            <a:r>
              <a:rPr lang="es-AR" sz="1200" dirty="0" smtClean="0">
                <a:solidFill>
                  <a:srgbClr val="7030A0"/>
                </a:solidFill>
                <a:latin typeface="Georgia" pitchFamily="18" charset="0"/>
              </a:rPr>
              <a:t>Criollos</a:t>
            </a:r>
            <a:r>
              <a:rPr lang="es-AR" sz="1200" dirty="0" smtClean="0">
                <a:latin typeface="Georgia" pitchFamily="18" charset="0"/>
              </a:rPr>
              <a:t>:  </a:t>
            </a:r>
            <a:r>
              <a:rPr lang="es-AR" sz="1200" dirty="0" smtClean="0">
                <a:solidFill>
                  <a:schemeClr val="tx2"/>
                </a:solidFill>
                <a:latin typeface="Georgia" pitchFamily="18" charset="0"/>
              </a:rPr>
              <a:t>Descendientes de españoles pero nacidos en tierras americanas. Están excluidos de los principales cargos del gobierno colonial.</a:t>
            </a:r>
          </a:p>
          <a:p>
            <a:endParaRPr lang="es-AR" sz="1200" dirty="0" smtClean="0">
              <a:latin typeface="Georgia" pitchFamily="18" charset="0"/>
            </a:endParaRPr>
          </a:p>
          <a:p>
            <a:r>
              <a:rPr lang="es-AR" sz="1200" dirty="0" smtClean="0">
                <a:solidFill>
                  <a:srgbClr val="00B050"/>
                </a:solidFill>
                <a:latin typeface="Georgia" pitchFamily="18" charset="0"/>
              </a:rPr>
              <a:t>Extranjeros</a:t>
            </a:r>
            <a:r>
              <a:rPr lang="es-AR" sz="1200" dirty="0" smtClean="0">
                <a:latin typeface="Georgia" pitchFamily="18" charset="0"/>
              </a:rPr>
              <a:t>: </a:t>
            </a:r>
            <a:r>
              <a:rPr lang="es-AR" sz="1200" dirty="0" smtClean="0">
                <a:solidFill>
                  <a:schemeClr val="tx2"/>
                </a:solidFill>
                <a:latin typeface="Georgia" pitchFamily="18" charset="0"/>
              </a:rPr>
              <a:t>Pequeño porcentaje, llegaron a América para radicarse en este territorio.</a:t>
            </a:r>
          </a:p>
          <a:p>
            <a:r>
              <a:rPr lang="es-AR" sz="1200" dirty="0" smtClean="0">
                <a:solidFill>
                  <a:schemeClr val="tx2"/>
                </a:solidFill>
                <a:latin typeface="Georgia" pitchFamily="18" charset="0"/>
              </a:rPr>
              <a:t>Mestizos, zambos y mulatos: Resultado de la mezcla de distintas razas:</a:t>
            </a:r>
          </a:p>
          <a:p>
            <a:pPr lvl="1"/>
            <a:r>
              <a:rPr lang="es-AR" sz="1200" dirty="0" smtClean="0">
                <a:solidFill>
                  <a:schemeClr val="tx2"/>
                </a:solidFill>
                <a:latin typeface="Georgia" pitchFamily="18" charset="0"/>
              </a:rPr>
              <a:t>Mestizos: hijos de indios y blancos.</a:t>
            </a:r>
          </a:p>
          <a:p>
            <a:pPr lvl="1"/>
            <a:r>
              <a:rPr lang="es-AR" sz="1200" dirty="0" smtClean="0">
                <a:solidFill>
                  <a:schemeClr val="tx2"/>
                </a:solidFill>
                <a:latin typeface="Georgia" pitchFamily="18" charset="0"/>
              </a:rPr>
              <a:t>Zambos: hijos de indios y negros.</a:t>
            </a:r>
          </a:p>
          <a:p>
            <a:pPr lvl="1"/>
            <a:r>
              <a:rPr lang="es-AR" sz="1200" dirty="0" smtClean="0">
                <a:solidFill>
                  <a:schemeClr val="tx2"/>
                </a:solidFill>
                <a:latin typeface="Georgia" pitchFamily="18" charset="0"/>
              </a:rPr>
              <a:t>Mulatos: hijos de negros y blancos</a:t>
            </a:r>
          </a:p>
          <a:p>
            <a:endParaRPr lang="es-AR" sz="1200" dirty="0">
              <a:latin typeface="Georgia" pitchFamily="18" charset="0"/>
            </a:endParaRPr>
          </a:p>
          <a:p>
            <a:r>
              <a:rPr lang="es-AR" sz="1200" dirty="0" smtClean="0">
                <a:solidFill>
                  <a:srgbClr val="FFC000"/>
                </a:solidFill>
                <a:latin typeface="Georgia" pitchFamily="18" charset="0"/>
              </a:rPr>
              <a:t>Indígenas</a:t>
            </a:r>
            <a:r>
              <a:rPr lang="es-AR" sz="1200" dirty="0" smtClean="0">
                <a:latin typeface="Georgia" pitchFamily="18" charset="0"/>
              </a:rPr>
              <a:t>: </a:t>
            </a:r>
            <a:r>
              <a:rPr lang="es-AR" sz="1200" dirty="0" smtClean="0">
                <a:solidFill>
                  <a:schemeClr val="tx2"/>
                </a:solidFill>
                <a:latin typeface="Georgia" pitchFamily="18" charset="0"/>
              </a:rPr>
              <a:t>Grupo incorporado a la sociedad colonial. Sometidos al trabajo obligatorio en diferentes minas o haciendas.</a:t>
            </a:r>
          </a:p>
          <a:p>
            <a:endParaRPr lang="es-AR" sz="1200" dirty="0" smtClean="0">
              <a:latin typeface="Georgia" pitchFamily="18" charset="0"/>
            </a:endParaRPr>
          </a:p>
          <a:p>
            <a:r>
              <a:rPr lang="es-AR" sz="1200" dirty="0" smtClean="0">
                <a:solidFill>
                  <a:srgbClr val="E549E5"/>
                </a:solidFill>
                <a:latin typeface="Georgia" pitchFamily="18" charset="0"/>
              </a:rPr>
              <a:t>Esclavos</a:t>
            </a:r>
            <a:r>
              <a:rPr lang="es-AR" sz="1200" dirty="0" smtClean="0">
                <a:solidFill>
                  <a:schemeClr val="accent3"/>
                </a:solidFill>
                <a:latin typeface="Georgia" pitchFamily="18" charset="0"/>
              </a:rPr>
              <a:t>:</a:t>
            </a:r>
            <a:r>
              <a:rPr lang="es-AR" sz="1200" dirty="0" smtClean="0">
                <a:latin typeface="Georgia" pitchFamily="18" charset="0"/>
              </a:rPr>
              <a:t> </a:t>
            </a:r>
            <a:r>
              <a:rPr lang="es-AR" sz="1200" dirty="0" smtClean="0">
                <a:solidFill>
                  <a:schemeClr val="tx2"/>
                </a:solidFill>
                <a:latin typeface="Georgia" pitchFamily="18" charset="0"/>
              </a:rPr>
              <a:t>traídos desde África para realizar los trabajos más duros y pesados en minas, plantaciones y cultivos.</a:t>
            </a:r>
          </a:p>
        </p:txBody>
      </p:sp>
      <p:graphicFrame>
        <p:nvGraphicFramePr>
          <p:cNvPr id="14" name="13 Diagrama"/>
          <p:cNvGraphicFramePr/>
          <p:nvPr>
            <p:extLst>
              <p:ext uri="{D42A27DB-BD31-4B8C-83A1-F6EECF244321}">
                <p14:modId xmlns:p14="http://schemas.microsoft.com/office/powerpoint/2010/main" val="876502681"/>
              </p:ext>
            </p:extLst>
          </p:nvPr>
        </p:nvGraphicFramePr>
        <p:xfrm>
          <a:off x="0" y="3212976"/>
          <a:ext cx="1953986"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203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4082" y="188640"/>
            <a:ext cx="4968552" cy="2308324"/>
          </a:xfrm>
          <a:prstGeom prst="rect">
            <a:avLst/>
          </a:prstGeom>
          <a:noFill/>
        </p:spPr>
        <p:txBody>
          <a:bodyPr wrap="square" rtlCol="0">
            <a:spAutoFit/>
          </a:bodyPr>
          <a:lstStyle/>
          <a:p>
            <a:r>
              <a:rPr lang="es-AR" sz="1600" b="1" dirty="0" smtClean="0">
                <a:solidFill>
                  <a:schemeClr val="accent2">
                    <a:lumMod val="75000"/>
                  </a:schemeClr>
                </a:solidFill>
                <a:latin typeface="Georgia" pitchFamily="18" charset="0"/>
              </a:rPr>
              <a:t>Sala:</a:t>
            </a:r>
          </a:p>
          <a:p>
            <a:r>
              <a:rPr lang="es-AR" sz="1600" dirty="0" smtClean="0">
                <a:solidFill>
                  <a:schemeClr val="tx2"/>
                </a:solidFill>
                <a:latin typeface="Georgia" pitchFamily="18" charset="0"/>
              </a:rPr>
              <a:t>Se encontraba el </a:t>
            </a:r>
            <a:r>
              <a:rPr lang="es-AR" sz="1600" b="1" dirty="0" smtClean="0">
                <a:solidFill>
                  <a:schemeClr val="tx2"/>
                </a:solidFill>
                <a:latin typeface="Georgia" pitchFamily="18" charset="0"/>
              </a:rPr>
              <a:t>estrado</a:t>
            </a:r>
            <a:r>
              <a:rPr lang="es-AR" sz="1600" dirty="0" smtClean="0">
                <a:solidFill>
                  <a:schemeClr val="tx2"/>
                </a:solidFill>
                <a:latin typeface="Georgia" pitchFamily="18" charset="0"/>
              </a:rPr>
              <a:t>, era un lugar de ostentación, relejaba la estructura de la sociedad estamental presentando 2 espacios diferentes en un mismo salón a través de la presencia del estrado.</a:t>
            </a:r>
          </a:p>
          <a:p>
            <a:r>
              <a:rPr lang="es-AR" sz="1600" dirty="0" smtClean="0">
                <a:solidFill>
                  <a:schemeClr val="tx2"/>
                </a:solidFill>
                <a:latin typeface="Georgia" pitchFamily="18" charset="0"/>
              </a:rPr>
              <a:t>En este local se llevaban a cabo las </a:t>
            </a:r>
            <a:r>
              <a:rPr lang="es-AR" sz="1600" b="1" dirty="0" smtClean="0">
                <a:solidFill>
                  <a:schemeClr val="tx2"/>
                </a:solidFill>
                <a:latin typeface="Georgia" pitchFamily="18" charset="0"/>
              </a:rPr>
              <a:t>tertulias </a:t>
            </a:r>
            <a:r>
              <a:rPr lang="es-AR" sz="1600" dirty="0" smtClean="0">
                <a:solidFill>
                  <a:schemeClr val="tx2"/>
                </a:solidFill>
                <a:latin typeface="Georgia" pitchFamily="18" charset="0"/>
              </a:rPr>
              <a:t>(costumbres de la época),  que consistían en reuniones sociales nocturnas donde se conversaba , bailaba, había música y a veces canto.</a:t>
            </a:r>
          </a:p>
        </p:txBody>
      </p:sp>
      <p:sp>
        <p:nvSpPr>
          <p:cNvPr id="3" name="2 CuadroTexto"/>
          <p:cNvSpPr txBox="1"/>
          <p:nvPr/>
        </p:nvSpPr>
        <p:spPr>
          <a:xfrm>
            <a:off x="164082" y="2743185"/>
            <a:ext cx="4968552" cy="1323439"/>
          </a:xfrm>
          <a:prstGeom prst="rect">
            <a:avLst/>
          </a:prstGeom>
          <a:noFill/>
        </p:spPr>
        <p:txBody>
          <a:bodyPr wrap="square" rtlCol="0">
            <a:spAutoFit/>
          </a:bodyPr>
          <a:lstStyle/>
          <a:p>
            <a:r>
              <a:rPr lang="es-AR" sz="1600" b="1" dirty="0" smtClean="0">
                <a:solidFill>
                  <a:schemeClr val="accent2"/>
                </a:solidFill>
                <a:latin typeface="Georgia" pitchFamily="18" charset="0"/>
              </a:rPr>
              <a:t>Comedor:</a:t>
            </a:r>
          </a:p>
          <a:p>
            <a:r>
              <a:rPr lang="es-AR" sz="1600" dirty="0" smtClean="0">
                <a:solidFill>
                  <a:schemeClr val="tx2"/>
                </a:solidFill>
                <a:latin typeface="Georgia" pitchFamily="18" charset="0"/>
              </a:rPr>
              <a:t>Era una habitación grande sin tratamiento especial. El único mobiliario era una mesa con bancas marineras, ya que el almuerzo y cena eran consideradas actividades informales.</a:t>
            </a:r>
            <a:endParaRPr lang="es-AR" sz="1600" dirty="0">
              <a:solidFill>
                <a:schemeClr val="tx2"/>
              </a:solidFill>
              <a:latin typeface="Georgia" pitchFamily="18" charset="0"/>
            </a:endParaRPr>
          </a:p>
        </p:txBody>
      </p:sp>
      <p:sp>
        <p:nvSpPr>
          <p:cNvPr id="4" name="3 Flecha derecha"/>
          <p:cNvSpPr/>
          <p:nvPr/>
        </p:nvSpPr>
        <p:spPr>
          <a:xfrm>
            <a:off x="5265561" y="980728"/>
            <a:ext cx="936104" cy="3431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 name="Picture 2" descr="Ningún Icono Disponible De La Imagen Plano, Ejemplo Del Vector Stock de  ilustración - Ilustración de perfil, cuadro: 132483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40212"/>
            <a:ext cx="1500554" cy="1224136"/>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6303591" y="1916832"/>
            <a:ext cx="1500554" cy="954107"/>
          </a:xfrm>
          <a:prstGeom prst="rect">
            <a:avLst/>
          </a:prstGeom>
          <a:noFill/>
        </p:spPr>
        <p:txBody>
          <a:bodyPr wrap="square" rtlCol="0">
            <a:spAutoFit/>
          </a:bodyPr>
          <a:lstStyle/>
          <a:p>
            <a:r>
              <a:rPr lang="es-AR" sz="1400" dirty="0" smtClean="0">
                <a:solidFill>
                  <a:schemeClr val="tx2"/>
                </a:solidFill>
                <a:latin typeface="Georgia" pitchFamily="18" charset="0"/>
              </a:rPr>
              <a:t>Evidencia donde puede observar la ubicación del tabique</a:t>
            </a:r>
            <a:r>
              <a:rPr lang="es-AR" sz="1400" dirty="0" smtClean="0">
                <a:solidFill>
                  <a:schemeClr val="tx2"/>
                </a:solidFill>
              </a:rPr>
              <a:t>.</a:t>
            </a:r>
            <a:endParaRPr lang="es-AR" sz="1400" dirty="0">
              <a:solidFill>
                <a:schemeClr val="tx2"/>
              </a:solidFill>
            </a:endParaRPr>
          </a:p>
        </p:txBody>
      </p:sp>
      <p:pic>
        <p:nvPicPr>
          <p:cNvPr id="7" name="Picture 2" descr="Ningún Icono Disponible De La Imagen Plano, Ejemplo Del Vector Stock de  ilustración - Ilustración de perfil, cuadro: 1324830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95" y="4221088"/>
            <a:ext cx="4629125" cy="22322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Ningún Icono Disponible De La Imagen Plano, Ejemplo Del Vector Stock de  ilustración - Ilustración de perfil, cuadro: 132483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3351832"/>
            <a:ext cx="2736304" cy="288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362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7" y="332656"/>
            <a:ext cx="3977371" cy="461665"/>
          </a:xfrm>
          <a:prstGeom prst="rect">
            <a:avLst/>
          </a:prstGeom>
          <a:noFill/>
        </p:spPr>
        <p:txBody>
          <a:bodyPr wrap="none" rtlCol="0">
            <a:spAutoFit/>
          </a:bodyPr>
          <a:lstStyle/>
          <a:p>
            <a:r>
              <a:rPr lang="es-AR" sz="2400" b="1" dirty="0" smtClean="0">
                <a:solidFill>
                  <a:schemeClr val="accent1"/>
                </a:solidFill>
                <a:latin typeface="Georgia" pitchFamily="18" charset="0"/>
              </a:rPr>
              <a:t>ENTORNO Y VIVIENDA</a:t>
            </a:r>
            <a:endParaRPr lang="es-AR" sz="2400" b="1" dirty="0">
              <a:solidFill>
                <a:schemeClr val="accent1"/>
              </a:solidFill>
              <a:latin typeface="Georgia" pitchFamily="18" charset="0"/>
            </a:endParaRPr>
          </a:p>
        </p:txBody>
      </p:sp>
      <p:sp>
        <p:nvSpPr>
          <p:cNvPr id="3" name="2 CuadroTexto"/>
          <p:cNvSpPr txBox="1"/>
          <p:nvPr/>
        </p:nvSpPr>
        <p:spPr>
          <a:xfrm>
            <a:off x="701253" y="1165205"/>
            <a:ext cx="4752528" cy="1569660"/>
          </a:xfrm>
          <a:prstGeom prst="rect">
            <a:avLst/>
          </a:prstGeom>
          <a:noFill/>
        </p:spPr>
        <p:txBody>
          <a:bodyPr wrap="square" rtlCol="0">
            <a:spAutoFit/>
          </a:bodyPr>
          <a:lstStyle/>
          <a:p>
            <a:r>
              <a:rPr lang="es-AR" sz="1600" dirty="0" smtClean="0">
                <a:solidFill>
                  <a:schemeClr val="tx2"/>
                </a:solidFill>
                <a:latin typeface="Georgia" pitchFamily="18" charset="0"/>
              </a:rPr>
              <a:t>Con el </a:t>
            </a:r>
            <a:r>
              <a:rPr lang="es-AR" sz="1600" dirty="0" smtClean="0">
                <a:solidFill>
                  <a:schemeClr val="accent1"/>
                </a:solidFill>
                <a:latin typeface="Georgia" pitchFamily="18" charset="0"/>
              </a:rPr>
              <a:t>zaguán </a:t>
            </a:r>
            <a:r>
              <a:rPr lang="es-AR" sz="1600" dirty="0" smtClean="0">
                <a:solidFill>
                  <a:schemeClr val="tx2"/>
                </a:solidFill>
                <a:latin typeface="Georgia" pitchFamily="18" charset="0"/>
              </a:rPr>
              <a:t>y el </a:t>
            </a:r>
            <a:r>
              <a:rPr lang="es-AR" sz="1600" dirty="0" smtClean="0">
                <a:solidFill>
                  <a:schemeClr val="accent2"/>
                </a:solidFill>
                <a:latin typeface="Georgia" pitchFamily="18" charset="0"/>
              </a:rPr>
              <a:t>eje quebrado </a:t>
            </a:r>
            <a:r>
              <a:rPr lang="es-AR" sz="1600" dirty="0" smtClean="0">
                <a:solidFill>
                  <a:schemeClr val="tx2"/>
                </a:solidFill>
                <a:latin typeface="Georgia" pitchFamily="18" charset="0"/>
              </a:rPr>
              <a:t>se logra un ingreso protegido.</a:t>
            </a:r>
          </a:p>
          <a:p>
            <a:r>
              <a:rPr lang="es-AR" sz="1600" dirty="0" smtClean="0">
                <a:solidFill>
                  <a:schemeClr val="tx2"/>
                </a:solidFill>
                <a:latin typeface="Georgia" pitchFamily="18" charset="0"/>
              </a:rPr>
              <a:t>Introversión con mayor privacidad, buscando resguardar la intimidad de la vida familiar. Resguardo de la ciudad inhóspita, peligrosa, de baja calidad ambiental.</a:t>
            </a:r>
            <a:endParaRPr lang="es-AR" sz="1600" dirty="0">
              <a:solidFill>
                <a:schemeClr val="accent1"/>
              </a:solidFill>
              <a:latin typeface="Georgia" pitchFamily="18" charset="0"/>
            </a:endParaRPr>
          </a:p>
        </p:txBody>
      </p:sp>
      <p:pic>
        <p:nvPicPr>
          <p:cNvPr id="4" name="Picture 2" descr="Ningún Icono Disponible De La Imagen Plano, Ejemplo Del Vector Stock de  ilustración - Ilustración de perfil, cuadro: 1324830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6868" y="476672"/>
            <a:ext cx="2736304" cy="2232248"/>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251520" y="3745485"/>
            <a:ext cx="1872208" cy="1754326"/>
          </a:xfrm>
          <a:prstGeom prst="rect">
            <a:avLst/>
          </a:prstGeom>
          <a:noFill/>
        </p:spPr>
        <p:txBody>
          <a:bodyPr wrap="square" rtlCol="0">
            <a:spAutoFit/>
          </a:bodyPr>
          <a:lstStyle/>
          <a:p>
            <a:r>
              <a:rPr lang="es-AR" sz="1200" dirty="0" smtClean="0">
                <a:latin typeface="Georgia" pitchFamily="18" charset="0"/>
              </a:rPr>
              <a:t>Tenían su frente cerrado, y con un </a:t>
            </a:r>
            <a:r>
              <a:rPr lang="es-AR" sz="1200" dirty="0" smtClean="0">
                <a:solidFill>
                  <a:schemeClr val="accent2"/>
                </a:solidFill>
                <a:latin typeface="Georgia" pitchFamily="18" charset="0"/>
              </a:rPr>
              <a:t>mínimo de aberturas al exterior</a:t>
            </a:r>
            <a:r>
              <a:rPr lang="es-AR" sz="1200" dirty="0" smtClean="0">
                <a:solidFill>
                  <a:schemeClr val="tx2"/>
                </a:solidFill>
                <a:latin typeface="Georgia" pitchFamily="18" charset="0"/>
              </a:rPr>
              <a:t>. Pone de manifiesto el espíritu recoleto de las casas de esta época conservaba un aspecto exterior que traslucía su origen defensivo.</a:t>
            </a:r>
            <a:endParaRPr lang="es-AR" sz="1200" dirty="0">
              <a:solidFill>
                <a:schemeClr val="tx2"/>
              </a:solidFill>
              <a:latin typeface="Georgia" pitchFamily="18" charset="0"/>
            </a:endParaRPr>
          </a:p>
        </p:txBody>
      </p:sp>
      <p:pic>
        <p:nvPicPr>
          <p:cNvPr id="6" name="Picture 2" descr="Ningún Icono Disponible De La Imagen Plano, Ejemplo Del Vector Stock de  ilustración - Ilustración de perfil, cuadro: 1324830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113833"/>
            <a:ext cx="5809772"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339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164</TotalTime>
  <Words>1018</Words>
  <Application>Microsoft Office PowerPoint</Application>
  <PresentationFormat>Presentación en pantalla (4:3)</PresentationFormat>
  <Paragraphs>69</Paragraphs>
  <Slides>7</Slides>
  <Notes>1</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Técnico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CIUDAD COLONIAL</dc:title>
  <dc:creator>Gabriel Celaibe</dc:creator>
  <cp:lastModifiedBy>Gabriel Celaibe</cp:lastModifiedBy>
  <cp:revision>22</cp:revision>
  <dcterms:created xsi:type="dcterms:W3CDTF">2022-06-06T06:13:23Z</dcterms:created>
  <dcterms:modified xsi:type="dcterms:W3CDTF">2022-06-06T08:57:25Z</dcterms:modified>
</cp:coreProperties>
</file>