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1394" r:id="rId3"/>
    <p:sldId id="1395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A6DF9-518A-4539-801E-1E02CABA7C47}" type="datetimeFigureOut">
              <a:rPr lang="pt-BR" smtClean="0"/>
              <a:t>20/01/2024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1804C-0828-498B-B590-FE49F1596EF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4128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E64197-1A63-4EF0-8A8C-20FCF7106EA8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C62869-BCC0-4AAB-A1EF-28FD9A8F8F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404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F9BE5-827F-27C9-3E08-08380DEF2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B489CD-869E-A3DD-0B94-635E66422C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DF1C40-E30B-2FEC-18F5-66B06AEB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713B-624C-44D7-86E8-545A5B7E2CCC}" type="datetimeFigureOut">
              <a:rPr lang="pt-BR" smtClean="0"/>
              <a:t>20/01/2024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684B44-258C-C438-EB8A-8C55D3AC8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A8967A-ADD9-CAD8-6AFC-F87F0D7E2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1548-7E2E-4C53-A7C3-6ADBFCD12B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927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C50F37-1D9A-45FE-CA69-030EB7ED3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AAA16F1-5A9D-956C-E5EC-B56693435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9FE37C-A099-4ACE-D380-5C5695206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713B-624C-44D7-86E8-545A5B7E2CCC}" type="datetimeFigureOut">
              <a:rPr lang="pt-BR" smtClean="0"/>
              <a:t>20/01/2024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08F544-263D-B71B-F9D0-A699B7236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3D3EED-9451-637F-2469-D820F4F1B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1548-7E2E-4C53-A7C3-6ADBFCD12B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0424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ABE9134-91C5-FC0C-D6A8-5052631A5A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739E8B2-9F85-3000-2FD6-33C031AE0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7B2F54-55A8-442A-34E5-C34A71304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713B-624C-44D7-86E8-545A5B7E2CCC}" type="datetimeFigureOut">
              <a:rPr lang="pt-BR" smtClean="0"/>
              <a:t>20/01/2024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E59977-73A5-480D-6093-D9BA6AEDA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3DD4CD-3599-6D45-5D71-FC14433DC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1548-7E2E-4C53-A7C3-6ADBFCD12B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5055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0B979B-7A3A-2B35-9ABA-FE54470EF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8D4D88-D553-27C5-2BD7-00F9003DE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AA44C5-2EF6-8EF5-C0EB-030A592AD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713B-624C-44D7-86E8-545A5B7E2CCC}" type="datetimeFigureOut">
              <a:rPr lang="pt-BR" smtClean="0"/>
              <a:t>20/01/2024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F0E2A9-D74F-584B-69DA-B47D3BE6F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FF04BF-F0FD-6818-2605-2E2F11FC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1548-7E2E-4C53-A7C3-6ADBFCD12B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405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7437DA-C06B-BC40-FDDF-509F51130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E47F35-F790-4D24-941F-63C080BDB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E0FA01-E15A-DE35-5C9A-E530E913E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713B-624C-44D7-86E8-545A5B7E2CCC}" type="datetimeFigureOut">
              <a:rPr lang="pt-BR" smtClean="0"/>
              <a:t>20/01/2024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A4251B-75DF-31E6-EA2C-5AB8FBA46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E9F6E3-98E5-4FD8-D764-D02B8F8DD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1548-7E2E-4C53-A7C3-6ADBFCD12B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5716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87DC2-DA16-4D20-4E44-E7A508D27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82DE8C-3FF2-2E73-8085-48D224E1D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82B809-902E-3BFE-5E4E-2C7EDE899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9E295A-F70E-7C2D-1637-ADE0251A6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713B-624C-44D7-86E8-545A5B7E2CCC}" type="datetimeFigureOut">
              <a:rPr lang="pt-BR" smtClean="0"/>
              <a:t>20/01/2024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C5FDCDF-65C1-EE76-0ED8-9DC59B135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6F8D5F-4ECC-60DD-D3E9-D14B15BD6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1548-7E2E-4C53-A7C3-6ADBFCD12B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0177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C49B0F-B2B2-6A23-2608-1845EEAA8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0953E5-4E8A-CDCC-F225-DC31B467C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CE686ED-A929-E55B-30D6-8081D9C7B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11B6E34-8582-8702-FAD1-D64D9C5656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3D199C0-19B6-D8C0-A240-7F6BC3EA9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98DB012-6E5B-AEF0-DA34-47923F578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713B-624C-44D7-86E8-545A5B7E2CCC}" type="datetimeFigureOut">
              <a:rPr lang="pt-BR" smtClean="0"/>
              <a:t>20/01/2024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7324609-8278-8277-F25B-4C948ADFD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2F0B0BC-F8C7-3477-C883-D10D07FF4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1548-7E2E-4C53-A7C3-6ADBFCD12B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462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8F0A3B-92A1-B574-B114-D31AFD647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FCEB120-0830-8945-E109-A6B3727D6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713B-624C-44D7-86E8-545A5B7E2CCC}" type="datetimeFigureOut">
              <a:rPr lang="pt-BR" smtClean="0"/>
              <a:t>20/01/2024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214F325-D714-DB59-659D-0EF5CFF19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DCEF039-4D31-8C3B-69C6-C661BB71C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1548-7E2E-4C53-A7C3-6ADBFCD12B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941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08351DC-424D-6517-CFF8-0E22BC622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713B-624C-44D7-86E8-545A5B7E2CCC}" type="datetimeFigureOut">
              <a:rPr lang="pt-BR" smtClean="0"/>
              <a:t>20/01/2024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02D20D0-0078-7315-DBB8-CB64FD6A1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A967A5E-0FBD-0601-5FC8-8D9BC4FEB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1548-7E2E-4C53-A7C3-6ADBFCD12B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7765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304B03-9A49-2194-FF51-0555F1A30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F591AB-0619-F73F-4A4E-D73D1D73D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8654B10-F698-EC4E-7135-D7EAA8185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5FE791-6C0D-65E6-E438-2201651F3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713B-624C-44D7-86E8-545A5B7E2CCC}" type="datetimeFigureOut">
              <a:rPr lang="pt-BR" smtClean="0"/>
              <a:t>20/01/2024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8627EE-E7DE-4F9A-1F98-AD70DE960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DA0E8AB-B240-517C-4F3E-2863AB974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1548-7E2E-4C53-A7C3-6ADBFCD12B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203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09BE35-ECF6-C709-D746-65FB52B45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3F12E6F-9C8B-23BA-4862-D3CD810B25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BA3073B-1323-3154-B1BD-D56BF07E3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ED85668-EAF4-805E-0A74-31E7A1140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0713B-624C-44D7-86E8-545A5B7E2CCC}" type="datetimeFigureOut">
              <a:rPr lang="pt-BR" smtClean="0"/>
              <a:t>20/01/2024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BCAE521-C3D0-6D1B-5061-27B1C2F13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CB7090-F8BB-E2B5-D8B9-145887430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21548-7E2E-4C53-A7C3-6ADBFCD12B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1679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0B89FDD-1F29-392A-E152-0E9A9CAD8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8F7756-FD56-A0B4-F526-1F1E0D81E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E56AC4-D77A-64F6-B3EE-745CC282EB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0713B-624C-44D7-86E8-545A5B7E2CCC}" type="datetimeFigureOut">
              <a:rPr lang="pt-BR" smtClean="0"/>
              <a:t>20/01/2024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1A03D3-270B-40B5-B2CF-83F425D1C1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5EAEA9-876D-4FC7-379C-589CEB01A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1548-7E2E-4C53-A7C3-6ADBFCD12B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346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DC9DB79-BDDD-1471-F818-5472DEE3F412}"/>
              </a:ext>
            </a:extLst>
          </p:cNvPr>
          <p:cNvSpPr/>
          <p:nvPr/>
        </p:nvSpPr>
        <p:spPr>
          <a:xfrm>
            <a:off x="97417" y="110571"/>
            <a:ext cx="1355935" cy="68087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Guiamento Orbital</a:t>
            </a:r>
            <a:br>
              <a:rPr lang="pt-BR" sz="1000" dirty="0">
                <a:solidFill>
                  <a:schemeClr val="tx1"/>
                </a:solidFill>
              </a:rPr>
            </a:br>
            <a:r>
              <a:rPr lang="pt-BR" sz="800" dirty="0">
                <a:solidFill>
                  <a:schemeClr val="accent2">
                    <a:lumMod val="75000"/>
                  </a:schemeClr>
                </a:solidFill>
              </a:rPr>
              <a:t>Equações não lineares do movimento relativo considerando J2 e arrasto + manobra orbital</a:t>
            </a:r>
            <a:endParaRPr lang="pt-BR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EEBF6ED-03D3-3016-0466-3CD95D37B5D3}"/>
              </a:ext>
            </a:extLst>
          </p:cNvPr>
          <p:cNvSpPr/>
          <p:nvPr/>
        </p:nvSpPr>
        <p:spPr>
          <a:xfrm>
            <a:off x="2486064" y="117217"/>
            <a:ext cx="1355935" cy="68087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Controlador</a:t>
            </a:r>
            <a:br>
              <a:rPr lang="pt-BR" sz="10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pt-BR" sz="800" dirty="0">
                <a:solidFill>
                  <a:schemeClr val="accent2">
                    <a:lumMod val="75000"/>
                  </a:schemeClr>
                </a:solidFill>
              </a:rPr>
              <a:t>PID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1AB48A2-634B-7A02-96EB-F7FB7984F1AE}"/>
              </a:ext>
            </a:extLst>
          </p:cNvPr>
          <p:cNvSpPr/>
          <p:nvPr/>
        </p:nvSpPr>
        <p:spPr>
          <a:xfrm>
            <a:off x="4118772" y="1145799"/>
            <a:ext cx="1355935" cy="68087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Dinâmica e cinemática orbital</a:t>
            </a:r>
            <a:r>
              <a:rPr lang="pt-BR" sz="1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br>
              <a:rPr lang="pt-BR" sz="10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pt-BR" sz="800" dirty="0">
                <a:solidFill>
                  <a:schemeClr val="accent2">
                    <a:lumMod val="75000"/>
                  </a:schemeClr>
                </a:solidFill>
              </a:rPr>
              <a:t>Equações não lineares do movimento relativo</a:t>
            </a:r>
            <a:endParaRPr lang="pt-BR" sz="800" dirty="0">
              <a:solidFill>
                <a:schemeClr val="tx1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13511EA-9DC6-0840-4F73-6F661A522885}"/>
              </a:ext>
            </a:extLst>
          </p:cNvPr>
          <p:cNvSpPr/>
          <p:nvPr/>
        </p:nvSpPr>
        <p:spPr>
          <a:xfrm>
            <a:off x="4118772" y="1992653"/>
            <a:ext cx="1355935" cy="68087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Distúrbios orbitais</a:t>
            </a:r>
            <a:br>
              <a:rPr lang="pt-BR" sz="1000" dirty="0">
                <a:solidFill>
                  <a:schemeClr val="tx1"/>
                </a:solidFill>
              </a:rPr>
            </a:br>
            <a:r>
              <a:rPr lang="pt-BR" sz="800" dirty="0">
                <a:solidFill>
                  <a:schemeClr val="accent2">
                    <a:lumMod val="75000"/>
                  </a:schemeClr>
                </a:solidFill>
              </a:rPr>
              <a:t>J2 e arrasto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D816BF6-F812-23F1-C3DD-F5BD41DDF378}"/>
              </a:ext>
            </a:extLst>
          </p:cNvPr>
          <p:cNvSpPr/>
          <p:nvPr/>
        </p:nvSpPr>
        <p:spPr>
          <a:xfrm>
            <a:off x="4118773" y="117653"/>
            <a:ext cx="1355935" cy="680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Gerenciamento dos propulsores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B4CCEFF-5502-B3CF-DF72-DBE6120A8C3A}"/>
              </a:ext>
            </a:extLst>
          </p:cNvPr>
          <p:cNvSpPr/>
          <p:nvPr/>
        </p:nvSpPr>
        <p:spPr>
          <a:xfrm>
            <a:off x="5731348" y="123826"/>
            <a:ext cx="1355935" cy="674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Atuadores</a:t>
            </a:r>
            <a:br>
              <a:rPr lang="pt-BR" sz="1000" dirty="0">
                <a:solidFill>
                  <a:schemeClr val="tx1"/>
                </a:solidFill>
              </a:rPr>
            </a:br>
            <a:r>
              <a:rPr lang="pt-BR" sz="800" dirty="0">
                <a:solidFill>
                  <a:schemeClr val="accent2">
                    <a:lumMod val="75000"/>
                  </a:schemeClr>
                </a:solidFill>
              </a:rPr>
              <a:t>Propulsores</a:t>
            </a:r>
            <a:endParaRPr lang="pt-BR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1591EE83-7406-0A81-C1C0-C8B3381823C7}"/>
              </a:ext>
            </a:extLst>
          </p:cNvPr>
          <p:cNvGrpSpPr/>
          <p:nvPr/>
        </p:nvGrpSpPr>
        <p:grpSpPr>
          <a:xfrm>
            <a:off x="1724454" y="291125"/>
            <a:ext cx="435222" cy="406302"/>
            <a:chOff x="6309527" y="3887613"/>
            <a:chExt cx="435222" cy="406302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61D2009B-80DA-1A0D-70C8-686094621214}"/>
                </a:ext>
              </a:extLst>
            </p:cNvPr>
            <p:cNvSpPr/>
            <p:nvPr/>
          </p:nvSpPr>
          <p:spPr>
            <a:xfrm>
              <a:off x="6366275" y="3887613"/>
              <a:ext cx="378474" cy="3404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CCE07CD-3B1E-6131-C48F-DF23C7C8F1F9}"/>
                </a:ext>
              </a:extLst>
            </p:cNvPr>
            <p:cNvCxnSpPr>
              <a:cxnSpLocks/>
              <a:stCxn id="10" idx="1"/>
              <a:endCxn id="10" idx="5"/>
            </p:cNvCxnSpPr>
            <p:nvPr/>
          </p:nvCxnSpPr>
          <p:spPr>
            <a:xfrm>
              <a:off x="6421701" y="3937469"/>
              <a:ext cx="267622" cy="240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BAE1D82A-96D8-FBDD-D675-FE52490C95A7}"/>
                </a:ext>
              </a:extLst>
            </p:cNvPr>
            <p:cNvCxnSpPr>
              <a:cxnSpLocks/>
              <a:stCxn id="10" idx="3"/>
              <a:endCxn id="10" idx="7"/>
            </p:cNvCxnSpPr>
            <p:nvPr/>
          </p:nvCxnSpPr>
          <p:spPr>
            <a:xfrm flipV="1">
              <a:off x="6421701" y="3937469"/>
              <a:ext cx="267622" cy="240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1C259C0B-7019-099A-6E46-B8DC5F83848B}"/>
                </a:ext>
              </a:extLst>
            </p:cNvPr>
            <p:cNvSpPr txBox="1"/>
            <p:nvPr/>
          </p:nvSpPr>
          <p:spPr>
            <a:xfrm>
              <a:off x="6309527" y="389729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+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03BDE34D-46CD-F58F-680F-A832050F47C7}"/>
                </a:ext>
              </a:extLst>
            </p:cNvPr>
            <p:cNvSpPr txBox="1"/>
            <p:nvPr/>
          </p:nvSpPr>
          <p:spPr>
            <a:xfrm>
              <a:off x="6435848" y="3986138"/>
              <a:ext cx="2391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-</a:t>
              </a:r>
            </a:p>
          </p:txBody>
        </p:sp>
      </p:grpSp>
      <p:cxnSp>
        <p:nvCxnSpPr>
          <p:cNvPr id="27" name="Conector: Angulado 26">
            <a:extLst>
              <a:ext uri="{FF2B5EF4-FFF2-40B4-BE49-F238E27FC236}">
                <a16:creationId xmlns:a16="http://schemas.microsoft.com/office/drawing/2014/main" id="{419E81A8-58D4-2710-BFD0-68CF3EAC5F08}"/>
              </a:ext>
            </a:extLst>
          </p:cNvPr>
          <p:cNvCxnSpPr>
            <a:stCxn id="4" idx="3"/>
            <a:endCxn id="17" idx="1"/>
          </p:cNvCxnSpPr>
          <p:nvPr/>
        </p:nvCxnSpPr>
        <p:spPr>
          <a:xfrm>
            <a:off x="1453352" y="451010"/>
            <a:ext cx="271102" cy="36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B68FB85C-2255-16CD-5577-F3DEAAF87FA9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V="1">
            <a:off x="4796740" y="1826677"/>
            <a:ext cx="0" cy="165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D196DDBB-E1FC-0355-98D8-A7F23DE8BBEA}"/>
              </a:ext>
            </a:extLst>
          </p:cNvPr>
          <p:cNvCxnSpPr>
            <a:stCxn id="10" idx="6"/>
            <a:endCxn id="5" idx="1"/>
          </p:cNvCxnSpPr>
          <p:nvPr/>
        </p:nvCxnSpPr>
        <p:spPr>
          <a:xfrm flipV="1">
            <a:off x="2159676" y="457656"/>
            <a:ext cx="326388" cy="36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: Angulado 43">
            <a:extLst>
              <a:ext uri="{FF2B5EF4-FFF2-40B4-BE49-F238E27FC236}">
                <a16:creationId xmlns:a16="http://schemas.microsoft.com/office/drawing/2014/main" id="{1B8812BE-1197-A41C-8CAB-4BBE72B6D028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3841999" y="457656"/>
            <a:ext cx="276774" cy="4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: Angulado 47">
            <a:extLst>
              <a:ext uri="{FF2B5EF4-FFF2-40B4-BE49-F238E27FC236}">
                <a16:creationId xmlns:a16="http://schemas.microsoft.com/office/drawing/2014/main" id="{91869509-80C9-3257-ADC0-5455453676E8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5474708" y="458092"/>
            <a:ext cx="256640" cy="30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: Angulado 56">
            <a:extLst>
              <a:ext uri="{FF2B5EF4-FFF2-40B4-BE49-F238E27FC236}">
                <a16:creationId xmlns:a16="http://schemas.microsoft.com/office/drawing/2014/main" id="{39F6DFE8-4973-C665-6037-73C762DB297C}"/>
              </a:ext>
            </a:extLst>
          </p:cNvPr>
          <p:cNvCxnSpPr>
            <a:cxnSpLocks/>
            <a:stCxn id="9" idx="3"/>
            <a:endCxn id="6" idx="3"/>
          </p:cNvCxnSpPr>
          <p:nvPr/>
        </p:nvCxnSpPr>
        <p:spPr>
          <a:xfrm flipH="1">
            <a:off x="5474707" y="461179"/>
            <a:ext cx="1612576" cy="1025059"/>
          </a:xfrm>
          <a:prstGeom prst="bentConnector3">
            <a:avLst>
              <a:gd name="adj1" fmla="val -308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tângulo 72">
            <a:extLst>
              <a:ext uri="{FF2B5EF4-FFF2-40B4-BE49-F238E27FC236}">
                <a16:creationId xmlns:a16="http://schemas.microsoft.com/office/drawing/2014/main" id="{15E8E56D-226C-B9E7-2934-BBC27DD2EBF6}"/>
              </a:ext>
            </a:extLst>
          </p:cNvPr>
          <p:cNvSpPr/>
          <p:nvPr/>
        </p:nvSpPr>
        <p:spPr>
          <a:xfrm>
            <a:off x="97417" y="3296825"/>
            <a:ext cx="1355935" cy="6808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Guiamento de atitude</a:t>
            </a:r>
            <a:br>
              <a:rPr lang="pt-BR" sz="800" dirty="0">
                <a:solidFill>
                  <a:schemeClr val="tx1"/>
                </a:solidFill>
              </a:rPr>
            </a:br>
            <a:r>
              <a:rPr lang="pt-BR" sz="800" dirty="0">
                <a:solidFill>
                  <a:schemeClr val="accent2">
                    <a:lumMod val="75000"/>
                  </a:schemeClr>
                </a:solidFill>
              </a:rPr>
              <a:t>Função de apontamento (ângulos de Euler)</a:t>
            </a:r>
            <a:endParaRPr lang="pt-BR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D24229CD-481B-4BC1-CBDC-C8C5CC96E133}"/>
              </a:ext>
            </a:extLst>
          </p:cNvPr>
          <p:cNvSpPr/>
          <p:nvPr/>
        </p:nvSpPr>
        <p:spPr>
          <a:xfrm>
            <a:off x="2331074" y="3302584"/>
            <a:ext cx="1355935" cy="6808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Controlador</a:t>
            </a:r>
            <a:br>
              <a:rPr lang="pt-BR" sz="1000" dirty="0">
                <a:solidFill>
                  <a:schemeClr val="tx1"/>
                </a:solidFill>
              </a:rPr>
            </a:br>
            <a:r>
              <a:rPr lang="pt-BR" sz="800" dirty="0">
                <a:solidFill>
                  <a:schemeClr val="accent2">
                    <a:lumMod val="75000"/>
                  </a:schemeClr>
                </a:solidFill>
              </a:rPr>
              <a:t>P</a:t>
            </a:r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78C7A023-B21F-A1E8-CCB4-8C441D095B70}"/>
              </a:ext>
            </a:extLst>
          </p:cNvPr>
          <p:cNvSpPr/>
          <p:nvPr/>
        </p:nvSpPr>
        <p:spPr>
          <a:xfrm>
            <a:off x="4013394" y="3304590"/>
            <a:ext cx="1355935" cy="680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Gerenciamento dos atuadores</a:t>
            </a:r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8ED6F467-7F7C-1139-2032-6369521C28FC}"/>
              </a:ext>
            </a:extLst>
          </p:cNvPr>
          <p:cNvSpPr/>
          <p:nvPr/>
        </p:nvSpPr>
        <p:spPr>
          <a:xfrm>
            <a:off x="5669984" y="3311987"/>
            <a:ext cx="1355935" cy="674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Atuadores</a:t>
            </a:r>
            <a:br>
              <a:rPr lang="pt-BR" sz="1000" dirty="0">
                <a:solidFill>
                  <a:schemeClr val="tx1"/>
                </a:solidFill>
              </a:rPr>
            </a:br>
            <a:r>
              <a:rPr lang="pt-BR" sz="80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Rodas de reação</a:t>
            </a:r>
            <a:br>
              <a:rPr lang="pt-BR" sz="8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pt-BR" sz="800" strike="sngStrike" dirty="0">
                <a:solidFill>
                  <a:schemeClr val="accent2">
                    <a:lumMod val="75000"/>
                  </a:schemeClr>
                </a:solidFill>
              </a:rPr>
              <a:t>Bobina magnética?</a:t>
            </a:r>
          </a:p>
        </p:txBody>
      </p:sp>
      <p:sp>
        <p:nvSpPr>
          <p:cNvPr id="80" name="Retângulo 79">
            <a:extLst>
              <a:ext uri="{FF2B5EF4-FFF2-40B4-BE49-F238E27FC236}">
                <a16:creationId xmlns:a16="http://schemas.microsoft.com/office/drawing/2014/main" id="{0FC71527-CE68-4449-61A9-D663F808C836}"/>
              </a:ext>
            </a:extLst>
          </p:cNvPr>
          <p:cNvSpPr/>
          <p:nvPr/>
        </p:nvSpPr>
        <p:spPr>
          <a:xfrm>
            <a:off x="4013769" y="4321731"/>
            <a:ext cx="1355935" cy="6808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Dinâmica e cinemática atitude</a:t>
            </a:r>
            <a:br>
              <a:rPr lang="pt-BR" sz="1000" dirty="0">
                <a:solidFill>
                  <a:schemeClr val="tx1"/>
                </a:solidFill>
              </a:rPr>
            </a:br>
            <a:r>
              <a:rPr lang="pt-BR" sz="800" dirty="0">
                <a:solidFill>
                  <a:schemeClr val="accent2">
                    <a:lumMod val="75000"/>
                  </a:schemeClr>
                </a:solidFill>
              </a:rPr>
              <a:t>Equações de Euler</a:t>
            </a:r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9029D1D3-A141-30C0-8258-809EDAA145F3}"/>
              </a:ext>
            </a:extLst>
          </p:cNvPr>
          <p:cNvSpPr/>
          <p:nvPr/>
        </p:nvSpPr>
        <p:spPr>
          <a:xfrm>
            <a:off x="4013394" y="5258482"/>
            <a:ext cx="1355935" cy="6808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Distúrbios da atitude</a:t>
            </a:r>
            <a:br>
              <a:rPr lang="pt-BR" sz="1000" dirty="0">
                <a:solidFill>
                  <a:schemeClr val="tx1"/>
                </a:solidFill>
              </a:rPr>
            </a:br>
            <a:r>
              <a:rPr lang="pt-BR" sz="800" dirty="0">
                <a:solidFill>
                  <a:schemeClr val="accent2">
                    <a:lumMod val="75000"/>
                  </a:schemeClr>
                </a:solidFill>
              </a:rPr>
              <a:t>J2 e arrasto?</a:t>
            </a:r>
          </a:p>
        </p:txBody>
      </p: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D63B9E1D-B1B8-4329-FF3A-FABD58279E32}"/>
              </a:ext>
            </a:extLst>
          </p:cNvPr>
          <p:cNvGrpSpPr/>
          <p:nvPr/>
        </p:nvGrpSpPr>
        <p:grpSpPr>
          <a:xfrm>
            <a:off x="1646312" y="3471569"/>
            <a:ext cx="435222" cy="406302"/>
            <a:chOff x="6309527" y="3887613"/>
            <a:chExt cx="435222" cy="406302"/>
          </a:xfrm>
        </p:grpSpPr>
        <p:sp>
          <p:nvSpPr>
            <p:cNvPr id="83" name="Elipse 82">
              <a:extLst>
                <a:ext uri="{FF2B5EF4-FFF2-40B4-BE49-F238E27FC236}">
                  <a16:creationId xmlns:a16="http://schemas.microsoft.com/office/drawing/2014/main" id="{7D5C5F6C-3AE8-032E-1296-899EC8A448C8}"/>
                </a:ext>
              </a:extLst>
            </p:cNvPr>
            <p:cNvSpPr/>
            <p:nvPr/>
          </p:nvSpPr>
          <p:spPr>
            <a:xfrm>
              <a:off x="6366275" y="3887613"/>
              <a:ext cx="378474" cy="3404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cxnSp>
          <p:nvCxnSpPr>
            <p:cNvPr id="84" name="Conector reto 83">
              <a:extLst>
                <a:ext uri="{FF2B5EF4-FFF2-40B4-BE49-F238E27FC236}">
                  <a16:creationId xmlns:a16="http://schemas.microsoft.com/office/drawing/2014/main" id="{B3D8F391-7D05-6DC3-A722-3609D8BF23AD}"/>
                </a:ext>
              </a:extLst>
            </p:cNvPr>
            <p:cNvCxnSpPr>
              <a:cxnSpLocks/>
              <a:stCxn id="83" idx="1"/>
              <a:endCxn id="83" idx="5"/>
            </p:cNvCxnSpPr>
            <p:nvPr/>
          </p:nvCxnSpPr>
          <p:spPr>
            <a:xfrm>
              <a:off x="6421701" y="3937469"/>
              <a:ext cx="267622" cy="240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to 84">
              <a:extLst>
                <a:ext uri="{FF2B5EF4-FFF2-40B4-BE49-F238E27FC236}">
                  <a16:creationId xmlns:a16="http://schemas.microsoft.com/office/drawing/2014/main" id="{677BD1E8-7469-B2EC-255B-8BD42A1784F0}"/>
                </a:ext>
              </a:extLst>
            </p:cNvPr>
            <p:cNvCxnSpPr>
              <a:cxnSpLocks/>
              <a:stCxn id="83" idx="3"/>
              <a:endCxn id="83" idx="7"/>
            </p:cNvCxnSpPr>
            <p:nvPr/>
          </p:nvCxnSpPr>
          <p:spPr>
            <a:xfrm flipV="1">
              <a:off x="6421701" y="3937469"/>
              <a:ext cx="267622" cy="2407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B4547D31-CFA5-84EC-3771-95DCD2C9DBC2}"/>
                </a:ext>
              </a:extLst>
            </p:cNvPr>
            <p:cNvSpPr txBox="1"/>
            <p:nvPr/>
          </p:nvSpPr>
          <p:spPr>
            <a:xfrm>
              <a:off x="6309527" y="3897298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+</a:t>
              </a:r>
            </a:p>
          </p:txBody>
        </p:sp>
        <p:sp>
          <p:nvSpPr>
            <p:cNvPr id="87" name="CaixaDeTexto 86">
              <a:extLst>
                <a:ext uri="{FF2B5EF4-FFF2-40B4-BE49-F238E27FC236}">
                  <a16:creationId xmlns:a16="http://schemas.microsoft.com/office/drawing/2014/main" id="{4835CB63-F3E7-1BB0-954F-473A7B672B6E}"/>
                </a:ext>
              </a:extLst>
            </p:cNvPr>
            <p:cNvSpPr txBox="1"/>
            <p:nvPr/>
          </p:nvSpPr>
          <p:spPr>
            <a:xfrm>
              <a:off x="6435848" y="3986138"/>
              <a:ext cx="2391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-</a:t>
              </a:r>
            </a:p>
          </p:txBody>
        </p:sp>
      </p:grpSp>
      <p:cxnSp>
        <p:nvCxnSpPr>
          <p:cNvPr id="89" name="Conector: Angulado 88">
            <a:extLst>
              <a:ext uri="{FF2B5EF4-FFF2-40B4-BE49-F238E27FC236}">
                <a16:creationId xmlns:a16="http://schemas.microsoft.com/office/drawing/2014/main" id="{3E60ABFF-C75F-D837-CDCB-142798CF0585}"/>
              </a:ext>
            </a:extLst>
          </p:cNvPr>
          <p:cNvCxnSpPr>
            <a:stCxn id="73" idx="3"/>
            <a:endCxn id="86" idx="1"/>
          </p:cNvCxnSpPr>
          <p:nvPr/>
        </p:nvCxnSpPr>
        <p:spPr>
          <a:xfrm flipV="1">
            <a:off x="1453352" y="3635143"/>
            <a:ext cx="192960" cy="21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: Angulado 93">
            <a:extLst>
              <a:ext uri="{FF2B5EF4-FFF2-40B4-BE49-F238E27FC236}">
                <a16:creationId xmlns:a16="http://schemas.microsoft.com/office/drawing/2014/main" id="{BB9EB725-9FC3-C135-C641-D3074B1F761D}"/>
              </a:ext>
            </a:extLst>
          </p:cNvPr>
          <p:cNvCxnSpPr>
            <a:stCxn id="83" idx="6"/>
            <a:endCxn id="77" idx="1"/>
          </p:cNvCxnSpPr>
          <p:nvPr/>
        </p:nvCxnSpPr>
        <p:spPr>
          <a:xfrm>
            <a:off x="2081534" y="3641789"/>
            <a:ext cx="249540" cy="12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: Angulado 96">
            <a:extLst>
              <a:ext uri="{FF2B5EF4-FFF2-40B4-BE49-F238E27FC236}">
                <a16:creationId xmlns:a16="http://schemas.microsoft.com/office/drawing/2014/main" id="{F64F3024-1628-B83E-A25B-6A869BC64EC3}"/>
              </a:ext>
            </a:extLst>
          </p:cNvPr>
          <p:cNvCxnSpPr>
            <a:stCxn id="77" idx="3"/>
            <a:endCxn id="78" idx="1"/>
          </p:cNvCxnSpPr>
          <p:nvPr/>
        </p:nvCxnSpPr>
        <p:spPr>
          <a:xfrm>
            <a:off x="3687009" y="3643023"/>
            <a:ext cx="326385" cy="20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: Angulado 98">
            <a:extLst>
              <a:ext uri="{FF2B5EF4-FFF2-40B4-BE49-F238E27FC236}">
                <a16:creationId xmlns:a16="http://schemas.microsoft.com/office/drawing/2014/main" id="{D62CC81E-0157-2D6B-56FE-9697E40FCE07}"/>
              </a:ext>
            </a:extLst>
          </p:cNvPr>
          <p:cNvCxnSpPr>
            <a:stCxn id="78" idx="3"/>
            <a:endCxn id="79" idx="1"/>
          </p:cNvCxnSpPr>
          <p:nvPr/>
        </p:nvCxnSpPr>
        <p:spPr>
          <a:xfrm>
            <a:off x="5369329" y="3645029"/>
            <a:ext cx="300655" cy="43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: Angulado 102">
            <a:extLst>
              <a:ext uri="{FF2B5EF4-FFF2-40B4-BE49-F238E27FC236}">
                <a16:creationId xmlns:a16="http://schemas.microsoft.com/office/drawing/2014/main" id="{E360D0EB-EBA8-E721-7D63-89B19BE892EE}"/>
              </a:ext>
            </a:extLst>
          </p:cNvPr>
          <p:cNvCxnSpPr>
            <a:stCxn id="79" idx="3"/>
            <a:endCxn id="80" idx="3"/>
          </p:cNvCxnSpPr>
          <p:nvPr/>
        </p:nvCxnSpPr>
        <p:spPr>
          <a:xfrm flipH="1">
            <a:off x="5369704" y="3649340"/>
            <a:ext cx="1656215" cy="1012830"/>
          </a:xfrm>
          <a:prstGeom prst="bentConnector3">
            <a:avLst>
              <a:gd name="adj1" fmla="val -401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: Angulado 105">
            <a:extLst>
              <a:ext uri="{FF2B5EF4-FFF2-40B4-BE49-F238E27FC236}">
                <a16:creationId xmlns:a16="http://schemas.microsoft.com/office/drawing/2014/main" id="{A17BE639-DA98-5696-8627-AD0C24A0DA20}"/>
              </a:ext>
            </a:extLst>
          </p:cNvPr>
          <p:cNvCxnSpPr>
            <a:stCxn id="81" idx="0"/>
            <a:endCxn id="80" idx="2"/>
          </p:cNvCxnSpPr>
          <p:nvPr/>
        </p:nvCxnSpPr>
        <p:spPr>
          <a:xfrm rot="5400000" flipH="1" flipV="1">
            <a:off x="4563613" y="5130359"/>
            <a:ext cx="255873" cy="3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tângulo 115">
            <a:extLst>
              <a:ext uri="{FF2B5EF4-FFF2-40B4-BE49-F238E27FC236}">
                <a16:creationId xmlns:a16="http://schemas.microsoft.com/office/drawing/2014/main" id="{4ED67F2B-BA6F-23C2-C3E5-6B28501EDAB3}"/>
              </a:ext>
            </a:extLst>
          </p:cNvPr>
          <p:cNvSpPr/>
          <p:nvPr/>
        </p:nvSpPr>
        <p:spPr>
          <a:xfrm>
            <a:off x="2486064" y="1142223"/>
            <a:ext cx="1355935" cy="680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Sensores</a:t>
            </a:r>
            <a:br>
              <a:rPr lang="pt-BR" sz="1000" dirty="0">
                <a:solidFill>
                  <a:schemeClr val="tx1"/>
                </a:solidFill>
              </a:rPr>
            </a:br>
            <a:r>
              <a:rPr lang="pt-BR" sz="800" dirty="0">
                <a:solidFill>
                  <a:schemeClr val="accent2">
                    <a:lumMod val="75000"/>
                  </a:schemeClr>
                </a:solidFill>
              </a:rPr>
              <a:t>Acelerômetro</a:t>
            </a:r>
            <a:br>
              <a:rPr lang="pt-BR" sz="8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pt-BR" sz="800" dirty="0">
                <a:solidFill>
                  <a:schemeClr val="accent2">
                    <a:lumMod val="75000"/>
                  </a:schemeClr>
                </a:solidFill>
              </a:rPr>
              <a:t>CDGPS?</a:t>
            </a:r>
          </a:p>
        </p:txBody>
      </p:sp>
      <p:cxnSp>
        <p:nvCxnSpPr>
          <p:cNvPr id="118" name="Conector: Angulado 117">
            <a:extLst>
              <a:ext uri="{FF2B5EF4-FFF2-40B4-BE49-F238E27FC236}">
                <a16:creationId xmlns:a16="http://schemas.microsoft.com/office/drawing/2014/main" id="{53641D11-0F1E-6D11-0CD8-A99A40E725CC}"/>
              </a:ext>
            </a:extLst>
          </p:cNvPr>
          <p:cNvCxnSpPr>
            <a:stCxn id="6" idx="1"/>
            <a:endCxn id="116" idx="3"/>
          </p:cNvCxnSpPr>
          <p:nvPr/>
        </p:nvCxnSpPr>
        <p:spPr>
          <a:xfrm rot="10800000">
            <a:off x="3842000" y="1482662"/>
            <a:ext cx="276773" cy="35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: Angulado 124">
            <a:extLst>
              <a:ext uri="{FF2B5EF4-FFF2-40B4-BE49-F238E27FC236}">
                <a16:creationId xmlns:a16="http://schemas.microsoft.com/office/drawing/2014/main" id="{7A063A70-2F6E-538D-2C62-8A92E167B76D}"/>
              </a:ext>
            </a:extLst>
          </p:cNvPr>
          <p:cNvCxnSpPr>
            <a:stCxn id="116" idx="1"/>
            <a:endCxn id="18" idx="2"/>
          </p:cNvCxnSpPr>
          <p:nvPr/>
        </p:nvCxnSpPr>
        <p:spPr>
          <a:xfrm rot="10800000">
            <a:off x="1970360" y="697428"/>
            <a:ext cx="515705" cy="7852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tângulo 125">
            <a:extLst>
              <a:ext uri="{FF2B5EF4-FFF2-40B4-BE49-F238E27FC236}">
                <a16:creationId xmlns:a16="http://schemas.microsoft.com/office/drawing/2014/main" id="{3B3B3B84-8AEA-8132-EDB5-C5C5D6D8BD30}"/>
              </a:ext>
            </a:extLst>
          </p:cNvPr>
          <p:cNvSpPr/>
          <p:nvPr/>
        </p:nvSpPr>
        <p:spPr>
          <a:xfrm>
            <a:off x="2330432" y="4320862"/>
            <a:ext cx="1355935" cy="680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Sensores</a:t>
            </a:r>
            <a:br>
              <a:rPr lang="pt-BR" sz="1000" dirty="0">
                <a:solidFill>
                  <a:schemeClr val="tx1"/>
                </a:solidFill>
              </a:rPr>
            </a:br>
            <a:r>
              <a:rPr lang="pt-BR" sz="800" dirty="0">
                <a:solidFill>
                  <a:schemeClr val="accent2">
                    <a:lumMod val="75000"/>
                  </a:schemeClr>
                </a:solidFill>
              </a:rPr>
              <a:t>Star tracker?</a:t>
            </a:r>
            <a:br>
              <a:rPr lang="pt-BR" sz="8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pt-BR" sz="800" dirty="0">
                <a:solidFill>
                  <a:schemeClr val="accent2">
                    <a:lumMod val="75000"/>
                  </a:schemeClr>
                </a:solidFill>
              </a:rPr>
              <a:t>Sensor solar?</a:t>
            </a:r>
            <a:br>
              <a:rPr lang="pt-BR" sz="8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pt-BR" sz="800" dirty="0">
                <a:solidFill>
                  <a:schemeClr val="accent2">
                    <a:lumMod val="75000"/>
                  </a:schemeClr>
                </a:solidFill>
              </a:rPr>
              <a:t>Magnetômetro?</a:t>
            </a:r>
            <a:br>
              <a:rPr lang="pt-BR" sz="8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pt-BR" sz="800" dirty="0">
                <a:solidFill>
                  <a:schemeClr val="accent2">
                    <a:lumMod val="75000"/>
                  </a:schemeClr>
                </a:solidFill>
                <a:highlight>
                  <a:srgbClr val="FFFF00"/>
                </a:highlight>
              </a:rPr>
              <a:t>Giroscópio?</a:t>
            </a:r>
          </a:p>
        </p:txBody>
      </p:sp>
      <p:cxnSp>
        <p:nvCxnSpPr>
          <p:cNvPr id="137" name="Conector: Angulado 136">
            <a:extLst>
              <a:ext uri="{FF2B5EF4-FFF2-40B4-BE49-F238E27FC236}">
                <a16:creationId xmlns:a16="http://schemas.microsoft.com/office/drawing/2014/main" id="{966FB44C-0AA5-556E-6A62-D8206C310C5F}"/>
              </a:ext>
            </a:extLst>
          </p:cNvPr>
          <p:cNvCxnSpPr>
            <a:stCxn id="126" idx="1"/>
            <a:endCxn id="87" idx="2"/>
          </p:cNvCxnSpPr>
          <p:nvPr/>
        </p:nvCxnSpPr>
        <p:spPr>
          <a:xfrm rot="10800000">
            <a:off x="1892218" y="3877871"/>
            <a:ext cx="438215" cy="7834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: Angulado 145">
            <a:extLst>
              <a:ext uri="{FF2B5EF4-FFF2-40B4-BE49-F238E27FC236}">
                <a16:creationId xmlns:a16="http://schemas.microsoft.com/office/drawing/2014/main" id="{07D8FB67-2706-327F-EB87-EABA1B20CF6B}"/>
              </a:ext>
            </a:extLst>
          </p:cNvPr>
          <p:cNvCxnSpPr>
            <a:cxnSpLocks/>
            <a:stCxn id="80" idx="1"/>
            <a:endCxn id="126" idx="3"/>
          </p:cNvCxnSpPr>
          <p:nvPr/>
        </p:nvCxnSpPr>
        <p:spPr>
          <a:xfrm rot="10800000">
            <a:off x="3686367" y="4661302"/>
            <a:ext cx="327402" cy="8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: Angulado 155">
            <a:extLst>
              <a:ext uri="{FF2B5EF4-FFF2-40B4-BE49-F238E27FC236}">
                <a16:creationId xmlns:a16="http://schemas.microsoft.com/office/drawing/2014/main" id="{6BD8BBDE-0819-EB80-3234-1FF834BBAFF8}"/>
              </a:ext>
            </a:extLst>
          </p:cNvPr>
          <p:cNvCxnSpPr>
            <a:cxnSpLocks/>
            <a:stCxn id="9" idx="2"/>
            <a:endCxn id="157" idx="1"/>
          </p:cNvCxnSpPr>
          <p:nvPr/>
        </p:nvCxnSpPr>
        <p:spPr>
          <a:xfrm rot="16200000" flipH="1">
            <a:off x="6411927" y="795920"/>
            <a:ext cx="186226" cy="1914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tângulo: Cantos Arredondados 156">
            <a:extLst>
              <a:ext uri="{FF2B5EF4-FFF2-40B4-BE49-F238E27FC236}">
                <a16:creationId xmlns:a16="http://schemas.microsoft.com/office/drawing/2014/main" id="{78572E14-1AF9-AF47-D3D6-3A81C46475AF}"/>
              </a:ext>
            </a:extLst>
          </p:cNvPr>
          <p:cNvSpPr/>
          <p:nvPr/>
        </p:nvSpPr>
        <p:spPr>
          <a:xfrm>
            <a:off x="6600764" y="875700"/>
            <a:ext cx="928870" cy="21811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Não-linearidades</a:t>
            </a:r>
          </a:p>
        </p:txBody>
      </p:sp>
      <p:sp>
        <p:nvSpPr>
          <p:cNvPr id="167" name="Retângulo: Cantos Arredondados 166">
            <a:extLst>
              <a:ext uri="{FF2B5EF4-FFF2-40B4-BE49-F238E27FC236}">
                <a16:creationId xmlns:a16="http://schemas.microsoft.com/office/drawing/2014/main" id="{08DD6DE5-DE81-551D-ABEA-37CAF2B601C0}"/>
              </a:ext>
            </a:extLst>
          </p:cNvPr>
          <p:cNvSpPr/>
          <p:nvPr/>
        </p:nvSpPr>
        <p:spPr>
          <a:xfrm>
            <a:off x="2021629" y="1919215"/>
            <a:ext cx="928870" cy="21811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Não-linearidades</a:t>
            </a:r>
          </a:p>
        </p:txBody>
      </p:sp>
      <p:cxnSp>
        <p:nvCxnSpPr>
          <p:cNvPr id="168" name="Conector: Angulado 167">
            <a:extLst>
              <a:ext uri="{FF2B5EF4-FFF2-40B4-BE49-F238E27FC236}">
                <a16:creationId xmlns:a16="http://schemas.microsoft.com/office/drawing/2014/main" id="{675798C4-DE73-980F-F7E1-D21DE74733FD}"/>
              </a:ext>
            </a:extLst>
          </p:cNvPr>
          <p:cNvCxnSpPr>
            <a:cxnSpLocks/>
            <a:stCxn id="116" idx="2"/>
            <a:endCxn id="167" idx="3"/>
          </p:cNvCxnSpPr>
          <p:nvPr/>
        </p:nvCxnSpPr>
        <p:spPr>
          <a:xfrm rot="5400000">
            <a:off x="2954681" y="1818920"/>
            <a:ext cx="205171" cy="2135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ctor: Angulado 172">
            <a:extLst>
              <a:ext uri="{FF2B5EF4-FFF2-40B4-BE49-F238E27FC236}">
                <a16:creationId xmlns:a16="http://schemas.microsoft.com/office/drawing/2014/main" id="{F80BF61F-B714-DB50-D374-1CE5104334D3}"/>
              </a:ext>
            </a:extLst>
          </p:cNvPr>
          <p:cNvCxnSpPr>
            <a:cxnSpLocks/>
            <a:stCxn id="79" idx="2"/>
            <a:endCxn id="174" idx="1"/>
          </p:cNvCxnSpPr>
          <p:nvPr/>
        </p:nvCxnSpPr>
        <p:spPr>
          <a:xfrm rot="16200000" flipH="1">
            <a:off x="6449304" y="3885339"/>
            <a:ext cx="170219" cy="3729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tângulo: Cantos Arredondados 173">
            <a:extLst>
              <a:ext uri="{FF2B5EF4-FFF2-40B4-BE49-F238E27FC236}">
                <a16:creationId xmlns:a16="http://schemas.microsoft.com/office/drawing/2014/main" id="{7B1D38EE-3029-27F1-FDDB-CED3C02BD2C9}"/>
              </a:ext>
            </a:extLst>
          </p:cNvPr>
          <p:cNvSpPr/>
          <p:nvPr/>
        </p:nvSpPr>
        <p:spPr>
          <a:xfrm>
            <a:off x="6720875" y="4047854"/>
            <a:ext cx="928870" cy="21811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Não-linearidades</a:t>
            </a:r>
          </a:p>
        </p:txBody>
      </p:sp>
      <p:sp>
        <p:nvSpPr>
          <p:cNvPr id="178" name="Retângulo: Cantos Arredondados 177">
            <a:extLst>
              <a:ext uri="{FF2B5EF4-FFF2-40B4-BE49-F238E27FC236}">
                <a16:creationId xmlns:a16="http://schemas.microsoft.com/office/drawing/2014/main" id="{521B2660-7538-C780-9746-978D79C57438}"/>
              </a:ext>
            </a:extLst>
          </p:cNvPr>
          <p:cNvSpPr/>
          <p:nvPr/>
        </p:nvSpPr>
        <p:spPr>
          <a:xfrm>
            <a:off x="1892217" y="5100755"/>
            <a:ext cx="928870" cy="21811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/>
                </a:solidFill>
              </a:rPr>
              <a:t>Não-linearidades</a:t>
            </a:r>
          </a:p>
        </p:txBody>
      </p:sp>
      <p:cxnSp>
        <p:nvCxnSpPr>
          <p:cNvPr id="183" name="Conector: Angulado 182">
            <a:extLst>
              <a:ext uri="{FF2B5EF4-FFF2-40B4-BE49-F238E27FC236}">
                <a16:creationId xmlns:a16="http://schemas.microsoft.com/office/drawing/2014/main" id="{30A5EF39-B795-7536-F49B-4248B813BA61}"/>
              </a:ext>
            </a:extLst>
          </p:cNvPr>
          <p:cNvCxnSpPr>
            <a:cxnSpLocks/>
            <a:stCxn id="126" idx="2"/>
            <a:endCxn id="178" idx="3"/>
          </p:cNvCxnSpPr>
          <p:nvPr/>
        </p:nvCxnSpPr>
        <p:spPr>
          <a:xfrm rot="5400000">
            <a:off x="2810708" y="5012120"/>
            <a:ext cx="208072" cy="1873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Agrupar 195">
            <a:extLst>
              <a:ext uri="{FF2B5EF4-FFF2-40B4-BE49-F238E27FC236}">
                <a16:creationId xmlns:a16="http://schemas.microsoft.com/office/drawing/2014/main" id="{924C9478-1774-EFEC-B863-5954F55764A5}"/>
              </a:ext>
            </a:extLst>
          </p:cNvPr>
          <p:cNvGrpSpPr/>
          <p:nvPr/>
        </p:nvGrpSpPr>
        <p:grpSpPr>
          <a:xfrm>
            <a:off x="8213340" y="73844"/>
            <a:ext cx="3875963" cy="900588"/>
            <a:chOff x="8724550" y="3260269"/>
            <a:chExt cx="3204595" cy="900588"/>
          </a:xfrm>
        </p:grpSpPr>
        <p:sp>
          <p:nvSpPr>
            <p:cNvPr id="193" name="Retângulo: Cantos Arredondados 192">
              <a:extLst>
                <a:ext uri="{FF2B5EF4-FFF2-40B4-BE49-F238E27FC236}">
                  <a16:creationId xmlns:a16="http://schemas.microsoft.com/office/drawing/2014/main" id="{7160AB6D-5D7B-1361-ABA7-E91EDDF66024}"/>
                </a:ext>
              </a:extLst>
            </p:cNvPr>
            <p:cNvSpPr/>
            <p:nvPr/>
          </p:nvSpPr>
          <p:spPr>
            <a:xfrm>
              <a:off x="8724551" y="3260269"/>
              <a:ext cx="3078760" cy="7467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200" dirty="0">
                <a:solidFill>
                  <a:srgbClr val="FF0000"/>
                </a:solidFill>
              </a:endParaRPr>
            </a:p>
          </p:txBody>
        </p:sp>
        <p:sp>
          <p:nvSpPr>
            <p:cNvPr id="194" name="CaixaDeTexto 193">
              <a:extLst>
                <a:ext uri="{FF2B5EF4-FFF2-40B4-BE49-F238E27FC236}">
                  <a16:creationId xmlns:a16="http://schemas.microsoft.com/office/drawing/2014/main" id="{9344805E-B8D8-A891-77A7-D329A39FD24E}"/>
                </a:ext>
              </a:extLst>
            </p:cNvPr>
            <p:cNvSpPr txBox="1"/>
            <p:nvPr/>
          </p:nvSpPr>
          <p:spPr>
            <a:xfrm>
              <a:off x="8724550" y="3260269"/>
              <a:ext cx="30787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rgbClr val="FF0000"/>
                  </a:solidFill>
                </a:rPr>
                <a:t>Harmess – Verificar a construção do guiamento (</a:t>
              </a:r>
              <a:r>
                <a:rPr lang="pt-BR" sz="1000" b="1" dirty="0">
                  <a:highlight>
                    <a:srgbClr val="FFFF00"/>
                  </a:highlight>
                </a:rPr>
                <a:t>GuiamentoOrbital</a:t>
              </a:r>
              <a:r>
                <a:rPr lang="pt-BR" sz="1000" dirty="0">
                  <a:solidFill>
                    <a:srgbClr val="FF0000"/>
                  </a:solidFill>
                </a:rPr>
                <a:t>) </a:t>
              </a:r>
            </a:p>
          </p:txBody>
        </p:sp>
        <p:sp>
          <p:nvSpPr>
            <p:cNvPr id="192" name="CaixaDeTexto 191">
              <a:extLst>
                <a:ext uri="{FF2B5EF4-FFF2-40B4-BE49-F238E27FC236}">
                  <a16:creationId xmlns:a16="http://schemas.microsoft.com/office/drawing/2014/main" id="{F2CB2593-18D0-07C9-76C6-46EA13C702C5}"/>
                </a:ext>
              </a:extLst>
            </p:cNvPr>
            <p:cNvSpPr txBox="1"/>
            <p:nvPr/>
          </p:nvSpPr>
          <p:spPr>
            <a:xfrm>
              <a:off x="8759350" y="3452971"/>
              <a:ext cx="316979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pt-BR" sz="1000" dirty="0"/>
                <a:t>1. Dinâmica e Cinemática Orbital (model reference);</a:t>
              </a:r>
            </a:p>
            <a:p>
              <a:pPr marL="171450" indent="-171450">
                <a:buFontTx/>
                <a:buChar char="-"/>
              </a:pPr>
              <a:r>
                <a:rPr lang="pt-BR" sz="1000" dirty="0"/>
                <a:t>2. Distúrbios Orbitais (model reference);</a:t>
              </a:r>
            </a:p>
            <a:p>
              <a:pPr marL="171450" indent="-171450">
                <a:buFontTx/>
                <a:buChar char="-"/>
              </a:pPr>
              <a:r>
                <a:rPr lang="pt-BR" sz="1000" dirty="0"/>
                <a:t>3. Manobra orbital (model reference)</a:t>
              </a:r>
            </a:p>
            <a:p>
              <a:pPr marL="171450" indent="-171450">
                <a:buFontTx/>
                <a:buChar char="-"/>
              </a:pPr>
              <a:endParaRPr lang="pt-BR" sz="1000" dirty="0"/>
            </a:p>
          </p:txBody>
        </p:sp>
      </p:grpSp>
      <p:grpSp>
        <p:nvGrpSpPr>
          <p:cNvPr id="197" name="Agrupar 196">
            <a:extLst>
              <a:ext uri="{FF2B5EF4-FFF2-40B4-BE49-F238E27FC236}">
                <a16:creationId xmlns:a16="http://schemas.microsoft.com/office/drawing/2014/main" id="{4CB30843-3D8C-FE32-D4D6-BF876A3AEFB2}"/>
              </a:ext>
            </a:extLst>
          </p:cNvPr>
          <p:cNvGrpSpPr/>
          <p:nvPr/>
        </p:nvGrpSpPr>
        <p:grpSpPr>
          <a:xfrm>
            <a:off x="8213340" y="909683"/>
            <a:ext cx="3875963" cy="715148"/>
            <a:chOff x="8724550" y="3260269"/>
            <a:chExt cx="3187196" cy="746447"/>
          </a:xfrm>
        </p:grpSpPr>
        <p:sp>
          <p:nvSpPr>
            <p:cNvPr id="199" name="Retângulo: Cantos Arredondados 198">
              <a:extLst>
                <a:ext uri="{FF2B5EF4-FFF2-40B4-BE49-F238E27FC236}">
                  <a16:creationId xmlns:a16="http://schemas.microsoft.com/office/drawing/2014/main" id="{AC3C279B-4345-B28D-2DB3-0D2E80C5E7B7}"/>
                </a:ext>
              </a:extLst>
            </p:cNvPr>
            <p:cNvSpPr/>
            <p:nvPr/>
          </p:nvSpPr>
          <p:spPr>
            <a:xfrm>
              <a:off x="8724551" y="3260269"/>
              <a:ext cx="3078760" cy="73517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200" dirty="0">
                <a:solidFill>
                  <a:srgbClr val="FF0000"/>
                </a:solidFill>
              </a:endParaRPr>
            </a:p>
          </p:txBody>
        </p:sp>
        <p:sp>
          <p:nvSpPr>
            <p:cNvPr id="198" name="CaixaDeTexto 197">
              <a:extLst>
                <a:ext uri="{FF2B5EF4-FFF2-40B4-BE49-F238E27FC236}">
                  <a16:creationId xmlns:a16="http://schemas.microsoft.com/office/drawing/2014/main" id="{D1DAA08A-2C4B-D705-F87B-556F10AA6E96}"/>
                </a:ext>
              </a:extLst>
            </p:cNvPr>
            <p:cNvSpPr txBox="1"/>
            <p:nvPr/>
          </p:nvSpPr>
          <p:spPr>
            <a:xfrm>
              <a:off x="8741951" y="3606606"/>
              <a:ext cx="31697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pt-BR" sz="1000" dirty="0"/>
                <a:t>1,2,3</a:t>
              </a:r>
            </a:p>
            <a:p>
              <a:pPr marL="171450" indent="-171450">
                <a:buFontTx/>
                <a:buChar char="-"/>
              </a:pPr>
              <a:r>
                <a:rPr lang="pt-BR" sz="1000" dirty="0"/>
                <a:t>4. Controlador PID (model reference)</a:t>
              </a:r>
            </a:p>
          </p:txBody>
        </p:sp>
        <p:sp>
          <p:nvSpPr>
            <p:cNvPr id="200" name="CaixaDeTexto 199">
              <a:extLst>
                <a:ext uri="{FF2B5EF4-FFF2-40B4-BE49-F238E27FC236}">
                  <a16:creationId xmlns:a16="http://schemas.microsoft.com/office/drawing/2014/main" id="{0CAEC68A-E50A-0249-F2B7-D25C61CFEBDA}"/>
                </a:ext>
              </a:extLst>
            </p:cNvPr>
            <p:cNvSpPr txBox="1"/>
            <p:nvPr/>
          </p:nvSpPr>
          <p:spPr>
            <a:xfrm>
              <a:off x="8724550" y="3260269"/>
              <a:ext cx="3078759" cy="417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rgbClr val="FF0000"/>
                  </a:solidFill>
                </a:rPr>
                <a:t>Harmess – Funcionalidade do controlador e obtenção dos ganhos (orbital) (</a:t>
              </a:r>
              <a:r>
                <a:rPr lang="pt-BR" sz="1000" b="1" dirty="0">
                  <a:highlight>
                    <a:srgbClr val="FFFF00"/>
                  </a:highlight>
                </a:rPr>
                <a:t>ControleOrbital</a:t>
              </a:r>
              <a:r>
                <a:rPr lang="pt-BR" sz="1000" dirty="0">
                  <a:solidFill>
                    <a:srgbClr val="FF0000"/>
                  </a:solidFill>
                </a:rPr>
                <a:t>)</a:t>
              </a:r>
            </a:p>
          </p:txBody>
        </p:sp>
      </p:grpSp>
      <p:grpSp>
        <p:nvGrpSpPr>
          <p:cNvPr id="227" name="Agrupar 226">
            <a:extLst>
              <a:ext uri="{FF2B5EF4-FFF2-40B4-BE49-F238E27FC236}">
                <a16:creationId xmlns:a16="http://schemas.microsoft.com/office/drawing/2014/main" id="{EBF6A01B-10A4-A8C7-CBFF-F17360AF595A}"/>
              </a:ext>
            </a:extLst>
          </p:cNvPr>
          <p:cNvGrpSpPr/>
          <p:nvPr/>
        </p:nvGrpSpPr>
        <p:grpSpPr>
          <a:xfrm>
            <a:off x="8213341" y="3293933"/>
            <a:ext cx="3776228" cy="618301"/>
            <a:chOff x="8724550" y="3260269"/>
            <a:chExt cx="3078761" cy="618301"/>
          </a:xfrm>
        </p:grpSpPr>
        <p:sp>
          <p:nvSpPr>
            <p:cNvPr id="229" name="Retângulo: Cantos Arredondados 228">
              <a:extLst>
                <a:ext uri="{FF2B5EF4-FFF2-40B4-BE49-F238E27FC236}">
                  <a16:creationId xmlns:a16="http://schemas.microsoft.com/office/drawing/2014/main" id="{1CF9E2C4-DACF-10AF-851A-33B7D31EDEC6}"/>
                </a:ext>
              </a:extLst>
            </p:cNvPr>
            <p:cNvSpPr/>
            <p:nvPr/>
          </p:nvSpPr>
          <p:spPr>
            <a:xfrm>
              <a:off x="8724551" y="3260269"/>
              <a:ext cx="3078760" cy="61830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200" dirty="0">
                <a:solidFill>
                  <a:srgbClr val="FF0000"/>
                </a:solidFill>
              </a:endParaRPr>
            </a:p>
          </p:txBody>
        </p:sp>
        <p:sp>
          <p:nvSpPr>
            <p:cNvPr id="228" name="CaixaDeTexto 227">
              <a:extLst>
                <a:ext uri="{FF2B5EF4-FFF2-40B4-BE49-F238E27FC236}">
                  <a16:creationId xmlns:a16="http://schemas.microsoft.com/office/drawing/2014/main" id="{1ED06D46-3B2E-DC71-C8CD-B31121BDA8F4}"/>
                </a:ext>
              </a:extLst>
            </p:cNvPr>
            <p:cNvSpPr txBox="1"/>
            <p:nvPr/>
          </p:nvSpPr>
          <p:spPr>
            <a:xfrm>
              <a:off x="8733251" y="3513545"/>
              <a:ext cx="30352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pt-BR" sz="1000" dirty="0"/>
                <a:t>1. Guiamento de atitude (model reference)</a:t>
              </a:r>
            </a:p>
          </p:txBody>
        </p:sp>
        <p:sp>
          <p:nvSpPr>
            <p:cNvPr id="230" name="CaixaDeTexto 229">
              <a:extLst>
                <a:ext uri="{FF2B5EF4-FFF2-40B4-BE49-F238E27FC236}">
                  <a16:creationId xmlns:a16="http://schemas.microsoft.com/office/drawing/2014/main" id="{4412F1D0-4707-B65A-8F3C-D021256267B7}"/>
                </a:ext>
              </a:extLst>
            </p:cNvPr>
            <p:cNvSpPr txBox="1"/>
            <p:nvPr/>
          </p:nvSpPr>
          <p:spPr>
            <a:xfrm>
              <a:off x="8724550" y="3260269"/>
              <a:ext cx="30787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rgbClr val="FF0000"/>
                  </a:solidFill>
                </a:rPr>
                <a:t>Harmess – Funcionalidade da função de apontamento (</a:t>
              </a:r>
              <a:r>
                <a:rPr lang="pt-BR" sz="1000" b="1" dirty="0">
                  <a:highlight>
                    <a:srgbClr val="FFFF00"/>
                  </a:highlight>
                </a:rPr>
                <a:t>Apontamento</a:t>
              </a:r>
              <a:r>
                <a:rPr lang="pt-BR" sz="1000" dirty="0">
                  <a:solidFill>
                    <a:srgbClr val="FF0000"/>
                  </a:solidFill>
                </a:rPr>
                <a:t>)</a:t>
              </a:r>
            </a:p>
          </p:txBody>
        </p:sp>
      </p:grpSp>
      <p:grpSp>
        <p:nvGrpSpPr>
          <p:cNvPr id="231" name="Agrupar 230">
            <a:extLst>
              <a:ext uri="{FF2B5EF4-FFF2-40B4-BE49-F238E27FC236}">
                <a16:creationId xmlns:a16="http://schemas.microsoft.com/office/drawing/2014/main" id="{FD1C8E67-DBAD-9361-4104-B949DE6CF3E7}"/>
              </a:ext>
            </a:extLst>
          </p:cNvPr>
          <p:cNvGrpSpPr/>
          <p:nvPr/>
        </p:nvGrpSpPr>
        <p:grpSpPr>
          <a:xfrm>
            <a:off x="8213341" y="3982108"/>
            <a:ext cx="3767528" cy="807274"/>
            <a:chOff x="8724550" y="3260269"/>
            <a:chExt cx="3078761" cy="807274"/>
          </a:xfrm>
        </p:grpSpPr>
        <p:sp>
          <p:nvSpPr>
            <p:cNvPr id="233" name="Retângulo: Cantos Arredondados 232">
              <a:extLst>
                <a:ext uri="{FF2B5EF4-FFF2-40B4-BE49-F238E27FC236}">
                  <a16:creationId xmlns:a16="http://schemas.microsoft.com/office/drawing/2014/main" id="{C35B6B43-A2C6-20FC-599F-3975C46D7B7A}"/>
                </a:ext>
              </a:extLst>
            </p:cNvPr>
            <p:cNvSpPr/>
            <p:nvPr/>
          </p:nvSpPr>
          <p:spPr>
            <a:xfrm>
              <a:off x="8724551" y="3260269"/>
              <a:ext cx="3078760" cy="72069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200" dirty="0">
                <a:solidFill>
                  <a:srgbClr val="FF0000"/>
                </a:solidFill>
              </a:endParaRPr>
            </a:p>
          </p:txBody>
        </p:sp>
        <p:sp>
          <p:nvSpPr>
            <p:cNvPr id="232" name="CaixaDeTexto 231">
              <a:extLst>
                <a:ext uri="{FF2B5EF4-FFF2-40B4-BE49-F238E27FC236}">
                  <a16:creationId xmlns:a16="http://schemas.microsoft.com/office/drawing/2014/main" id="{DBC20C71-F6DD-E2E6-945D-2D44E815D3FB}"/>
                </a:ext>
              </a:extLst>
            </p:cNvPr>
            <p:cNvSpPr txBox="1"/>
            <p:nvPr/>
          </p:nvSpPr>
          <p:spPr>
            <a:xfrm>
              <a:off x="8733251" y="3513545"/>
              <a:ext cx="303525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pt-BR" sz="1000" dirty="0"/>
                <a:t>2. Dinâmica e Cinemática Orbital (model reference)</a:t>
              </a:r>
            </a:p>
            <a:p>
              <a:pPr marL="171450" indent="-171450">
                <a:buFontTx/>
                <a:buChar char="-"/>
              </a:pPr>
              <a:r>
                <a:rPr lang="pt-BR" sz="1000" dirty="0"/>
                <a:t>3. Distúrbios da atitude (model reference)</a:t>
              </a:r>
            </a:p>
            <a:p>
              <a:pPr marL="171450" indent="-171450">
                <a:buFontTx/>
                <a:buChar char="-"/>
              </a:pPr>
              <a:endParaRPr lang="pt-BR" sz="1000" dirty="0"/>
            </a:p>
          </p:txBody>
        </p:sp>
        <p:sp>
          <p:nvSpPr>
            <p:cNvPr id="234" name="CaixaDeTexto 233">
              <a:extLst>
                <a:ext uri="{FF2B5EF4-FFF2-40B4-BE49-F238E27FC236}">
                  <a16:creationId xmlns:a16="http://schemas.microsoft.com/office/drawing/2014/main" id="{35ADBAE5-5DD7-1ED7-8FAE-FE40174D25AC}"/>
                </a:ext>
              </a:extLst>
            </p:cNvPr>
            <p:cNvSpPr txBox="1"/>
            <p:nvPr/>
          </p:nvSpPr>
          <p:spPr>
            <a:xfrm>
              <a:off x="8724550" y="3260269"/>
              <a:ext cx="30787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rgbClr val="FF0000"/>
                  </a:solidFill>
                </a:rPr>
                <a:t>Harmess – Dinâmica e cinemática orbital</a:t>
              </a:r>
            </a:p>
          </p:txBody>
        </p:sp>
      </p:grpSp>
      <p:grpSp>
        <p:nvGrpSpPr>
          <p:cNvPr id="235" name="Agrupar 234">
            <a:extLst>
              <a:ext uri="{FF2B5EF4-FFF2-40B4-BE49-F238E27FC236}">
                <a16:creationId xmlns:a16="http://schemas.microsoft.com/office/drawing/2014/main" id="{150095D1-ED4C-4902-B1E7-B7DDB4414B2C}"/>
              </a:ext>
            </a:extLst>
          </p:cNvPr>
          <p:cNvGrpSpPr/>
          <p:nvPr/>
        </p:nvGrpSpPr>
        <p:grpSpPr>
          <a:xfrm>
            <a:off x="8213341" y="4777115"/>
            <a:ext cx="3767528" cy="911980"/>
            <a:chOff x="8724550" y="3260269"/>
            <a:chExt cx="3078761" cy="911980"/>
          </a:xfrm>
        </p:grpSpPr>
        <p:sp>
          <p:nvSpPr>
            <p:cNvPr id="237" name="Retângulo: Cantos Arredondados 236">
              <a:extLst>
                <a:ext uri="{FF2B5EF4-FFF2-40B4-BE49-F238E27FC236}">
                  <a16:creationId xmlns:a16="http://schemas.microsoft.com/office/drawing/2014/main" id="{251E3DC3-D295-D9BB-5CD7-07C8D4D65DFF}"/>
                </a:ext>
              </a:extLst>
            </p:cNvPr>
            <p:cNvSpPr/>
            <p:nvPr/>
          </p:nvSpPr>
          <p:spPr>
            <a:xfrm>
              <a:off x="8724551" y="3260269"/>
              <a:ext cx="3078760" cy="72069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200" dirty="0">
                <a:solidFill>
                  <a:srgbClr val="FF0000"/>
                </a:solidFill>
              </a:endParaRPr>
            </a:p>
          </p:txBody>
        </p:sp>
        <p:sp>
          <p:nvSpPr>
            <p:cNvPr id="236" name="CaixaDeTexto 235">
              <a:extLst>
                <a:ext uri="{FF2B5EF4-FFF2-40B4-BE49-F238E27FC236}">
                  <a16:creationId xmlns:a16="http://schemas.microsoft.com/office/drawing/2014/main" id="{67214BA9-CDC2-5252-851E-5507C23870EF}"/>
                </a:ext>
              </a:extLst>
            </p:cNvPr>
            <p:cNvSpPr txBox="1"/>
            <p:nvPr/>
          </p:nvSpPr>
          <p:spPr>
            <a:xfrm>
              <a:off x="8750651" y="3618251"/>
              <a:ext cx="303525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pt-BR" sz="1000" dirty="0"/>
                <a:t>1,2,3. </a:t>
              </a:r>
            </a:p>
            <a:p>
              <a:pPr marL="171450" indent="-171450">
                <a:buFontTx/>
                <a:buChar char="-"/>
              </a:pPr>
              <a:r>
                <a:rPr lang="pt-BR" sz="1000" dirty="0"/>
                <a:t>4. Controlador P (model reference)</a:t>
              </a:r>
            </a:p>
            <a:p>
              <a:pPr marL="171450" indent="-171450">
                <a:buFontTx/>
                <a:buChar char="-"/>
              </a:pPr>
              <a:endParaRPr lang="pt-BR" sz="1000" dirty="0"/>
            </a:p>
          </p:txBody>
        </p:sp>
        <p:sp>
          <p:nvSpPr>
            <p:cNvPr id="238" name="CaixaDeTexto 237">
              <a:extLst>
                <a:ext uri="{FF2B5EF4-FFF2-40B4-BE49-F238E27FC236}">
                  <a16:creationId xmlns:a16="http://schemas.microsoft.com/office/drawing/2014/main" id="{18413857-0D44-4894-5A2D-8405B5B952A8}"/>
                </a:ext>
              </a:extLst>
            </p:cNvPr>
            <p:cNvSpPr txBox="1"/>
            <p:nvPr/>
          </p:nvSpPr>
          <p:spPr>
            <a:xfrm>
              <a:off x="8724550" y="3260269"/>
              <a:ext cx="30787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rgbClr val="FF0000"/>
                  </a:solidFill>
                </a:rPr>
                <a:t>Harmess – Funcionalidade do controlador e obtenção dos ganhos (atitude)</a:t>
              </a:r>
            </a:p>
          </p:txBody>
        </p:sp>
      </p:grpSp>
      <p:grpSp>
        <p:nvGrpSpPr>
          <p:cNvPr id="265" name="Agrupar 264">
            <a:extLst>
              <a:ext uri="{FF2B5EF4-FFF2-40B4-BE49-F238E27FC236}">
                <a16:creationId xmlns:a16="http://schemas.microsoft.com/office/drawing/2014/main" id="{830F20A5-80B4-3319-25B7-2D4386504736}"/>
              </a:ext>
            </a:extLst>
          </p:cNvPr>
          <p:cNvGrpSpPr/>
          <p:nvPr/>
        </p:nvGrpSpPr>
        <p:grpSpPr>
          <a:xfrm>
            <a:off x="8213340" y="1684480"/>
            <a:ext cx="3902064" cy="643337"/>
            <a:chOff x="8724550" y="3260269"/>
            <a:chExt cx="3187196" cy="643337"/>
          </a:xfrm>
        </p:grpSpPr>
        <p:sp>
          <p:nvSpPr>
            <p:cNvPr id="266" name="Retângulo: Cantos Arredondados 265">
              <a:extLst>
                <a:ext uri="{FF2B5EF4-FFF2-40B4-BE49-F238E27FC236}">
                  <a16:creationId xmlns:a16="http://schemas.microsoft.com/office/drawing/2014/main" id="{C16D17F4-40BB-1511-F736-EB52C8A59CB5}"/>
                </a:ext>
              </a:extLst>
            </p:cNvPr>
            <p:cNvSpPr/>
            <p:nvPr/>
          </p:nvSpPr>
          <p:spPr>
            <a:xfrm>
              <a:off x="8724551" y="3260269"/>
              <a:ext cx="3078760" cy="643337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200" dirty="0">
                <a:solidFill>
                  <a:srgbClr val="FF0000"/>
                </a:solidFill>
              </a:endParaRPr>
            </a:p>
          </p:txBody>
        </p:sp>
        <p:sp>
          <p:nvSpPr>
            <p:cNvPr id="267" name="CaixaDeTexto 266">
              <a:extLst>
                <a:ext uri="{FF2B5EF4-FFF2-40B4-BE49-F238E27FC236}">
                  <a16:creationId xmlns:a16="http://schemas.microsoft.com/office/drawing/2014/main" id="{DE67384E-E48D-958C-9F5C-CD1888A7BB16}"/>
                </a:ext>
              </a:extLst>
            </p:cNvPr>
            <p:cNvSpPr txBox="1"/>
            <p:nvPr/>
          </p:nvSpPr>
          <p:spPr>
            <a:xfrm>
              <a:off x="8741951" y="3438826"/>
              <a:ext cx="31697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pt-BR" sz="1000" dirty="0"/>
                <a:t>5. Gerenciamento dos propulsores (model reference)</a:t>
              </a:r>
            </a:p>
            <a:p>
              <a:pPr marL="171450" indent="-171450">
                <a:buFontTx/>
                <a:buChar char="-"/>
              </a:pPr>
              <a:r>
                <a:rPr lang="pt-BR" sz="1000" dirty="0"/>
                <a:t>6. Atuadores – propulsores (model reference)</a:t>
              </a:r>
            </a:p>
          </p:txBody>
        </p:sp>
        <p:sp>
          <p:nvSpPr>
            <p:cNvPr id="268" name="CaixaDeTexto 267">
              <a:extLst>
                <a:ext uri="{FF2B5EF4-FFF2-40B4-BE49-F238E27FC236}">
                  <a16:creationId xmlns:a16="http://schemas.microsoft.com/office/drawing/2014/main" id="{0BD0A56E-8430-1727-4DB2-272A2D81588B}"/>
                </a:ext>
              </a:extLst>
            </p:cNvPr>
            <p:cNvSpPr txBox="1"/>
            <p:nvPr/>
          </p:nvSpPr>
          <p:spPr>
            <a:xfrm>
              <a:off x="8724550" y="3260269"/>
              <a:ext cx="30787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rgbClr val="FF0000"/>
                  </a:solidFill>
                </a:rPr>
                <a:t>Harmess – Funcionamento dos atuadores (propulsores)</a:t>
              </a:r>
            </a:p>
          </p:txBody>
        </p:sp>
      </p:grpSp>
      <p:grpSp>
        <p:nvGrpSpPr>
          <p:cNvPr id="269" name="Agrupar 268">
            <a:extLst>
              <a:ext uri="{FF2B5EF4-FFF2-40B4-BE49-F238E27FC236}">
                <a16:creationId xmlns:a16="http://schemas.microsoft.com/office/drawing/2014/main" id="{2608174B-935B-97BC-A458-70A9F23895F6}"/>
              </a:ext>
            </a:extLst>
          </p:cNvPr>
          <p:cNvGrpSpPr/>
          <p:nvPr/>
        </p:nvGrpSpPr>
        <p:grpSpPr>
          <a:xfrm>
            <a:off x="8213340" y="2436859"/>
            <a:ext cx="3919465" cy="480307"/>
            <a:chOff x="8724550" y="3260269"/>
            <a:chExt cx="3187196" cy="480307"/>
          </a:xfrm>
        </p:grpSpPr>
        <p:sp>
          <p:nvSpPr>
            <p:cNvPr id="270" name="Retângulo: Cantos Arredondados 269">
              <a:extLst>
                <a:ext uri="{FF2B5EF4-FFF2-40B4-BE49-F238E27FC236}">
                  <a16:creationId xmlns:a16="http://schemas.microsoft.com/office/drawing/2014/main" id="{BACB8032-0A26-A6D0-17C5-ED9F4180F032}"/>
                </a:ext>
              </a:extLst>
            </p:cNvPr>
            <p:cNvSpPr/>
            <p:nvPr/>
          </p:nvSpPr>
          <p:spPr>
            <a:xfrm>
              <a:off x="8724551" y="3260269"/>
              <a:ext cx="3078760" cy="480307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200" dirty="0">
                <a:solidFill>
                  <a:srgbClr val="FF0000"/>
                </a:solidFill>
              </a:endParaRPr>
            </a:p>
          </p:txBody>
        </p:sp>
        <p:sp>
          <p:nvSpPr>
            <p:cNvPr id="271" name="CaixaDeTexto 270">
              <a:extLst>
                <a:ext uri="{FF2B5EF4-FFF2-40B4-BE49-F238E27FC236}">
                  <a16:creationId xmlns:a16="http://schemas.microsoft.com/office/drawing/2014/main" id="{DD206710-1341-FE92-8B7E-EB1F92443557}"/>
                </a:ext>
              </a:extLst>
            </p:cNvPr>
            <p:cNvSpPr txBox="1"/>
            <p:nvPr/>
          </p:nvSpPr>
          <p:spPr>
            <a:xfrm>
              <a:off x="8741951" y="3438826"/>
              <a:ext cx="31697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pt-BR" sz="1000" dirty="0"/>
                <a:t>Sensor – acelerômetro (model reference)</a:t>
              </a:r>
            </a:p>
          </p:txBody>
        </p:sp>
        <p:sp>
          <p:nvSpPr>
            <p:cNvPr id="272" name="CaixaDeTexto 271">
              <a:extLst>
                <a:ext uri="{FF2B5EF4-FFF2-40B4-BE49-F238E27FC236}">
                  <a16:creationId xmlns:a16="http://schemas.microsoft.com/office/drawing/2014/main" id="{2CB88CE0-1550-EEF5-4464-7DDA780F10E8}"/>
                </a:ext>
              </a:extLst>
            </p:cNvPr>
            <p:cNvSpPr txBox="1"/>
            <p:nvPr/>
          </p:nvSpPr>
          <p:spPr>
            <a:xfrm>
              <a:off x="8724550" y="3260269"/>
              <a:ext cx="30787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rgbClr val="FF0000"/>
                  </a:solidFill>
                </a:rPr>
                <a:t>Harmess – Funcionamento dos sensores (orbital)</a:t>
              </a:r>
            </a:p>
          </p:txBody>
        </p:sp>
      </p:grpSp>
      <p:grpSp>
        <p:nvGrpSpPr>
          <p:cNvPr id="273" name="Agrupar 272">
            <a:extLst>
              <a:ext uri="{FF2B5EF4-FFF2-40B4-BE49-F238E27FC236}">
                <a16:creationId xmlns:a16="http://schemas.microsoft.com/office/drawing/2014/main" id="{2CB4A90D-11B1-84B6-C50E-B5C0C62700D6}"/>
              </a:ext>
            </a:extLst>
          </p:cNvPr>
          <p:cNvGrpSpPr/>
          <p:nvPr/>
        </p:nvGrpSpPr>
        <p:grpSpPr>
          <a:xfrm>
            <a:off x="8213340" y="5598921"/>
            <a:ext cx="3902064" cy="643337"/>
            <a:chOff x="8724550" y="3260269"/>
            <a:chExt cx="3187196" cy="643337"/>
          </a:xfrm>
        </p:grpSpPr>
        <p:sp>
          <p:nvSpPr>
            <p:cNvPr id="274" name="Retângulo: Cantos Arredondados 273">
              <a:extLst>
                <a:ext uri="{FF2B5EF4-FFF2-40B4-BE49-F238E27FC236}">
                  <a16:creationId xmlns:a16="http://schemas.microsoft.com/office/drawing/2014/main" id="{CBB0BFF0-34CA-00EF-2C21-2FCE49255D3A}"/>
                </a:ext>
              </a:extLst>
            </p:cNvPr>
            <p:cNvSpPr/>
            <p:nvPr/>
          </p:nvSpPr>
          <p:spPr>
            <a:xfrm>
              <a:off x="8724551" y="3260269"/>
              <a:ext cx="3078760" cy="643337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200" dirty="0">
                <a:solidFill>
                  <a:srgbClr val="FF0000"/>
                </a:solidFill>
              </a:endParaRPr>
            </a:p>
          </p:txBody>
        </p:sp>
        <p:sp>
          <p:nvSpPr>
            <p:cNvPr id="275" name="CaixaDeTexto 274">
              <a:extLst>
                <a:ext uri="{FF2B5EF4-FFF2-40B4-BE49-F238E27FC236}">
                  <a16:creationId xmlns:a16="http://schemas.microsoft.com/office/drawing/2014/main" id="{104ACF51-4BCC-9D8F-7B2B-4726B7BA1EB2}"/>
                </a:ext>
              </a:extLst>
            </p:cNvPr>
            <p:cNvSpPr txBox="1"/>
            <p:nvPr/>
          </p:nvSpPr>
          <p:spPr>
            <a:xfrm>
              <a:off x="8741951" y="3438826"/>
              <a:ext cx="316979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pt-BR" sz="1000" dirty="0"/>
                <a:t>5. Gerenciamento dos atuadores (model reference)</a:t>
              </a:r>
            </a:p>
            <a:p>
              <a:pPr marL="171450" indent="-171450">
                <a:buFontTx/>
                <a:buChar char="-"/>
              </a:pPr>
              <a:r>
                <a:rPr lang="pt-BR" sz="1000" dirty="0"/>
                <a:t>6. Atuadores – atitude (model reference)</a:t>
              </a:r>
            </a:p>
          </p:txBody>
        </p:sp>
        <p:sp>
          <p:nvSpPr>
            <p:cNvPr id="276" name="CaixaDeTexto 275">
              <a:extLst>
                <a:ext uri="{FF2B5EF4-FFF2-40B4-BE49-F238E27FC236}">
                  <a16:creationId xmlns:a16="http://schemas.microsoft.com/office/drawing/2014/main" id="{B168CF4A-F9E2-0140-E76C-4881FE9B48DB}"/>
                </a:ext>
              </a:extLst>
            </p:cNvPr>
            <p:cNvSpPr txBox="1"/>
            <p:nvPr/>
          </p:nvSpPr>
          <p:spPr>
            <a:xfrm>
              <a:off x="8724550" y="3260269"/>
              <a:ext cx="30787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rgbClr val="FF0000"/>
                  </a:solidFill>
                </a:rPr>
                <a:t>Harmess – Funcionamento dos atuadores (propulsores)</a:t>
              </a:r>
            </a:p>
          </p:txBody>
        </p:sp>
      </p:grpSp>
      <p:grpSp>
        <p:nvGrpSpPr>
          <p:cNvPr id="277" name="Agrupar 276">
            <a:extLst>
              <a:ext uri="{FF2B5EF4-FFF2-40B4-BE49-F238E27FC236}">
                <a16:creationId xmlns:a16="http://schemas.microsoft.com/office/drawing/2014/main" id="{2F7BA38D-C665-4FD0-5A16-94CC862E4DD8}"/>
              </a:ext>
            </a:extLst>
          </p:cNvPr>
          <p:cNvGrpSpPr/>
          <p:nvPr/>
        </p:nvGrpSpPr>
        <p:grpSpPr>
          <a:xfrm>
            <a:off x="8213340" y="6351300"/>
            <a:ext cx="3919465" cy="480307"/>
            <a:chOff x="8724550" y="3260269"/>
            <a:chExt cx="3187196" cy="480307"/>
          </a:xfrm>
        </p:grpSpPr>
        <p:sp>
          <p:nvSpPr>
            <p:cNvPr id="278" name="Retângulo: Cantos Arredondados 277">
              <a:extLst>
                <a:ext uri="{FF2B5EF4-FFF2-40B4-BE49-F238E27FC236}">
                  <a16:creationId xmlns:a16="http://schemas.microsoft.com/office/drawing/2014/main" id="{1C646145-BE0D-F359-F2C3-9FB278FD407B}"/>
                </a:ext>
              </a:extLst>
            </p:cNvPr>
            <p:cNvSpPr/>
            <p:nvPr/>
          </p:nvSpPr>
          <p:spPr>
            <a:xfrm>
              <a:off x="8724551" y="3260269"/>
              <a:ext cx="3078760" cy="480307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1200" dirty="0">
                <a:solidFill>
                  <a:srgbClr val="FF0000"/>
                </a:solidFill>
              </a:endParaRPr>
            </a:p>
          </p:txBody>
        </p:sp>
        <p:sp>
          <p:nvSpPr>
            <p:cNvPr id="279" name="CaixaDeTexto 278">
              <a:extLst>
                <a:ext uri="{FF2B5EF4-FFF2-40B4-BE49-F238E27FC236}">
                  <a16:creationId xmlns:a16="http://schemas.microsoft.com/office/drawing/2014/main" id="{62E054A8-9A13-18C1-BA56-8AFE538AA5D5}"/>
                </a:ext>
              </a:extLst>
            </p:cNvPr>
            <p:cNvSpPr txBox="1"/>
            <p:nvPr/>
          </p:nvSpPr>
          <p:spPr>
            <a:xfrm>
              <a:off x="8741951" y="3438826"/>
              <a:ext cx="31697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pt-BR" sz="1000" dirty="0"/>
                <a:t>7. Sensores – atitude (model reference)</a:t>
              </a:r>
            </a:p>
          </p:txBody>
        </p:sp>
        <p:sp>
          <p:nvSpPr>
            <p:cNvPr id="280" name="CaixaDeTexto 279">
              <a:extLst>
                <a:ext uri="{FF2B5EF4-FFF2-40B4-BE49-F238E27FC236}">
                  <a16:creationId xmlns:a16="http://schemas.microsoft.com/office/drawing/2014/main" id="{D22E88D7-F81A-DD57-E941-771BFC34EEB3}"/>
                </a:ext>
              </a:extLst>
            </p:cNvPr>
            <p:cNvSpPr txBox="1"/>
            <p:nvPr/>
          </p:nvSpPr>
          <p:spPr>
            <a:xfrm>
              <a:off x="8724550" y="3260269"/>
              <a:ext cx="30787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rgbClr val="FF0000"/>
                  </a:solidFill>
                </a:rPr>
                <a:t>Harmess – Funcionamento dos sensores (orbital)</a:t>
              </a:r>
            </a:p>
          </p:txBody>
        </p:sp>
      </p:grpSp>
      <p:cxnSp>
        <p:nvCxnSpPr>
          <p:cNvPr id="282" name="Conector reto 281">
            <a:extLst>
              <a:ext uri="{FF2B5EF4-FFF2-40B4-BE49-F238E27FC236}">
                <a16:creationId xmlns:a16="http://schemas.microsoft.com/office/drawing/2014/main" id="{972A44DC-EE99-82EF-FF3A-B5AFE3280B82}"/>
              </a:ext>
            </a:extLst>
          </p:cNvPr>
          <p:cNvCxnSpPr>
            <a:cxnSpLocks/>
          </p:cNvCxnSpPr>
          <p:nvPr/>
        </p:nvCxnSpPr>
        <p:spPr>
          <a:xfrm>
            <a:off x="87006" y="3120354"/>
            <a:ext cx="12017987" cy="67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019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tângulo: Cantos Arredondados 130">
            <a:extLst>
              <a:ext uri="{FF2B5EF4-FFF2-40B4-BE49-F238E27FC236}">
                <a16:creationId xmlns:a16="http://schemas.microsoft.com/office/drawing/2014/main" id="{AB7D3097-312B-F859-B273-B0085EBD0C20}"/>
              </a:ext>
            </a:extLst>
          </p:cNvPr>
          <p:cNvSpPr/>
          <p:nvPr/>
        </p:nvSpPr>
        <p:spPr>
          <a:xfrm>
            <a:off x="243251" y="1470325"/>
            <a:ext cx="11358749" cy="511645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32" name="Retângulo 131">
            <a:extLst>
              <a:ext uri="{FF2B5EF4-FFF2-40B4-BE49-F238E27FC236}">
                <a16:creationId xmlns:a16="http://schemas.microsoft.com/office/drawing/2014/main" id="{0F2DB509-4437-D0BF-601D-A0A2863747CF}"/>
              </a:ext>
            </a:extLst>
          </p:cNvPr>
          <p:cNvSpPr/>
          <p:nvPr/>
        </p:nvSpPr>
        <p:spPr>
          <a:xfrm>
            <a:off x="3655057" y="1806524"/>
            <a:ext cx="1781905" cy="493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dirty="0">
                <a:solidFill>
                  <a:schemeClr val="tx1"/>
                </a:solidFill>
              </a:rPr>
              <a:t>Controle</a:t>
            </a:r>
          </a:p>
          <a:p>
            <a:pPr algn="ctr"/>
            <a:r>
              <a:rPr lang="pt-BR" sz="1000" dirty="0">
                <a:solidFill>
                  <a:schemeClr val="tx1"/>
                </a:solidFill>
              </a:rPr>
              <a:t>PID</a:t>
            </a:r>
          </a:p>
        </p:txBody>
      </p:sp>
      <p:sp>
        <p:nvSpPr>
          <p:cNvPr id="133" name="Retângulo 132">
            <a:extLst>
              <a:ext uri="{FF2B5EF4-FFF2-40B4-BE49-F238E27FC236}">
                <a16:creationId xmlns:a16="http://schemas.microsoft.com/office/drawing/2014/main" id="{76FB8B81-10C5-1440-F7F3-8E3F523171A9}"/>
              </a:ext>
            </a:extLst>
          </p:cNvPr>
          <p:cNvSpPr/>
          <p:nvPr/>
        </p:nvSpPr>
        <p:spPr>
          <a:xfrm>
            <a:off x="5959025" y="1808959"/>
            <a:ext cx="1781905" cy="493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dirty="0">
                <a:solidFill>
                  <a:schemeClr val="tx1"/>
                </a:solidFill>
              </a:rPr>
              <a:t>Gerenciamento </a:t>
            </a:r>
            <a:r>
              <a:rPr lang="pt-BR" sz="1100" dirty="0">
                <a:solidFill>
                  <a:schemeClr val="tx1"/>
                </a:solidFill>
              </a:rPr>
              <a:t>Atuadores</a:t>
            </a:r>
            <a:endParaRPr lang="pt-BR" sz="1300" dirty="0">
              <a:solidFill>
                <a:schemeClr val="tx1"/>
              </a:solidFill>
            </a:endParaRPr>
          </a:p>
        </p:txBody>
      </p:sp>
      <p:sp>
        <p:nvSpPr>
          <p:cNvPr id="134" name="Retângulo 133">
            <a:extLst>
              <a:ext uri="{FF2B5EF4-FFF2-40B4-BE49-F238E27FC236}">
                <a16:creationId xmlns:a16="http://schemas.microsoft.com/office/drawing/2014/main" id="{0CB7E979-0552-89A7-56DD-312D816B5580}"/>
              </a:ext>
            </a:extLst>
          </p:cNvPr>
          <p:cNvSpPr/>
          <p:nvPr/>
        </p:nvSpPr>
        <p:spPr>
          <a:xfrm>
            <a:off x="8251107" y="1804091"/>
            <a:ext cx="1781906" cy="49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Atuadores</a:t>
            </a:r>
          </a:p>
          <a:p>
            <a:pPr algn="ctr"/>
            <a:r>
              <a:rPr lang="pt-BR" sz="1000" dirty="0">
                <a:solidFill>
                  <a:schemeClr val="tx1"/>
                </a:solidFill>
              </a:rPr>
              <a:t>Propulsores</a:t>
            </a:r>
          </a:p>
        </p:txBody>
      </p:sp>
      <p:sp>
        <p:nvSpPr>
          <p:cNvPr id="135" name="Retângulo 134">
            <a:extLst>
              <a:ext uri="{FF2B5EF4-FFF2-40B4-BE49-F238E27FC236}">
                <a16:creationId xmlns:a16="http://schemas.microsoft.com/office/drawing/2014/main" id="{D8C79972-86F7-2F80-ED34-0EF9491CA775}"/>
              </a:ext>
            </a:extLst>
          </p:cNvPr>
          <p:cNvSpPr/>
          <p:nvPr/>
        </p:nvSpPr>
        <p:spPr>
          <a:xfrm>
            <a:off x="672037" y="1804828"/>
            <a:ext cx="1825896" cy="4930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dirty="0">
                <a:solidFill>
                  <a:schemeClr val="tx1"/>
                </a:solidFill>
              </a:rPr>
              <a:t>Guiamento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  <a:br>
              <a:rPr lang="pt-BR" sz="1400" dirty="0">
                <a:solidFill>
                  <a:schemeClr val="tx1"/>
                </a:solidFill>
              </a:rPr>
            </a:br>
            <a:r>
              <a:rPr lang="pt-BR" sz="1000" dirty="0">
                <a:solidFill>
                  <a:schemeClr val="tx1"/>
                </a:solidFill>
              </a:rPr>
              <a:t>Orbital</a:t>
            </a:r>
          </a:p>
        </p:txBody>
      </p:sp>
      <p:sp>
        <p:nvSpPr>
          <p:cNvPr id="136" name="Retângulo 135">
            <a:extLst>
              <a:ext uri="{FF2B5EF4-FFF2-40B4-BE49-F238E27FC236}">
                <a16:creationId xmlns:a16="http://schemas.microsoft.com/office/drawing/2014/main" id="{B4A2377D-E3FA-58E2-C44F-01B44418CC7E}"/>
              </a:ext>
            </a:extLst>
          </p:cNvPr>
          <p:cNvSpPr/>
          <p:nvPr/>
        </p:nvSpPr>
        <p:spPr>
          <a:xfrm>
            <a:off x="5954628" y="2682909"/>
            <a:ext cx="1781905" cy="487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00" dirty="0">
                <a:solidFill>
                  <a:schemeClr val="tx1"/>
                </a:solidFill>
              </a:rPr>
              <a:t>Dinâmica e Cinemática </a:t>
            </a:r>
            <a:r>
              <a:rPr lang="pt-BR" sz="1000" dirty="0">
                <a:solidFill>
                  <a:schemeClr val="tx1"/>
                </a:solidFill>
              </a:rPr>
              <a:t>Orbital</a:t>
            </a:r>
          </a:p>
        </p:txBody>
      </p:sp>
      <p:sp>
        <p:nvSpPr>
          <p:cNvPr id="137" name="Retângulo 136">
            <a:extLst>
              <a:ext uri="{FF2B5EF4-FFF2-40B4-BE49-F238E27FC236}">
                <a16:creationId xmlns:a16="http://schemas.microsoft.com/office/drawing/2014/main" id="{F20D393A-FBAB-566F-389C-2B0AAA7C4BB1}"/>
              </a:ext>
            </a:extLst>
          </p:cNvPr>
          <p:cNvSpPr/>
          <p:nvPr/>
        </p:nvSpPr>
        <p:spPr>
          <a:xfrm>
            <a:off x="5972929" y="3483873"/>
            <a:ext cx="1745302" cy="487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Distúrbios </a:t>
            </a:r>
            <a:br>
              <a:rPr lang="pt-BR" sz="1400" dirty="0">
                <a:solidFill>
                  <a:schemeClr val="tx1"/>
                </a:solidFill>
              </a:rPr>
            </a:br>
            <a:r>
              <a:rPr lang="pt-BR" sz="1000" dirty="0">
                <a:solidFill>
                  <a:schemeClr val="tx1"/>
                </a:solidFill>
              </a:rPr>
              <a:t>Orbitais</a:t>
            </a:r>
          </a:p>
        </p:txBody>
      </p:sp>
      <p:sp>
        <p:nvSpPr>
          <p:cNvPr id="138" name="Retângulo 137">
            <a:extLst>
              <a:ext uri="{FF2B5EF4-FFF2-40B4-BE49-F238E27FC236}">
                <a16:creationId xmlns:a16="http://schemas.microsoft.com/office/drawing/2014/main" id="{7E16BBA2-BB2D-942B-15A1-22AD985C8EF2}"/>
              </a:ext>
            </a:extLst>
          </p:cNvPr>
          <p:cNvSpPr/>
          <p:nvPr/>
        </p:nvSpPr>
        <p:spPr>
          <a:xfrm>
            <a:off x="3648791" y="2682909"/>
            <a:ext cx="1788172" cy="487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Sensores</a:t>
            </a:r>
          </a:p>
          <a:p>
            <a:pPr algn="ctr"/>
            <a:r>
              <a:rPr lang="pt-BR" sz="1000" dirty="0">
                <a:solidFill>
                  <a:schemeClr val="tx1"/>
                </a:solidFill>
              </a:rPr>
              <a:t>CDGPS / GPS</a:t>
            </a:r>
          </a:p>
        </p:txBody>
      </p:sp>
      <p:cxnSp>
        <p:nvCxnSpPr>
          <p:cNvPr id="139" name="Conector de Seta Reta 138">
            <a:extLst>
              <a:ext uri="{FF2B5EF4-FFF2-40B4-BE49-F238E27FC236}">
                <a16:creationId xmlns:a16="http://schemas.microsoft.com/office/drawing/2014/main" id="{8C8557F4-2AC4-556F-DB76-5DA767DDC6C7}"/>
              </a:ext>
            </a:extLst>
          </p:cNvPr>
          <p:cNvCxnSpPr>
            <a:cxnSpLocks/>
            <a:stCxn id="132" idx="3"/>
            <a:endCxn id="133" idx="1"/>
          </p:cNvCxnSpPr>
          <p:nvPr/>
        </p:nvCxnSpPr>
        <p:spPr>
          <a:xfrm>
            <a:off x="5436962" y="2053044"/>
            <a:ext cx="522063" cy="2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de Seta Reta 139">
            <a:extLst>
              <a:ext uri="{FF2B5EF4-FFF2-40B4-BE49-F238E27FC236}">
                <a16:creationId xmlns:a16="http://schemas.microsoft.com/office/drawing/2014/main" id="{9C68773C-9ADF-E1CD-25A2-CE947940429C}"/>
              </a:ext>
            </a:extLst>
          </p:cNvPr>
          <p:cNvCxnSpPr>
            <a:cxnSpLocks/>
            <a:stCxn id="133" idx="3"/>
            <a:endCxn id="134" idx="1"/>
          </p:cNvCxnSpPr>
          <p:nvPr/>
        </p:nvCxnSpPr>
        <p:spPr>
          <a:xfrm flipV="1">
            <a:off x="7740930" y="2053044"/>
            <a:ext cx="510177" cy="2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de Seta Reta 140">
            <a:extLst>
              <a:ext uri="{FF2B5EF4-FFF2-40B4-BE49-F238E27FC236}">
                <a16:creationId xmlns:a16="http://schemas.microsoft.com/office/drawing/2014/main" id="{2DA66659-FC42-6ADE-21E3-ABEB384A4411}"/>
              </a:ext>
            </a:extLst>
          </p:cNvPr>
          <p:cNvCxnSpPr>
            <a:cxnSpLocks/>
            <a:stCxn id="136" idx="1"/>
            <a:endCxn id="138" idx="3"/>
          </p:cNvCxnSpPr>
          <p:nvPr/>
        </p:nvCxnSpPr>
        <p:spPr>
          <a:xfrm flipH="1">
            <a:off x="5436963" y="2926641"/>
            <a:ext cx="5176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de Seta Reta 141">
            <a:extLst>
              <a:ext uri="{FF2B5EF4-FFF2-40B4-BE49-F238E27FC236}">
                <a16:creationId xmlns:a16="http://schemas.microsoft.com/office/drawing/2014/main" id="{17D30FA3-8943-B596-C281-2499E36503ED}"/>
              </a:ext>
            </a:extLst>
          </p:cNvPr>
          <p:cNvCxnSpPr>
            <a:cxnSpLocks/>
            <a:stCxn id="137" idx="0"/>
            <a:endCxn id="136" idx="2"/>
          </p:cNvCxnSpPr>
          <p:nvPr/>
        </p:nvCxnSpPr>
        <p:spPr>
          <a:xfrm flipV="1">
            <a:off x="6845580" y="3170372"/>
            <a:ext cx="1" cy="313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de Seta Reta 142">
            <a:extLst>
              <a:ext uri="{FF2B5EF4-FFF2-40B4-BE49-F238E27FC236}">
                <a16:creationId xmlns:a16="http://schemas.microsoft.com/office/drawing/2014/main" id="{B3524954-EE8B-F0A1-33A2-393784856CF7}"/>
              </a:ext>
            </a:extLst>
          </p:cNvPr>
          <p:cNvCxnSpPr>
            <a:cxnSpLocks/>
            <a:stCxn id="183" idx="6"/>
            <a:endCxn id="132" idx="1"/>
          </p:cNvCxnSpPr>
          <p:nvPr/>
        </p:nvCxnSpPr>
        <p:spPr>
          <a:xfrm>
            <a:off x="3256211" y="2050691"/>
            <a:ext cx="398846" cy="23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: Angulado 143">
            <a:extLst>
              <a:ext uri="{FF2B5EF4-FFF2-40B4-BE49-F238E27FC236}">
                <a16:creationId xmlns:a16="http://schemas.microsoft.com/office/drawing/2014/main" id="{296AA947-B211-DF08-C9E8-F3EAA9642E58}"/>
              </a:ext>
            </a:extLst>
          </p:cNvPr>
          <p:cNvCxnSpPr>
            <a:cxnSpLocks/>
            <a:stCxn id="138" idx="1"/>
            <a:endCxn id="183" idx="4"/>
          </p:cNvCxnSpPr>
          <p:nvPr/>
        </p:nvCxnSpPr>
        <p:spPr>
          <a:xfrm rot="10800000">
            <a:off x="3070743" y="2223219"/>
            <a:ext cx="578048" cy="70342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de Seta Reta 144">
            <a:extLst>
              <a:ext uri="{FF2B5EF4-FFF2-40B4-BE49-F238E27FC236}">
                <a16:creationId xmlns:a16="http://schemas.microsoft.com/office/drawing/2014/main" id="{67946B09-2096-28B4-AB63-732EC14689EC}"/>
              </a:ext>
            </a:extLst>
          </p:cNvPr>
          <p:cNvCxnSpPr>
            <a:cxnSpLocks/>
            <a:stCxn id="135" idx="3"/>
            <a:endCxn id="183" idx="2"/>
          </p:cNvCxnSpPr>
          <p:nvPr/>
        </p:nvCxnSpPr>
        <p:spPr>
          <a:xfrm flipV="1">
            <a:off x="2497933" y="2050691"/>
            <a:ext cx="387342" cy="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tângulo 145">
            <a:extLst>
              <a:ext uri="{FF2B5EF4-FFF2-40B4-BE49-F238E27FC236}">
                <a16:creationId xmlns:a16="http://schemas.microsoft.com/office/drawing/2014/main" id="{E5CCDB9A-E7CC-1CAE-B54F-F210D4FF8E92}"/>
              </a:ext>
            </a:extLst>
          </p:cNvPr>
          <p:cNvSpPr/>
          <p:nvPr/>
        </p:nvSpPr>
        <p:spPr>
          <a:xfrm>
            <a:off x="3676318" y="4943213"/>
            <a:ext cx="1788172" cy="4988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Controle</a:t>
            </a:r>
          </a:p>
          <a:p>
            <a:pPr algn="ctr"/>
            <a:r>
              <a:rPr lang="pt-BR" sz="1000" dirty="0">
                <a:solidFill>
                  <a:schemeClr val="tx1"/>
                </a:solidFill>
              </a:rPr>
              <a:t>PID</a:t>
            </a:r>
          </a:p>
        </p:txBody>
      </p:sp>
      <p:sp>
        <p:nvSpPr>
          <p:cNvPr id="147" name="Retângulo 146">
            <a:extLst>
              <a:ext uri="{FF2B5EF4-FFF2-40B4-BE49-F238E27FC236}">
                <a16:creationId xmlns:a16="http://schemas.microsoft.com/office/drawing/2014/main" id="{77EABB33-6E48-29F6-B7C2-742B0C65693D}"/>
              </a:ext>
            </a:extLst>
          </p:cNvPr>
          <p:cNvSpPr/>
          <p:nvPr/>
        </p:nvSpPr>
        <p:spPr>
          <a:xfrm>
            <a:off x="5954628" y="4933873"/>
            <a:ext cx="1769680" cy="5081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Gerenciamento </a:t>
            </a:r>
            <a:r>
              <a:rPr lang="pt-BR" sz="1100" dirty="0">
                <a:solidFill>
                  <a:schemeClr val="tx1"/>
                </a:solidFill>
              </a:rPr>
              <a:t>Atuadores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48" name="Retângulo 147">
            <a:extLst>
              <a:ext uri="{FF2B5EF4-FFF2-40B4-BE49-F238E27FC236}">
                <a16:creationId xmlns:a16="http://schemas.microsoft.com/office/drawing/2014/main" id="{B145CBDA-42BD-E94E-BEAD-6AA4A8D20E94}"/>
              </a:ext>
            </a:extLst>
          </p:cNvPr>
          <p:cNvSpPr/>
          <p:nvPr/>
        </p:nvSpPr>
        <p:spPr>
          <a:xfrm>
            <a:off x="8251107" y="4933873"/>
            <a:ext cx="1781907" cy="5081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Atuadores</a:t>
            </a:r>
            <a:br>
              <a:rPr lang="pt-BR" sz="1300" dirty="0">
                <a:solidFill>
                  <a:schemeClr val="tx1"/>
                </a:solidFill>
              </a:rPr>
            </a:br>
            <a:r>
              <a:rPr lang="pt-BR" sz="1000" dirty="0">
                <a:solidFill>
                  <a:schemeClr val="tx1"/>
                </a:solidFill>
              </a:rPr>
              <a:t>Propulsores</a:t>
            </a:r>
          </a:p>
          <a:p>
            <a:pPr algn="ctr"/>
            <a:r>
              <a:rPr lang="pt-BR" sz="1000" dirty="0">
                <a:solidFill>
                  <a:schemeClr val="tx1"/>
                </a:solidFill>
              </a:rPr>
              <a:t>Rodas de reação</a:t>
            </a:r>
          </a:p>
        </p:txBody>
      </p:sp>
      <p:sp>
        <p:nvSpPr>
          <p:cNvPr id="149" name="Retângulo 148">
            <a:extLst>
              <a:ext uri="{FF2B5EF4-FFF2-40B4-BE49-F238E27FC236}">
                <a16:creationId xmlns:a16="http://schemas.microsoft.com/office/drawing/2014/main" id="{2D660A18-41B8-0415-2E48-389DB0BFD3B4}"/>
              </a:ext>
            </a:extLst>
          </p:cNvPr>
          <p:cNvSpPr/>
          <p:nvPr/>
        </p:nvSpPr>
        <p:spPr>
          <a:xfrm>
            <a:off x="637631" y="4943213"/>
            <a:ext cx="1886970" cy="4988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Guiamento</a:t>
            </a:r>
            <a:br>
              <a:rPr lang="pt-BR" sz="1400" dirty="0">
                <a:solidFill>
                  <a:schemeClr val="tx1"/>
                </a:solidFill>
              </a:rPr>
            </a:br>
            <a:r>
              <a:rPr lang="pt-BR" sz="1000" dirty="0">
                <a:solidFill>
                  <a:schemeClr val="tx1"/>
                </a:solidFill>
              </a:rPr>
              <a:t>Atitude</a:t>
            </a:r>
          </a:p>
        </p:txBody>
      </p:sp>
      <p:sp>
        <p:nvSpPr>
          <p:cNvPr id="150" name="Retângulo 149">
            <a:extLst>
              <a:ext uri="{FF2B5EF4-FFF2-40B4-BE49-F238E27FC236}">
                <a16:creationId xmlns:a16="http://schemas.microsoft.com/office/drawing/2014/main" id="{7A44CF1A-6FF5-2EEB-0F7B-93A726AFE14A}"/>
              </a:ext>
            </a:extLst>
          </p:cNvPr>
          <p:cNvSpPr/>
          <p:nvPr/>
        </p:nvSpPr>
        <p:spPr>
          <a:xfrm>
            <a:off x="5972930" y="5727454"/>
            <a:ext cx="1745302" cy="5081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Dinâmica e Cinemática Atitude</a:t>
            </a:r>
          </a:p>
        </p:txBody>
      </p:sp>
      <p:sp>
        <p:nvSpPr>
          <p:cNvPr id="151" name="Retângulo 150">
            <a:extLst>
              <a:ext uri="{FF2B5EF4-FFF2-40B4-BE49-F238E27FC236}">
                <a16:creationId xmlns:a16="http://schemas.microsoft.com/office/drawing/2014/main" id="{F1433C59-DCAD-02E0-0935-A87C38E31A55}"/>
              </a:ext>
            </a:extLst>
          </p:cNvPr>
          <p:cNvSpPr/>
          <p:nvPr/>
        </p:nvSpPr>
        <p:spPr>
          <a:xfrm>
            <a:off x="3767610" y="5727455"/>
            <a:ext cx="1788172" cy="4988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Sensores</a:t>
            </a:r>
            <a:br>
              <a:rPr lang="pt-BR" sz="1400" dirty="0">
                <a:solidFill>
                  <a:schemeClr val="tx1"/>
                </a:solidFill>
              </a:rPr>
            </a:br>
            <a:r>
              <a:rPr lang="pt-BR" sz="1000" dirty="0">
                <a:solidFill>
                  <a:schemeClr val="tx1"/>
                </a:solidFill>
              </a:rPr>
              <a:t>Giroscópio</a:t>
            </a:r>
            <a:br>
              <a:rPr lang="pt-BR" sz="1000" dirty="0">
                <a:solidFill>
                  <a:schemeClr val="tx1"/>
                </a:solidFill>
              </a:rPr>
            </a:br>
            <a:r>
              <a:rPr lang="pt-BR" sz="1000" dirty="0">
                <a:solidFill>
                  <a:schemeClr val="tx1"/>
                </a:solidFill>
              </a:rPr>
              <a:t>Sensor de Estrela (TBD)</a:t>
            </a:r>
          </a:p>
        </p:txBody>
      </p:sp>
      <p:cxnSp>
        <p:nvCxnSpPr>
          <p:cNvPr id="152" name="Conector de Seta Reta 151">
            <a:extLst>
              <a:ext uri="{FF2B5EF4-FFF2-40B4-BE49-F238E27FC236}">
                <a16:creationId xmlns:a16="http://schemas.microsoft.com/office/drawing/2014/main" id="{669417CC-ADE7-BAD4-6EFC-FA2294DEF76B}"/>
              </a:ext>
            </a:extLst>
          </p:cNvPr>
          <p:cNvCxnSpPr>
            <a:cxnSpLocks/>
            <a:stCxn id="146" idx="3"/>
            <a:endCxn id="147" idx="1"/>
          </p:cNvCxnSpPr>
          <p:nvPr/>
        </p:nvCxnSpPr>
        <p:spPr>
          <a:xfrm flipV="1">
            <a:off x="5464490" y="5187965"/>
            <a:ext cx="490138" cy="46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de Seta Reta 152">
            <a:extLst>
              <a:ext uri="{FF2B5EF4-FFF2-40B4-BE49-F238E27FC236}">
                <a16:creationId xmlns:a16="http://schemas.microsoft.com/office/drawing/2014/main" id="{C390462F-B787-001E-0EA6-2846C7E248FF}"/>
              </a:ext>
            </a:extLst>
          </p:cNvPr>
          <p:cNvCxnSpPr>
            <a:cxnSpLocks/>
            <a:stCxn id="147" idx="3"/>
            <a:endCxn id="148" idx="1"/>
          </p:cNvCxnSpPr>
          <p:nvPr/>
        </p:nvCxnSpPr>
        <p:spPr>
          <a:xfrm>
            <a:off x="7724308" y="5187965"/>
            <a:ext cx="5267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de Seta Reta 153">
            <a:extLst>
              <a:ext uri="{FF2B5EF4-FFF2-40B4-BE49-F238E27FC236}">
                <a16:creationId xmlns:a16="http://schemas.microsoft.com/office/drawing/2014/main" id="{A8B4CA4F-B9E6-6F93-0692-8E0045A0D24D}"/>
              </a:ext>
            </a:extLst>
          </p:cNvPr>
          <p:cNvCxnSpPr>
            <a:cxnSpLocks/>
            <a:stCxn id="150" idx="1"/>
            <a:endCxn id="151" idx="3"/>
          </p:cNvCxnSpPr>
          <p:nvPr/>
        </p:nvCxnSpPr>
        <p:spPr>
          <a:xfrm flipH="1" flipV="1">
            <a:off x="5555782" y="5976877"/>
            <a:ext cx="417148" cy="46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de Seta Reta 154">
            <a:extLst>
              <a:ext uri="{FF2B5EF4-FFF2-40B4-BE49-F238E27FC236}">
                <a16:creationId xmlns:a16="http://schemas.microsoft.com/office/drawing/2014/main" id="{A3B1C9BA-0553-67D6-EC2B-E22743ABED45}"/>
              </a:ext>
            </a:extLst>
          </p:cNvPr>
          <p:cNvCxnSpPr>
            <a:cxnSpLocks/>
            <a:stCxn id="180" idx="6"/>
            <a:endCxn id="146" idx="1"/>
          </p:cNvCxnSpPr>
          <p:nvPr/>
        </p:nvCxnSpPr>
        <p:spPr>
          <a:xfrm flipV="1">
            <a:off x="3274084" y="5192635"/>
            <a:ext cx="402234" cy="3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: Angulado 155">
            <a:extLst>
              <a:ext uri="{FF2B5EF4-FFF2-40B4-BE49-F238E27FC236}">
                <a16:creationId xmlns:a16="http://schemas.microsoft.com/office/drawing/2014/main" id="{1644BC3E-C57D-B74A-B4F1-9C5C54CBCBB0}"/>
              </a:ext>
            </a:extLst>
          </p:cNvPr>
          <p:cNvCxnSpPr>
            <a:cxnSpLocks/>
            <a:stCxn id="151" idx="1"/>
            <a:endCxn id="180" idx="4"/>
          </p:cNvCxnSpPr>
          <p:nvPr/>
        </p:nvCxnSpPr>
        <p:spPr>
          <a:xfrm rot="10800000">
            <a:off x="3088616" y="5368381"/>
            <a:ext cx="678994" cy="60849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de Seta Reta 156">
            <a:extLst>
              <a:ext uri="{FF2B5EF4-FFF2-40B4-BE49-F238E27FC236}">
                <a16:creationId xmlns:a16="http://schemas.microsoft.com/office/drawing/2014/main" id="{2E54762B-86F0-0F1E-350E-C13AFF8CAE03}"/>
              </a:ext>
            </a:extLst>
          </p:cNvPr>
          <p:cNvCxnSpPr>
            <a:cxnSpLocks/>
            <a:stCxn id="149" idx="3"/>
            <a:endCxn id="180" idx="2"/>
          </p:cNvCxnSpPr>
          <p:nvPr/>
        </p:nvCxnSpPr>
        <p:spPr>
          <a:xfrm>
            <a:off x="2524601" y="5192635"/>
            <a:ext cx="378547" cy="3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Agrupar 157">
            <a:extLst>
              <a:ext uri="{FF2B5EF4-FFF2-40B4-BE49-F238E27FC236}">
                <a16:creationId xmlns:a16="http://schemas.microsoft.com/office/drawing/2014/main" id="{3502E799-EDDB-A43C-E80B-2DDD500A7C8F}"/>
              </a:ext>
            </a:extLst>
          </p:cNvPr>
          <p:cNvGrpSpPr/>
          <p:nvPr/>
        </p:nvGrpSpPr>
        <p:grpSpPr>
          <a:xfrm>
            <a:off x="2813754" y="1878162"/>
            <a:ext cx="442457" cy="436466"/>
            <a:chOff x="3106255" y="1483586"/>
            <a:chExt cx="442457" cy="436466"/>
          </a:xfrm>
        </p:grpSpPr>
        <p:sp>
          <p:nvSpPr>
            <p:cNvPr id="183" name="Elipse 182">
              <a:extLst>
                <a:ext uri="{FF2B5EF4-FFF2-40B4-BE49-F238E27FC236}">
                  <a16:creationId xmlns:a16="http://schemas.microsoft.com/office/drawing/2014/main" id="{8EFCF3FA-BA8C-6B85-B5A4-87E77A108695}"/>
                </a:ext>
              </a:extLst>
            </p:cNvPr>
            <p:cNvSpPr/>
            <p:nvPr/>
          </p:nvSpPr>
          <p:spPr>
            <a:xfrm>
              <a:off x="3177776" y="1483586"/>
              <a:ext cx="370936" cy="345057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184" name="CaixaDeTexto 183">
              <a:extLst>
                <a:ext uri="{FF2B5EF4-FFF2-40B4-BE49-F238E27FC236}">
                  <a16:creationId xmlns:a16="http://schemas.microsoft.com/office/drawing/2014/main" id="{3AD0F5A0-4B44-0F6A-A95B-D10A874A6806}"/>
                </a:ext>
              </a:extLst>
            </p:cNvPr>
            <p:cNvSpPr txBox="1"/>
            <p:nvPr/>
          </p:nvSpPr>
          <p:spPr>
            <a:xfrm>
              <a:off x="3106255" y="1519942"/>
              <a:ext cx="24878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000" b="1" dirty="0"/>
                <a:t>+</a:t>
              </a:r>
            </a:p>
          </p:txBody>
        </p:sp>
        <p:sp>
          <p:nvSpPr>
            <p:cNvPr id="185" name="CaixaDeTexto 184">
              <a:extLst>
                <a:ext uri="{FF2B5EF4-FFF2-40B4-BE49-F238E27FC236}">
                  <a16:creationId xmlns:a16="http://schemas.microsoft.com/office/drawing/2014/main" id="{04EDB8E7-5E29-F026-1CC4-586BDF5D28A5}"/>
                </a:ext>
              </a:extLst>
            </p:cNvPr>
            <p:cNvSpPr txBox="1"/>
            <p:nvPr/>
          </p:nvSpPr>
          <p:spPr>
            <a:xfrm>
              <a:off x="3241235" y="1612275"/>
              <a:ext cx="23916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-</a:t>
              </a:r>
            </a:p>
          </p:txBody>
        </p:sp>
      </p:grpSp>
      <p:grpSp>
        <p:nvGrpSpPr>
          <p:cNvPr id="159" name="Agrupar 158">
            <a:extLst>
              <a:ext uri="{FF2B5EF4-FFF2-40B4-BE49-F238E27FC236}">
                <a16:creationId xmlns:a16="http://schemas.microsoft.com/office/drawing/2014/main" id="{8E35EC71-46C7-E1B5-A423-D047F42301F4}"/>
              </a:ext>
            </a:extLst>
          </p:cNvPr>
          <p:cNvGrpSpPr/>
          <p:nvPr/>
        </p:nvGrpSpPr>
        <p:grpSpPr>
          <a:xfrm>
            <a:off x="2841082" y="5023323"/>
            <a:ext cx="433002" cy="451677"/>
            <a:chOff x="3133583" y="4628747"/>
            <a:chExt cx="433002" cy="451677"/>
          </a:xfrm>
        </p:grpSpPr>
        <p:sp>
          <p:nvSpPr>
            <p:cNvPr id="180" name="Elipse 179">
              <a:extLst>
                <a:ext uri="{FF2B5EF4-FFF2-40B4-BE49-F238E27FC236}">
                  <a16:creationId xmlns:a16="http://schemas.microsoft.com/office/drawing/2014/main" id="{FB29B4AA-DCD0-A888-61FA-AE6AF9BE05C3}"/>
                </a:ext>
              </a:extLst>
            </p:cNvPr>
            <p:cNvSpPr/>
            <p:nvPr/>
          </p:nvSpPr>
          <p:spPr>
            <a:xfrm>
              <a:off x="3195649" y="4628747"/>
              <a:ext cx="370936" cy="345057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181" name="CaixaDeTexto 180">
              <a:extLst>
                <a:ext uri="{FF2B5EF4-FFF2-40B4-BE49-F238E27FC236}">
                  <a16:creationId xmlns:a16="http://schemas.microsoft.com/office/drawing/2014/main" id="{74DBB519-40CB-A3DC-11B5-5101D2A885EF}"/>
                </a:ext>
              </a:extLst>
            </p:cNvPr>
            <p:cNvSpPr txBox="1"/>
            <p:nvPr/>
          </p:nvSpPr>
          <p:spPr>
            <a:xfrm>
              <a:off x="3133583" y="4680314"/>
              <a:ext cx="24878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000" b="1" dirty="0"/>
                <a:t>+</a:t>
              </a:r>
            </a:p>
          </p:txBody>
        </p:sp>
        <p:sp>
          <p:nvSpPr>
            <p:cNvPr id="182" name="CaixaDeTexto 181">
              <a:extLst>
                <a:ext uri="{FF2B5EF4-FFF2-40B4-BE49-F238E27FC236}">
                  <a16:creationId xmlns:a16="http://schemas.microsoft.com/office/drawing/2014/main" id="{8C9B4464-05E6-6419-E76B-A2FA14A526EB}"/>
                </a:ext>
              </a:extLst>
            </p:cNvPr>
            <p:cNvSpPr txBox="1"/>
            <p:nvPr/>
          </p:nvSpPr>
          <p:spPr>
            <a:xfrm>
              <a:off x="3268563" y="4772647"/>
              <a:ext cx="23916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-</a:t>
              </a:r>
            </a:p>
          </p:txBody>
        </p:sp>
      </p:grpSp>
      <p:cxnSp>
        <p:nvCxnSpPr>
          <p:cNvPr id="163" name="Conector: Angulado 162">
            <a:extLst>
              <a:ext uri="{FF2B5EF4-FFF2-40B4-BE49-F238E27FC236}">
                <a16:creationId xmlns:a16="http://schemas.microsoft.com/office/drawing/2014/main" id="{344168C2-85BD-9BA3-FF0F-C3F015926E0C}"/>
              </a:ext>
            </a:extLst>
          </p:cNvPr>
          <p:cNvCxnSpPr>
            <a:cxnSpLocks/>
            <a:stCxn id="177" idx="2"/>
            <a:endCxn id="136" idx="3"/>
          </p:cNvCxnSpPr>
          <p:nvPr/>
        </p:nvCxnSpPr>
        <p:spPr>
          <a:xfrm rot="10800000" flipV="1">
            <a:off x="7736534" y="2925483"/>
            <a:ext cx="911511" cy="115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ector de Seta Reta 165">
            <a:extLst>
              <a:ext uri="{FF2B5EF4-FFF2-40B4-BE49-F238E27FC236}">
                <a16:creationId xmlns:a16="http://schemas.microsoft.com/office/drawing/2014/main" id="{59EFEDFD-B510-89CE-BBD0-582142BCEEBA}"/>
              </a:ext>
            </a:extLst>
          </p:cNvPr>
          <p:cNvCxnSpPr>
            <a:cxnSpLocks/>
            <a:stCxn id="148" idx="3"/>
            <a:endCxn id="174" idx="2"/>
          </p:cNvCxnSpPr>
          <p:nvPr/>
        </p:nvCxnSpPr>
        <p:spPr>
          <a:xfrm>
            <a:off x="10033014" y="5187965"/>
            <a:ext cx="598559" cy="12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: Angulado 169">
            <a:extLst>
              <a:ext uri="{FF2B5EF4-FFF2-40B4-BE49-F238E27FC236}">
                <a16:creationId xmlns:a16="http://schemas.microsoft.com/office/drawing/2014/main" id="{9483CCAF-4E05-7D59-13DE-848B22A47DFB}"/>
              </a:ext>
            </a:extLst>
          </p:cNvPr>
          <p:cNvCxnSpPr>
            <a:cxnSpLocks/>
            <a:stCxn id="174" idx="4"/>
            <a:endCxn id="150" idx="3"/>
          </p:cNvCxnSpPr>
          <p:nvPr/>
        </p:nvCxnSpPr>
        <p:spPr>
          <a:xfrm rot="5400000">
            <a:off x="8957758" y="4122263"/>
            <a:ext cx="619759" cy="309880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Agrupar 170">
            <a:extLst>
              <a:ext uri="{FF2B5EF4-FFF2-40B4-BE49-F238E27FC236}">
                <a16:creationId xmlns:a16="http://schemas.microsoft.com/office/drawing/2014/main" id="{EC0AF66C-77C4-E4CE-8268-13E5EA1CBE5A}"/>
              </a:ext>
            </a:extLst>
          </p:cNvPr>
          <p:cNvGrpSpPr/>
          <p:nvPr/>
        </p:nvGrpSpPr>
        <p:grpSpPr>
          <a:xfrm>
            <a:off x="8648044" y="2752955"/>
            <a:ext cx="434254" cy="401760"/>
            <a:chOff x="8940545" y="2358379"/>
            <a:chExt cx="434254" cy="401760"/>
          </a:xfrm>
        </p:grpSpPr>
        <p:sp>
          <p:nvSpPr>
            <p:cNvPr id="177" name="Elipse 176">
              <a:extLst>
                <a:ext uri="{FF2B5EF4-FFF2-40B4-BE49-F238E27FC236}">
                  <a16:creationId xmlns:a16="http://schemas.microsoft.com/office/drawing/2014/main" id="{19EB7DD3-A819-B53B-772E-618EB3DDD9FD}"/>
                </a:ext>
              </a:extLst>
            </p:cNvPr>
            <p:cNvSpPr/>
            <p:nvPr/>
          </p:nvSpPr>
          <p:spPr>
            <a:xfrm>
              <a:off x="8940545" y="2358379"/>
              <a:ext cx="370936" cy="345057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178" name="CaixaDeTexto 177">
              <a:extLst>
                <a:ext uri="{FF2B5EF4-FFF2-40B4-BE49-F238E27FC236}">
                  <a16:creationId xmlns:a16="http://schemas.microsoft.com/office/drawing/2014/main" id="{3AEB896C-FE5A-1B94-890F-54958A014427}"/>
                </a:ext>
              </a:extLst>
            </p:cNvPr>
            <p:cNvSpPr txBox="1"/>
            <p:nvPr/>
          </p:nvSpPr>
          <p:spPr>
            <a:xfrm>
              <a:off x="9126013" y="2394842"/>
              <a:ext cx="24878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000" b="1" dirty="0"/>
                <a:t>+</a:t>
              </a:r>
            </a:p>
          </p:txBody>
        </p:sp>
        <p:sp>
          <p:nvSpPr>
            <p:cNvPr id="179" name="CaixaDeTexto 178">
              <a:extLst>
                <a:ext uri="{FF2B5EF4-FFF2-40B4-BE49-F238E27FC236}">
                  <a16:creationId xmlns:a16="http://schemas.microsoft.com/office/drawing/2014/main" id="{F842FA4F-AE5F-52F3-36D6-D1E48F5267D7}"/>
                </a:ext>
              </a:extLst>
            </p:cNvPr>
            <p:cNvSpPr txBox="1"/>
            <p:nvPr/>
          </p:nvSpPr>
          <p:spPr>
            <a:xfrm>
              <a:off x="9009825" y="2513918"/>
              <a:ext cx="24878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000" b="1" dirty="0"/>
                <a:t>+</a:t>
              </a:r>
            </a:p>
          </p:txBody>
        </p:sp>
      </p:grpSp>
      <p:grpSp>
        <p:nvGrpSpPr>
          <p:cNvPr id="172" name="Agrupar 171">
            <a:extLst>
              <a:ext uri="{FF2B5EF4-FFF2-40B4-BE49-F238E27FC236}">
                <a16:creationId xmlns:a16="http://schemas.microsoft.com/office/drawing/2014/main" id="{5E5AE6C8-7006-4270-F27F-67E71E6FD3DD}"/>
              </a:ext>
            </a:extLst>
          </p:cNvPr>
          <p:cNvGrpSpPr/>
          <p:nvPr/>
        </p:nvGrpSpPr>
        <p:grpSpPr>
          <a:xfrm>
            <a:off x="10568255" y="4946120"/>
            <a:ext cx="434254" cy="415668"/>
            <a:chOff x="10860756" y="4551544"/>
            <a:chExt cx="434254" cy="415668"/>
          </a:xfrm>
        </p:grpSpPr>
        <p:sp>
          <p:nvSpPr>
            <p:cNvPr id="174" name="Elipse 173">
              <a:extLst>
                <a:ext uri="{FF2B5EF4-FFF2-40B4-BE49-F238E27FC236}">
                  <a16:creationId xmlns:a16="http://schemas.microsoft.com/office/drawing/2014/main" id="{CDDC27C3-9AFA-BD0F-52CE-180C93F4E8A7}"/>
                </a:ext>
              </a:extLst>
            </p:cNvPr>
            <p:cNvSpPr/>
            <p:nvPr/>
          </p:nvSpPr>
          <p:spPr>
            <a:xfrm>
              <a:off x="10924074" y="4622155"/>
              <a:ext cx="370936" cy="345057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175" name="CaixaDeTexto 174">
              <a:extLst>
                <a:ext uri="{FF2B5EF4-FFF2-40B4-BE49-F238E27FC236}">
                  <a16:creationId xmlns:a16="http://schemas.microsoft.com/office/drawing/2014/main" id="{08E1E3A8-8F11-6462-E2CD-9EBD3E7A00F5}"/>
                </a:ext>
              </a:extLst>
            </p:cNvPr>
            <p:cNvSpPr txBox="1"/>
            <p:nvPr/>
          </p:nvSpPr>
          <p:spPr>
            <a:xfrm>
              <a:off x="10985149" y="4551544"/>
              <a:ext cx="24878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000" b="1" dirty="0"/>
                <a:t>+</a:t>
              </a:r>
            </a:p>
          </p:txBody>
        </p:sp>
        <p:sp>
          <p:nvSpPr>
            <p:cNvPr id="176" name="CaixaDeTexto 175">
              <a:extLst>
                <a:ext uri="{FF2B5EF4-FFF2-40B4-BE49-F238E27FC236}">
                  <a16:creationId xmlns:a16="http://schemas.microsoft.com/office/drawing/2014/main" id="{E2250AF1-5D29-0890-0AE9-5A3CF66EC210}"/>
                </a:ext>
              </a:extLst>
            </p:cNvPr>
            <p:cNvSpPr txBox="1"/>
            <p:nvPr/>
          </p:nvSpPr>
          <p:spPr>
            <a:xfrm>
              <a:off x="10860756" y="4661694"/>
              <a:ext cx="248786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000" b="1" dirty="0"/>
                <a:t>+</a:t>
              </a:r>
            </a:p>
          </p:txBody>
        </p:sp>
      </p:grpSp>
      <p:sp>
        <p:nvSpPr>
          <p:cNvPr id="173" name="CaixaDeTexto 172">
            <a:extLst>
              <a:ext uri="{FF2B5EF4-FFF2-40B4-BE49-F238E27FC236}">
                <a16:creationId xmlns:a16="http://schemas.microsoft.com/office/drawing/2014/main" id="{85FBCF3A-01CA-0A9A-B8F7-BD6CA68AD750}"/>
              </a:ext>
            </a:extLst>
          </p:cNvPr>
          <p:cNvSpPr txBox="1"/>
          <p:nvPr/>
        </p:nvSpPr>
        <p:spPr>
          <a:xfrm>
            <a:off x="2590003" y="1070850"/>
            <a:ext cx="701199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Arquitetura do Sistema de Controle de Órbita e Atitude</a:t>
            </a:r>
            <a:endParaRPr lang="pt-BR" sz="22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8338823-5E6A-4F1B-A7D1-B22DEAF9B836}"/>
              </a:ext>
            </a:extLst>
          </p:cNvPr>
          <p:cNvGrpSpPr/>
          <p:nvPr/>
        </p:nvGrpSpPr>
        <p:grpSpPr>
          <a:xfrm>
            <a:off x="166413" y="819734"/>
            <a:ext cx="11859174" cy="74571"/>
            <a:chOff x="96546" y="830244"/>
            <a:chExt cx="11859174" cy="7457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BE75B18-59F9-43F7-8D3D-3E70ECE69A58}"/>
                </a:ext>
              </a:extLst>
            </p:cNvPr>
            <p:cNvCxnSpPr/>
            <p:nvPr/>
          </p:nvCxnSpPr>
          <p:spPr>
            <a:xfrm>
              <a:off x="96546" y="830244"/>
              <a:ext cx="11859174" cy="0"/>
            </a:xfrm>
            <a:prstGeom prst="line">
              <a:avLst/>
            </a:prstGeom>
            <a:ln w="254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1ADC3FE-AF44-4AD0-86E0-6CDAB9DE131C}"/>
                </a:ext>
              </a:extLst>
            </p:cNvPr>
            <p:cNvCxnSpPr/>
            <p:nvPr/>
          </p:nvCxnSpPr>
          <p:spPr>
            <a:xfrm>
              <a:off x="96546" y="869151"/>
              <a:ext cx="11859174" cy="0"/>
            </a:xfrm>
            <a:prstGeom prst="line">
              <a:avLst/>
            </a:prstGeom>
            <a:ln w="25400">
              <a:solidFill>
                <a:srgbClr val="00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9C1B2FB-DAB2-435B-805E-7A0CCD3C7DDD}"/>
                </a:ext>
              </a:extLst>
            </p:cNvPr>
            <p:cNvCxnSpPr/>
            <p:nvPr/>
          </p:nvCxnSpPr>
          <p:spPr>
            <a:xfrm>
              <a:off x="96546" y="904815"/>
              <a:ext cx="11859174" cy="0"/>
            </a:xfrm>
            <a:prstGeom prst="line">
              <a:avLst/>
            </a:prstGeom>
            <a:ln w="25400">
              <a:solidFill>
                <a:srgbClr val="FF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DDED328-2FD6-4603-8E19-67903093AEE4}"/>
              </a:ext>
            </a:extLst>
          </p:cNvPr>
          <p:cNvGrpSpPr/>
          <p:nvPr/>
        </p:nvGrpSpPr>
        <p:grpSpPr>
          <a:xfrm>
            <a:off x="7876650" y="138675"/>
            <a:ext cx="4093964" cy="540000"/>
            <a:chOff x="7876650" y="138675"/>
            <a:chExt cx="4093964" cy="540000"/>
          </a:xfrm>
        </p:grpSpPr>
        <p:pic>
          <p:nvPicPr>
            <p:cNvPr id="20" name="Imagem 13">
              <a:extLst>
                <a:ext uri="{FF2B5EF4-FFF2-40B4-BE49-F238E27FC236}">
                  <a16:creationId xmlns:a16="http://schemas.microsoft.com/office/drawing/2014/main" id="{47D387BD-BBFC-4693-BC8C-93EF27658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5244" y="138675"/>
              <a:ext cx="1268183" cy="5400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8289D41-2A24-449A-B613-DB5D826A6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6650" y="138675"/>
              <a:ext cx="751018" cy="5400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5F13E96-0666-4A81-805D-742CA2061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134" b="91627" l="5498" r="95394">
                          <a14:foregroundMark x1="39079" y1="17464" x2="39079" y2="17464"/>
                          <a14:foregroundMark x1="54978" y1="31579" x2="54978" y2="31579"/>
                          <a14:foregroundMark x1="39822" y1="16268" x2="39822" y2="16268"/>
                          <a14:foregroundMark x1="32987" y1="16746" x2="32987" y2="16746"/>
                          <a14:foregroundMark x1="16493" y1="28469" x2="16493" y2="28469"/>
                          <a14:foregroundMark x1="5646" y1="36603" x2="5646" y2="36603"/>
                          <a14:foregroundMark x1="85290" y1="50957" x2="85290" y2="50957"/>
                          <a14:foregroundMark x1="66419" y1="75598" x2="66419" y2="75598"/>
                          <a14:foregroundMark x1="60773" y1="82775" x2="60773" y2="82775"/>
                          <a14:foregroundMark x1="63893" y1="85167" x2="63893" y2="85167"/>
                          <a14:foregroundMark x1="54829" y1="88038" x2="54086" y2="88038"/>
                          <a14:foregroundMark x1="42051" y1="91627" x2="42051" y2="91627"/>
                          <a14:foregroundMark x1="42051" y1="86124" x2="42051" y2="86124"/>
                          <a14:foregroundMark x1="45319" y1="83971" x2="45319" y2="83971"/>
                          <a14:foregroundMark x1="44131" y1="84689" x2="44131" y2="84689"/>
                          <a14:foregroundMark x1="35215" y1="85407" x2="35215" y2="85407"/>
                          <a14:foregroundMark x1="87816" y1="60048" x2="87816" y2="60048"/>
                          <a14:foregroundMark x1="95542" y1="46651" x2="95542" y2="46651"/>
                          <a14:foregroundMark x1="53492" y1="10048" x2="53492" y2="10048"/>
                          <a14:foregroundMark x1="70877" y1="10287" x2="70877" y2="10287"/>
                          <a14:foregroundMark x1="46062" y1="8134" x2="46062" y2="8134"/>
                          <a14:foregroundMark x1="51709" y1="19617" x2="51709" y2="19617"/>
                          <a14:foregroundMark x1="52897" y1="20096" x2="52897" y2="20096"/>
                          <a14:foregroundMark x1="49034" y1="22727" x2="49034" y2="22727"/>
                          <a14:foregroundMark x1="46062" y1="25120" x2="46062" y2="25120"/>
                          <a14:foregroundMark x1="43091" y1="27990" x2="43091" y2="27990"/>
                          <a14:foregroundMark x1="54532" y1="18182" x2="54532" y2="18182"/>
                          <a14:foregroundMark x1="59138" y1="16029" x2="59138" y2="16029"/>
                          <a14:foregroundMark x1="63150" y1="15311" x2="63150" y2="15311"/>
                          <a14:foregroundMark x1="68351" y1="16029" x2="68351" y2="16029"/>
                          <a14:foregroundMark x1="72511" y1="18660" x2="72511" y2="18660"/>
                          <a14:foregroundMark x1="74294" y1="21053" x2="74294" y2="21053"/>
                          <a14:foregroundMark x1="75483" y1="24163" x2="75483" y2="24163"/>
                          <a14:foregroundMark x1="66122" y1="64833" x2="66122" y2="64833"/>
                          <a14:foregroundMark x1="63744" y1="67943" x2="63744" y2="67943"/>
                          <a14:foregroundMark x1="30015" y1="81340" x2="30015" y2="81340"/>
                          <a14:foregroundMark x1="25854" y1="55981" x2="25854" y2="55981"/>
                          <a14:foregroundMark x1="18128" y1="51675" x2="18128" y2="51675"/>
                          <a14:foregroundMark x1="27637" y1="46411" x2="27637" y2="46411"/>
                          <a14:foregroundMark x1="30015" y1="50957" x2="30015" y2="50957"/>
                          <a14:foregroundMark x1="33135" y1="51675" x2="33135" y2="51675"/>
                          <a14:foregroundMark x1="35215" y1="46651" x2="35215" y2="46651"/>
                          <a14:foregroundMark x1="37444" y1="44019" x2="37444" y2="44019"/>
                          <a14:foregroundMark x1="44577" y1="60526" x2="44577" y2="60526"/>
                          <a14:foregroundMark x1="48886" y1="56699" x2="48886" y2="56699"/>
                          <a14:foregroundMark x1="49480" y1="50957" x2="49480" y2="50957"/>
                          <a14:foregroundMark x1="8024" y1="46172" x2="8024" y2="46172"/>
                          <a14:foregroundMark x1="6835" y1="50478" x2="6835" y2="50478"/>
                          <a14:foregroundMark x1="6241" y1="55742" x2="6241" y2="55742"/>
                          <a14:backgroundMark x1="7281" y1="6459" x2="7281" y2="6459"/>
                          <a14:backgroundMark x1="5201" y1="78708" x2="5498" y2="79665"/>
                          <a14:backgroundMark x1="96137" y1="11962" x2="96137" y2="11962"/>
                          <a14:backgroundMark x1="97623" y1="84450" x2="97623" y2="844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1188" y="138675"/>
              <a:ext cx="869426" cy="540000"/>
            </a:xfrm>
            <a:prstGeom prst="rect">
              <a:avLst/>
            </a:prstGeom>
            <a:effectLst/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A6FEE30-5FAC-4DDB-8AB2-EFDB446CE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1003" y="138675"/>
              <a:ext cx="582609" cy="540000"/>
            </a:xfrm>
            <a:prstGeom prst="rect">
              <a:avLst/>
            </a:prstGeom>
          </p:spPr>
        </p:pic>
      </p:grp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D9A1004D-32B4-40A1-8000-003D473C6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F5F18-4817-453C-99A9-D3F7FEA2FE8B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BA205406-C689-EBDD-8F8A-58A149C63BA1}"/>
              </a:ext>
            </a:extLst>
          </p:cNvPr>
          <p:cNvSpPr txBox="1">
            <a:spLocks/>
          </p:cNvSpPr>
          <p:nvPr/>
        </p:nvSpPr>
        <p:spPr>
          <a:xfrm>
            <a:off x="128976" y="243896"/>
            <a:ext cx="7620000" cy="5412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500" b="1" dirty="0"/>
              <a:t>3. Fundamentação Teórica</a:t>
            </a:r>
          </a:p>
        </p:txBody>
      </p:sp>
      <p:cxnSp>
        <p:nvCxnSpPr>
          <p:cNvPr id="200" name="Conector: Angulado 199">
            <a:extLst>
              <a:ext uri="{FF2B5EF4-FFF2-40B4-BE49-F238E27FC236}">
                <a16:creationId xmlns:a16="http://schemas.microsoft.com/office/drawing/2014/main" id="{A4DDCFF3-34F3-DEC0-E384-434665C8FC13}"/>
              </a:ext>
            </a:extLst>
          </p:cNvPr>
          <p:cNvCxnSpPr>
            <a:cxnSpLocks/>
            <a:stCxn id="148" idx="0"/>
          </p:cNvCxnSpPr>
          <p:nvPr/>
        </p:nvCxnSpPr>
        <p:spPr>
          <a:xfrm rot="16200000" flipV="1">
            <a:off x="8069653" y="3861464"/>
            <a:ext cx="1844474" cy="300343"/>
          </a:xfrm>
          <a:prstGeom prst="bentConnector3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ector: Angulado 202">
            <a:extLst>
              <a:ext uri="{FF2B5EF4-FFF2-40B4-BE49-F238E27FC236}">
                <a16:creationId xmlns:a16="http://schemas.microsoft.com/office/drawing/2014/main" id="{38B3C945-2FD5-FF38-1F92-E0CA892B9017}"/>
              </a:ext>
            </a:extLst>
          </p:cNvPr>
          <p:cNvCxnSpPr>
            <a:cxnSpLocks/>
            <a:stCxn id="134" idx="3"/>
          </p:cNvCxnSpPr>
          <p:nvPr/>
        </p:nvCxnSpPr>
        <p:spPr>
          <a:xfrm flipH="1">
            <a:off x="9015625" y="2053044"/>
            <a:ext cx="1017388" cy="859483"/>
          </a:xfrm>
          <a:prstGeom prst="bentConnector3">
            <a:avLst>
              <a:gd name="adj1" fmla="val -7677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ector de Seta Reta 205">
            <a:extLst>
              <a:ext uri="{FF2B5EF4-FFF2-40B4-BE49-F238E27FC236}">
                <a16:creationId xmlns:a16="http://schemas.microsoft.com/office/drawing/2014/main" id="{AD7FA140-CAED-B37E-15F5-4107CC20745F}"/>
              </a:ext>
            </a:extLst>
          </p:cNvPr>
          <p:cNvCxnSpPr>
            <a:cxnSpLocks/>
          </p:cNvCxnSpPr>
          <p:nvPr/>
        </p:nvCxnSpPr>
        <p:spPr>
          <a:xfrm>
            <a:off x="10817041" y="2908494"/>
            <a:ext cx="0" cy="2150497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ector: Angulado 238">
            <a:extLst>
              <a:ext uri="{FF2B5EF4-FFF2-40B4-BE49-F238E27FC236}">
                <a16:creationId xmlns:a16="http://schemas.microsoft.com/office/drawing/2014/main" id="{DB8CC3C8-42DF-DC44-CD69-7C0A5A12C43B}"/>
              </a:ext>
            </a:extLst>
          </p:cNvPr>
          <p:cNvCxnSpPr>
            <a:cxnSpLocks/>
            <a:endCxn id="149" idx="0"/>
          </p:cNvCxnSpPr>
          <p:nvPr/>
        </p:nvCxnSpPr>
        <p:spPr>
          <a:xfrm rot="10800000" flipV="1">
            <a:off x="1581117" y="3327121"/>
            <a:ext cx="4114679" cy="1616092"/>
          </a:xfrm>
          <a:prstGeom prst="bentConnector2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ector reto 242">
            <a:extLst>
              <a:ext uri="{FF2B5EF4-FFF2-40B4-BE49-F238E27FC236}">
                <a16:creationId xmlns:a16="http://schemas.microsoft.com/office/drawing/2014/main" id="{99C7090E-572F-870F-ADDC-EDEAD945458D}"/>
              </a:ext>
            </a:extLst>
          </p:cNvPr>
          <p:cNvCxnSpPr/>
          <p:nvPr/>
        </p:nvCxnSpPr>
        <p:spPr>
          <a:xfrm flipV="1">
            <a:off x="5695795" y="2925483"/>
            <a:ext cx="0" cy="40163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D6FFF1B6-9D4C-84BF-2670-40DC0D19C17E}"/>
              </a:ext>
            </a:extLst>
          </p:cNvPr>
          <p:cNvSpPr txBox="1"/>
          <p:nvPr/>
        </p:nvSpPr>
        <p:spPr>
          <a:xfrm>
            <a:off x="2874777" y="1622198"/>
            <a:ext cx="7591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dirty="0">
                <a:solidFill>
                  <a:schemeClr val="tx1"/>
                </a:solidFill>
              </a:rPr>
              <a:t>Erros</a:t>
            </a:r>
            <a:endParaRPr lang="pt-BR" sz="10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4DA2909-20C0-166C-2202-3E58FF3E380D}"/>
              </a:ext>
            </a:extLst>
          </p:cNvPr>
          <p:cNvSpPr txBox="1"/>
          <p:nvPr/>
        </p:nvSpPr>
        <p:spPr>
          <a:xfrm>
            <a:off x="2888945" y="4751318"/>
            <a:ext cx="7591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dirty="0">
                <a:solidFill>
                  <a:schemeClr val="tx1"/>
                </a:solidFill>
              </a:rPr>
              <a:t>Erros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4847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0059A76F-BE81-22B4-AFCA-686BD7655E60}"/>
              </a:ext>
            </a:extLst>
          </p:cNvPr>
          <p:cNvSpPr/>
          <p:nvPr/>
        </p:nvSpPr>
        <p:spPr>
          <a:xfrm>
            <a:off x="112143" y="750498"/>
            <a:ext cx="1492370" cy="469277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Condições iniciais e constantes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848E77B8-387B-C32B-BC29-DEEED55705AC}"/>
              </a:ext>
            </a:extLst>
          </p:cNvPr>
          <p:cNvSpPr/>
          <p:nvPr/>
        </p:nvSpPr>
        <p:spPr>
          <a:xfrm>
            <a:off x="10443713" y="750498"/>
            <a:ext cx="1492370" cy="46927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Saídas - Resultados</a:t>
            </a:r>
          </a:p>
        </p:txBody>
      </p:sp>
    </p:spTree>
    <p:extLst>
      <p:ext uri="{BB962C8B-B14F-4D97-AF65-F5344CB8AC3E}">
        <p14:creationId xmlns:p14="http://schemas.microsoft.com/office/powerpoint/2010/main" val="36520666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14053</TotalTime>
  <Words>403</Words>
  <Application>Microsoft Office PowerPoint</Application>
  <PresentationFormat>Widescreen</PresentationFormat>
  <Paragraphs>81</Paragraphs>
  <Slides>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Dantas Dias</dc:creator>
  <cp:lastModifiedBy>Rodrigo Dantas Dias</cp:lastModifiedBy>
  <cp:revision>11</cp:revision>
  <dcterms:created xsi:type="dcterms:W3CDTF">2023-05-27T16:17:51Z</dcterms:created>
  <dcterms:modified xsi:type="dcterms:W3CDTF">2024-01-21T18:17:28Z</dcterms:modified>
</cp:coreProperties>
</file>