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310B-5922-4082-ADFE-5E423382F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PIBITI-2020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1F55D5-A9D2-4603-8F43-611AD6AEE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DETECÇÃO DE FALHAS POR VIBRAÇÃO</a:t>
            </a:r>
          </a:p>
        </p:txBody>
      </p:sp>
    </p:spTree>
    <p:extLst>
      <p:ext uri="{BB962C8B-B14F-4D97-AF65-F5344CB8AC3E}">
        <p14:creationId xmlns:p14="http://schemas.microsoft.com/office/powerpoint/2010/main" val="286695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1308D-05DA-4546-B96D-6A34E5D7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8325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trabalho proposto pretende criar um sistema IOT integrado para detecção de problemas em aparelhos industriais. Inicialmente, o sistema terá alguns pontos principais a serem desenvolvidos: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Des. de hardware: sist. embarcado para detecção de vibração.</a:t>
            </a:r>
          </a:p>
          <a:p>
            <a:pPr lvl="1" algn="just"/>
            <a:r>
              <a:rPr lang="pt-BR" dirty="0"/>
              <a:t>Des. de software: aplicativo móvel para recebimento dos dados e análise em tempo real.</a:t>
            </a:r>
          </a:p>
          <a:p>
            <a:pPr lvl="1" algn="just"/>
            <a:r>
              <a:rPr lang="pt-BR" dirty="0"/>
              <a:t>Des. de software: aplicativo para computador para recebimento dos dados e análise do funcionamento.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OBS.: O trabalho deve incluir técnicas de </a:t>
            </a:r>
            <a:r>
              <a:rPr lang="pt-BR" dirty="0" err="1"/>
              <a:t>Machine</a:t>
            </a:r>
            <a:r>
              <a:rPr lang="pt-BR" dirty="0"/>
              <a:t> Learning para a devida detecção do estado das máquinas.(Etapa posterior)</a:t>
            </a:r>
          </a:p>
          <a:p>
            <a:pPr marL="0" indent="0" algn="just">
              <a:buNone/>
            </a:pPr>
            <a:r>
              <a:rPr lang="pt-BR" dirty="0"/>
              <a:t>OBS. 2: Os dados não necessariamente precisam ser enviados diretamente para os aplicativos, como em PIBITI-2019. Podem ser utilizados, por exemplo, bancos de dados online.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22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E5D58-05AE-4EF8-ABED-C422653B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- ideias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BA1B00-D6F0-4D03-ADFC-9E3C5867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Comunicação </a:t>
            </a:r>
            <a:r>
              <a:rPr lang="pt-BR" dirty="0" err="1"/>
              <a:t>Websocket</a:t>
            </a:r>
            <a:r>
              <a:rPr lang="pt-BR" dirty="0"/>
              <a:t> entre sensor e aplicativos.</a:t>
            </a:r>
          </a:p>
          <a:p>
            <a:r>
              <a:rPr lang="pt-BR" dirty="0"/>
              <a:t>Comunicação MQTT entre sensor e aplicativos.</a:t>
            </a:r>
          </a:p>
          <a:p>
            <a:r>
              <a:rPr lang="pt-BR" dirty="0"/>
              <a:t>Envio dos dados do sensor para o </a:t>
            </a:r>
            <a:r>
              <a:rPr lang="pt-BR" dirty="0" err="1"/>
              <a:t>Firebase</a:t>
            </a:r>
            <a:r>
              <a:rPr lang="pt-BR" dirty="0"/>
              <a:t> e, posteriormente, para os aplicativos.</a:t>
            </a:r>
          </a:p>
          <a:p>
            <a:r>
              <a:rPr lang="pt-BR" dirty="0"/>
              <a:t>SSDP para encontrar automaticamente o dispositivo na rede</a:t>
            </a:r>
          </a:p>
          <a:p>
            <a:r>
              <a:rPr lang="pt-BR" dirty="0"/>
              <a:t>WPS para evitar usar senhas</a:t>
            </a:r>
          </a:p>
        </p:txBody>
      </p:sp>
    </p:spTree>
    <p:extLst>
      <p:ext uri="{BB962C8B-B14F-4D97-AF65-F5344CB8AC3E}">
        <p14:creationId xmlns:p14="http://schemas.microsoft.com/office/powerpoint/2010/main" val="11358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FE73D-8635-48C6-ADF4-9AE3EBF1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-1"/>
            <a:ext cx="4379958" cy="272869"/>
          </a:xfrm>
        </p:spPr>
        <p:txBody>
          <a:bodyPr>
            <a:noAutofit/>
          </a:bodyPr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Fluxograma – processo CONTÍNUO (FIREBASE)</a:t>
            </a:r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743ED030-02BC-4186-9ACE-C1F8E8DCC0DD}"/>
              </a:ext>
            </a:extLst>
          </p:cNvPr>
          <p:cNvSpPr/>
          <p:nvPr/>
        </p:nvSpPr>
        <p:spPr>
          <a:xfrm>
            <a:off x="1225823" y="915628"/>
            <a:ext cx="1031965" cy="3657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619DC704-C6C8-4B33-98D7-42F0A46654B5}"/>
              </a:ext>
            </a:extLst>
          </p:cNvPr>
          <p:cNvSpPr/>
          <p:nvPr/>
        </p:nvSpPr>
        <p:spPr>
          <a:xfrm>
            <a:off x="2743291" y="781854"/>
            <a:ext cx="1476102" cy="6333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Processo de conexão</a:t>
            </a: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8D4E2785-8F1F-4E43-8A14-0E47F0378FA3}"/>
              </a:ext>
            </a:extLst>
          </p:cNvPr>
          <p:cNvSpPr/>
          <p:nvPr/>
        </p:nvSpPr>
        <p:spPr>
          <a:xfrm>
            <a:off x="4704896" y="781854"/>
            <a:ext cx="2168433" cy="6333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Internet conectada?</a:t>
            </a:r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4E0FB51C-D0B8-4FA2-8B63-CF4A5406A282}"/>
              </a:ext>
            </a:extLst>
          </p:cNvPr>
          <p:cNvSpPr/>
          <p:nvPr/>
        </p:nvSpPr>
        <p:spPr>
          <a:xfrm>
            <a:off x="5051061" y="1855912"/>
            <a:ext cx="1476102" cy="4639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Conecta ao Broker</a:t>
            </a:r>
          </a:p>
        </p:txBody>
      </p: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44E89850-6D00-44AD-B57A-EEF255A5F7ED}"/>
              </a:ext>
            </a:extLst>
          </p:cNvPr>
          <p:cNvSpPr/>
          <p:nvPr/>
        </p:nvSpPr>
        <p:spPr>
          <a:xfrm>
            <a:off x="4950912" y="2760635"/>
            <a:ext cx="1676400" cy="6333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Comando recebido?</a:t>
            </a:r>
          </a:p>
        </p:txBody>
      </p:sp>
      <p:sp>
        <p:nvSpPr>
          <p:cNvPr id="18" name="Fluxograma: Decisão 17">
            <a:extLst>
              <a:ext uri="{FF2B5EF4-FFF2-40B4-BE49-F238E27FC236}">
                <a16:creationId xmlns:a16="http://schemas.microsoft.com/office/drawing/2014/main" id="{C05281BC-8AAB-4873-ABA5-B3921901823D}"/>
              </a:ext>
            </a:extLst>
          </p:cNvPr>
          <p:cNvSpPr/>
          <p:nvPr/>
        </p:nvSpPr>
        <p:spPr>
          <a:xfrm>
            <a:off x="4895395" y="3834693"/>
            <a:ext cx="1787433" cy="6333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Qual é o comando?</a:t>
            </a:r>
          </a:p>
        </p:txBody>
      </p:sp>
      <p:sp>
        <p:nvSpPr>
          <p:cNvPr id="19" name="Fluxograma: Processo 18">
            <a:extLst>
              <a:ext uri="{FF2B5EF4-FFF2-40B4-BE49-F238E27FC236}">
                <a16:creationId xmlns:a16="http://schemas.microsoft.com/office/drawing/2014/main" id="{BBC5D952-BBB7-4D25-A3FF-05F0C9E3E18E}"/>
              </a:ext>
            </a:extLst>
          </p:cNvPr>
          <p:cNvSpPr/>
          <p:nvPr/>
        </p:nvSpPr>
        <p:spPr>
          <a:xfrm>
            <a:off x="1204323" y="3971235"/>
            <a:ext cx="1116330" cy="355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Conectar ao </a:t>
            </a:r>
            <a:r>
              <a:rPr lang="pt-BR" sz="1200" dirty="0" err="1"/>
              <a:t>Firebase</a:t>
            </a:r>
            <a:endParaRPr lang="pt-BR" sz="1200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4861BE4-4418-43B7-9368-3049E148B77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57788" y="1098508"/>
            <a:ext cx="485503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45DCDB6-9C2A-44E6-8CC1-2C094B4DD23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19393" y="1098508"/>
            <a:ext cx="485503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EE16AAB-49D3-4FFB-8DC1-6AD3C8DC5CC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flipH="1">
            <a:off x="5789112" y="1415162"/>
            <a:ext cx="1" cy="4407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09FC683-2429-43C1-8A58-0342F9FB590C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789112" y="2319885"/>
            <a:ext cx="0" cy="4407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892E089-14B5-4D4A-AC90-B0E924639806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89112" y="3393943"/>
            <a:ext cx="0" cy="44075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CCAD964-560D-4714-BF80-8F4A57136AE0}"/>
              </a:ext>
            </a:extLst>
          </p:cNvPr>
          <p:cNvSpPr txBox="1"/>
          <p:nvPr/>
        </p:nvSpPr>
        <p:spPr>
          <a:xfrm>
            <a:off x="4212589" y="4183024"/>
            <a:ext cx="75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ysClr val="windowText" lastClr="000000"/>
                </a:solidFill>
              </a:rPr>
              <a:t>Captura em lote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EB06873A-F8A6-4ECB-8405-B34CA0A8A623}"/>
              </a:ext>
            </a:extLst>
          </p:cNvPr>
          <p:cNvCxnSpPr>
            <a:stCxn id="6" idx="0"/>
            <a:endCxn id="5" idx="1"/>
          </p:cNvCxnSpPr>
          <p:nvPr/>
        </p:nvCxnSpPr>
        <p:spPr>
          <a:xfrm rot="16200000" flipH="1" flipV="1">
            <a:off x="4107875" y="-582730"/>
            <a:ext cx="316654" cy="3045822"/>
          </a:xfrm>
          <a:prstGeom prst="bentConnector4">
            <a:avLst>
              <a:gd name="adj1" fmla="val -72192"/>
              <a:gd name="adj2" fmla="val 107505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14EB484-1DCA-40D8-9A78-4A96A9A83BC3}"/>
              </a:ext>
            </a:extLst>
          </p:cNvPr>
          <p:cNvSpPr txBox="1"/>
          <p:nvPr/>
        </p:nvSpPr>
        <p:spPr>
          <a:xfrm>
            <a:off x="5783397" y="537850"/>
            <a:ext cx="547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ysClr val="windowText" lastClr="000000"/>
                </a:solidFill>
              </a:rPr>
              <a:t>Não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B4CE1EC-3506-432E-9E0A-2F0C38AF7630}"/>
              </a:ext>
            </a:extLst>
          </p:cNvPr>
          <p:cNvSpPr txBox="1"/>
          <p:nvPr/>
        </p:nvSpPr>
        <p:spPr>
          <a:xfrm>
            <a:off x="5789111" y="1464865"/>
            <a:ext cx="547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ysClr val="windowText" lastClr="000000"/>
                </a:solidFill>
              </a:rPr>
              <a:t>Sim</a:t>
            </a:r>
          </a:p>
        </p:txBody>
      </p: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id="{F090FB89-4DC5-4180-BDCC-977F558A4E23}"/>
              </a:ext>
            </a:extLst>
          </p:cNvPr>
          <p:cNvSpPr/>
          <p:nvPr/>
        </p:nvSpPr>
        <p:spPr>
          <a:xfrm>
            <a:off x="1024437" y="2968130"/>
            <a:ext cx="1476102" cy="272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Realizar Captura</a:t>
            </a:r>
          </a:p>
        </p:txBody>
      </p: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B1AFF0EB-D83E-4135-BF37-D5761DD43C62}"/>
              </a:ext>
            </a:extLst>
          </p:cNvPr>
          <p:cNvSpPr/>
          <p:nvPr/>
        </p:nvSpPr>
        <p:spPr>
          <a:xfrm>
            <a:off x="1024437" y="2122051"/>
            <a:ext cx="1476102" cy="4349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Transferir dados para o BD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622A1A57-00A9-4B9F-884A-799C4A96F55B}"/>
              </a:ext>
            </a:extLst>
          </p:cNvPr>
          <p:cNvCxnSpPr>
            <a:cxnSpLocks/>
            <a:stCxn id="39" idx="0"/>
            <a:endCxn id="43" idx="2"/>
          </p:cNvCxnSpPr>
          <p:nvPr/>
        </p:nvCxnSpPr>
        <p:spPr>
          <a:xfrm flipV="1">
            <a:off x="1762488" y="2556978"/>
            <a:ext cx="0" cy="41115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Processo 65">
            <a:extLst>
              <a:ext uri="{FF2B5EF4-FFF2-40B4-BE49-F238E27FC236}">
                <a16:creationId xmlns:a16="http://schemas.microsoft.com/office/drawing/2014/main" id="{09B9A4BA-C2E3-4B96-BDBF-B154DC77FF9F}"/>
              </a:ext>
            </a:extLst>
          </p:cNvPr>
          <p:cNvSpPr/>
          <p:nvPr/>
        </p:nvSpPr>
        <p:spPr>
          <a:xfrm>
            <a:off x="7601585" y="4011736"/>
            <a:ext cx="1476102" cy="272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Realizar Captura</a:t>
            </a:r>
          </a:p>
        </p:txBody>
      </p:sp>
      <p:sp>
        <p:nvSpPr>
          <p:cNvPr id="67" name="Fluxograma: Processo 66">
            <a:extLst>
              <a:ext uri="{FF2B5EF4-FFF2-40B4-BE49-F238E27FC236}">
                <a16:creationId xmlns:a16="http://schemas.microsoft.com/office/drawing/2014/main" id="{1B16DEB5-5659-4B83-80EB-C1B62B25FCEF}"/>
              </a:ext>
            </a:extLst>
          </p:cNvPr>
          <p:cNvSpPr/>
          <p:nvPr/>
        </p:nvSpPr>
        <p:spPr>
          <a:xfrm>
            <a:off x="9713415" y="4005809"/>
            <a:ext cx="1476102" cy="2729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Transferir captura</a:t>
            </a:r>
          </a:p>
        </p:txBody>
      </p:sp>
      <p:sp>
        <p:nvSpPr>
          <p:cNvPr id="68" name="Fluxograma: Decisão 67">
            <a:extLst>
              <a:ext uri="{FF2B5EF4-FFF2-40B4-BE49-F238E27FC236}">
                <a16:creationId xmlns:a16="http://schemas.microsoft.com/office/drawing/2014/main" id="{654E4FD1-6369-4C54-B07B-30B7C13F6501}"/>
              </a:ext>
            </a:extLst>
          </p:cNvPr>
          <p:cNvSpPr/>
          <p:nvPr/>
        </p:nvSpPr>
        <p:spPr>
          <a:xfrm>
            <a:off x="9566732" y="2902366"/>
            <a:ext cx="1769467" cy="3498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Continuar?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EA0397B3-26AA-4015-A692-8E05F3CD3931}"/>
              </a:ext>
            </a:extLst>
          </p:cNvPr>
          <p:cNvCxnSpPr>
            <a:cxnSpLocks/>
            <a:stCxn id="43" idx="0"/>
            <a:endCxn id="15" idx="0"/>
          </p:cNvCxnSpPr>
          <p:nvPr/>
        </p:nvCxnSpPr>
        <p:spPr>
          <a:xfrm rot="5400000" flipH="1" flipV="1">
            <a:off x="3642731" y="-24330"/>
            <a:ext cx="266139" cy="4026624"/>
          </a:xfrm>
          <a:prstGeom prst="bentConnector3">
            <a:avLst>
              <a:gd name="adj1" fmla="val 185895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9EE7248B-84CE-47EA-B509-29D1B3AB1C74}"/>
              </a:ext>
            </a:extLst>
          </p:cNvPr>
          <p:cNvSpPr txBox="1"/>
          <p:nvPr/>
        </p:nvSpPr>
        <p:spPr>
          <a:xfrm>
            <a:off x="9018909" y="2831067"/>
            <a:ext cx="547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ysClr val="windowText" lastClr="000000"/>
                </a:solidFill>
              </a:rPr>
              <a:t>Sim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BAD383F-B38A-4FE8-BD47-740B5A2752F1}"/>
              </a:ext>
            </a:extLst>
          </p:cNvPr>
          <p:cNvSpPr txBox="1"/>
          <p:nvPr/>
        </p:nvSpPr>
        <p:spPr>
          <a:xfrm>
            <a:off x="10018215" y="2459483"/>
            <a:ext cx="64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ysClr val="windowText" lastClr="000000"/>
                </a:solidFill>
              </a:rPr>
              <a:t>Não</a:t>
            </a: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55D37235-8D53-4AC3-884E-390FC00B8334}"/>
              </a:ext>
            </a:extLst>
          </p:cNvPr>
          <p:cNvCxnSpPr>
            <a:stCxn id="67" idx="0"/>
            <a:endCxn id="68" idx="2"/>
          </p:cNvCxnSpPr>
          <p:nvPr/>
        </p:nvCxnSpPr>
        <p:spPr>
          <a:xfrm flipV="1">
            <a:off x="10451466" y="3252211"/>
            <a:ext cx="0" cy="75359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1D5B63F2-5219-41F5-BFBD-48BCC78F39B7}"/>
              </a:ext>
            </a:extLst>
          </p:cNvPr>
          <p:cNvCxnSpPr>
            <a:stCxn id="68" idx="1"/>
            <a:endCxn id="66" idx="1"/>
          </p:cNvCxnSpPr>
          <p:nvPr/>
        </p:nvCxnSpPr>
        <p:spPr>
          <a:xfrm rot="10800000" flipV="1">
            <a:off x="7601586" y="3077288"/>
            <a:ext cx="1965147" cy="1070927"/>
          </a:xfrm>
          <a:prstGeom prst="bentConnector3">
            <a:avLst>
              <a:gd name="adj1" fmla="val 111633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C23594CD-A48C-4046-8711-2EF458780C8D}"/>
              </a:ext>
            </a:extLst>
          </p:cNvPr>
          <p:cNvCxnSpPr>
            <a:stCxn id="18" idx="3"/>
            <a:endCxn id="66" idx="1"/>
          </p:cNvCxnSpPr>
          <p:nvPr/>
        </p:nvCxnSpPr>
        <p:spPr>
          <a:xfrm flipV="1">
            <a:off x="6682828" y="4148216"/>
            <a:ext cx="918757" cy="3131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D0C97810-BE08-4C07-B782-0826CDCBBE4A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 flipV="1">
            <a:off x="9077687" y="4142289"/>
            <a:ext cx="635728" cy="592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313FC548-686F-451F-9BBD-E784997810A3}"/>
              </a:ext>
            </a:extLst>
          </p:cNvPr>
          <p:cNvCxnSpPr>
            <a:stCxn id="68" idx="0"/>
            <a:endCxn id="15" idx="3"/>
          </p:cNvCxnSpPr>
          <p:nvPr/>
        </p:nvCxnSpPr>
        <p:spPr>
          <a:xfrm rot="16200000" flipV="1">
            <a:off x="8082082" y="532981"/>
            <a:ext cx="814467" cy="3924303"/>
          </a:xfrm>
          <a:prstGeom prst="bentConnector2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676D83DB-F262-429C-9C95-89582633A998}"/>
              </a:ext>
            </a:extLst>
          </p:cNvPr>
          <p:cNvSpPr txBox="1"/>
          <p:nvPr/>
        </p:nvSpPr>
        <p:spPr>
          <a:xfrm>
            <a:off x="6661191" y="4164715"/>
            <a:ext cx="916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ysClr val="windowText" lastClr="000000"/>
                </a:solidFill>
              </a:rPr>
              <a:t>Vis. Em tempo real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E79F2E39-D477-4EA3-83C9-B59CD12F433A}"/>
              </a:ext>
            </a:extLst>
          </p:cNvPr>
          <p:cNvSpPr txBox="1"/>
          <p:nvPr/>
        </p:nvSpPr>
        <p:spPr>
          <a:xfrm>
            <a:off x="5789110" y="3463107"/>
            <a:ext cx="547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ysClr val="windowText" lastClr="000000"/>
                </a:solidFill>
              </a:rPr>
              <a:t>Sim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9C922A32-3E41-4908-A3C6-8DBD584A31BC}"/>
              </a:ext>
            </a:extLst>
          </p:cNvPr>
          <p:cNvSpPr txBox="1"/>
          <p:nvPr/>
        </p:nvSpPr>
        <p:spPr>
          <a:xfrm>
            <a:off x="4503238" y="3077287"/>
            <a:ext cx="547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ysClr val="windowText" lastClr="000000"/>
                </a:solidFill>
              </a:rPr>
              <a:t>Não</a:t>
            </a:r>
          </a:p>
        </p:txBody>
      </p: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41538E18-9882-4188-88BE-C6B59769A788}"/>
              </a:ext>
            </a:extLst>
          </p:cNvPr>
          <p:cNvCxnSpPr>
            <a:stCxn id="16" idx="1"/>
            <a:endCxn id="15" idx="0"/>
          </p:cNvCxnSpPr>
          <p:nvPr/>
        </p:nvCxnSpPr>
        <p:spPr>
          <a:xfrm rot="10800000" flipH="1">
            <a:off x="4950912" y="1855913"/>
            <a:ext cx="838200" cy="1221377"/>
          </a:xfrm>
          <a:prstGeom prst="bentConnector4">
            <a:avLst>
              <a:gd name="adj1" fmla="val -27273"/>
              <a:gd name="adj2" fmla="val 118717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D9330947-BF72-469F-9C34-91763664FFA3}"/>
              </a:ext>
            </a:extLst>
          </p:cNvPr>
          <p:cNvSpPr txBox="1"/>
          <p:nvPr/>
        </p:nvSpPr>
        <p:spPr>
          <a:xfrm>
            <a:off x="111397" y="4698267"/>
            <a:ext cx="526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Este modelo não resolve:</a:t>
            </a:r>
          </a:p>
          <a:p>
            <a:pPr algn="just"/>
            <a:endParaRPr lang="pt-BR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/>
              <a:t>E se a internet cair?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/>
              <a:t>Como os dados serão tratados após chegarem ao </a:t>
            </a:r>
            <a:r>
              <a:rPr lang="pt-BR" sz="1200" dirty="0" err="1"/>
              <a:t>Firebase</a:t>
            </a:r>
            <a:r>
              <a:rPr lang="pt-BR" sz="1200" dirty="0"/>
              <a:t>?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/>
              <a:t>Existe uma forma de treinar uma rede e já guarda-la dentro do ESP?(dispensaria o uso de bancos de dados)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EF1856F1-65C3-40E1-8219-3048A9670151}"/>
              </a:ext>
            </a:extLst>
          </p:cNvPr>
          <p:cNvSpPr txBox="1"/>
          <p:nvPr/>
        </p:nvSpPr>
        <p:spPr>
          <a:xfrm>
            <a:off x="5783397" y="4698267"/>
            <a:ext cx="526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Ideias adicionais</a:t>
            </a:r>
          </a:p>
          <a:p>
            <a:endParaRPr lang="pt-BR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/>
              <a:t>Em cada etapa de conexão, a rede deve ser testada. Caso a conexão caia, o modulo deve abortar as operações em andamento.</a:t>
            </a:r>
          </a:p>
        </p:txBody>
      </p:sp>
      <p:sp>
        <p:nvSpPr>
          <p:cNvPr id="131" name="Fluxograma: Processo 130">
            <a:extLst>
              <a:ext uri="{FF2B5EF4-FFF2-40B4-BE49-F238E27FC236}">
                <a16:creationId xmlns:a16="http://schemas.microsoft.com/office/drawing/2014/main" id="{9C4A8AF7-F608-458C-91DE-9D8917F45110}"/>
              </a:ext>
            </a:extLst>
          </p:cNvPr>
          <p:cNvSpPr/>
          <p:nvPr/>
        </p:nvSpPr>
        <p:spPr>
          <a:xfrm>
            <a:off x="2945250" y="3979252"/>
            <a:ext cx="1116330" cy="3554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Receber detalhes</a:t>
            </a: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B51612C1-123A-4CD9-89E6-BEC07218B1E0}"/>
              </a:ext>
            </a:extLst>
          </p:cNvPr>
          <p:cNvCxnSpPr>
            <a:stCxn id="19" idx="0"/>
            <a:endCxn id="39" idx="2"/>
          </p:cNvCxnSpPr>
          <p:nvPr/>
        </p:nvCxnSpPr>
        <p:spPr>
          <a:xfrm flipV="1">
            <a:off x="1762488" y="3241090"/>
            <a:ext cx="0" cy="73014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D2875413-447D-41E6-9E4A-F08E31CCD26C}"/>
              </a:ext>
            </a:extLst>
          </p:cNvPr>
          <p:cNvCxnSpPr>
            <a:stCxn id="131" idx="1"/>
            <a:endCxn id="19" idx="3"/>
          </p:cNvCxnSpPr>
          <p:nvPr/>
        </p:nvCxnSpPr>
        <p:spPr>
          <a:xfrm flipH="1" flipV="1">
            <a:off x="2320653" y="4148985"/>
            <a:ext cx="624597" cy="8017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106CEFE2-39C0-47DC-909F-5DD9B6ABA7C6}"/>
              </a:ext>
            </a:extLst>
          </p:cNvPr>
          <p:cNvCxnSpPr>
            <a:stCxn id="18" idx="1"/>
            <a:endCxn id="131" idx="3"/>
          </p:cNvCxnSpPr>
          <p:nvPr/>
        </p:nvCxnSpPr>
        <p:spPr>
          <a:xfrm flipH="1">
            <a:off x="4061580" y="4151347"/>
            <a:ext cx="833815" cy="5655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9220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</TotalTime>
  <Words>312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Fatia</vt:lpstr>
      <vt:lpstr>PIBITI-2020</vt:lpstr>
      <vt:lpstr>Apresentação do PowerPoint</vt:lpstr>
      <vt:lpstr>Comunicação - ideias</vt:lpstr>
      <vt:lpstr>Fluxograma – processo CONTÍNUO (FIREBASE)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PIBITI-2020</dc:title>
  <dc:creator>Rodrigo Bernardo</dc:creator>
  <cp:lastModifiedBy>Rodrigo Bernardo</cp:lastModifiedBy>
  <cp:revision>12</cp:revision>
  <dcterms:created xsi:type="dcterms:W3CDTF">2020-07-16T19:57:22Z</dcterms:created>
  <dcterms:modified xsi:type="dcterms:W3CDTF">2020-07-17T16:42:04Z</dcterms:modified>
</cp:coreProperties>
</file>