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3"/>
  </p:notesMasterIdLst>
  <p:sldIdLst>
    <p:sldId id="260" r:id="rId2"/>
  </p:sldIdLst>
  <p:sldSz cx="7772400" cy="10058400"/>
  <p:notesSz cx="6858000" cy="9144000"/>
  <p:embeddedFontLst>
    <p:embeddedFont>
      <p:font typeface="Google Sans" panose="020B0604020202020204" charset="0"/>
      <p:regular r:id="rId4"/>
      <p:bold r:id="rId5"/>
      <p:italic r:id="rId6"/>
      <p:boldItalic r:id="rId7"/>
    </p:embeddedFont>
    <p:embeddedFont>
      <p:font typeface="Google Sans SemiBold" panose="020B0604020202020204" charset="0"/>
      <p:regular r:id="rId8"/>
      <p:bold r:id="rId9"/>
      <p:italic r:id="rId10"/>
      <p:boldItalic r:id="rId11"/>
    </p:embeddedFont>
    <p:embeddedFont>
      <p:font typeface="Lato" panose="020F0502020204030203" pitchFamily="34" charset="0"/>
      <p:regular r:id="rId12"/>
      <p:bold r:id="rId13"/>
      <p:italic r:id="rId14"/>
      <p:boldItalic r:id="rId15"/>
    </p:embeddedFont>
    <p:embeddedFont>
      <p:font typeface="PT Sans Narrow" panose="020B0506020203020204" pitchFamily="34" charset="0"/>
      <p:regular r:id="rId16"/>
      <p:bold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2346" y="72"/>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font" Target="fonts/font15.fntdata"/><Relationship Id="rId3" Type="http://schemas.openxmlformats.org/officeDocument/2006/relationships/notesMaster" Target="notesMasters/notesMaster1.xml"/><Relationship Id="rId21" Type="http://schemas.openxmlformats.org/officeDocument/2006/relationships/font" Target="fonts/font18.fntdata"/><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3.fntdata"/><Relationship Id="rId20"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24" Type="http://schemas.openxmlformats.org/officeDocument/2006/relationships/theme" Target="theme/theme1.xml"/><Relationship Id="rId5" Type="http://schemas.openxmlformats.org/officeDocument/2006/relationships/font" Target="fonts/font2.fntdata"/><Relationship Id="rId15" Type="http://schemas.openxmlformats.org/officeDocument/2006/relationships/font" Target="fonts/font12.fntdata"/><Relationship Id="rId23" Type="http://schemas.openxmlformats.org/officeDocument/2006/relationships/viewProps" Target="viewProps.xml"/><Relationship Id="rId10" Type="http://schemas.openxmlformats.org/officeDocument/2006/relationships/font" Target="fonts/font7.fntdata"/><Relationship Id="rId19" Type="http://schemas.openxmlformats.org/officeDocument/2006/relationships/font" Target="fonts/font16.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512140ae02_0_79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512140ae02_0_7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ayout 4">
  <p:cSld name="CUSTOM">
    <p:spTree>
      <p:nvGrpSpPr>
        <p:cNvPr id="1" name="Shape 158"/>
        <p:cNvGrpSpPr/>
        <p:nvPr/>
      </p:nvGrpSpPr>
      <p:grpSpPr>
        <a:xfrm>
          <a:off x="0" y="0"/>
          <a:ext cx="0" cy="0"/>
          <a:chOff x="0" y="0"/>
          <a:chExt cx="0" cy="0"/>
        </a:xfrm>
      </p:grpSpPr>
      <p:sp>
        <p:nvSpPr>
          <p:cNvPr id="159" name="Google Shape;159;p5"/>
          <p:cNvSpPr/>
          <p:nvPr/>
        </p:nvSpPr>
        <p:spPr>
          <a:xfrm flipH="1">
            <a:off x="2748900" y="9168075"/>
            <a:ext cx="5023500" cy="890400"/>
          </a:xfrm>
          <a:prstGeom prst="rtTriangle">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Google Sans"/>
              <a:ea typeface="Google Sans"/>
              <a:cs typeface="Google Sans"/>
              <a:sym typeface="Google Sans"/>
            </a:endParaRPr>
          </a:p>
        </p:txBody>
      </p:sp>
      <p:sp>
        <p:nvSpPr>
          <p:cNvPr id="160" name="Google Shape;160;p5"/>
          <p:cNvSpPr/>
          <p:nvPr/>
        </p:nvSpPr>
        <p:spPr>
          <a:xfrm>
            <a:off x="0" y="9168075"/>
            <a:ext cx="4138800" cy="890400"/>
          </a:xfrm>
          <a:prstGeom prst="rtTriangle">
            <a:avLst/>
          </a:prstGeom>
          <a:solidFill>
            <a:srgbClr val="DB443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Google Sans"/>
              <a:ea typeface="Google Sans"/>
              <a:cs typeface="Google Sans"/>
              <a:sym typeface="Google Sans"/>
            </a:endParaRPr>
          </a:p>
        </p:txBody>
      </p:sp>
      <p:grpSp>
        <p:nvGrpSpPr>
          <p:cNvPr id="161" name="Google Shape;161;p5"/>
          <p:cNvGrpSpPr/>
          <p:nvPr/>
        </p:nvGrpSpPr>
        <p:grpSpPr>
          <a:xfrm>
            <a:off x="95351" y="1392509"/>
            <a:ext cx="7581691" cy="5901"/>
            <a:chOff x="1890075" y="5241175"/>
            <a:chExt cx="4240556" cy="257700"/>
          </a:xfrm>
        </p:grpSpPr>
        <p:sp>
          <p:nvSpPr>
            <p:cNvPr id="162" name="Google Shape;162;p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3" name="Google Shape;163;p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4" name="Google Shape;164;p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5" name="Google Shape;165;p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166" name="Google Shape;166;p5"/>
          <p:cNvGrpSpPr/>
          <p:nvPr/>
        </p:nvGrpSpPr>
        <p:grpSpPr>
          <a:xfrm>
            <a:off x="95351" y="4542984"/>
            <a:ext cx="7581691" cy="5901"/>
            <a:chOff x="1890075" y="5241175"/>
            <a:chExt cx="4240556" cy="257700"/>
          </a:xfrm>
        </p:grpSpPr>
        <p:sp>
          <p:nvSpPr>
            <p:cNvPr id="167" name="Google Shape;167;p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8" name="Google Shape;168;p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9" name="Google Shape;169;p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70" name="Google Shape;170;p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171" name="Google Shape;171;p5"/>
          <p:cNvSpPr/>
          <p:nvPr/>
        </p:nvSpPr>
        <p:spPr>
          <a:xfrm>
            <a:off x="432000" y="1624350"/>
            <a:ext cx="1598400" cy="269100"/>
          </a:xfrm>
          <a:prstGeom prst="rect">
            <a:avLst/>
          </a:prstGeom>
          <a:solidFill>
            <a:srgbClr val="4285F4"/>
          </a:solidFill>
          <a:ln w="9525" cap="flat" cmpd="sng">
            <a:solidFill>
              <a:srgbClr val="4285F4"/>
            </a:solidFill>
            <a:prstDash val="solid"/>
            <a:round/>
            <a:headEnd type="none" w="sm" len="sm"/>
            <a:tailEnd type="none" w="sm" len="sm"/>
          </a:ln>
          <a:effectLst>
            <a:outerShdw blurRad="57150" dist="19050" dir="5400000" algn="bl" rotWithShape="0">
              <a:srgbClr val="EEEEEE">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Overview </a:t>
            </a:r>
            <a:endParaRPr b="1">
              <a:solidFill>
                <a:srgbClr val="000000"/>
              </a:solidFill>
              <a:latin typeface="Google Sans"/>
              <a:ea typeface="Google Sans"/>
              <a:cs typeface="Google Sans"/>
              <a:sym typeface="Google Sans"/>
            </a:endParaRPr>
          </a:p>
        </p:txBody>
      </p:sp>
      <p:sp>
        <p:nvSpPr>
          <p:cNvPr id="172" name="Google Shape;172;p5"/>
          <p:cNvSpPr/>
          <p:nvPr/>
        </p:nvSpPr>
        <p:spPr>
          <a:xfrm>
            <a:off x="432000" y="2620004"/>
            <a:ext cx="1598400" cy="2850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Problem</a:t>
            </a:r>
            <a:endParaRPr b="1">
              <a:solidFill>
                <a:srgbClr val="000000"/>
              </a:solidFill>
              <a:latin typeface="Google Sans"/>
              <a:ea typeface="Google Sans"/>
              <a:cs typeface="Google Sans"/>
              <a:sym typeface="Google Sans"/>
            </a:endParaRPr>
          </a:p>
        </p:txBody>
      </p:sp>
      <p:sp>
        <p:nvSpPr>
          <p:cNvPr id="173" name="Google Shape;173;p5"/>
          <p:cNvSpPr/>
          <p:nvPr/>
        </p:nvSpPr>
        <p:spPr>
          <a:xfrm>
            <a:off x="432000" y="3615673"/>
            <a:ext cx="1598400" cy="2691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Solution</a:t>
            </a:r>
            <a:endParaRPr b="1">
              <a:solidFill>
                <a:srgbClr val="000000"/>
              </a:solidFill>
              <a:latin typeface="Google Sans"/>
              <a:ea typeface="Google Sans"/>
              <a:cs typeface="Google Sans"/>
              <a:sym typeface="Google Sans"/>
            </a:endParaRPr>
          </a:p>
        </p:txBody>
      </p:sp>
      <p:sp>
        <p:nvSpPr>
          <p:cNvPr id="174" name="Google Shape;174;p5"/>
          <p:cNvSpPr/>
          <p:nvPr/>
        </p:nvSpPr>
        <p:spPr>
          <a:xfrm>
            <a:off x="432000" y="4676196"/>
            <a:ext cx="1598400" cy="2850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Details </a:t>
            </a:r>
            <a:endParaRPr b="1">
              <a:solidFill>
                <a:srgbClr val="000000"/>
              </a:solidFill>
              <a:latin typeface="Google Sans"/>
              <a:ea typeface="Google Sans"/>
              <a:cs typeface="Google Sans"/>
              <a:sym typeface="Google Sans"/>
            </a:endParaRPr>
          </a:p>
        </p:txBody>
      </p:sp>
      <p:sp>
        <p:nvSpPr>
          <p:cNvPr id="175" name="Google Shape;175;p5"/>
          <p:cNvSpPr/>
          <p:nvPr/>
        </p:nvSpPr>
        <p:spPr>
          <a:xfrm>
            <a:off x="432000" y="8296570"/>
            <a:ext cx="1598400" cy="2691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Next Steps </a:t>
            </a:r>
            <a:endParaRPr b="1">
              <a:solidFill>
                <a:srgbClr val="000000"/>
              </a:solidFill>
              <a:latin typeface="Google Sans"/>
              <a:ea typeface="Google Sans"/>
              <a:cs typeface="Google Sans"/>
              <a:sym typeface="Google Sans"/>
            </a:endParaRPr>
          </a:p>
        </p:txBody>
      </p:sp>
      <p:grpSp>
        <p:nvGrpSpPr>
          <p:cNvPr id="176" name="Google Shape;176;p5"/>
          <p:cNvGrpSpPr/>
          <p:nvPr/>
        </p:nvGrpSpPr>
        <p:grpSpPr>
          <a:xfrm>
            <a:off x="95351" y="8200359"/>
            <a:ext cx="7581691" cy="5901"/>
            <a:chOff x="1890075" y="5241175"/>
            <a:chExt cx="4240556" cy="257700"/>
          </a:xfrm>
        </p:grpSpPr>
        <p:sp>
          <p:nvSpPr>
            <p:cNvPr id="177" name="Google Shape;177;p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78" name="Google Shape;178;p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79" name="Google Shape;179;p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80" name="Google Shape;180;p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181" name="Google Shape;181;p5"/>
          <p:cNvSpPr txBox="1"/>
          <p:nvPr/>
        </p:nvSpPr>
        <p:spPr>
          <a:xfrm>
            <a:off x="159875" y="441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182" name="Google Shape;182;p5"/>
          <p:cNvSpPr txBox="1"/>
          <p:nvPr/>
        </p:nvSpPr>
        <p:spPr>
          <a:xfrm>
            <a:off x="1763100" y="9480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183" name="Google Shape;183;p5"/>
          <p:cNvSpPr>
            <a:spLocks noGrp="1"/>
          </p:cNvSpPr>
          <p:nvPr>
            <p:ph type="pic" idx="2"/>
          </p:nvPr>
        </p:nvSpPr>
        <p:spPr>
          <a:xfrm>
            <a:off x="4394725" y="4961200"/>
            <a:ext cx="3035400" cy="2495700"/>
          </a:xfrm>
          <a:prstGeom prst="rect">
            <a:avLst/>
          </a:prstGeom>
          <a:noFill/>
          <a:ln w="19050" cap="flat" cmpd="sng">
            <a:solidFill>
              <a:srgbClr val="000000"/>
            </a:solidFill>
            <a:prstDash val="solid"/>
            <a:round/>
            <a:headEnd type="none" w="sm" len="sm"/>
            <a:tailEnd type="none" w="sm" len="sm"/>
          </a:ln>
        </p:spPr>
      </p:sp>
      <p:sp>
        <p:nvSpPr>
          <p:cNvPr id="184" name="Google Shape;184;p5"/>
          <p:cNvSpPr txBox="1"/>
          <p:nvPr/>
        </p:nvSpPr>
        <p:spPr>
          <a:xfrm>
            <a:off x="4326325" y="7456900"/>
            <a:ext cx="31722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O NOT USE ">
  <p:cSld name="TITLE_2_1">
    <p:spTree>
      <p:nvGrpSpPr>
        <p:cNvPr id="1" name="Shape 185"/>
        <p:cNvGrpSpPr/>
        <p:nvPr/>
      </p:nvGrpSpPr>
      <p:grpSpPr>
        <a:xfrm>
          <a:off x="0" y="0"/>
          <a:ext cx="0" cy="0"/>
          <a:chOff x="0" y="0"/>
          <a:chExt cx="0" cy="0"/>
        </a:xfrm>
      </p:grpSpPr>
      <p:sp>
        <p:nvSpPr>
          <p:cNvPr id="186" name="Google Shape;186;p6"/>
          <p:cNvSpPr txBox="1"/>
          <p:nvPr/>
        </p:nvSpPr>
        <p:spPr>
          <a:xfrm>
            <a:off x="3993321" y="9367991"/>
            <a:ext cx="3693900" cy="734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600">
                <a:solidFill>
                  <a:srgbClr val="FFFFFF"/>
                </a:solidFill>
                <a:latin typeface="Roboto"/>
                <a:ea typeface="Roboto"/>
                <a:cs typeface="Roboto"/>
                <a:sym typeface="Roboto"/>
              </a:rPr>
              <a:t>Source:  Lorem ipsum dolor sit amet, consectetur adipiscing elit. Duis non erat sem</a:t>
            </a:r>
            <a:endParaRPr sz="600">
              <a:solidFill>
                <a:srgbClr val="FFFFFF"/>
              </a:solidFill>
              <a:latin typeface="Roboto"/>
              <a:ea typeface="Roboto"/>
              <a:cs typeface="Roboto"/>
              <a:sym typeface="Roboto"/>
            </a:endParaRPr>
          </a:p>
        </p:txBody>
      </p:sp>
      <p:grpSp>
        <p:nvGrpSpPr>
          <p:cNvPr id="187" name="Google Shape;187;p6"/>
          <p:cNvGrpSpPr/>
          <p:nvPr/>
        </p:nvGrpSpPr>
        <p:grpSpPr>
          <a:xfrm>
            <a:off x="-16250" y="9048087"/>
            <a:ext cx="7804900" cy="1072407"/>
            <a:chOff x="-19118" y="4617750"/>
            <a:chExt cx="9182236" cy="548378"/>
          </a:xfrm>
        </p:grpSpPr>
        <p:sp>
          <p:nvSpPr>
            <p:cNvPr id="188" name="Google Shape;188;p6"/>
            <p:cNvSpPr/>
            <p:nvPr/>
          </p:nvSpPr>
          <p:spPr>
            <a:xfrm flipH="1">
              <a:off x="19244" y="4617750"/>
              <a:ext cx="9143874" cy="548378"/>
            </a:xfrm>
            <a:custGeom>
              <a:avLst/>
              <a:gdLst/>
              <a:ahLst/>
              <a:cxnLst/>
              <a:rect l="l" t="t" r="r" b="b"/>
              <a:pathLst>
                <a:path w="367556" h="19840" extrusionOk="0">
                  <a:moveTo>
                    <a:pt x="0" y="19840"/>
                  </a:moveTo>
                  <a:lnTo>
                    <a:pt x="515" y="0"/>
                  </a:lnTo>
                  <a:lnTo>
                    <a:pt x="367556" y="11270"/>
                  </a:lnTo>
                  <a:lnTo>
                    <a:pt x="367044" y="18698"/>
                  </a:lnTo>
                  <a:close/>
                </a:path>
              </a:pathLst>
            </a:custGeom>
            <a:solidFill>
              <a:srgbClr val="4069DD"/>
            </a:solidFill>
            <a:ln>
              <a:noFill/>
            </a:ln>
          </p:spPr>
        </p:sp>
        <p:sp>
          <p:nvSpPr>
            <p:cNvPr id="189" name="Google Shape;189;p6"/>
            <p:cNvSpPr/>
            <p:nvPr/>
          </p:nvSpPr>
          <p:spPr>
            <a:xfrm flipH="1">
              <a:off x="-19118" y="4677825"/>
              <a:ext cx="4769786" cy="473975"/>
            </a:xfrm>
            <a:custGeom>
              <a:avLst/>
              <a:gdLst/>
              <a:ahLst/>
              <a:cxnLst/>
              <a:rect l="l" t="t" r="r" b="b"/>
              <a:pathLst>
                <a:path w="366343" h="18959" extrusionOk="0">
                  <a:moveTo>
                    <a:pt x="0" y="18521"/>
                  </a:moveTo>
                  <a:lnTo>
                    <a:pt x="366343" y="0"/>
                  </a:lnTo>
                  <a:lnTo>
                    <a:pt x="366052" y="18959"/>
                  </a:lnTo>
                  <a:close/>
                </a:path>
              </a:pathLst>
            </a:custGeom>
            <a:solidFill>
              <a:srgbClr val="448AFF"/>
            </a:solidFill>
            <a:ln>
              <a:noFill/>
            </a:ln>
          </p:spPr>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Google Sans SemiBold"/>
              <a:buNone/>
              <a:defRPr sz="2800">
                <a:solidFill>
                  <a:schemeClr val="dk1"/>
                </a:solidFill>
                <a:latin typeface="Google Sans SemiBold"/>
                <a:ea typeface="Google Sans SemiBold"/>
                <a:cs typeface="Google Sans SemiBold"/>
                <a:sym typeface="Google Sans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Google Sans"/>
              <a:buChar char="●"/>
              <a:defRPr sz="1800">
                <a:solidFill>
                  <a:schemeClr val="dk2"/>
                </a:solidFill>
                <a:latin typeface="Google Sans"/>
                <a:ea typeface="Google Sans"/>
                <a:cs typeface="Google Sans"/>
                <a:sym typeface="Google Sans"/>
              </a:defRPr>
            </a:lvl1pPr>
            <a:lvl2pPr marL="914400" lvl="1"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2pPr>
            <a:lvl3pPr marL="1371600" lvl="2"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3pPr>
            <a:lvl4pPr marL="1828800" lvl="3"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4pPr>
            <a:lvl5pPr marL="2286000" lvl="4"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5pPr>
            <a:lvl6pPr marL="2743200" lvl="5"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6pPr>
            <a:lvl7pPr marL="3200400" lvl="6"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7pPr>
            <a:lvl8pPr marL="3657600" lvl="7"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8pPr>
            <a:lvl9pPr marL="4114800" lvl="8"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a:off x="3247350" y="1195375"/>
            <a:ext cx="449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2"/>
              </a:solidFil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2"/>
          <p:cNvSpPr txBox="1"/>
          <p:nvPr/>
        </p:nvSpPr>
        <p:spPr>
          <a:xfrm>
            <a:off x="5698950" y="7733752"/>
            <a:ext cx="30069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r>
              <a:rPr lang="en-US" sz="1100" dirty="0"/>
              <a:t>SHAP interaction plot.</a:t>
            </a:r>
            <a:endParaRPr lang="pt-BR" sz="1100" i="1" dirty="0">
              <a:solidFill>
                <a:srgbClr val="000000"/>
              </a:solidFill>
              <a:latin typeface="Lato"/>
              <a:ea typeface="Lato"/>
              <a:cs typeface="Lato"/>
              <a:sym typeface="Lato"/>
            </a:endParaRPr>
          </a:p>
        </p:txBody>
      </p:sp>
      <p:pic>
        <p:nvPicPr>
          <p:cNvPr id="14" name="Picture 13" descr="A graph of a graph&#10;&#10;Description automatically generated with medium confidence">
            <a:extLst>
              <a:ext uri="{FF2B5EF4-FFF2-40B4-BE49-F238E27FC236}">
                <a16:creationId xmlns:a16="http://schemas.microsoft.com/office/drawing/2014/main" id="{C8904E10-1974-57D2-C390-2F1924A1E6A7}"/>
              </a:ext>
            </a:extLst>
          </p:cNvPr>
          <p:cNvPicPr>
            <a:picLocks noChangeAspect="1"/>
          </p:cNvPicPr>
          <p:nvPr/>
        </p:nvPicPr>
        <p:blipFill>
          <a:blip r:embed="rId3"/>
          <a:stretch>
            <a:fillRect/>
          </a:stretch>
        </p:blipFill>
        <p:spPr>
          <a:xfrm>
            <a:off x="3765550" y="4880773"/>
            <a:ext cx="3962400" cy="2869188"/>
          </a:xfrm>
          <a:prstGeom prst="rect">
            <a:avLst/>
          </a:prstGeom>
        </p:spPr>
      </p:pic>
      <p:sp>
        <p:nvSpPr>
          <p:cNvPr id="2" name="TextBox 1">
            <a:extLst>
              <a:ext uri="{FF2B5EF4-FFF2-40B4-BE49-F238E27FC236}">
                <a16:creationId xmlns:a16="http://schemas.microsoft.com/office/drawing/2014/main" id="{CC8FABC3-5D3D-9250-9C83-3A35D1278759}"/>
              </a:ext>
            </a:extLst>
          </p:cNvPr>
          <p:cNvSpPr txBox="1"/>
          <p:nvPr/>
        </p:nvSpPr>
        <p:spPr>
          <a:xfrm>
            <a:off x="107950" y="2905589"/>
            <a:ext cx="7556500" cy="600164"/>
          </a:xfrm>
          <a:prstGeom prst="rect">
            <a:avLst/>
          </a:prstGeom>
          <a:noFill/>
        </p:spPr>
        <p:txBody>
          <a:bodyPr wrap="square" rtlCol="0">
            <a:spAutoFit/>
          </a:bodyPr>
          <a:lstStyle/>
          <a:p>
            <a:pPr algn="just"/>
            <a:r>
              <a:rPr lang="en-US" sz="1100" dirty="0"/>
              <a:t>Employee turnover is a significant issue for </a:t>
            </a:r>
            <a:r>
              <a:rPr lang="en-US" sz="1100" dirty="0" err="1"/>
              <a:t>Salifort</a:t>
            </a:r>
            <a:r>
              <a:rPr lang="en-US" sz="1100" dirty="0"/>
              <a:t> Motors, leading to increased recruitment and training costs, loss of organizational knowledge, and reduced productivity. Understanding the drivers of turnover and predicting at-risk employees can help the company implement effective retention strategies and improve overall employee satisfaction.</a:t>
            </a:r>
            <a:endParaRPr lang="pt-BR" sz="1100" dirty="0"/>
          </a:p>
        </p:txBody>
      </p:sp>
      <p:sp>
        <p:nvSpPr>
          <p:cNvPr id="3" name="TextBox 2">
            <a:extLst>
              <a:ext uri="{FF2B5EF4-FFF2-40B4-BE49-F238E27FC236}">
                <a16:creationId xmlns:a16="http://schemas.microsoft.com/office/drawing/2014/main" id="{621E8398-D2DC-6FE6-F42E-027FFD091255}"/>
              </a:ext>
            </a:extLst>
          </p:cNvPr>
          <p:cNvSpPr txBox="1"/>
          <p:nvPr/>
        </p:nvSpPr>
        <p:spPr>
          <a:xfrm>
            <a:off x="107950" y="1877784"/>
            <a:ext cx="7556500" cy="769441"/>
          </a:xfrm>
          <a:prstGeom prst="rect">
            <a:avLst/>
          </a:prstGeom>
          <a:noFill/>
        </p:spPr>
        <p:txBody>
          <a:bodyPr wrap="square" rtlCol="0">
            <a:spAutoFit/>
          </a:bodyPr>
          <a:lstStyle/>
          <a:p>
            <a:pPr algn="just"/>
            <a:r>
              <a:rPr lang="en-US" sz="1100" dirty="0"/>
              <a:t>This project focuses on predicting employee turnover at </a:t>
            </a:r>
            <a:r>
              <a:rPr lang="en-US" sz="1100" dirty="0" err="1"/>
              <a:t>Salifort</a:t>
            </a:r>
            <a:r>
              <a:rPr lang="en-US" sz="1100" dirty="0"/>
              <a:t> Motors using machine learning techniques. The primary goal is to identify key factors influencing employee attrition and develop a model that accurately predicts whether an employee will stay or leave the company. This prediction enables the company to proactively address employee satisfaction and retention strategies.</a:t>
            </a:r>
            <a:endParaRPr lang="pt-BR" sz="1100" dirty="0"/>
          </a:p>
        </p:txBody>
      </p:sp>
      <p:sp>
        <p:nvSpPr>
          <p:cNvPr id="4" name="TextBox 3">
            <a:extLst>
              <a:ext uri="{FF2B5EF4-FFF2-40B4-BE49-F238E27FC236}">
                <a16:creationId xmlns:a16="http://schemas.microsoft.com/office/drawing/2014/main" id="{AA15CD80-2B4F-A66E-2267-A4F97AC40336}"/>
              </a:ext>
            </a:extLst>
          </p:cNvPr>
          <p:cNvSpPr txBox="1"/>
          <p:nvPr/>
        </p:nvSpPr>
        <p:spPr>
          <a:xfrm>
            <a:off x="107950" y="3842541"/>
            <a:ext cx="7556500" cy="769441"/>
          </a:xfrm>
          <a:prstGeom prst="rect">
            <a:avLst/>
          </a:prstGeom>
          <a:noFill/>
        </p:spPr>
        <p:txBody>
          <a:bodyPr wrap="square" rtlCol="0">
            <a:spAutoFit/>
          </a:bodyPr>
          <a:lstStyle/>
          <a:p>
            <a:pPr algn="just"/>
            <a:r>
              <a:rPr lang="en-US" sz="1100" dirty="0"/>
              <a:t>A Random Forest model was developed to predict employee turnover using various features, including satisfaction level, number of projects, years at the company, average monthly hours, and last evaluation score. The model achieved high accuracy, precision, recall, and F1 score, indicating its robustness in predicting employee turnover. The model's performance was validated using multiple metrics, and it demonstrated strong predictive power.</a:t>
            </a:r>
            <a:endParaRPr lang="pt-BR" sz="1100" dirty="0"/>
          </a:p>
        </p:txBody>
      </p:sp>
      <p:sp>
        <p:nvSpPr>
          <p:cNvPr id="5" name="TextBox 4">
            <a:extLst>
              <a:ext uri="{FF2B5EF4-FFF2-40B4-BE49-F238E27FC236}">
                <a16:creationId xmlns:a16="http://schemas.microsoft.com/office/drawing/2014/main" id="{0B050B4A-2FE7-3891-2C5A-F68D5828408D}"/>
              </a:ext>
            </a:extLst>
          </p:cNvPr>
          <p:cNvSpPr txBox="1"/>
          <p:nvPr/>
        </p:nvSpPr>
        <p:spPr>
          <a:xfrm>
            <a:off x="228600" y="5137150"/>
            <a:ext cx="4032250" cy="2292935"/>
          </a:xfrm>
          <a:prstGeom prst="rect">
            <a:avLst/>
          </a:prstGeom>
          <a:noFill/>
        </p:spPr>
        <p:txBody>
          <a:bodyPr wrap="square" rtlCol="0">
            <a:spAutoFit/>
          </a:bodyPr>
          <a:lstStyle/>
          <a:p>
            <a:r>
              <a:rPr lang="en-US" sz="1100" dirty="0"/>
              <a:t>The dataset used for this project included features such as satisfaction level, number of projects, years at the company, average monthly hours, last evaluation score, and interaction terms with salary levels and departments.</a:t>
            </a:r>
          </a:p>
          <a:p>
            <a:r>
              <a:rPr lang="en-US" sz="1100" b="1" dirty="0"/>
              <a:t>Model Validation Results:</a:t>
            </a:r>
            <a:endParaRPr lang="en-US" sz="1100" dirty="0"/>
          </a:p>
          <a:p>
            <a:pPr>
              <a:buFont typeface="Arial" panose="020B0604020202020204" pitchFamily="34" charset="0"/>
              <a:buChar char="•"/>
            </a:pPr>
            <a:r>
              <a:rPr lang="en-US" sz="1100" dirty="0"/>
              <a:t>Tuned Accuracy: 0.9812</a:t>
            </a:r>
          </a:p>
          <a:p>
            <a:pPr>
              <a:buFont typeface="Arial" panose="020B0604020202020204" pitchFamily="34" charset="0"/>
              <a:buChar char="•"/>
            </a:pPr>
            <a:r>
              <a:rPr lang="en-US" sz="1100" dirty="0"/>
              <a:t>Tuned Precision: 0.9811</a:t>
            </a:r>
          </a:p>
          <a:p>
            <a:pPr>
              <a:buFont typeface="Arial" panose="020B0604020202020204" pitchFamily="34" charset="0"/>
              <a:buChar char="•"/>
            </a:pPr>
            <a:r>
              <a:rPr lang="en-US" sz="1100" dirty="0"/>
              <a:t>Tuned Recall: 0.9052</a:t>
            </a:r>
          </a:p>
          <a:p>
            <a:pPr>
              <a:buFont typeface="Arial" panose="020B0604020202020204" pitchFamily="34" charset="0"/>
              <a:buChar char="•"/>
            </a:pPr>
            <a:r>
              <a:rPr lang="en-US" sz="1100" dirty="0"/>
              <a:t>Tuned F1 Score: 0.9416</a:t>
            </a:r>
          </a:p>
          <a:p>
            <a:pPr>
              <a:buFont typeface="Arial" panose="020B0604020202020204" pitchFamily="34" charset="0"/>
              <a:buChar char="•"/>
            </a:pPr>
            <a:r>
              <a:rPr lang="en-US" sz="1100" dirty="0"/>
              <a:t>Tuned AUC: 0.9748</a:t>
            </a:r>
          </a:p>
          <a:p>
            <a:r>
              <a:rPr lang="en-US" sz="1100" b="1" dirty="0"/>
              <a:t>Drift Detection Result:</a:t>
            </a:r>
            <a:r>
              <a:rPr lang="en-US" sz="1100" dirty="0"/>
              <a:t> 0 (No significant drift detected)</a:t>
            </a:r>
          </a:p>
          <a:p>
            <a:r>
              <a:rPr lang="en-US" sz="1100" dirty="0"/>
              <a:t>The SHAP interaction plot illustrates the interaction effects between the top features influencing employee turnover.</a:t>
            </a:r>
          </a:p>
        </p:txBody>
      </p:sp>
      <p:sp>
        <p:nvSpPr>
          <p:cNvPr id="15" name="TextBox 14">
            <a:extLst>
              <a:ext uri="{FF2B5EF4-FFF2-40B4-BE49-F238E27FC236}">
                <a16:creationId xmlns:a16="http://schemas.microsoft.com/office/drawing/2014/main" id="{06B82554-EE92-EEF0-5234-B34F28DE7028}"/>
              </a:ext>
            </a:extLst>
          </p:cNvPr>
          <p:cNvSpPr txBox="1"/>
          <p:nvPr/>
        </p:nvSpPr>
        <p:spPr>
          <a:xfrm>
            <a:off x="107950" y="8540160"/>
            <a:ext cx="7556500" cy="1384995"/>
          </a:xfrm>
          <a:prstGeom prst="rect">
            <a:avLst/>
          </a:prstGeom>
          <a:solidFill>
            <a:schemeClr val="lt1">
              <a:alpha val="24000"/>
            </a:schemeClr>
          </a:solidFill>
        </p:spPr>
        <p:txBody>
          <a:bodyPr wrap="square" rtlCol="0">
            <a:spAutoFit/>
          </a:bodyPr>
          <a:lstStyle/>
          <a:p>
            <a:pPr algn="just"/>
            <a:r>
              <a:rPr lang="en-US" sz="1200" b="1" dirty="0"/>
              <a:t>Implementation</a:t>
            </a:r>
            <a:r>
              <a:rPr lang="en-US" sz="1200" dirty="0"/>
              <a:t>: Deploy the model in a production environment to start monitoring and predicting employee turnover in real-time. </a:t>
            </a:r>
            <a:r>
              <a:rPr lang="en-US" sz="1200" b="1" dirty="0"/>
              <a:t>Monitoring and Updating</a:t>
            </a:r>
            <a:r>
              <a:rPr lang="en-US" sz="1200" dirty="0"/>
              <a:t>: Continuously monitor the model's performance and update it with new data to maintain its accuracy and relevance. </a:t>
            </a:r>
            <a:r>
              <a:rPr lang="en-US" sz="1200" b="1" dirty="0"/>
              <a:t>Employee Interventions</a:t>
            </a:r>
            <a:r>
              <a:rPr lang="en-US" sz="1200" dirty="0"/>
              <a:t>: Use the predictions to identify at-risk employees and implement targeted interventions to improve their satisfaction and retention. </a:t>
            </a:r>
            <a:r>
              <a:rPr lang="en-US" sz="1200" b="1" dirty="0"/>
              <a:t>Further Research</a:t>
            </a:r>
            <a:r>
              <a:rPr lang="en-US" sz="1200" dirty="0"/>
              <a:t>: Explore additional data sources and advanced algorithms to further enhance the model's predictive capabilities. </a:t>
            </a:r>
            <a:r>
              <a:rPr lang="en-US" sz="1200" b="1" dirty="0"/>
              <a:t>Ethical Considerations</a:t>
            </a:r>
            <a:r>
              <a:rPr lang="en-US" sz="1200" dirty="0"/>
              <a:t>: Ensure the model's use is ethical, transparent, and fair, avoiding any potential biases in predictions and interventions.</a:t>
            </a:r>
            <a:endParaRPr lang="pt-BR" sz="1200" dirty="0"/>
          </a:p>
        </p:txBody>
      </p:sp>
      <p:sp>
        <p:nvSpPr>
          <p:cNvPr id="17" name="TextBox 16">
            <a:extLst>
              <a:ext uri="{FF2B5EF4-FFF2-40B4-BE49-F238E27FC236}">
                <a16:creationId xmlns:a16="http://schemas.microsoft.com/office/drawing/2014/main" id="{EDEBEE71-1615-F9DD-1471-8E91174EDCB8}"/>
              </a:ext>
            </a:extLst>
          </p:cNvPr>
          <p:cNvSpPr txBox="1"/>
          <p:nvPr/>
        </p:nvSpPr>
        <p:spPr>
          <a:xfrm>
            <a:off x="967348" y="173383"/>
            <a:ext cx="5596404" cy="369332"/>
          </a:xfrm>
          <a:prstGeom prst="rect">
            <a:avLst/>
          </a:prstGeom>
          <a:noFill/>
        </p:spPr>
        <p:txBody>
          <a:bodyPr wrap="none" rtlCol="0">
            <a:spAutoFit/>
          </a:bodyPr>
          <a:lstStyle/>
          <a:p>
            <a:r>
              <a:rPr lang="en-US" sz="1800" b="1" dirty="0"/>
              <a:t>Employee Turnover Prediction for </a:t>
            </a:r>
            <a:r>
              <a:rPr lang="en-US" sz="1800" b="1" dirty="0" err="1"/>
              <a:t>Salifort</a:t>
            </a:r>
            <a:r>
              <a:rPr lang="en-US" sz="1800" b="1" dirty="0"/>
              <a:t> Motors</a:t>
            </a:r>
          </a:p>
        </p:txBody>
      </p:sp>
      <p:sp>
        <p:nvSpPr>
          <p:cNvPr id="18" name="TextBox 17">
            <a:extLst>
              <a:ext uri="{FF2B5EF4-FFF2-40B4-BE49-F238E27FC236}">
                <a16:creationId xmlns:a16="http://schemas.microsoft.com/office/drawing/2014/main" id="{6AC22603-480A-8832-3652-40047BD85B70}"/>
              </a:ext>
            </a:extLst>
          </p:cNvPr>
          <p:cNvSpPr txBox="1"/>
          <p:nvPr/>
        </p:nvSpPr>
        <p:spPr>
          <a:xfrm>
            <a:off x="1533208" y="1076620"/>
            <a:ext cx="4464684" cy="307777"/>
          </a:xfrm>
          <a:prstGeom prst="rect">
            <a:avLst/>
          </a:prstGeom>
          <a:noFill/>
        </p:spPr>
        <p:txBody>
          <a:bodyPr wrap="none" rtlCol="0">
            <a:spAutoFit/>
          </a:bodyPr>
          <a:lstStyle/>
          <a:p>
            <a:r>
              <a:rPr lang="en-US" dirty="0"/>
              <a:t>Predicting Employee Attrition Using Machine Learning</a:t>
            </a:r>
            <a:endParaRPr lang="pt-B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392</Words>
  <Application>Microsoft Office PowerPoint</Application>
  <PresentationFormat>Custom</PresentationFormat>
  <Paragraphs>16</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Lato</vt:lpstr>
      <vt:lpstr>Roboto</vt:lpstr>
      <vt:lpstr>PT Sans Narrow</vt:lpstr>
      <vt:lpstr>Google Sans SemiBold</vt:lpstr>
      <vt:lpstr>Google Sans</vt:lpstr>
      <vt:lpstr>Arial</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Rodrigo Bertollo de Alexandre</cp:lastModifiedBy>
  <cp:revision>3</cp:revision>
  <dcterms:modified xsi:type="dcterms:W3CDTF">2024-06-18T20:06:04Z</dcterms:modified>
</cp:coreProperties>
</file>