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9144000" cy="6858000" type="screen4x3"/>
  <p:notesSz cx="6858000" cy="91440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9C1921"/>
    <a:srgbClr val="3819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5" d="100"/>
          <a:sy n="115" d="100"/>
        </p:scale>
        <p:origin x="-8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956AB-A72B-49B1-86E7-638395BF0D7B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EAC9-728B-4FEF-BC3E-D8F1E311AD57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B6508-7012-42B8-8B45-3CC53C8ECBE9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81F08-EE95-4C9C-B730-D77666B4B2DF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7D0C1-7259-4A60-B418-5EF9736888FB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023EA-A462-43B7-98C0-74826978B533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DA6B6-CFEA-49E2-A9EB-FE48839AAF0B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054F3-A5BC-486B-B5F2-FDBF12E1409F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171B7-9DD0-452C-813D-BD7D9331B557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A6047-5EF5-4C3B-8938-2BAC53433BFC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62358-58C8-499A-A771-12AFBA42C8F8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2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195B49-A987-45C1-9149-4CF22611F2F1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32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3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  <a:endParaRPr lang="es-ES_tradnl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4"/>
            <a:ext cx="5113338" cy="5940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pPr algn="r"/>
            <a:r>
              <a:rPr lang="es-ES_tradnl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Tecnología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Herramienta de programación:</a:t>
            </a:r>
          </a:p>
          <a:p>
            <a:pPr algn="r"/>
            <a:endParaRPr lang="es-ES_tradnl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PHP </a:t>
            </a:r>
            <a:r>
              <a:rPr lang="es-ES_tradnl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Symfony</a:t>
            </a:r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Repositorio de datos:</a:t>
            </a:r>
          </a:p>
          <a:p>
            <a:pPr algn="r"/>
            <a:endParaRPr lang="es-ES_tradnl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MySQL</a:t>
            </a:r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Entorno de ejecución:</a:t>
            </a:r>
          </a:p>
          <a:p>
            <a:pPr algn="r"/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Navegadores web</a:t>
            </a:r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9938" name="Picture 2" descr="http://static1.squarespace.com/static/538f3fcde4b05c5fecc7a40e/t/5452575be4b0d9922a0b14f5/1414682459362/php+symfony+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00808"/>
            <a:ext cx="1905304" cy="1080120"/>
          </a:xfrm>
          <a:prstGeom prst="rect">
            <a:avLst/>
          </a:prstGeom>
          <a:noFill/>
        </p:spPr>
      </p:pic>
      <p:pic>
        <p:nvPicPr>
          <p:cNvPr id="39940" name="Picture 4" descr="http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206" y="3284984"/>
            <a:ext cx="1949219" cy="1008112"/>
          </a:xfrm>
          <a:prstGeom prst="rect">
            <a:avLst/>
          </a:prstGeom>
          <a:noFill/>
        </p:spPr>
      </p:pic>
      <p:pic>
        <p:nvPicPr>
          <p:cNvPr id="39942" name="Picture 6" descr="http://www.w3.org/html/logo/downloads/HTML5_Logo_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6093296"/>
            <a:ext cx="576064" cy="576064"/>
          </a:xfrm>
          <a:prstGeom prst="rect">
            <a:avLst/>
          </a:prstGeom>
          <a:noFill/>
        </p:spPr>
      </p:pic>
      <p:pic>
        <p:nvPicPr>
          <p:cNvPr id="39950" name="Picture 14" descr="http://phoenixcoded.com/images/navegador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5517232"/>
            <a:ext cx="2032658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4"/>
            <a:ext cx="5113338" cy="557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Características generales del software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Control de usuarios</a:t>
            </a:r>
          </a:p>
          <a:p>
            <a:pPr algn="r"/>
            <a:r>
              <a:rPr lang="es-ES_tradnl" sz="1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(Usuario Administrador, manejo de perfiles, registro de auditoría)</a:t>
            </a:r>
          </a:p>
          <a:p>
            <a:pPr algn="r"/>
            <a:endParaRPr lang="es-ES_tradnl" sz="1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Modularizado</a:t>
            </a:r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1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(Módulo principal, módulo por cada Norma ISO y módulo BI)</a:t>
            </a:r>
          </a:p>
          <a:p>
            <a:pPr algn="r"/>
            <a:endParaRPr lang="es-ES_tradnl" sz="1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1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Tecnología</a:t>
            </a:r>
          </a:p>
          <a:p>
            <a:pPr algn="r"/>
            <a:r>
              <a:rPr lang="es-ES_tradnl" sz="1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Genérica y popular. Permite la vinculación y la posibilidad de compartir información con la mayoría de las aplicaciones existentes en el mercado.</a:t>
            </a:r>
          </a:p>
          <a:p>
            <a:pPr algn="r"/>
            <a:endParaRPr lang="es-ES_tradnl" sz="1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1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Aplicación Global</a:t>
            </a:r>
          </a:p>
          <a:p>
            <a:pPr algn="r"/>
            <a:r>
              <a:rPr lang="es-ES_tradnl" sz="1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(Su aplicación no se limita a nuestro país, sino que se hace extensivo a todos los países que valoran la aplicación de Normas ISO)</a:t>
            </a:r>
          </a:p>
          <a:p>
            <a:pPr algn="r"/>
            <a:endParaRPr lang="es-ES_tradnl" sz="1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1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1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4"/>
            <a:ext cx="5113338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pPr algn="r"/>
            <a:r>
              <a:rPr lang="es-ES_tradnl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Fin de la presentación</a:t>
            </a:r>
            <a:endParaRPr lang="es-ES_tradnl" sz="20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32932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INFT S.A.</a:t>
            </a: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Empresa desarrolladora del proyecto</a:t>
            </a: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FONSOFT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Ente de apoyo financiero que depende del Ministerio de Ciencia y Tecnología e Innovación Productiva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1692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FONSOFT</a:t>
            </a:r>
          </a:p>
          <a:p>
            <a:pPr algn="r"/>
            <a:endParaRPr lang="es-ES_tradnl" sz="32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32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11387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Estructura conceptual del proyecto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Planteo original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6056" y="2924944"/>
            <a:ext cx="2808312" cy="86409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Módulos principales</a:t>
            </a:r>
          </a:p>
          <a:p>
            <a:pPr algn="ctr"/>
            <a:r>
              <a:rPr lang="es-ES_tradnl" sz="11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(Control, Metas, Auditoría)</a:t>
            </a:r>
            <a:endParaRPr lang="es-ES_tradnl" sz="11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31840" y="3107716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14000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16416" y="3107716"/>
            <a:ext cx="576064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BI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" name="19 Conector recto de flecha"/>
          <p:cNvCxnSpPr>
            <a:stCxn id="7" idx="3"/>
            <a:endCxn id="5" idx="1"/>
          </p:cNvCxnSpPr>
          <p:nvPr/>
        </p:nvCxnSpPr>
        <p:spPr>
          <a:xfrm flipV="1">
            <a:off x="4572000" y="3356992"/>
            <a:ext cx="504056" cy="275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7812360" y="3356992"/>
            <a:ext cx="504056" cy="275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Estructura conceptual del proyecto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Planteo final</a:t>
            </a: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6056" y="2924944"/>
            <a:ext cx="2808312" cy="86409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Módulos principales</a:t>
            </a:r>
          </a:p>
          <a:p>
            <a:pPr algn="ctr"/>
            <a:r>
              <a:rPr lang="es-ES_tradnl" sz="11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(Control, Metas, Auditoría)</a:t>
            </a:r>
            <a:endParaRPr lang="es-ES_tradnl" sz="11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31840" y="3107716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14000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28184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18000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16416" y="3107716"/>
            <a:ext cx="576064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BI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14 Conector recto de flecha"/>
          <p:cNvCxnSpPr>
            <a:stCxn id="10" idx="2"/>
          </p:cNvCxnSpPr>
          <p:nvPr/>
        </p:nvCxnSpPr>
        <p:spPr>
          <a:xfrm flipH="1">
            <a:off x="6876256" y="2420888"/>
            <a:ext cx="72008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3"/>
            <a:endCxn id="5" idx="1"/>
          </p:cNvCxnSpPr>
          <p:nvPr/>
        </p:nvCxnSpPr>
        <p:spPr>
          <a:xfrm flipV="1">
            <a:off x="4572000" y="3356992"/>
            <a:ext cx="504056" cy="275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Estructura conceptual del proyecto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Planteo final</a:t>
            </a: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6056" y="2924944"/>
            <a:ext cx="2808312" cy="86409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Módulos principales</a:t>
            </a:r>
          </a:p>
          <a:p>
            <a:pPr algn="ctr"/>
            <a:r>
              <a:rPr lang="es-ES_tradnl" sz="11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(Control, Metas, Auditoría)</a:t>
            </a:r>
            <a:endParaRPr lang="es-ES_tradnl" sz="11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31840" y="3107716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14000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55976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22000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28184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18000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16416" y="3107716"/>
            <a:ext cx="576064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BI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14 Conector recto de flecha"/>
          <p:cNvCxnSpPr>
            <a:stCxn id="10" idx="2"/>
          </p:cNvCxnSpPr>
          <p:nvPr/>
        </p:nvCxnSpPr>
        <p:spPr>
          <a:xfrm flipH="1">
            <a:off x="6876256" y="2420888"/>
            <a:ext cx="72008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9" idx="2"/>
          </p:cNvCxnSpPr>
          <p:nvPr/>
        </p:nvCxnSpPr>
        <p:spPr>
          <a:xfrm>
            <a:off x="5076056" y="2420888"/>
            <a:ext cx="576064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3"/>
            <a:endCxn id="5" idx="1"/>
          </p:cNvCxnSpPr>
          <p:nvPr/>
        </p:nvCxnSpPr>
        <p:spPr>
          <a:xfrm flipV="1">
            <a:off x="4572000" y="3356992"/>
            <a:ext cx="504056" cy="275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Estructura conceptual del proyecto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Planteo final</a:t>
            </a: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6056" y="2924944"/>
            <a:ext cx="2808312" cy="86409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Módulos principales</a:t>
            </a:r>
          </a:p>
          <a:p>
            <a:pPr algn="ctr"/>
            <a:r>
              <a:rPr lang="es-ES_tradnl" sz="11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(Control, Metas, Auditoría)</a:t>
            </a:r>
            <a:endParaRPr lang="es-ES_tradnl" sz="11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55976" y="4221088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90003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31840" y="3107716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14000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55976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22000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28184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18000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16416" y="3107716"/>
            <a:ext cx="576064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BI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14 Conector recto de flecha"/>
          <p:cNvCxnSpPr>
            <a:stCxn id="10" idx="2"/>
          </p:cNvCxnSpPr>
          <p:nvPr/>
        </p:nvCxnSpPr>
        <p:spPr>
          <a:xfrm flipH="1">
            <a:off x="6876256" y="2420888"/>
            <a:ext cx="72008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9" idx="2"/>
          </p:cNvCxnSpPr>
          <p:nvPr/>
        </p:nvCxnSpPr>
        <p:spPr>
          <a:xfrm>
            <a:off x="5076056" y="2420888"/>
            <a:ext cx="576064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3"/>
            <a:endCxn id="5" idx="1"/>
          </p:cNvCxnSpPr>
          <p:nvPr/>
        </p:nvCxnSpPr>
        <p:spPr>
          <a:xfrm flipV="1">
            <a:off x="4572000" y="3356992"/>
            <a:ext cx="504056" cy="275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6" idx="0"/>
          </p:cNvCxnSpPr>
          <p:nvPr/>
        </p:nvCxnSpPr>
        <p:spPr>
          <a:xfrm flipV="1">
            <a:off x="5076056" y="3789040"/>
            <a:ext cx="792088" cy="43204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Estructura conceptual del proyecto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Planteo final</a:t>
            </a: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6056" y="2924944"/>
            <a:ext cx="2808312" cy="86409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Módulos principales</a:t>
            </a:r>
          </a:p>
          <a:p>
            <a:pPr algn="ctr"/>
            <a:r>
              <a:rPr lang="es-ES_tradnl" sz="11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(Control, Metas, Auditoría)</a:t>
            </a:r>
            <a:endParaRPr lang="es-ES_tradnl" sz="11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55976" y="4221088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90003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31840" y="3107716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14000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8184" y="4509120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39000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55976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22000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28184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18000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7524327" y="1700808"/>
            <a:ext cx="719881" cy="3888432"/>
          </a:xfrm>
          <a:custGeom>
            <a:avLst/>
            <a:gdLst/>
            <a:ahLst/>
            <a:cxnLst>
              <a:cxn ang="0">
                <a:pos x="696" y="0"/>
              </a:cxn>
              <a:cxn ang="0">
                <a:pos x="151" y="1179"/>
              </a:cxn>
              <a:cxn ang="0">
                <a:pos x="1603" y="2086"/>
              </a:cxn>
            </a:cxnLst>
            <a:rect l="0" t="0" r="r" b="b"/>
            <a:pathLst>
              <a:path w="1603" h="2086">
                <a:moveTo>
                  <a:pt x="696" y="0"/>
                </a:moveTo>
                <a:cubicBezTo>
                  <a:pt x="348" y="415"/>
                  <a:pt x="0" y="831"/>
                  <a:pt x="151" y="1179"/>
                </a:cubicBezTo>
                <a:cubicBezTo>
                  <a:pt x="302" y="1527"/>
                  <a:pt x="952" y="1806"/>
                  <a:pt x="1603" y="208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16416" y="3107716"/>
            <a:ext cx="576064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BI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14 Conector recto de flecha"/>
          <p:cNvCxnSpPr>
            <a:stCxn id="10" idx="2"/>
          </p:cNvCxnSpPr>
          <p:nvPr/>
        </p:nvCxnSpPr>
        <p:spPr>
          <a:xfrm flipH="1">
            <a:off x="6876256" y="2420888"/>
            <a:ext cx="72008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9" idx="2"/>
          </p:cNvCxnSpPr>
          <p:nvPr/>
        </p:nvCxnSpPr>
        <p:spPr>
          <a:xfrm>
            <a:off x="5076056" y="2420888"/>
            <a:ext cx="576064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3"/>
            <a:endCxn id="5" idx="1"/>
          </p:cNvCxnSpPr>
          <p:nvPr/>
        </p:nvCxnSpPr>
        <p:spPr>
          <a:xfrm flipV="1">
            <a:off x="4572000" y="3356992"/>
            <a:ext cx="504056" cy="275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6" idx="0"/>
          </p:cNvCxnSpPr>
          <p:nvPr/>
        </p:nvCxnSpPr>
        <p:spPr>
          <a:xfrm flipV="1">
            <a:off x="5076056" y="3789040"/>
            <a:ext cx="792088" cy="43204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8" idx="0"/>
          </p:cNvCxnSpPr>
          <p:nvPr/>
        </p:nvCxnSpPr>
        <p:spPr>
          <a:xfrm flipH="1" flipV="1">
            <a:off x="6876256" y="3789040"/>
            <a:ext cx="72008" cy="72008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333375"/>
            <a:ext cx="5113338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234000">
            <a:spAutoFit/>
          </a:bodyPr>
          <a:lstStyle/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Estructura conceptual del proyecto</a:t>
            </a:r>
          </a:p>
          <a:p>
            <a:pPr algn="r"/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pPr algn="r"/>
            <a:r>
              <a:rPr lang="es-ES_tradnl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Planteo final</a:t>
            </a:r>
          </a:p>
          <a:p>
            <a:pPr algn="r"/>
            <a:endParaRPr lang="es-ES_tradnl" sz="24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56992"/>
            <a:ext cx="38862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260648"/>
            <a:ext cx="2880445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234000">
            <a:spAutoFit/>
          </a:bodyPr>
          <a:lstStyle/>
          <a:p>
            <a:r>
              <a:rPr lang="es-ES_tradnl" sz="1600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ProSGA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Software para la normalización de procesos destinado a crear un sistema de Gestión de Calidad para Certificar y mantener Normas ISO 14000</a:t>
            </a: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ANR – FONSOFT  2011</a:t>
            </a:r>
          </a:p>
          <a:p>
            <a:r>
              <a:rPr lang="es-ES_tradnl" sz="11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Proyecto NA 117/11</a:t>
            </a:r>
            <a:endParaRPr lang="es-ES_tradnl" sz="1600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  <a:p>
            <a:endParaRPr lang="es-ES_tradnl" sz="11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6056" y="2924944"/>
            <a:ext cx="2808312" cy="86409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Módulos principales</a:t>
            </a:r>
          </a:p>
          <a:p>
            <a:pPr algn="ctr"/>
            <a:r>
              <a:rPr lang="es-ES_tradnl" sz="11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(Control, Metas, Auditoría)</a:t>
            </a:r>
            <a:endParaRPr lang="es-ES_tradnl" sz="11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55976" y="4221088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90003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131840" y="3107716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14000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8184" y="4509120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39000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55976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22000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28184" y="1916832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18000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7524327" y="1700808"/>
            <a:ext cx="719881" cy="3888432"/>
          </a:xfrm>
          <a:custGeom>
            <a:avLst/>
            <a:gdLst/>
            <a:ahLst/>
            <a:cxnLst>
              <a:cxn ang="0">
                <a:pos x="696" y="0"/>
              </a:cxn>
              <a:cxn ang="0">
                <a:pos x="151" y="1179"/>
              </a:cxn>
              <a:cxn ang="0">
                <a:pos x="1603" y="2086"/>
              </a:cxn>
            </a:cxnLst>
            <a:rect l="0" t="0" r="r" b="b"/>
            <a:pathLst>
              <a:path w="1603" h="2086">
                <a:moveTo>
                  <a:pt x="696" y="0"/>
                </a:moveTo>
                <a:cubicBezTo>
                  <a:pt x="348" y="415"/>
                  <a:pt x="0" y="831"/>
                  <a:pt x="151" y="1179"/>
                </a:cubicBezTo>
                <a:cubicBezTo>
                  <a:pt x="302" y="1527"/>
                  <a:pt x="952" y="1806"/>
                  <a:pt x="1603" y="208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316416" y="3107716"/>
            <a:ext cx="576064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BI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14 Conector recto de flecha"/>
          <p:cNvCxnSpPr>
            <a:stCxn id="10" idx="2"/>
          </p:cNvCxnSpPr>
          <p:nvPr/>
        </p:nvCxnSpPr>
        <p:spPr>
          <a:xfrm flipH="1">
            <a:off x="6876256" y="2420888"/>
            <a:ext cx="72008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9" idx="2"/>
          </p:cNvCxnSpPr>
          <p:nvPr/>
        </p:nvCxnSpPr>
        <p:spPr>
          <a:xfrm>
            <a:off x="5076056" y="2420888"/>
            <a:ext cx="576064" cy="504056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7" idx="3"/>
            <a:endCxn id="5" idx="1"/>
          </p:cNvCxnSpPr>
          <p:nvPr/>
        </p:nvCxnSpPr>
        <p:spPr>
          <a:xfrm flipV="1">
            <a:off x="4572000" y="3356992"/>
            <a:ext cx="504056" cy="2752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6" idx="0"/>
          </p:cNvCxnSpPr>
          <p:nvPr/>
        </p:nvCxnSpPr>
        <p:spPr>
          <a:xfrm flipV="1">
            <a:off x="5076056" y="3789040"/>
            <a:ext cx="792088" cy="432048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8" idx="0"/>
          </p:cNvCxnSpPr>
          <p:nvPr/>
        </p:nvCxnSpPr>
        <p:spPr>
          <a:xfrm flipH="1" flipV="1">
            <a:off x="6876256" y="3789040"/>
            <a:ext cx="72008" cy="72008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72000" y="5085184"/>
            <a:ext cx="1440160" cy="504056"/>
          </a:xfrm>
          <a:prstGeom prst="rect">
            <a:avLst/>
          </a:prstGeom>
          <a:solidFill>
            <a:schemeClr val="accent1">
              <a:lumMod val="10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ISO </a:t>
            </a:r>
            <a:r>
              <a:rPr lang="es-ES_tradnl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nn</a:t>
            </a:r>
            <a:endParaRPr lang="es-ES_tradnl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18 Conector recto de flecha"/>
          <p:cNvCxnSpPr>
            <a:endCxn id="5" idx="2"/>
          </p:cNvCxnSpPr>
          <p:nvPr/>
        </p:nvCxnSpPr>
        <p:spPr>
          <a:xfrm flipV="1">
            <a:off x="5580112" y="3789040"/>
            <a:ext cx="900100" cy="129614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617</Words>
  <Application>Microsoft Office PowerPoint</Application>
  <PresentationFormat>Presentación en pantalla (4:3)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Verdana</vt:lpstr>
      <vt:lpstr>Diseño predeterminado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Company>Windows 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Luis</cp:lastModifiedBy>
  <cp:revision>28</cp:revision>
  <dcterms:created xsi:type="dcterms:W3CDTF">2009-09-14T18:31:22Z</dcterms:created>
  <dcterms:modified xsi:type="dcterms:W3CDTF">2015-06-16T14:46:19Z</dcterms:modified>
</cp:coreProperties>
</file>