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3" r:id="rId12"/>
    <p:sldId id="266" r:id="rId13"/>
    <p:sldId id="293" r:id="rId14"/>
    <p:sldId id="294" r:id="rId15"/>
    <p:sldId id="262" r:id="rId16"/>
    <p:sldId id="292" r:id="rId17"/>
    <p:sldId id="295" r:id="rId18"/>
    <p:sldId id="267" r:id="rId19"/>
    <p:sldId id="268" r:id="rId20"/>
    <p:sldId id="28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80" r:id="rId30"/>
    <p:sldId id="281" r:id="rId31"/>
    <p:sldId id="282" r:id="rId32"/>
    <p:sldId id="283" r:id="rId33"/>
    <p:sldId id="279" r:id="rId34"/>
    <p:sldId id="260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2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ynopsys.com/s/article/Coverity-Tutorial-Introduction-to-Cover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oletGiraffe/cppcheck-vs-addi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ppcheck.sourceforge.net/manual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program_analysis" TargetMode="External"/><Relationship Id="rId2" Type="http://schemas.openxmlformats.org/officeDocument/2006/relationships/hyperlink" Target="http://istqbexamcertification.com/what-is-static-analysis-tools-in-software-te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synopsys.com/s/" TargetMode="External"/><Relationship Id="rId5" Type="http://schemas.openxmlformats.org/officeDocument/2006/relationships/hyperlink" Target="http://cppcheck.sourceforge.net/#documentation" TargetMode="External"/><Relationship Id="rId4" Type="http://schemas.openxmlformats.org/officeDocument/2006/relationships/hyperlink" Target="https://cs.au.dk/~amoeller/spa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Segoe UI"/>
                <a:cs typeface="Segoe UI"/>
              </a:rPr>
              <a:t>Rodrigo de Pedro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5C5-F2D0-49D6-B60F-76B630D8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11554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49BE-5A7F-444C-965F-B082758E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194-5167-48DC-AB25-5AD0754B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24699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allow to copy the code fragment to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directly into their webpage.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the main benefit of online tools comes when used in sync with a code storage service (Git, Bitbucket).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This allows to automatic and continuous evaluation of the code written by all team members.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are:</a:t>
            </a:r>
            <a:endParaRPr lang="en-US" sz="2400">
              <a:latin typeface="Segoe UI"/>
              <a:cs typeface="Segoe UI"/>
            </a:endParaRP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Coverity</a:t>
            </a:r>
            <a:r>
              <a:rPr lang="en-GB" sz="2000" dirty="0">
                <a:latin typeface="Segoe UI"/>
                <a:cs typeface="Segoe UI"/>
              </a:rPr>
              <a:t> ( Paid/ integrated with Git/ supports Java, C++, C# Python and Ruby)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QonCAT</a:t>
            </a:r>
            <a:r>
              <a:rPr lang="en-GB" sz="2000" dirty="0">
                <a:latin typeface="Segoe UI"/>
                <a:cs typeface="Segoe UI"/>
              </a:rPr>
              <a:t> (Paid/ supports multiple languages / quality analysis and metrics)</a:t>
            </a:r>
          </a:p>
        </p:txBody>
      </p:sp>
    </p:spTree>
    <p:extLst>
      <p:ext uri="{BB962C8B-B14F-4D97-AF65-F5344CB8AC3E}">
        <p14:creationId xmlns:p14="http://schemas.microsoft.com/office/powerpoint/2010/main" val="28277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E858-72C0-4E7F-B84A-9DE613B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7649-426B-4723-99E7-F2BF42B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27" y="1762211"/>
            <a:ext cx="7319667" cy="385217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check how does work </a:t>
            </a:r>
            <a:r>
              <a:rPr lang="en-GB" sz="2400" i="1" dirty="0" err="1">
                <a:latin typeface="Segoe UI"/>
                <a:cs typeface="Segoe UI"/>
              </a:rPr>
              <a:t>Coverity</a:t>
            </a:r>
            <a:r>
              <a:rPr lang="en-GB" sz="2400" dirty="0">
                <a:latin typeface="Segoe UI"/>
                <a:cs typeface="Segoe UI"/>
              </a:rPr>
              <a:t>, an online SCA tool. The functionality described in the video can be extrapolated to most current SCA tools in the market. </a:t>
            </a:r>
            <a:endParaRPr lang="en-US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48E1ED-73F9-4905-B676-61932382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52" y="2369389"/>
            <a:ext cx="3792747" cy="19035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701B77-E2BD-4380-B433-5960E2E2592E}"/>
              </a:ext>
            </a:extLst>
          </p:cNvPr>
          <p:cNvSpPr txBox="1">
            <a:spLocks/>
          </p:cNvSpPr>
          <p:nvPr/>
        </p:nvSpPr>
        <p:spPr>
          <a:xfrm>
            <a:off x="301126" y="4263871"/>
            <a:ext cx="11517855" cy="16668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/>
          </a:p>
          <a:p>
            <a:pPr algn="just"/>
            <a:r>
              <a:rPr lang="en-GB" sz="2400" dirty="0">
                <a:latin typeface="Segoe UI"/>
                <a:cs typeface="Segoe UI"/>
                <a:hlinkClick r:id="rId3"/>
              </a:rPr>
              <a:t>https://community.synopsys.com/s/article/Coverity-Tutorial-Introduction-to-Coverity</a:t>
            </a:r>
          </a:p>
        </p:txBody>
      </p:sp>
    </p:spTree>
    <p:extLst>
      <p:ext uri="{BB962C8B-B14F-4D97-AF65-F5344CB8AC3E}">
        <p14:creationId xmlns:p14="http://schemas.microsoft.com/office/powerpoint/2010/main" val="28353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F460-C902-4211-A71D-CED4BC68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  <a:r>
              <a:rPr lang="en-GB" dirty="0"/>
              <a:t>: the BAC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9B2E-66DF-454C-8C5B-FC7BBE78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15" y="2423570"/>
            <a:ext cx="5781290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0. Configure: programming language, compiler...</a:t>
            </a:r>
            <a:endParaRPr lang="en-US"/>
          </a:p>
          <a:p>
            <a:pPr algn="just"/>
            <a:r>
              <a:rPr lang="en-GB" sz="2400" dirty="0">
                <a:latin typeface="Segoe UI"/>
                <a:cs typeface="Segoe UI"/>
              </a:rPr>
              <a:t>1. Build: </a:t>
            </a:r>
            <a:r>
              <a:rPr lang="en-GB" sz="2400" dirty="0" err="1">
                <a:latin typeface="Segoe UI"/>
                <a:cs typeface="Segoe UI"/>
              </a:rPr>
              <a:t>Coverity</a:t>
            </a:r>
            <a:r>
              <a:rPr lang="en-GB" sz="2400" dirty="0">
                <a:latin typeface="Segoe UI"/>
                <a:cs typeface="Segoe UI"/>
              </a:rPr>
              <a:t> build, not Visual Studio!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2.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: run the algorithm.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3. Commit: send it to shared Database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3682CF7-5862-46A3-91F9-AD3AF652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7" y="2322487"/>
            <a:ext cx="5431765" cy="3693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9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EA8F-5FCD-4CD2-9E03-A3E82E7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Coverity</a:t>
            </a:r>
            <a:r>
              <a:rPr lang="en-GB" dirty="0"/>
              <a:t>: features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5F7B03-FDCC-4CE9-AD66-CD011B0E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56" t="3846" r="12967" b="5594"/>
          <a:stretch/>
        </p:blipFill>
        <p:spPr>
          <a:xfrm>
            <a:off x="2892301" y="2193533"/>
            <a:ext cx="6045458" cy="4182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2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5364-51E2-4424-8363-517998C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(Offline)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D1A7-55F9-4129-A956-1B0CBF50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53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Most commonly used compilers, as Visual Studio, feature their own SCA tool.</a:t>
            </a:r>
            <a:endParaRPr lang="en-US" sz="20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dedicated SCA programs can provide better performance, support more programming languages or display better error definitions.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offline SCA tools are: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CodeSonar</a:t>
            </a:r>
            <a:r>
              <a:rPr lang="en-GB" sz="2000" dirty="0">
                <a:latin typeface="Segoe UI"/>
                <a:cs typeface="Segoe UI"/>
              </a:rPr>
              <a:t> ( Paid / Static and binary analysis / analysis of third-party code included)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CheckMark</a:t>
            </a:r>
            <a:r>
              <a:rPr lang="en-GB" sz="2000" dirty="0">
                <a:latin typeface="Segoe UI"/>
                <a:cs typeface="Segoe UI"/>
              </a:rPr>
              <a:t> products ( Paid / lots of features / dedicated products / supports +20 languages)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CppCheck</a:t>
            </a:r>
            <a:r>
              <a:rPr lang="en-GB" sz="2000" dirty="0">
                <a:latin typeface="Segoe UI"/>
                <a:cs typeface="Segoe UI"/>
              </a:rPr>
              <a:t> ( Free / we will check it later )</a:t>
            </a:r>
          </a:p>
        </p:txBody>
      </p:sp>
    </p:spTree>
    <p:extLst>
      <p:ext uri="{BB962C8B-B14F-4D97-AF65-F5344CB8AC3E}">
        <p14:creationId xmlns:p14="http://schemas.microsoft.com/office/powerpoint/2010/main" val="27157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D0A1-79E9-4F58-A49C-8DE0869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CppCheck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A7777D-C934-4BEE-A6E4-FB0FB20E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421" y="2294174"/>
            <a:ext cx="4118026" cy="3636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B6702-3B55-4F27-B1BC-BD1EF410D4E1}"/>
              </a:ext>
            </a:extLst>
          </p:cNvPr>
          <p:cNvSpPr txBox="1"/>
          <p:nvPr/>
        </p:nvSpPr>
        <p:spPr>
          <a:xfrm>
            <a:off x="526210" y="2618117"/>
            <a:ext cx="632316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dirty="0">
              <a:latin typeface="Segoe UI"/>
              <a:cs typeface="Segoe U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C06325-9254-4F32-B591-6E94091C4B68}"/>
              </a:ext>
            </a:extLst>
          </p:cNvPr>
          <p:cNvSpPr txBox="1">
            <a:spLocks/>
          </p:cNvSpPr>
          <p:nvPr/>
        </p:nvSpPr>
        <p:spPr>
          <a:xfrm>
            <a:off x="804335" y="2222286"/>
            <a:ext cx="10583328" cy="4053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600" dirty="0">
                <a:latin typeface="Segoe UI"/>
                <a:cs typeface="Segoe UI"/>
              </a:rPr>
              <a:t>Pros: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Completely free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Highly-customizable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Can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non-standard code</a:t>
            </a:r>
          </a:p>
          <a:p>
            <a:pPr lvl="1" algn="just"/>
            <a:r>
              <a:rPr lang="en-GB" sz="2400" dirty="0">
                <a:latin typeface="Segoe UI"/>
                <a:cs typeface="Segoe UI"/>
              </a:rPr>
              <a:t> Visual Studio plug-in (</a:t>
            </a:r>
            <a:r>
              <a:rPr lang="en-GB" sz="2400" dirty="0">
                <a:latin typeface="Segoe UI"/>
                <a:cs typeface="Segoe UI"/>
                <a:hlinkClick r:id="rId3"/>
              </a:rPr>
              <a:t>here</a:t>
            </a:r>
            <a:r>
              <a:rPr lang="en-GB" sz="2400" dirty="0">
                <a:latin typeface="Segoe UI"/>
                <a:cs typeface="Segoe UI"/>
              </a:rPr>
              <a:t>)</a:t>
            </a:r>
          </a:p>
          <a:p>
            <a:pPr algn="just"/>
            <a:r>
              <a:rPr lang="en-GB" sz="2600" dirty="0">
                <a:latin typeface="Segoe UI"/>
                <a:cs typeface="Segoe UI"/>
              </a:rPr>
              <a:t>Cons:</a:t>
            </a:r>
            <a:endParaRPr lang="en-GB" sz="2400" dirty="0">
              <a:latin typeface="Segoe UI"/>
              <a:cs typeface="Segoe UI"/>
            </a:endParaRPr>
          </a:p>
          <a:p>
            <a:pPr lvl="1" algn="just"/>
            <a:r>
              <a:rPr lang="en-GB" sz="2200" dirty="0">
                <a:latin typeface="Segoe UI"/>
                <a:cs typeface="Segoe UI"/>
              </a:rPr>
              <a:t> Rudimentary, few features</a:t>
            </a:r>
          </a:p>
          <a:p>
            <a:pPr lvl="1" algn="just"/>
            <a:r>
              <a:rPr lang="en-GB" sz="2200" dirty="0">
                <a:latin typeface="Segoe UI"/>
                <a:cs typeface="Segoe UI"/>
              </a:rPr>
              <a:t> 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6912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2D9-3E8E-4F47-8D7C-253C2ADC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CBBA-BEA4-406E-86C1-777CEEB44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1396-DBF4-4FB6-8376-B85A729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549-0768-4143-9A7B-BD871B4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34098"/>
            <a:ext cx="10554574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implement some SAC tools into our work.</a:t>
            </a:r>
            <a:endParaRPr lang="en-US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One member per group can implement it into their current project for the 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subject.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 others can use any project they own or use the sample code attached to this research .zip file.</a:t>
            </a:r>
          </a:p>
        </p:txBody>
      </p:sp>
    </p:spTree>
    <p:extLst>
      <p:ext uri="{BB962C8B-B14F-4D97-AF65-F5344CB8AC3E}">
        <p14:creationId xmlns:p14="http://schemas.microsoft.com/office/powerpoint/2010/main" val="31549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9E7-6104-4F43-8DC9-69E3898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943-502C-4B26-B33F-7D15002C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431532"/>
            <a:ext cx="10583328" cy="3765906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Go to the </a:t>
            </a:r>
            <a:r>
              <a:rPr lang="en-GB" sz="2400" dirty="0" err="1">
                <a:latin typeface="Segoe UI"/>
                <a:cs typeface="Segoe UI"/>
              </a:rPr>
              <a:t>github</a:t>
            </a:r>
            <a:r>
              <a:rPr lang="en-GB" sz="2400" dirty="0">
                <a:latin typeface="Segoe UI"/>
                <a:cs typeface="Segoe UI"/>
              </a:rPr>
              <a:t> repository of this research.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Download Exercises and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+ VGC in the releases tab.</a:t>
            </a:r>
          </a:p>
        </p:txBody>
      </p:sp>
    </p:spTree>
    <p:extLst>
      <p:ext uri="{BB962C8B-B14F-4D97-AF65-F5344CB8AC3E}">
        <p14:creationId xmlns:p14="http://schemas.microsoft.com/office/powerpoint/2010/main" val="42663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785-EA5E-42F9-A42A-6FFCCF0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36A-0079-4C3A-AF64-00A70C62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366060"/>
            <a:ext cx="7017743" cy="4125341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Segoe UI"/>
                <a:cs typeface="Segoe UI"/>
              </a:rPr>
              <a:t>Static</a:t>
            </a:r>
            <a:r>
              <a:rPr lang="en-GB" sz="2400" dirty="0">
                <a:latin typeface="Segoe UI"/>
                <a:cs typeface="Segoe UI"/>
              </a:rPr>
              <a:t>: not done in runtime, unlike </a:t>
            </a:r>
            <a:r>
              <a:rPr lang="en-GB" sz="2400" i="1" dirty="0">
                <a:latin typeface="Segoe UI"/>
                <a:cs typeface="Segoe UI"/>
              </a:rPr>
              <a:t>dynamic code analysis</a:t>
            </a:r>
            <a:r>
              <a:rPr lang="en-GB" sz="2400" dirty="0">
                <a:latin typeface="Segoe UI"/>
                <a:cs typeface="Segoe UI"/>
              </a:rPr>
              <a:t>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Code</a:t>
            </a:r>
            <a:r>
              <a:rPr lang="en-GB" sz="2400" dirty="0">
                <a:latin typeface="Segoe UI"/>
                <a:cs typeface="Segoe UI"/>
              </a:rPr>
              <a:t>: referent to a program, a set of them, or an entire system.</a:t>
            </a: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Analysis</a:t>
            </a:r>
            <a:r>
              <a:rPr lang="en-GB" sz="2400" dirty="0">
                <a:latin typeface="Segoe UI"/>
                <a:cs typeface="Segoe UI"/>
              </a:rPr>
              <a:t>: check for problems and possible improvements.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So, SCA is a tool which looks for errors on a specific set of code, </a:t>
            </a:r>
            <a:r>
              <a:rPr lang="en-GB" sz="2400" b="1" dirty="0">
                <a:latin typeface="Segoe UI"/>
                <a:cs typeface="Segoe UI"/>
              </a:rPr>
              <a:t>before</a:t>
            </a:r>
            <a:r>
              <a:rPr lang="en-GB" sz="2400" dirty="0">
                <a:latin typeface="Segoe UI"/>
                <a:cs typeface="Segoe UI"/>
              </a:rPr>
              <a:t> the execution.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3D0747-2B48-4C88-B056-DA6E515E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2" r="14126" b="-621"/>
          <a:stretch/>
        </p:blipFill>
        <p:spPr>
          <a:xfrm>
            <a:off x="8016819" y="2677927"/>
            <a:ext cx="3764842" cy="3227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65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3FA8-B7AF-4B52-8106-187B90B2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bugs!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FE7708-B5A4-4480-A2F0-1F848BEF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34" y="2696740"/>
            <a:ext cx="5055534" cy="3233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8B6D73-018D-4D52-8102-EA0AC3C496E3}"/>
              </a:ext>
            </a:extLst>
          </p:cNvPr>
          <p:cNvSpPr txBox="1"/>
          <p:nvPr/>
        </p:nvSpPr>
        <p:spPr>
          <a:xfrm>
            <a:off x="6521568" y="2848154"/>
            <a:ext cx="2743200" cy="2923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latin typeface="Segoe UI"/>
                <a:cs typeface="Segoe UI"/>
              </a:rPr>
              <a:t>1.</a:t>
            </a:r>
            <a:endParaRPr lang="en-US" sz="3200" b="1"/>
          </a:p>
          <a:p>
            <a:endParaRPr lang="en-GB" sz="3200" b="1" dirty="0">
              <a:latin typeface="Segoe UI"/>
              <a:cs typeface="Segoe UI"/>
            </a:endParaRPr>
          </a:p>
          <a:p>
            <a:r>
              <a:rPr lang="en-GB" sz="3200" b="1" dirty="0">
                <a:latin typeface="Segoe UI"/>
                <a:cs typeface="Segoe UI"/>
              </a:rPr>
              <a:t>2.</a:t>
            </a:r>
          </a:p>
          <a:p>
            <a:endParaRPr lang="en-GB" sz="3200" b="1" dirty="0">
              <a:latin typeface="Segoe UI"/>
              <a:cs typeface="Segoe UI"/>
            </a:endParaRPr>
          </a:p>
          <a:p>
            <a:r>
              <a:rPr lang="en-GB" sz="3200" b="1" dirty="0">
                <a:latin typeface="Segoe UI"/>
                <a:cs typeface="Segoe UI"/>
              </a:rPr>
              <a:t>3.</a:t>
            </a:r>
          </a:p>
          <a:p>
            <a:pPr algn="ctr"/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8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CE6-216F-492F-993B-2D7D85A2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2BB1-7C32-4432-A657-346A1236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37" y="1675948"/>
            <a:ext cx="11489101" cy="3924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runs locally, so you need the project files. If you don't have them in your computer, download them.</a:t>
            </a:r>
            <a:endParaRPr lang="en-GB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Create a folder on your desktop called </a:t>
            </a:r>
            <a:r>
              <a:rPr lang="en-GB" sz="2400" i="1" dirty="0" err="1">
                <a:latin typeface="Segoe UI"/>
                <a:cs typeface="Segoe UI"/>
              </a:rPr>
              <a:t>bugtracking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Start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and click on </a:t>
            </a:r>
            <a:r>
              <a:rPr lang="en-GB" sz="2400" b="1" dirty="0">
                <a:latin typeface="Segoe UI"/>
                <a:cs typeface="Segoe UI"/>
              </a:rPr>
              <a:t>New Project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Choose the new folder as location and choose a name for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folder.</a:t>
            </a:r>
          </a:p>
        </p:txBody>
      </p:sp>
    </p:spTree>
    <p:extLst>
      <p:ext uri="{BB962C8B-B14F-4D97-AF65-F5344CB8AC3E}">
        <p14:creationId xmlns:p14="http://schemas.microsoft.com/office/powerpoint/2010/main" val="37685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740-A17E-455A-8534-AAC0AF1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BBCB-C046-4F57-9AD0-B341082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A project configuration pop-up will appear.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first tab </a:t>
            </a:r>
            <a:r>
              <a:rPr lang="en-GB" sz="2400" b="1" dirty="0">
                <a:latin typeface="Segoe UI"/>
                <a:cs typeface="Segoe UI"/>
              </a:rPr>
              <a:t>paths and defines.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There, choose </a:t>
            </a:r>
            <a:r>
              <a:rPr lang="en-GB" sz="2400" b="1" dirty="0">
                <a:latin typeface="Segoe UI"/>
                <a:cs typeface="Segoe UI"/>
              </a:rPr>
              <a:t>import project</a:t>
            </a:r>
            <a:r>
              <a:rPr lang="en-GB" sz="2400" dirty="0">
                <a:latin typeface="Segoe UI"/>
                <a:cs typeface="Segoe UI"/>
              </a:rPr>
              <a:t> and browse to your solution file (.</a:t>
            </a:r>
            <a:r>
              <a:rPr lang="en-GB" sz="2400" dirty="0" err="1">
                <a:latin typeface="Segoe UI"/>
                <a:cs typeface="Segoe UI"/>
              </a:rPr>
              <a:t>sln</a:t>
            </a:r>
            <a:r>
              <a:rPr lang="en-GB" sz="2400" dirty="0">
                <a:latin typeface="Segoe UI"/>
                <a:cs typeface="Segoe UI"/>
              </a:rPr>
              <a:t>) inside your VS project folder.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Make sure that </a:t>
            </a:r>
            <a:r>
              <a:rPr lang="en-GB" sz="2400" b="1" dirty="0" err="1">
                <a:latin typeface="Segoe UI"/>
                <a:cs typeface="Segoe UI"/>
              </a:rPr>
              <a:t>analyze</a:t>
            </a:r>
            <a:r>
              <a:rPr lang="en-GB" sz="2400" b="1" dirty="0">
                <a:latin typeface="Segoe UI"/>
                <a:cs typeface="Segoe UI"/>
              </a:rPr>
              <a:t> all Visual Studio configurations</a:t>
            </a:r>
            <a:r>
              <a:rPr lang="en-GB" sz="2400" dirty="0">
                <a:latin typeface="Segoe UI"/>
                <a:cs typeface="Segoe UI"/>
              </a:rPr>
              <a:t> is checked.</a:t>
            </a:r>
          </a:p>
        </p:txBody>
      </p:sp>
    </p:spTree>
    <p:extLst>
      <p:ext uri="{BB962C8B-B14F-4D97-AF65-F5344CB8AC3E}">
        <p14:creationId xmlns:p14="http://schemas.microsoft.com/office/powerpoint/2010/main" val="4651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919E-71F0-4434-BECD-5D47F85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F73C-76A3-4F9A-849F-ADCABC8F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064136"/>
            <a:ext cx="10583328" cy="390968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Go to the next tab </a:t>
            </a:r>
            <a:r>
              <a:rPr lang="en-GB" sz="2400" b="1" dirty="0">
                <a:latin typeface="Segoe UI"/>
                <a:cs typeface="Segoe UI"/>
              </a:rPr>
              <a:t>Checking.</a:t>
            </a:r>
          </a:p>
          <a:p>
            <a:r>
              <a:rPr lang="en-GB" sz="2400" dirty="0">
                <a:latin typeface="Segoe UI"/>
                <a:cs typeface="Segoe UI"/>
              </a:rPr>
              <a:t>Select a </a:t>
            </a:r>
            <a:r>
              <a:rPr lang="en-GB" sz="2400" b="1" dirty="0">
                <a:latin typeface="Segoe UI"/>
                <a:cs typeface="Segoe UI"/>
              </a:rPr>
              <a:t>build </a:t>
            </a:r>
            <a:r>
              <a:rPr lang="en-GB" sz="2400" b="1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(the folder where our analysis results will be stored). This path is relative to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project file folder which we have created in TODO 2.</a:t>
            </a:r>
          </a:p>
          <a:p>
            <a:r>
              <a:rPr lang="en-GB" sz="2400" dirty="0">
                <a:latin typeface="Segoe UI"/>
                <a:cs typeface="Segoe UI"/>
              </a:rPr>
              <a:t>Choose the target platform of the project.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Below, check all libraries your project uses or will use (most likely </a:t>
            </a:r>
            <a:r>
              <a:rPr lang="en-GB" sz="2400" i="1" dirty="0">
                <a:latin typeface="Segoe UI"/>
                <a:cs typeface="Segoe UI"/>
              </a:rPr>
              <a:t>SDL</a:t>
            </a:r>
            <a:r>
              <a:rPr lang="en-GB" sz="2400" dirty="0">
                <a:latin typeface="Segoe UI"/>
                <a:cs typeface="Segoe UI"/>
              </a:rPr>
              <a:t> and </a:t>
            </a:r>
            <a:r>
              <a:rPr lang="en-GB" sz="2400" i="1" dirty="0">
                <a:latin typeface="Segoe UI"/>
                <a:cs typeface="Segoe UI"/>
              </a:rPr>
              <a:t>windows</a:t>
            </a:r>
            <a:r>
              <a:rPr lang="en-GB" sz="2400" dirty="0">
                <a:latin typeface="Segoe UI"/>
                <a:cs typeface="Segoe U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63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49B-2835-47A4-9C48-F3FE1589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834-3EC4-4A60-AEB5-243DA0CD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1253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On the next tab, </a:t>
            </a:r>
            <a:r>
              <a:rPr lang="en-GB" sz="2400" b="1" dirty="0">
                <a:latin typeface="Segoe UI"/>
                <a:cs typeface="Segoe UI"/>
              </a:rPr>
              <a:t>Warning options, </a:t>
            </a:r>
            <a:r>
              <a:rPr lang="en-GB" sz="2400" dirty="0">
                <a:latin typeface="Segoe UI"/>
                <a:cs typeface="Segoe UI"/>
              </a:rPr>
              <a:t>you can add excluded paths and errors.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You will most likely don't want third-party libraries to be checked for errors, so you can add their paths here now.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By now, we will not exclude any error so we can see all possible issues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find.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Click </a:t>
            </a:r>
            <a:r>
              <a:rPr lang="en-GB" sz="2400" b="1" dirty="0">
                <a:latin typeface="Segoe UI"/>
                <a:cs typeface="Segoe UI"/>
              </a:rPr>
              <a:t>Done</a:t>
            </a:r>
            <a:r>
              <a:rPr lang="en-GB" sz="2400" dirty="0">
                <a:latin typeface="Segoe UI"/>
                <a:cs typeface="Segoe UI"/>
              </a:rPr>
              <a:t> on the project configuration tab. Accept if you are asked to create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folder.</a:t>
            </a:r>
          </a:p>
          <a:p>
            <a:pPr algn="just"/>
            <a:endParaRPr lang="en-GB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93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6419-E7D4-41E7-8425-6A6903C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7DC3-CCC9-4E93-BAD4-0260899C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386654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Right when you end configuring your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files, the analysis will start.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a list with all found errors will be displayed.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You can also access error files inside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 specified previously.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Before proceeding to check the errors, let's configure a bit more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7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AC7-B2FB-4F20-A2DE-04C8D3D3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6D4D-D5E5-4B59-BF45-6AD6B259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776589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Inside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menu, go to </a:t>
            </a:r>
            <a:r>
              <a:rPr lang="en-GB" sz="2400" b="1" dirty="0">
                <a:latin typeface="Segoe UI"/>
                <a:cs typeface="Segoe UI"/>
              </a:rPr>
              <a:t>Edit/preferences.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General</a:t>
            </a:r>
            <a:r>
              <a:rPr lang="en-GB" sz="2400" dirty="0">
                <a:latin typeface="Segoe UI"/>
                <a:cs typeface="Segoe UI"/>
              </a:rPr>
              <a:t>, check all options but </a:t>
            </a:r>
            <a:r>
              <a:rPr lang="en-GB" sz="2400" i="1" dirty="0">
                <a:latin typeface="Segoe UI"/>
                <a:cs typeface="Segoe UI"/>
              </a:rPr>
              <a:t>Enable inline </a:t>
            </a:r>
            <a:r>
              <a:rPr lang="en-GB" sz="2400" i="1" dirty="0" err="1">
                <a:latin typeface="Segoe UI"/>
                <a:cs typeface="Segoe UI"/>
              </a:rPr>
              <a:t>supressions</a:t>
            </a:r>
            <a:r>
              <a:rPr lang="en-GB" sz="2400" i="1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Reports</a:t>
            </a:r>
            <a:r>
              <a:rPr lang="en-GB" sz="2400" dirty="0">
                <a:latin typeface="Segoe UI"/>
                <a:cs typeface="Segoe UI"/>
              </a:rPr>
              <a:t>, check both options.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close the Preferences tab</a:t>
            </a:r>
            <a:r>
              <a:rPr lang="en-GB" sz="2400" b="1" dirty="0">
                <a:latin typeface="Segoe UI"/>
                <a:cs typeface="Segoe UI"/>
              </a:rPr>
              <a:t>.</a:t>
            </a:r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43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F491-6D1D-456F-B4CF-71BAF325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8F25-734B-46E7-9031-F158E44D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use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files to further configure the analysis.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folder where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is (TODO 2), create a new Text document and call it </a:t>
            </a:r>
            <a:r>
              <a:rPr lang="en-GB" sz="2400" dirty="0" err="1">
                <a:latin typeface="Segoe UI"/>
                <a:cs typeface="Segoe UI"/>
              </a:rPr>
              <a:t>configuration.cfg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At the start of the file, write: &lt;?xml version="1.0"?&gt;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588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69D7-1771-4099-8ADB-A447166B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9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E19-BD27-47EE-A138-657A575E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9" y="2394816"/>
            <a:ext cx="10626462" cy="4125341"/>
          </a:xfrm>
        </p:spPr>
        <p:txBody>
          <a:bodyPr>
            <a:noAutofit/>
          </a:bodyPr>
          <a:lstStyle/>
          <a:p>
            <a:pPr algn="just"/>
            <a:endParaRPr lang="en-GB" sz="2400" dirty="0" err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Open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 and go to </a:t>
            </a:r>
            <a:r>
              <a:rPr lang="en-GB" sz="2400" b="1" dirty="0">
                <a:latin typeface="Segoe UI"/>
                <a:cs typeface="Segoe UI"/>
              </a:rPr>
              <a:t>View/Library Editor. </a:t>
            </a:r>
            <a:r>
              <a:rPr lang="en-GB" sz="2400" dirty="0">
                <a:latin typeface="Segoe UI"/>
                <a:cs typeface="Segoe UI"/>
              </a:rPr>
              <a:t>There, go to Open and add the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we were editing.</a:t>
            </a:r>
            <a:endParaRPr lang="en-GB" sz="2400" b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 you can add functions by writing their name and argument number.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Then, double click in any argument to set the rules it must follow. Save once you have finished editing.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Remember to go to </a:t>
            </a:r>
            <a:r>
              <a:rPr lang="en-GB" sz="2400" b="1" dirty="0">
                <a:latin typeface="Segoe UI"/>
                <a:cs typeface="Segoe UI"/>
              </a:rPr>
              <a:t>File/Edit Project -&gt; Checking</a:t>
            </a:r>
            <a:r>
              <a:rPr lang="en-GB" sz="2400" dirty="0">
                <a:latin typeface="Segoe UI"/>
                <a:cs typeface="Segoe UI"/>
              </a:rPr>
              <a:t> tab, and make sure the library "config" is checked to start using it.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5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91CB-44A2-4126-8A2C-F66555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167E-E6B7-464C-B6FC-C9732CD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Let's check the results from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analysis. Only a single bug is found related to a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attribute.</a:t>
            </a:r>
          </a:p>
          <a:p>
            <a:r>
              <a:rPr lang="en-GB" sz="2400" dirty="0">
                <a:latin typeface="Segoe UI"/>
                <a:cs typeface="Segoe UI"/>
              </a:rPr>
              <a:t>However,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does not find a memory leak that is </a:t>
            </a:r>
            <a:r>
              <a:rPr lang="en-GB" sz="2400" dirty="0" err="1">
                <a:latin typeface="Segoe UI"/>
                <a:cs typeface="Segoe UI"/>
              </a:rPr>
              <a:t>ocurring</a:t>
            </a:r>
            <a:r>
              <a:rPr lang="en-GB" sz="2400" dirty="0">
                <a:latin typeface="Segoe UI"/>
                <a:cs typeface="Segoe UI"/>
              </a:rPr>
              <a:t> in the code.</a:t>
            </a:r>
          </a:p>
          <a:p>
            <a:r>
              <a:rPr lang="en-GB" sz="2400" dirty="0">
                <a:latin typeface="Segoe UI"/>
                <a:cs typeface="Segoe UI"/>
              </a:rPr>
              <a:t>Let's try another SAC tool: install Visual Code </a:t>
            </a:r>
            <a:r>
              <a:rPr lang="en-GB" sz="2400" dirty="0" err="1">
                <a:latin typeface="Segoe UI"/>
                <a:cs typeface="Segoe UI"/>
              </a:rPr>
              <a:t>Grapper</a:t>
            </a:r>
            <a:r>
              <a:rPr lang="en-GB" sz="2400" dirty="0">
                <a:latin typeface="Segoe UI"/>
                <a:cs typeface="Segoe UI"/>
              </a:rPr>
              <a:t> from the research .zip (install it in a desktop folder for quick access).</a:t>
            </a:r>
          </a:p>
        </p:txBody>
      </p:sp>
    </p:spTree>
    <p:extLst>
      <p:ext uri="{BB962C8B-B14F-4D97-AF65-F5344CB8AC3E}">
        <p14:creationId xmlns:p14="http://schemas.microsoft.com/office/powerpoint/2010/main" val="8200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9F3-14FC-4A9C-8257-E6616692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already using it!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279533-31EE-44FB-A30D-3FCB4F001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447925"/>
            <a:ext cx="9051601" cy="3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1CD-93C2-416C-B37F-3B68C8D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94CB-7C85-46A2-9FBB-6A96CBB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Start the program, and make sure that the language in </a:t>
            </a:r>
            <a:r>
              <a:rPr lang="en-GB" sz="2400" b="1" dirty="0">
                <a:latin typeface="Segoe UI"/>
                <a:cs typeface="Segoe UI"/>
              </a:rPr>
              <a:t>Settings</a:t>
            </a:r>
            <a:r>
              <a:rPr lang="en-GB" sz="2400" dirty="0">
                <a:latin typeface="Segoe UI"/>
                <a:cs typeface="Segoe UI"/>
              </a:rPr>
              <a:t> is set to C/C++.</a:t>
            </a:r>
          </a:p>
          <a:p>
            <a:r>
              <a:rPr lang="en-GB" sz="2400" dirty="0">
                <a:latin typeface="Segoe UI"/>
                <a:cs typeface="Segoe UI"/>
              </a:rPr>
              <a:t>Go to </a:t>
            </a:r>
            <a:r>
              <a:rPr lang="en-GB" sz="2400" b="1" dirty="0">
                <a:latin typeface="Segoe UI"/>
                <a:cs typeface="Segoe UI"/>
              </a:rPr>
              <a:t>File/New target directory</a:t>
            </a:r>
            <a:r>
              <a:rPr lang="en-GB" sz="2400" dirty="0">
                <a:latin typeface="Segoe UI"/>
                <a:cs typeface="Segoe UI"/>
              </a:rPr>
              <a:t> and search the folder where the source files are located.</a:t>
            </a:r>
          </a:p>
          <a:p>
            <a:r>
              <a:rPr lang="en-GB" sz="2400" dirty="0">
                <a:latin typeface="Segoe UI"/>
                <a:cs typeface="Segoe UI"/>
              </a:rPr>
              <a:t>Press </a:t>
            </a:r>
            <a:r>
              <a:rPr lang="en-GB" sz="2400" b="1" dirty="0">
                <a:latin typeface="Segoe UI"/>
                <a:cs typeface="Segoe UI"/>
              </a:rPr>
              <a:t>Scan/Full Scan</a:t>
            </a:r>
            <a:r>
              <a:rPr lang="en-GB" sz="2400" dirty="0">
                <a:latin typeface="Segoe UI"/>
                <a:cs typeface="Segoe UI"/>
              </a:rPr>
              <a:t> to start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685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A76-65B1-4196-BE1A-27CEA88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8DD4-5AAD-40D4-9BBD-8A96EF94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As you can see, VCG has found a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not found: the memory leak.</a:t>
            </a:r>
          </a:p>
          <a:p>
            <a:r>
              <a:rPr lang="en-GB" sz="2400" dirty="0">
                <a:latin typeface="Segoe UI"/>
                <a:cs typeface="Segoe UI"/>
              </a:rPr>
              <a:t>It does also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comments in search of potential dangers.</a:t>
            </a:r>
          </a:p>
          <a:p>
            <a:r>
              <a:rPr lang="en-GB" sz="2400" dirty="0">
                <a:latin typeface="Segoe UI"/>
                <a:cs typeface="Segoe UI"/>
              </a:rPr>
              <a:t>However, we can also see that VCG has not found the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before.</a:t>
            </a:r>
          </a:p>
          <a:p>
            <a:r>
              <a:rPr lang="en-GB" sz="2400" dirty="0">
                <a:latin typeface="Segoe UI"/>
                <a:cs typeface="Segoe UI"/>
              </a:rPr>
              <a:t>In fact, any of them has found a signed/unsigned mismatch bug.</a:t>
            </a:r>
          </a:p>
        </p:txBody>
      </p:sp>
    </p:spTree>
    <p:extLst>
      <p:ext uri="{BB962C8B-B14F-4D97-AF65-F5344CB8AC3E}">
        <p14:creationId xmlns:p14="http://schemas.microsoft.com/office/powerpoint/2010/main" val="3419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A131-A304-43C3-903F-277BFBA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6397-D900-412C-B302-78F579DA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39077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Although they are a very useful tool for programmers, SCA programs are not always able to find all bugs, so we should always double check and manually review for errors.</a:t>
            </a:r>
          </a:p>
          <a:p>
            <a:r>
              <a:rPr lang="en-GB" sz="2400" dirty="0">
                <a:latin typeface="Segoe UI"/>
                <a:cs typeface="Segoe UI"/>
              </a:rPr>
              <a:t>Visual Studio integrated SCA offers quite good results while still being free to use.</a:t>
            </a:r>
          </a:p>
          <a:p>
            <a:r>
              <a:rPr lang="en-GB" sz="2400" dirty="0">
                <a:latin typeface="Segoe UI"/>
                <a:cs typeface="Segoe UI"/>
              </a:rPr>
              <a:t>Paid SCA tools can find several more bugs than free programs and allow to online features, so they are a good choice for greater companies.</a:t>
            </a:r>
          </a:p>
        </p:txBody>
      </p:sp>
    </p:spTree>
    <p:extLst>
      <p:ext uri="{BB962C8B-B14F-4D97-AF65-F5344CB8AC3E}">
        <p14:creationId xmlns:p14="http://schemas.microsoft.com/office/powerpoint/2010/main" val="6526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A68-7C3E-4415-8DD4-DAA199A1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70C1-8B66-478A-8209-434A66AF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Check the configuration options of VCG, it features code charts and other useful functionality.</a:t>
            </a:r>
            <a:endParaRPr lang="en-GB" sz="2400" dirty="0" err="1">
              <a:latin typeface="Lucida Sans Unicode"/>
              <a:cs typeface="Lucida Sans Unicode"/>
            </a:endParaRPr>
          </a:p>
          <a:p>
            <a:r>
              <a:rPr lang="en-GB" sz="2400" dirty="0">
                <a:latin typeface="Segoe UI"/>
                <a:cs typeface="Segoe UI"/>
              </a:rPr>
              <a:t>If you wish, you can check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</a:t>
            </a:r>
            <a:r>
              <a:rPr lang="en-GB" sz="2400" dirty="0">
                <a:latin typeface="Segoe UI"/>
                <a:cs typeface="Segoe UI"/>
                <a:hlinkClick r:id="rId2"/>
              </a:rPr>
              <a:t>documentation</a:t>
            </a:r>
            <a:r>
              <a:rPr lang="en-GB" sz="2400" dirty="0">
                <a:latin typeface="Segoe UI"/>
                <a:cs typeface="Segoe UI"/>
              </a:rPr>
              <a:t> and further tweak your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for more precise analysis.</a:t>
            </a:r>
          </a:p>
          <a:p>
            <a:r>
              <a:rPr lang="en-GB" sz="2400" dirty="0">
                <a:latin typeface="Segoe UI"/>
                <a:cs typeface="Segoe UI"/>
              </a:rPr>
              <a:t>Keep in mind that some paid SCA tools (like </a:t>
            </a:r>
            <a:r>
              <a:rPr lang="en-GB" sz="2400" i="1" dirty="0" err="1">
                <a:latin typeface="Segoe UI"/>
                <a:cs typeface="Segoe UI"/>
              </a:rPr>
              <a:t>CodeSonar</a:t>
            </a:r>
            <a:r>
              <a:rPr lang="en-GB" sz="2400" dirty="0">
                <a:latin typeface="Segoe UI"/>
                <a:cs typeface="Segoe UI"/>
              </a:rPr>
              <a:t>) offer a free trial that could be useful to review your 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assignment before the Alpha release. </a:t>
            </a:r>
          </a:p>
        </p:txBody>
      </p:sp>
    </p:spTree>
    <p:extLst>
      <p:ext uri="{BB962C8B-B14F-4D97-AF65-F5344CB8AC3E}">
        <p14:creationId xmlns:p14="http://schemas.microsoft.com/office/powerpoint/2010/main" val="21708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2E06-A538-42C4-AED0-FB75C9AB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8BA6-FF17-4CF6-B963-B196CA39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  <a:hlinkClick r:id="rId2"/>
              </a:rPr>
              <a:t>http://istqbexamcertification.com/what-is-static-analysis-tools-in-software-testing/</a:t>
            </a:r>
            <a:endParaRPr lang="en-GB" sz="2400">
              <a:latin typeface="Segoe UI"/>
              <a:cs typeface="Segoe UI"/>
              <a:hlinkClick r:id="rId2"/>
            </a:endParaRPr>
          </a:p>
          <a:p>
            <a:r>
              <a:rPr lang="en-GB" sz="2400" dirty="0">
                <a:latin typeface="Segoe UI"/>
                <a:cs typeface="Segoe UI"/>
                <a:hlinkClick r:id="rId3"/>
              </a:rPr>
              <a:t>https://en.wikipedia.org/wiki/Static_program_analysis</a:t>
            </a:r>
          </a:p>
          <a:p>
            <a:r>
              <a:rPr lang="en-GB" sz="2400" dirty="0">
                <a:latin typeface="Segoe UI"/>
                <a:cs typeface="Segoe UI"/>
                <a:hlinkClick r:id="rId4"/>
              </a:rPr>
              <a:t>https://cs.au.dk/~amoeller/spa/</a:t>
            </a:r>
          </a:p>
          <a:p>
            <a:r>
              <a:rPr lang="en-GB" sz="2400" dirty="0">
                <a:latin typeface="Segoe UI"/>
                <a:cs typeface="Segoe UI"/>
                <a:hlinkClick r:id="rId5"/>
              </a:rPr>
              <a:t>http://cppcheck.sourceforge.net/#documentation</a:t>
            </a:r>
          </a:p>
          <a:p>
            <a:r>
              <a:rPr lang="en-GB" sz="2400" dirty="0">
                <a:latin typeface="Segoe UI"/>
                <a:cs typeface="Segoe UI"/>
                <a:hlinkClick r:id="rId6"/>
              </a:rPr>
              <a:t>https://community.synopsys.com/s/</a:t>
            </a:r>
          </a:p>
        </p:txBody>
      </p:sp>
    </p:spTree>
    <p:extLst>
      <p:ext uri="{BB962C8B-B14F-4D97-AF65-F5344CB8AC3E}">
        <p14:creationId xmlns:p14="http://schemas.microsoft.com/office/powerpoint/2010/main" val="32940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748A-C3A0-4356-BBEE-CFBB0D14B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278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201-7B38-4FCE-BF3D-666E4A9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I use SCA tools?</a:t>
            </a:r>
          </a:p>
        </p:txBody>
      </p:sp>
    </p:spTree>
    <p:extLst>
      <p:ext uri="{BB962C8B-B14F-4D97-AF65-F5344CB8AC3E}">
        <p14:creationId xmlns:p14="http://schemas.microsoft.com/office/powerpoint/2010/main" val="39356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F8D-E0FF-4BC6-9512-B93E088D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Identify anomalies or flaws in the 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506EF9-9E13-4FF9-B445-2F4CD537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98" y="2591698"/>
            <a:ext cx="9051601" cy="38473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D80B-1C9F-40C6-9D71-54DB7A0F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Ensure security against hack attempts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A person sitting in front of a television&#10;&#10;Description generated with high confidence">
            <a:extLst>
              <a:ext uri="{FF2B5EF4-FFF2-40B4-BE49-F238E27FC236}">
                <a16:creationId xmlns:a16="http://schemas.microsoft.com/office/drawing/2014/main" id="{CEEAB4E4-17F4-4109-AB6E-DAFC56244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04" y="2394815"/>
            <a:ext cx="7022170" cy="3866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9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3A4-416C-492E-879D-E7A547E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Calculate performance metrics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04B588-B022-4C95-AE42-28C0478A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2" y="2544177"/>
            <a:ext cx="7631499" cy="378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74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7C9-C21F-46D8-B78A-231F7F6E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Provide meaningful error descriptions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61C93-AD66-43B5-8E7F-9B465F21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69" y="2567343"/>
            <a:ext cx="7875976" cy="35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5E91-FC7D-4CB4-8DB7-B2AEFDD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err="1"/>
              <a:t>Analyze</a:t>
            </a:r>
            <a:r>
              <a:rPr lang="en-GB" dirty="0"/>
              <a:t> structures and dependencies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FD650-6D15-4207-8E62-0FE5F788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88" y="2164778"/>
            <a:ext cx="7629670" cy="44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Quotable</vt:lpstr>
      <vt:lpstr>Static code analysis</vt:lpstr>
      <vt:lpstr>What is it?</vt:lpstr>
      <vt:lpstr>You are already using it!</vt:lpstr>
      <vt:lpstr>Why should I use SCA tools?</vt:lpstr>
      <vt:lpstr>Identify anomalies or flaws in the code</vt:lpstr>
      <vt:lpstr>Ensure security against hack attempts</vt:lpstr>
      <vt:lpstr>Calculate performance metrics</vt:lpstr>
      <vt:lpstr>Provide meaningful error descriptions</vt:lpstr>
      <vt:lpstr>Analyze structures and dependencies</vt:lpstr>
      <vt:lpstr>How do they work?</vt:lpstr>
      <vt:lpstr>Tools (Online)</vt:lpstr>
      <vt:lpstr>Coverity</vt:lpstr>
      <vt:lpstr>Coverity: the BAC workflow</vt:lpstr>
      <vt:lpstr>Coverity: features</vt:lpstr>
      <vt:lpstr>Tools (Offline)</vt:lpstr>
      <vt:lpstr>CppCheck</vt:lpstr>
      <vt:lpstr>Exercises</vt:lpstr>
      <vt:lpstr>TODOs</vt:lpstr>
      <vt:lpstr>TODO 1</vt:lpstr>
      <vt:lpstr>Spot the bugs!</vt:lpstr>
      <vt:lpstr>TODO 2</vt:lpstr>
      <vt:lpstr>TODO 3</vt:lpstr>
      <vt:lpstr>TODO 4</vt:lpstr>
      <vt:lpstr>TODO 5</vt:lpstr>
      <vt:lpstr>TODO 6</vt:lpstr>
      <vt:lpstr>TODO 7</vt:lpstr>
      <vt:lpstr>TODO 8</vt:lpstr>
      <vt:lpstr>TODO 9 </vt:lpstr>
      <vt:lpstr>TODO 10</vt:lpstr>
      <vt:lpstr>TODO 11</vt:lpstr>
      <vt:lpstr>TODO 12</vt:lpstr>
      <vt:lpstr>Conclusions</vt:lpstr>
      <vt:lpstr>Homework</vt:lpstr>
      <vt:lpstr>Resources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</cp:revision>
  <dcterms:created xsi:type="dcterms:W3CDTF">2014-08-26T23:49:58Z</dcterms:created>
  <dcterms:modified xsi:type="dcterms:W3CDTF">2018-04-25T23:20:27Z</dcterms:modified>
</cp:coreProperties>
</file>