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44"/>
  </p:notesMasterIdLst>
  <p:sldIdLst>
    <p:sldId id="256" r:id="rId2"/>
    <p:sldId id="338" r:id="rId3"/>
    <p:sldId id="339" r:id="rId4"/>
    <p:sldId id="395" r:id="rId5"/>
    <p:sldId id="391" r:id="rId6"/>
    <p:sldId id="392" r:id="rId7"/>
    <p:sldId id="393" r:id="rId8"/>
    <p:sldId id="394" r:id="rId9"/>
    <p:sldId id="396" r:id="rId10"/>
    <p:sldId id="397" r:id="rId11"/>
    <p:sldId id="398" r:id="rId12"/>
    <p:sldId id="408" r:id="rId13"/>
    <p:sldId id="409" r:id="rId14"/>
    <p:sldId id="406" r:id="rId15"/>
    <p:sldId id="407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11" r:id="rId24"/>
    <p:sldId id="412" r:id="rId25"/>
    <p:sldId id="413" r:id="rId26"/>
    <p:sldId id="414" r:id="rId27"/>
    <p:sldId id="415" r:id="rId28"/>
    <p:sldId id="416" r:id="rId29"/>
    <p:sldId id="418" r:id="rId30"/>
    <p:sldId id="419" r:id="rId31"/>
    <p:sldId id="420" r:id="rId32"/>
    <p:sldId id="421" r:id="rId33"/>
    <p:sldId id="422" r:id="rId34"/>
    <p:sldId id="410" r:id="rId35"/>
    <p:sldId id="417" r:id="rId36"/>
    <p:sldId id="423" r:id="rId37"/>
    <p:sldId id="424" r:id="rId38"/>
    <p:sldId id="425" r:id="rId39"/>
    <p:sldId id="426" r:id="rId40"/>
    <p:sldId id="427" r:id="rId41"/>
    <p:sldId id="428" r:id="rId42"/>
    <p:sldId id="30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Silva Vilela Eiras" initials="RSVE" lastIdx="1" clrIdx="0">
    <p:extLst>
      <p:ext uri="{19B8F6BF-5375-455C-9EA6-DF929625EA0E}">
        <p15:presenceInfo xmlns:p15="http://schemas.microsoft.com/office/powerpoint/2012/main" userId="5a0b5dc983a375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2021" autoAdjust="0"/>
  </p:normalViewPr>
  <p:slideViewPr>
    <p:cSldViewPr snapToGrid="0">
      <p:cViewPr varScale="1">
        <p:scale>
          <a:sx n="59" d="100"/>
          <a:sy n="59" d="100"/>
        </p:scale>
        <p:origin x="12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FCB4C-FFC9-48D8-B722-6AD7268EA92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A5139-94D8-45C7-97EA-618CB9E1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5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1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3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4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2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64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5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9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4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1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9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6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2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4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2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2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95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endParaRPr lang="pt-BR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"%Central%"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rank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800" b="0" i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rank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year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800" b="0" i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endParaRPr lang="pt-BR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"%Central%"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rank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800" b="0" i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rank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year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800" b="0" i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5)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T1.name,T1.`year`,T2.`role`,T3.first_name,T3.last_name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T1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roles T2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T2.movie_id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actors T3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T2.actor_id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T3.id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T3.first_name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"Fernanda"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T3.last_name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"Montenegro"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6)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T1.name,T1.`year`,T2.`role`,T3.first_name,T3.last_name,T4.genre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roles T2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actors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T2.actor_id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movies_genres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T4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T4.movie_id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T3.first_name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"Fernanda"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T3.last_name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"Montenegro"</a:t>
            </a:r>
          </a:p>
          <a:p>
            <a:r>
              <a:rPr lang="pt-BR" dirty="0"/>
              <a:t>7) Alguns gêneros estão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8)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T1.name,T1.`year`,T2.`role`,CONCAT(T3.first_name,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 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,T3.last_name)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actress,T4.genre,CONCAT(T6.first_name,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 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,T6.last_name)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roles T2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actors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T2.actor_id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movies_genres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T4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T4.movie_id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movies_directors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T5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T5.movie_id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T6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T5.director_id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T6.id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T3.first_name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"Fernanda"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T3.last_name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"Montenegro"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endParaRPr lang="pt-BR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"%Central%"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rank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800" b="0" i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rank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year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800" b="0" i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5)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T1.name,T1.`year`,T2.`role`,T3.first_name,T3.last_name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movies T1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roles T2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T2.movie_id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actors T3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T2.actor_id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T3.id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T3.first_name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"Fernanda"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T3.last_name 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"Montenegro"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6)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T1.name,T1.`year`,T2.`role`,T3.first_name,T3.last_name,T4.genre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roles T2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actors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T2.actor_id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movies_genres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T4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T4.movie_id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T3.first_name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"Fernanda"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T3.last_name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"Montenegro"</a:t>
            </a:r>
          </a:p>
          <a:p>
            <a:r>
              <a:rPr lang="pt-BR" dirty="0"/>
              <a:t>7) Alguns gêneros estão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8)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T1.name,T1.`year`,T2.`role`,CONCAT(T3.first_name,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 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,T3.last_name)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actress,T4.genre,CONCAT(T6.first_name,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 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,T6.last_name)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roles T2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actors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T2.actor_id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movies_genres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T4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T4.movie_id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movies_directors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T5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T5.movie_id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T6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T5.director_id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T6.id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T3.first_name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"Fernanda"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T3.last_name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"Montenegro”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9)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CONCAT(T3.first_name,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 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,T3.last_name)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actor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AVG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(T1.rank)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pt-BR" sz="1800" b="0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avg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 rank"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roles T2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T1.id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T2.movie_id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INNER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actors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T2.actor_id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T3.id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T3.first_name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"José"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T3.last_name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"Wilker"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T3.first_name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"Fernanda"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T3.last_name </a:t>
            </a:r>
            <a:r>
              <a:rPr lang="pt-BR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"Montenegro"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actor</a:t>
            </a:r>
            <a:r>
              <a:rPr lang="pt-BR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i="0" dirty="0">
                <a:solidFill>
                  <a:srgbClr val="FF0000"/>
                </a:solidFill>
                <a:latin typeface="Consolas" panose="020B0609020204030204" pitchFamily="49" charset="0"/>
              </a:rPr>
              <a:t>10) Fernanda Montenegro 7.79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7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A5139-94D8-45C7-97EA-618CB9E1AE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5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0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8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8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6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2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.powerbi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pt-b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rigoeiras/Infnet-FundamentosB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CDB4-11FA-4523-86CA-AD41AF75E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Fundamentos</a:t>
            </a:r>
            <a:r>
              <a:rPr lang="en-US" sz="6000" dirty="0"/>
              <a:t> de Business Intelligence e </a:t>
            </a:r>
            <a:r>
              <a:rPr lang="pt-BR" sz="6000" dirty="0"/>
              <a:t>Análise</a:t>
            </a:r>
            <a:r>
              <a:rPr lang="en-US" sz="6000" dirty="0"/>
              <a:t>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FB8F4-3F1A-44FA-B75F-F3CAF7261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Bloco: B.I. e análise de dados</a:t>
            </a:r>
          </a:p>
          <a:p>
            <a:r>
              <a:rPr lang="pt-BR" sz="1600" dirty="0"/>
              <a:t>Prof. rodrigo eiras, m.sc.</a:t>
            </a:r>
          </a:p>
          <a:p>
            <a:endParaRPr lang="pt-BR" sz="1600" dirty="0"/>
          </a:p>
          <a:p>
            <a:r>
              <a:rPr lang="pt-BR" sz="1600" b="1" u="sng" dirty="0"/>
              <a:t>[Etapa 6] </a:t>
            </a:r>
            <a:r>
              <a:rPr lang="pt-BR" sz="1600" b="1" u="sng" dirty="0" err="1"/>
              <a:t>AulaS</a:t>
            </a:r>
            <a:r>
              <a:rPr lang="pt-BR" sz="1600" b="1" u="sng" dirty="0"/>
              <a:t> 1 e 2 – </a:t>
            </a:r>
            <a:r>
              <a:rPr lang="pt-BR" sz="1600" b="1" u="sng" dirty="0" err="1"/>
              <a:t>INTRODUÇão</a:t>
            </a:r>
            <a:r>
              <a:rPr lang="pt-BR" sz="1600" b="1" u="sng" dirty="0"/>
              <a:t> AO POWER BI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E2049F6-BE2B-4498-8116-C81DF7DF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5" y="943659"/>
            <a:ext cx="2296269" cy="13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7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34C441C2-F3FC-4E68-9F00-B682007B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41" y="801793"/>
            <a:ext cx="9998729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71F1F1-884B-489D-A40A-9F508C77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94514-7BDF-49FE-A56F-138659FCD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A2FAF6-590D-4FFB-A48F-7D7B3129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 que é B.I. (de novo)</a:t>
            </a:r>
          </a:p>
        </p:txBody>
      </p:sp>
      <p:pic>
        <p:nvPicPr>
          <p:cNvPr id="5" name="Espaço Reservado para Conteúdo 4" descr="Texto, Carta&#10;&#10;Descrição gerada automaticamente">
            <a:extLst>
              <a:ext uri="{FF2B5EF4-FFF2-40B4-BE49-F238E27FC236}">
                <a16:creationId xmlns:a16="http://schemas.microsoft.com/office/drawing/2014/main" id="{0DC020C1-22FE-41C1-9D41-6675B1FF0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64726"/>
            <a:ext cx="10925102" cy="23762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05BD93-4733-414D-B71A-2276F622F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330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8F58DD-3200-4DD6-9B37-79A2ECE7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3EFC4AC-9878-4A7C-8D8D-3B01F52C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06073"/>
            <a:ext cx="5451627" cy="27258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29CA0-EEA4-405C-9AE3-4CE65927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Para entendermos um pouco mais como esta solução funciona, vamos abordar suas partes.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Power BI consiste em um aplicativo da área de trabalho do Windows chamado Power BI Desktop, um serviço de SaaS (Software como Serviço) online chamado serviço do Power BI, e os aplicativos móveis Power BI disponíveis em telefones e tablets Windows, bem como para dispositivos iOS e Android.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58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DC9796-9D9F-4E84-BCEA-DE8B54BE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pic>
        <p:nvPicPr>
          <p:cNvPr id="8194" name="Picture 2" descr="Powerbi designs, themes, templates and downloadable graphic elements on  Dribbble">
            <a:extLst>
              <a:ext uri="{FF2B5EF4-FFF2-40B4-BE49-F238E27FC236}">
                <a16:creationId xmlns:a16="http://schemas.microsoft.com/office/drawing/2014/main" id="{6F4265AF-A7DE-415F-AB25-31257467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224619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E50F0-0C1E-4E35-A5E4-DBF1412E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pt-BR" sz="1400"/>
              <a:t>Esses três elementos – o Desktop, o serviço e o Mobile – foram projetados para permitir a outras pessoas criar, compartilhar e consumir análises de negócios da maneira que serão mais proveitosas para elas ou para sua função.</a:t>
            </a:r>
          </a:p>
          <a:p>
            <a:endParaRPr lang="pt-BR" sz="1400"/>
          </a:p>
          <a:p>
            <a:pPr lvl="1"/>
            <a:r>
              <a:rPr lang="pt-BR" sz="1400"/>
              <a:t>Como há diversas partes desta solução, podemos nos questionar como funciona o fluxo de trabalho para utilização da mesma.</a:t>
            </a:r>
          </a:p>
          <a:p>
            <a:endParaRPr lang="pt-BR" sz="1400"/>
          </a:p>
          <a:p>
            <a:pPr lvl="1"/>
            <a:r>
              <a:rPr lang="pt-BR" sz="1400"/>
              <a:t>Assim, o Power BI começa no Power BI Desktop, em que um relatório é criado.</a:t>
            </a:r>
          </a:p>
          <a:p>
            <a:pPr lvl="1"/>
            <a:endParaRPr lang="pt-BR" sz="1400"/>
          </a:p>
          <a:p>
            <a:pPr lvl="1"/>
            <a:r>
              <a:rPr lang="pt-BR" sz="1400"/>
              <a:t>Esse relatório é publicado no serviço do Power BI, e então compartilhado, para que os usuários dos aplicativos do Power BI Mobile possam consumir as informações.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01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59D99A-B11D-4642-B209-39DFEC17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pic>
        <p:nvPicPr>
          <p:cNvPr id="7" name="Imagem 6" descr="Aplicativo&#10;&#10;Descrição gerada automaticamente com confiança baixa">
            <a:extLst>
              <a:ext uri="{FF2B5EF4-FFF2-40B4-BE49-F238E27FC236}">
                <a16:creationId xmlns:a16="http://schemas.microsoft.com/office/drawing/2014/main" id="{4A90F137-8ADF-415D-B007-28213ADC5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2260813"/>
            <a:ext cx="6909801" cy="207294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26EF7-F93A-435E-B52F-D2CFA379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pt-BR" sz="1400"/>
              <a:t>O Power BI é uma coleção de serviços de software, aplicativos e conectores que trabalham juntos para transformar suas fontes de dados não relacionadas em informações coerentes, visualmente envolventes e interativas.</a:t>
            </a:r>
          </a:p>
          <a:p>
            <a:pPr lvl="1"/>
            <a:endParaRPr lang="pt-BR" sz="1400"/>
          </a:p>
          <a:p>
            <a:pPr lvl="1"/>
            <a:r>
              <a:rPr lang="pt-BR" sz="1400"/>
              <a:t>Quer seus dados sejam uma simples planilha do Excel ou uma coleção de bancos de dados.</a:t>
            </a:r>
          </a:p>
          <a:p>
            <a:endParaRPr lang="pt-BR" sz="1400"/>
          </a:p>
          <a:p>
            <a:pPr lvl="1"/>
            <a:r>
              <a:rPr lang="pt-BR" sz="1400"/>
              <a:t>A solução também permite que você se conecte facilmente às suas fontes de dados, visualize (ou descubra) o que é importante e compartilhe isso com qualquer pessoa ou com quem você quiser.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60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C1A8F-8EBC-4958-8831-186A0F8B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pic>
        <p:nvPicPr>
          <p:cNvPr id="6146" name="Picture 2" descr="Power BI Productivity Features: Build your reports amazingly FAST!">
            <a:extLst>
              <a:ext uri="{FF2B5EF4-FFF2-40B4-BE49-F238E27FC236}">
                <a16:creationId xmlns:a16="http://schemas.microsoft.com/office/drawing/2014/main" id="{EB6B4DCA-693B-4965-A716-77BE70FB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97040"/>
            <a:ext cx="5451627" cy="294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ED326-E077-4C2D-9F45-F8EA5CA8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pt-BR" sz="1700"/>
              <a:t>O Power BI pode ser simples e rápido – tem a capacidade de criar análises rápidas com base em uma planilha do Excel ou em um banco de dados local.</a:t>
            </a:r>
          </a:p>
          <a:p>
            <a:pPr lvl="1"/>
            <a:endParaRPr lang="pt-BR" sz="1700"/>
          </a:p>
          <a:p>
            <a:pPr lvl="1"/>
            <a:r>
              <a:rPr lang="pt-BR" sz="1700"/>
              <a:t>Mas o Power BI também é robusto e de nível empresarial, pronto para ampla modelagem e análise em tempo real, bem como para um desenvolvimento personalizado.</a:t>
            </a:r>
          </a:p>
          <a:p>
            <a:pPr lvl="1"/>
            <a:endParaRPr lang="pt-BR" sz="1700"/>
          </a:p>
          <a:p>
            <a:pPr lvl="1"/>
            <a:r>
              <a:rPr lang="pt-BR" sz="1700"/>
              <a:t>Assim, ele pode ser sua ferramenta pessoal de relatório e visualização, além de poder servir como o mecanismo de decisões e análise por trás de projetos de grupo, divisões ou empresas inteiras.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187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75">
            <a:extLst>
              <a:ext uri="{FF2B5EF4-FFF2-40B4-BE49-F238E27FC236}">
                <a16:creationId xmlns:a16="http://schemas.microsoft.com/office/drawing/2014/main" id="{A7B18FC6-C676-4F46-9E37-531BC5654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EF5783-7EB9-469A-B5DC-76551C40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Power BI Desktop</a:t>
            </a:r>
            <a:endParaRPr lang="pt-BR" dirty="0"/>
          </a:p>
        </p:txBody>
      </p:sp>
      <p:pic>
        <p:nvPicPr>
          <p:cNvPr id="4" name="Picture 4" descr="Ícone de Power BI no estilo Cor">
            <a:extLst>
              <a:ext uri="{FF2B5EF4-FFF2-40B4-BE49-F238E27FC236}">
                <a16:creationId xmlns:a16="http://schemas.microsoft.com/office/drawing/2014/main" id="{08E3E37C-8B5A-473D-A3BB-A9913FD5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296626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77">
            <a:extLst>
              <a:ext uri="{FF2B5EF4-FFF2-40B4-BE49-F238E27FC236}">
                <a16:creationId xmlns:a16="http://schemas.microsoft.com/office/drawing/2014/main" id="{122360E4-B476-49D8-80CF-B524F3FC0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7B2B0-22CC-4A55-8E84-D89F8B84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/>
          </a:p>
          <a:p>
            <a:pPr lvl="1"/>
            <a:r>
              <a:rPr lang="pt-BR"/>
              <a:t>Aplicativo da Área de Trabalho</a:t>
            </a:r>
          </a:p>
          <a:p>
            <a:pPr lvl="1"/>
            <a:endParaRPr lang="pt-BR"/>
          </a:p>
          <a:p>
            <a:pPr lvl="1"/>
            <a:r>
              <a:rPr lang="pt-BR"/>
              <a:t>Permite a criação de customização de relatórios</a:t>
            </a:r>
          </a:p>
          <a:p>
            <a:pPr lvl="1"/>
            <a:endParaRPr lang="pt-BR"/>
          </a:p>
          <a:p>
            <a:pPr lvl="1"/>
            <a:r>
              <a:rPr lang="pt-BR"/>
              <a:t>Recebe atualizações mensais</a:t>
            </a:r>
          </a:p>
          <a:p>
            <a:pPr lvl="1"/>
            <a:endParaRPr lang="pt-BR"/>
          </a:p>
          <a:p>
            <a:pPr lvl="1"/>
            <a:r>
              <a:rPr lang="pt-BR"/>
              <a:t>Integração com linguagem R e Python</a:t>
            </a:r>
          </a:p>
          <a:p>
            <a:pPr lvl="1"/>
            <a:endParaRPr lang="pt-BR"/>
          </a:p>
          <a:p>
            <a:pPr lvl="1"/>
            <a:r>
              <a:rPr lang="pt-BR"/>
              <a:t>Diferentes tipos de gráficos</a:t>
            </a:r>
            <a:endParaRPr lang="pt-BR" dirty="0"/>
          </a:p>
        </p:txBody>
      </p:sp>
      <p:sp>
        <p:nvSpPr>
          <p:cNvPr id="1045" name="Rectangle 79">
            <a:extLst>
              <a:ext uri="{FF2B5EF4-FFF2-40B4-BE49-F238E27FC236}">
                <a16:creationId xmlns:a16="http://schemas.microsoft.com/office/drawing/2014/main" id="{77709F32-2ED0-4F8B-99FF-940C35640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6" name="Rectangle 81">
            <a:extLst>
              <a:ext uri="{FF2B5EF4-FFF2-40B4-BE49-F238E27FC236}">
                <a16:creationId xmlns:a16="http://schemas.microsoft.com/office/drawing/2014/main" id="{A0011678-560C-4E53-8B7C-6B14755E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70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2D7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Power BI Programming Language Explained | InfoWorks">
            <a:extLst>
              <a:ext uri="{FF2B5EF4-FFF2-40B4-BE49-F238E27FC236}">
                <a16:creationId xmlns:a16="http://schemas.microsoft.com/office/drawing/2014/main" id="{1260BE43-DC18-4191-B870-1E8AB497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913" y="801793"/>
            <a:ext cx="8712586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3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791686-75C8-4750-90CD-C4B104DC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Power BI Service</a:t>
            </a:r>
            <a:endParaRPr lang="pt-BR" dirty="0"/>
          </a:p>
        </p:txBody>
      </p:sp>
      <p:pic>
        <p:nvPicPr>
          <p:cNvPr id="3074" name="Picture 2" descr="O Power BI Gateway : Tudo que você precisa saber - JOBU">
            <a:extLst>
              <a:ext uri="{FF2B5EF4-FFF2-40B4-BE49-F238E27FC236}">
                <a16:creationId xmlns:a16="http://schemas.microsoft.com/office/drawing/2014/main" id="{2836E314-4006-414E-A188-B94645FA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79924"/>
            <a:ext cx="6909801" cy="42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7" name="Straight Connector 72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DFD77-3A6A-4F1E-BD01-D1F0CCE0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endParaRPr lang="pt-BR" sz="1700"/>
          </a:p>
          <a:p>
            <a:pPr lvl="1"/>
            <a:r>
              <a:rPr lang="pt-BR" sz="1700"/>
              <a:t>Serviço SaaS (Software-as-a-Service)</a:t>
            </a:r>
          </a:p>
          <a:p>
            <a:pPr lvl="1"/>
            <a:endParaRPr lang="pt-BR" sz="1700"/>
          </a:p>
          <a:p>
            <a:pPr lvl="1"/>
            <a:r>
              <a:rPr lang="pt-BR" sz="1700"/>
              <a:t>Exibe o que é visto pelo usuário final</a:t>
            </a:r>
          </a:p>
          <a:p>
            <a:pPr lvl="1"/>
            <a:endParaRPr lang="pt-BR" sz="1700"/>
          </a:p>
          <a:p>
            <a:pPr lvl="1"/>
            <a:r>
              <a:rPr lang="pt-BR" sz="1700"/>
              <a:t>Disponibilizado pelo Office 365 (</a:t>
            </a:r>
            <a:r>
              <a:rPr lang="pt-BR" sz="1700">
                <a:hlinkClick r:id="rId4"/>
              </a:rPr>
              <a:t>http://app.powerbi.com</a:t>
            </a:r>
            <a:r>
              <a:rPr lang="pt-BR" sz="1700"/>
              <a:t>)</a:t>
            </a:r>
          </a:p>
          <a:p>
            <a:pPr lvl="1"/>
            <a:endParaRPr lang="pt-BR" sz="1700"/>
          </a:p>
          <a:p>
            <a:pPr lvl="1"/>
            <a:r>
              <a:rPr lang="pt-BR" sz="1700"/>
              <a:t>Gerenciamento de Usuários e Grupos</a:t>
            </a:r>
          </a:p>
          <a:p>
            <a:pPr lvl="1"/>
            <a:endParaRPr lang="pt-BR" sz="1700"/>
          </a:p>
          <a:p>
            <a:pPr lvl="1"/>
            <a:r>
              <a:rPr lang="pt-BR" sz="1700"/>
              <a:t>Compartilhamento de Relatórios (Apenas Licença Pro)</a:t>
            </a:r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9" name="Rectangle 76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37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377606-D624-4D9E-A140-6D2A392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Principais Elementos</a:t>
            </a:r>
          </a:p>
        </p:txBody>
      </p:sp>
      <p:pic>
        <p:nvPicPr>
          <p:cNvPr id="5" name="Imagem 4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FF432A94-FB80-4175-ACA4-A7ED20A16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318141"/>
            <a:ext cx="6912217" cy="369803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4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4DD18-3CB9-4F07-9A71-D7084C57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pt-BR" dirty="0"/>
              <a:t>Na aula anterior...</a:t>
            </a:r>
          </a:p>
        </p:txBody>
      </p:sp>
      <p:pic>
        <p:nvPicPr>
          <p:cNvPr id="20482" name="Picture 2" descr="Quanta energia precisaria para alimentar uma máquina do tempo? - Guerra  Byte - Desenvolvimento de Sites">
            <a:extLst>
              <a:ext uri="{FF2B5EF4-FFF2-40B4-BE49-F238E27FC236}">
                <a16:creationId xmlns:a16="http://schemas.microsoft.com/office/drawing/2014/main" id="{8FD0DC90-6AFF-4D9E-BD68-AF24726AA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1" r="15338" b="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52770-EC61-4C35-93D5-BDDE2B78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Correção exercícios da Etapa 4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Compreender os paradigmas de análise de dados existentes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Compreender o panorama do mercado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Mais exercícios (intermediários) usando SQL (Base </a:t>
            </a:r>
            <a:r>
              <a:rPr lang="pt-BR" dirty="0" err="1"/>
              <a:t>IMDb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266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F5778-6670-4E50-86B8-2183347E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pt-BR" dirty="0"/>
          </a:p>
        </p:txBody>
      </p:sp>
      <p:pic>
        <p:nvPicPr>
          <p:cNvPr id="4098" name="Picture 2" descr="What You Need to Know About Power BI Embedded (With Examples)">
            <a:extLst>
              <a:ext uri="{FF2B5EF4-FFF2-40B4-BE49-F238E27FC236}">
                <a16:creationId xmlns:a16="http://schemas.microsoft.com/office/drawing/2014/main" id="{0473BD01-8D81-4D89-A402-46A68A98D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53903"/>
            <a:ext cx="6909801" cy="38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F7D4D-0EA7-4179-86E9-03D12150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500"/>
          </a:p>
          <a:p>
            <a:pPr lvl="1"/>
            <a:r>
              <a:rPr lang="pt-BR" sz="1500"/>
              <a:t>Relatórios: conjunto de visualizações, são vistos em uma ou mais páginas</a:t>
            </a:r>
          </a:p>
          <a:p>
            <a:pPr lvl="1"/>
            <a:endParaRPr lang="pt-BR" sz="1500"/>
          </a:p>
          <a:p>
            <a:pPr lvl="1"/>
            <a:r>
              <a:rPr lang="pt-BR" sz="1500"/>
              <a:t>Painel: conjunto de visuais, podem ser provindos de um ou mais relatórios</a:t>
            </a:r>
          </a:p>
          <a:p>
            <a:pPr lvl="1"/>
            <a:endParaRPr lang="pt-BR" sz="1500"/>
          </a:p>
          <a:p>
            <a:pPr lvl="1"/>
            <a:r>
              <a:rPr lang="pt-BR" sz="1500"/>
              <a:t>Bloco: parte do painel ou relatório, podem ser movimentados e dimensionados conforme necessidade</a:t>
            </a:r>
          </a:p>
          <a:p>
            <a:pPr lvl="1"/>
            <a:endParaRPr lang="pt-BR" sz="1500"/>
          </a:p>
          <a:p>
            <a:pPr lvl="1"/>
            <a:r>
              <a:rPr lang="pt-BR" sz="1500"/>
              <a:t>Pacote de Conteúdo: conjunto de relatórios que são disponibilizados a um grupo de pessoas</a:t>
            </a:r>
          </a:p>
          <a:p>
            <a:endParaRPr lang="pt-BR" sz="15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394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73BB35-EDC2-4EBF-A304-F742749C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DAX – Data Analysis Expression</a:t>
            </a:r>
            <a:endParaRPr lang="pt-BR" dirty="0"/>
          </a:p>
        </p:txBody>
      </p:sp>
      <p:pic>
        <p:nvPicPr>
          <p:cNvPr id="5122" name="Picture 2" descr="Power BI Tutorial | Data Visualization Using Microsoft Power BI | Edureka">
            <a:extLst>
              <a:ext uri="{FF2B5EF4-FFF2-40B4-BE49-F238E27FC236}">
                <a16:creationId xmlns:a16="http://schemas.microsoft.com/office/drawing/2014/main" id="{23686D97-ACFF-4E28-88EC-D95A089F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688008"/>
            <a:ext cx="5451627" cy="316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DA118-14A8-4A8C-96BB-22E8AA41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500"/>
          </a:p>
          <a:p>
            <a:pPr lvl="1"/>
            <a:r>
              <a:rPr lang="pt-BR" sz="1500"/>
              <a:t>Linguagem amplamente usada em </a:t>
            </a:r>
            <a:r>
              <a:rPr lang="pt-BR" sz="1500" err="1"/>
              <a:t>PowerPivot</a:t>
            </a:r>
            <a:r>
              <a:rPr lang="pt-BR" sz="1500"/>
              <a:t>/Power BI/SSAS (SQL Server </a:t>
            </a:r>
            <a:r>
              <a:rPr lang="pt-BR" sz="1500" err="1"/>
              <a:t>Analysis</a:t>
            </a:r>
            <a:r>
              <a:rPr lang="pt-BR" sz="1500"/>
              <a:t> Server)</a:t>
            </a:r>
          </a:p>
          <a:p>
            <a:pPr lvl="1"/>
            <a:endParaRPr lang="pt-BR" sz="1500"/>
          </a:p>
          <a:p>
            <a:pPr lvl="1"/>
            <a:r>
              <a:rPr lang="pt-BR" sz="1500"/>
              <a:t>Usada para geração de formulas e criação de medidas e colunas para analises de negócio</a:t>
            </a:r>
          </a:p>
          <a:p>
            <a:pPr lvl="1"/>
            <a:endParaRPr lang="pt-BR" sz="1500"/>
          </a:p>
          <a:p>
            <a:pPr lvl="1"/>
            <a:r>
              <a:rPr lang="pt-BR" sz="1500"/>
              <a:t>Exemplos:</a:t>
            </a:r>
          </a:p>
          <a:p>
            <a:pPr lvl="1"/>
            <a:endParaRPr lang="pt-BR" sz="1500"/>
          </a:p>
          <a:p>
            <a:pPr lvl="2"/>
            <a:r>
              <a:rPr lang="pt-BR" sz="1500" err="1"/>
              <a:t>Genero</a:t>
            </a:r>
            <a:r>
              <a:rPr lang="pt-BR" sz="1500"/>
              <a:t> = IF('UK-Bank-</a:t>
            </a:r>
            <a:r>
              <a:rPr lang="pt-BR" sz="1500" err="1"/>
              <a:t>Customers</a:t>
            </a:r>
            <a:r>
              <a:rPr lang="pt-BR" sz="1500"/>
              <a:t>'[</a:t>
            </a:r>
            <a:r>
              <a:rPr lang="pt-BR" sz="1500" err="1"/>
              <a:t>Gender</a:t>
            </a:r>
            <a:r>
              <a:rPr lang="pt-BR" sz="1500"/>
              <a:t>]="</a:t>
            </a:r>
            <a:r>
              <a:rPr lang="pt-BR" sz="1500" err="1"/>
              <a:t>Male";"Homem";"Mulher</a:t>
            </a:r>
            <a:r>
              <a:rPr lang="pt-BR" sz="1500"/>
              <a:t>")</a:t>
            </a:r>
          </a:p>
          <a:p>
            <a:pPr lvl="2"/>
            <a:endParaRPr lang="pt-BR" sz="1500"/>
          </a:p>
          <a:p>
            <a:pPr lvl="2"/>
            <a:r>
              <a:rPr lang="pt-BR" sz="1500" err="1"/>
              <a:t>SquaredBalance</a:t>
            </a:r>
            <a:r>
              <a:rPr lang="pt-BR" sz="1500"/>
              <a:t> = 'UK-Bank-</a:t>
            </a:r>
            <a:r>
              <a:rPr lang="pt-BR" sz="1500" err="1"/>
              <a:t>Customers</a:t>
            </a:r>
            <a:r>
              <a:rPr lang="pt-BR" sz="1500"/>
              <a:t>'[Balance] * 'UK-Bank-</a:t>
            </a:r>
            <a:r>
              <a:rPr lang="pt-BR" sz="1500" err="1"/>
              <a:t>Customers</a:t>
            </a:r>
            <a:r>
              <a:rPr lang="pt-BR" sz="1500"/>
              <a:t>'[Balance]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883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BB82B0D-ACD0-4BC8-9E86-B5470FE4E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5" y="643467"/>
            <a:ext cx="106883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48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2AC6D9-557D-4521-84A1-FF3E6998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 dirty="0" err="1"/>
              <a:t>Conectando</a:t>
            </a:r>
            <a:r>
              <a:rPr lang="en-US" sz="3700" dirty="0"/>
              <a:t> dados </a:t>
            </a:r>
            <a:r>
              <a:rPr lang="en-US" sz="3700" dirty="0" err="1"/>
              <a:t>ao</a:t>
            </a:r>
            <a:r>
              <a:rPr lang="en-US" sz="3700" dirty="0"/>
              <a:t> Power BI</a:t>
            </a:r>
            <a:endParaRPr lang="pt-BR" sz="3700" dirty="0"/>
          </a:p>
        </p:txBody>
      </p:sp>
      <p:pic>
        <p:nvPicPr>
          <p:cNvPr id="9218" name="Picture 2" descr="Dataset modes in the Power BI service - Power BI | Microsoft Docs">
            <a:extLst>
              <a:ext uri="{FF2B5EF4-FFF2-40B4-BE49-F238E27FC236}">
                <a16:creationId xmlns:a16="http://schemas.microsoft.com/office/drawing/2014/main" id="{A72D788F-2D71-41D9-BEC7-395822D7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10716"/>
            <a:ext cx="6909801" cy="39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142CD-16D9-4078-B9A1-55398E42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pt-BR" sz="1700"/>
              <a:t>Um pré-requisito essencial para a utilização da solução Power BI é a conexão a dados, ou seja, se não houver dados não conseguimos realizar a análise sobre eles!</a:t>
            </a:r>
          </a:p>
          <a:p>
            <a:pPr lvl="1"/>
            <a:endParaRPr lang="pt-BR" sz="1700"/>
          </a:p>
          <a:p>
            <a:pPr lvl="1"/>
            <a:r>
              <a:rPr lang="pt-BR" sz="1700"/>
              <a:t>No Power BI, os dados explorados são provenientes de um conjunto de dados.</a:t>
            </a:r>
          </a:p>
          <a:p>
            <a:pPr lvl="1"/>
            <a:endParaRPr lang="pt-BR" sz="1700"/>
          </a:p>
          <a:p>
            <a:pPr lvl="1"/>
            <a:r>
              <a:rPr lang="pt-BR" sz="1700"/>
              <a:t>Mas, para ter um conjunto de dados, primeiro você precisa obter dados – conectar as fontes de dados.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198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B4ED28-33CF-4694-9E26-5822AD93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 dirty="0" err="1"/>
              <a:t>Conectando</a:t>
            </a:r>
            <a:r>
              <a:rPr lang="en-US" sz="3700" dirty="0"/>
              <a:t> dados </a:t>
            </a:r>
            <a:r>
              <a:rPr lang="en-US" sz="3700" dirty="0" err="1"/>
              <a:t>ao</a:t>
            </a:r>
            <a:r>
              <a:rPr lang="en-US" sz="3700" dirty="0"/>
              <a:t> Power BI</a:t>
            </a:r>
            <a:endParaRPr lang="pt-BR" sz="3700" dirty="0"/>
          </a:p>
        </p:txBody>
      </p:sp>
      <p:pic>
        <p:nvPicPr>
          <p:cNvPr id="10242" name="Picture 2" descr="Composite Model; DirectQuery and Import Data Combined; Evolution Begins in Power  BI - RADACAD">
            <a:extLst>
              <a:ext uri="{FF2B5EF4-FFF2-40B4-BE49-F238E27FC236}">
                <a16:creationId xmlns:a16="http://schemas.microsoft.com/office/drawing/2014/main" id="{D7BD46EC-EFDD-4A35-8D4F-DE09461E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54693"/>
            <a:ext cx="6909801" cy="50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08D34-2F8D-454D-A6F9-F85DA34D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pt-BR" sz="1700" dirty="0"/>
              <a:t>Existem diversas formas de obter dados através do Power BI, das quais vamos destacar algumas,  consumindo dados de arquivos:</a:t>
            </a:r>
          </a:p>
          <a:p>
            <a:pPr lvl="1"/>
            <a:endParaRPr lang="pt-BR" sz="1700" dirty="0"/>
          </a:p>
          <a:p>
            <a:pPr marL="544068" lvl="1" indent="-342900">
              <a:buFont typeface="+mj-lt"/>
              <a:buAutoNum type="arabicPeriod"/>
            </a:pPr>
            <a:r>
              <a:rPr lang="pt-BR" sz="1700" dirty="0"/>
              <a:t>Caso o arquivo seja salvo em uma unidade local no computador ou em outro local em sua organização, por meio do Power BI, é possível importar o arquivo para o Power BI. </a:t>
            </a:r>
          </a:p>
          <a:p>
            <a:pPr lvl="3"/>
            <a:r>
              <a:rPr lang="pt-BR" sz="1300" dirty="0"/>
              <a:t>Na verdade, o arquivo permanecerá na unidade local; portanto, o arquivo completo não é, de fato, importado para o Power BI.</a:t>
            </a:r>
          </a:p>
          <a:p>
            <a:pPr lvl="1"/>
            <a:endParaRPr lang="pt-BR" sz="17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047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03F1B22-6BE5-407A-9027-D46237C7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B4ED28-33CF-4694-9E26-5822AD93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 err="1"/>
              <a:t>Conectando</a:t>
            </a:r>
            <a:r>
              <a:rPr lang="en-US" dirty="0"/>
              <a:t> dados </a:t>
            </a:r>
            <a:r>
              <a:rPr lang="en-US" dirty="0" err="1"/>
              <a:t>ao</a:t>
            </a:r>
            <a:r>
              <a:rPr lang="en-US" dirty="0"/>
              <a:t> Power BI</a:t>
            </a:r>
            <a:endParaRPr lang="pt-BR" dirty="0"/>
          </a:p>
        </p:txBody>
      </p:sp>
      <p:pic>
        <p:nvPicPr>
          <p:cNvPr id="11268" name="Picture 4" descr="Usar os links do OneDrive for Business no Power BI Desktop - Power BI |  Microsoft Docs">
            <a:extLst>
              <a:ext uri="{FF2B5EF4-FFF2-40B4-BE49-F238E27FC236}">
                <a16:creationId xmlns:a16="http://schemas.microsoft.com/office/drawing/2014/main" id="{7A57AB0D-49E6-4469-930D-E2DA6F300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" r="16744" b="-3"/>
          <a:stretch/>
        </p:blipFill>
        <p:spPr bwMode="auto">
          <a:xfrm>
            <a:off x="633999" y="581098"/>
            <a:ext cx="4020297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F72216-3032-4D96-A301-EF60ADBF4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Blog - Power BI - Microsoft - Conectar o OneDrive for Business ao Power BI">
            <a:extLst>
              <a:ext uri="{FF2B5EF4-FFF2-40B4-BE49-F238E27FC236}">
                <a16:creationId xmlns:a16="http://schemas.microsoft.com/office/drawing/2014/main" id="{A6C09B50-2FC8-4048-92E6-357C3E2F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4" r="-2" b="-2"/>
          <a:stretch/>
        </p:blipFill>
        <p:spPr bwMode="auto">
          <a:xfrm>
            <a:off x="633999" y="3218101"/>
            <a:ext cx="4020296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08D34-2F8D-454D-A6F9-F85DA34D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 startAt="2"/>
            </a:pPr>
            <a:r>
              <a:rPr lang="pt-BR" dirty="0"/>
              <a:t>Caso você tenha o OneDrive for Business e entre com a mesma conta usada para o </a:t>
            </a:r>
            <a:r>
              <a:rPr lang="pt-BR" dirty="0" err="1"/>
              <a:t>logon</a:t>
            </a:r>
            <a:r>
              <a:rPr lang="pt-BR" dirty="0"/>
              <a:t> no Power BI, essa será, sem dúvida, a maneira mais efetiva de manter seu trabalho no Excel, no Power BI Desktop ou em um arquivo .CSV em sincronia com seu conjunto de dados, seus relatórios e dashboards no Power BI.</a:t>
            </a:r>
          </a:p>
          <a:p>
            <a:pPr marL="544068" lvl="1" indent="-342900">
              <a:buFont typeface="+mj-lt"/>
              <a:buAutoNum type="arabicPeriod" startAt="2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D990FE-A961-4BD0-BE00-23C4B8CFA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0844DA-CE45-4F7E-A994-16D702DB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321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9" name="Rectangle 136">
            <a:extLst>
              <a:ext uri="{FF2B5EF4-FFF2-40B4-BE49-F238E27FC236}">
                <a16:creationId xmlns:a16="http://schemas.microsoft.com/office/drawing/2014/main" id="{A7B18FC6-C676-4F46-9E37-531BC5654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B4ED28-33CF-4694-9E26-5822AD93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/>
              <a:t>Conectando</a:t>
            </a:r>
            <a:r>
              <a:rPr lang="en-US" dirty="0"/>
              <a:t> dados </a:t>
            </a:r>
            <a:r>
              <a:rPr lang="en-US" dirty="0" err="1"/>
              <a:t>ao</a:t>
            </a:r>
            <a:r>
              <a:rPr lang="en-US" dirty="0"/>
              <a:t> Power BI</a:t>
            </a:r>
            <a:endParaRPr lang="pt-BR" dirty="0"/>
          </a:p>
        </p:txBody>
      </p:sp>
      <p:pic>
        <p:nvPicPr>
          <p:cNvPr id="12292" name="Picture 4" descr="Conectar-se a arquivos no OneDrive para um workspace clássico - Power BI |  Microsoft Docs">
            <a:extLst>
              <a:ext uri="{FF2B5EF4-FFF2-40B4-BE49-F238E27FC236}">
                <a16:creationId xmlns:a16="http://schemas.microsoft.com/office/drawing/2014/main" id="{57D1160B-C66D-403E-8D26-D42B0EA36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416995"/>
            <a:ext cx="4001315" cy="176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00" name="Straight Connector 138">
            <a:extLst>
              <a:ext uri="{FF2B5EF4-FFF2-40B4-BE49-F238E27FC236}">
                <a16:creationId xmlns:a16="http://schemas.microsoft.com/office/drawing/2014/main" id="{122360E4-B476-49D8-80CF-B524F3FC0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08D34-2F8D-454D-A6F9-F85DA34D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 startAt="3"/>
            </a:pPr>
            <a:r>
              <a:rPr lang="pt-BR" dirty="0"/>
              <a:t>Caso os arquivos sejam salvos em sua própria conta do OneDrive, você aproveitará vários dos mesmos benefícios que teria com o OneDrive for Business.</a:t>
            </a:r>
          </a:p>
          <a:p>
            <a:pPr marL="544068" lvl="1" indent="-342900">
              <a:buFont typeface="+mj-lt"/>
              <a:buAutoNum type="arabicPeriod" startAt="3"/>
            </a:pPr>
            <a:endParaRPr lang="pt-BR" dirty="0"/>
          </a:p>
          <a:p>
            <a:pPr lvl="2"/>
            <a:r>
              <a:rPr lang="pt-BR" dirty="0"/>
              <a:t>A maior diferença é que, na primeira conexão ao arquivo (usando Obter Dados &gt; Arquivos &gt; OneDrive – </a:t>
            </a:r>
            <a:r>
              <a:rPr lang="pt-BR" dirty="0" err="1"/>
              <a:t>Personal</a:t>
            </a:r>
            <a:r>
              <a:rPr lang="pt-BR" dirty="0"/>
              <a:t>), será necessário entrar no OneDrive com sua conta da Microsoft, que, normalmente, é diferente daquela usada para fazer </a:t>
            </a:r>
            <a:r>
              <a:rPr lang="pt-BR" dirty="0" err="1"/>
              <a:t>logon</a:t>
            </a:r>
            <a:r>
              <a:rPr lang="pt-BR" dirty="0"/>
              <a:t> no Power BI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12301" name="Rectangle 140">
            <a:extLst>
              <a:ext uri="{FF2B5EF4-FFF2-40B4-BE49-F238E27FC236}">
                <a16:creationId xmlns:a16="http://schemas.microsoft.com/office/drawing/2014/main" id="{77709F32-2ED0-4F8B-99FF-940C35640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02" name="Rectangle 142">
            <a:extLst>
              <a:ext uri="{FF2B5EF4-FFF2-40B4-BE49-F238E27FC236}">
                <a16:creationId xmlns:a16="http://schemas.microsoft.com/office/drawing/2014/main" id="{A0011678-560C-4E53-8B7C-6B14755E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100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C05336-A3CE-40B8-ABE6-0AEA8F21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 dirty="0" err="1"/>
              <a:t>Conectando</a:t>
            </a:r>
            <a:r>
              <a:rPr lang="en-US" sz="3700" dirty="0"/>
              <a:t> dados </a:t>
            </a:r>
            <a:r>
              <a:rPr lang="en-US" sz="3700" dirty="0" err="1"/>
              <a:t>ao</a:t>
            </a:r>
            <a:r>
              <a:rPr lang="en-US" sz="3700" dirty="0"/>
              <a:t> Power BI</a:t>
            </a:r>
            <a:endParaRPr lang="pt-BR" sz="3700" dirty="0"/>
          </a:p>
        </p:txBody>
      </p:sp>
      <p:pic>
        <p:nvPicPr>
          <p:cNvPr id="13314" name="Picture 2" descr="Peugeot reveals i-Cockpit version 2.0 - carsales.com.au">
            <a:extLst>
              <a:ext uri="{FF2B5EF4-FFF2-40B4-BE49-F238E27FC236}">
                <a16:creationId xmlns:a16="http://schemas.microsoft.com/office/drawing/2014/main" id="{48872A01-481C-4091-A1E0-2D650DA67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2" r="-1" b="-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335EB-DD6E-4A0E-9424-974BAD90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pt-BR" sz="1500"/>
              <a:t>Para entender melhor a importância de conjuntos de dados e como podemos obter dados para eles, vamos tomar como exemplo um automóvel</a:t>
            </a:r>
          </a:p>
          <a:p>
            <a:pPr lvl="1"/>
            <a:endParaRPr lang="pt-BR" sz="1500"/>
          </a:p>
          <a:p>
            <a:pPr lvl="1"/>
            <a:r>
              <a:rPr lang="pt-BR" sz="1500"/>
              <a:t>Entre no carro, sente-se e observe o dashboard. Isso é muito semelhante a sentar-se em frente ao computador e observar um dashboard no Power BI</a:t>
            </a:r>
          </a:p>
          <a:p>
            <a:pPr lvl="1"/>
            <a:endParaRPr lang="pt-BR" sz="1500"/>
          </a:p>
          <a:p>
            <a:pPr lvl="1"/>
            <a:r>
              <a:rPr lang="pt-BR" sz="1500"/>
              <a:t>O dashboard mostra a você tudo o que seu carro está fazendo: até que ponto o motor está acelerando, a temperatura, qual marcha está sendo usada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69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1F60A3A-08DA-445D-B74A-BEE073589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C05336-A3CE-40B8-ABE6-0AEA8F21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/>
              <a:t>Conectando</a:t>
            </a:r>
            <a:r>
              <a:rPr lang="en-US" dirty="0"/>
              <a:t> dados </a:t>
            </a:r>
            <a:r>
              <a:rPr lang="en-US" dirty="0" err="1"/>
              <a:t>ao</a:t>
            </a:r>
            <a:r>
              <a:rPr lang="en-US" dirty="0"/>
              <a:t> Power BI</a:t>
            </a:r>
            <a:endParaRPr lang="pt-BR" dirty="0"/>
          </a:p>
        </p:txBody>
      </p:sp>
      <p:pic>
        <p:nvPicPr>
          <p:cNvPr id="14338" name="Picture 2" descr="Motor THP: entenda como ele funciona e quais são seus diferenciais">
            <a:extLst>
              <a:ext uri="{FF2B5EF4-FFF2-40B4-BE49-F238E27FC236}">
                <a16:creationId xmlns:a16="http://schemas.microsoft.com/office/drawing/2014/main" id="{F8530EDD-93BB-4844-B914-6FE7B7819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6" r="38747" b="-1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6E6EFB-D2CB-44B2-BE0D-9C6DCCCE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335EB-DD6E-4A0E-9424-974BAD90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lvl="1"/>
            <a:r>
              <a:rPr lang="pt-BR" sz="1300"/>
              <a:t>No Power BI, um conjunto de dados é como o motor do carro.</a:t>
            </a:r>
          </a:p>
          <a:p>
            <a:pPr lvl="1"/>
            <a:endParaRPr lang="pt-BR" sz="1300"/>
          </a:p>
          <a:p>
            <a:pPr lvl="1"/>
            <a:r>
              <a:rPr lang="pt-BR" sz="1300"/>
              <a:t>O conjunto de dados fornece os dados, as métricas e as informações que são exibidas no dashboard do Power BI.</a:t>
            </a:r>
          </a:p>
          <a:p>
            <a:pPr lvl="1"/>
            <a:endParaRPr lang="pt-BR" sz="1300"/>
          </a:p>
          <a:p>
            <a:pPr lvl="1"/>
            <a:r>
              <a:rPr lang="pt-BR" sz="1300"/>
              <a:t>Evidentemente, o motor, ou o conjunto de dados, precisa de combustível, e no Power BI, esse combustível são os dados.</a:t>
            </a:r>
          </a:p>
          <a:p>
            <a:pPr lvl="1"/>
            <a:endParaRPr lang="pt-BR" sz="1300"/>
          </a:p>
          <a:p>
            <a:pPr lvl="1"/>
            <a:r>
              <a:rPr lang="pt-BR" sz="1300"/>
              <a:t>O carro tem um tanque de combustível que abastece o motor com gasolina.</a:t>
            </a:r>
          </a:p>
          <a:p>
            <a:pPr lvl="1"/>
            <a:endParaRPr lang="pt-BR" sz="1300"/>
          </a:p>
          <a:p>
            <a:pPr lvl="1"/>
            <a:r>
              <a:rPr lang="pt-BR" sz="1300"/>
              <a:t>Da mesma que ocorre no Power BI, você precisa de um tanque de combustível com dados que possam ser alimentados no conjunto de dados.</a:t>
            </a:r>
          </a:p>
          <a:p>
            <a:pPr lvl="1"/>
            <a:endParaRPr lang="pt-BR" sz="1300"/>
          </a:p>
          <a:p>
            <a:pPr lvl="1"/>
            <a:r>
              <a:rPr lang="pt-BR" sz="1300"/>
              <a:t>Em nosso caso, esse tanque de combustível é um arquivo do Power BI Desktop, um arquivo de pasta de trabalho do Excel ou um arquivo .CSV.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BA066C-D259-4F6D-9F83-124F73636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179F48-E825-4803-806A-7029F8537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671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E64B2B-0084-4072-A422-34EBEC55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3400" dirty="0"/>
              <a:t>Compreender as funções estatísticas básicas utilizando MPBI</a:t>
            </a:r>
          </a:p>
        </p:txBody>
      </p:sp>
      <p:pic>
        <p:nvPicPr>
          <p:cNvPr id="1032" name="Picture 8" descr="Como apresentar os seus resultados? Use a Estatística Descritiva! – SIF">
            <a:extLst>
              <a:ext uri="{FF2B5EF4-FFF2-40B4-BE49-F238E27FC236}">
                <a16:creationId xmlns:a16="http://schemas.microsoft.com/office/drawing/2014/main" id="{8075F100-07E6-4195-B942-8615B71B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28895"/>
            <a:ext cx="5451627" cy="308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0099E-CCC0-46F2-ADC4-55D58764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Neste tópico vamos abordar como algumas das mais poderosas soluções de análise de dados no Power BI Desktop podem ser criadas com o uso de medidas estatísticas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Elas nos ajudam a executar cálculos sobre nossos dados conforme interagimos com nossos relatórios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seguir vamos compreender algumas medidas básicas e criar algumas delas no Power BI Desktop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07A08E-EBA9-4922-9BF4-ECBD84BC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pic>
        <p:nvPicPr>
          <p:cNvPr id="1026" name="Picture 2" descr="Você sabe usar a agenda de trabalho para se organizar?">
            <a:extLst>
              <a:ext uri="{FF2B5EF4-FFF2-40B4-BE49-F238E27FC236}">
                <a16:creationId xmlns:a16="http://schemas.microsoft.com/office/drawing/2014/main" id="{105903E9-227A-417A-B158-01B2F9215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4" r="30595" b="1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6BFE9-2615-4DE7-BC48-E3E04E6A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Correção exercícios da Etapa 5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Introdução ao Power BI</a:t>
            </a:r>
          </a:p>
        </p:txBody>
      </p:sp>
    </p:spTree>
    <p:extLst>
      <p:ext uri="{BB962C8B-B14F-4D97-AF65-F5344CB8AC3E}">
        <p14:creationId xmlns:p14="http://schemas.microsoft.com/office/powerpoint/2010/main" val="2587309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B18FC6-C676-4F46-9E37-531BC5654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21619A-6A75-413C-9E7E-CA1224FE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sz="3700" dirty="0"/>
              <a:t>Compreender as funções estatísticas básicas utilizando MPBI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B743945-C15C-40E1-B837-72281ADA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55" y="640081"/>
            <a:ext cx="3385203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2360E4-B476-49D8-80CF-B524F3FC0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1207E-951A-4B5A-96FA-DF545CB9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pt-BR" sz="1000"/>
              <a:t>Para auxiliar a explicação das medidas, vamos exemplificar com uma fonte de dados que contenha as seguintes colunas, conforme abaixo:</a:t>
            </a:r>
          </a:p>
          <a:p>
            <a:endParaRPr lang="pt-BR" sz="1000"/>
          </a:p>
          <a:p>
            <a:r>
              <a:rPr lang="pt-BR" sz="1000" b="1" err="1"/>
              <a:t>DiscountAmount</a:t>
            </a:r>
            <a:r>
              <a:rPr lang="pt-BR" sz="1000"/>
              <a:t>: total de desconto</a:t>
            </a:r>
          </a:p>
          <a:p>
            <a:r>
              <a:rPr lang="pt-BR" sz="1000" b="1" err="1"/>
              <a:t>DiscountQuantity</a:t>
            </a:r>
            <a:r>
              <a:rPr lang="pt-BR" sz="1000"/>
              <a:t>: quantidade de desconto</a:t>
            </a:r>
          </a:p>
          <a:p>
            <a:r>
              <a:rPr lang="pt-BR" sz="1000" b="1" err="1"/>
              <a:t>ReturnAmount</a:t>
            </a:r>
            <a:r>
              <a:rPr lang="pt-BR" sz="1000"/>
              <a:t>: total de retorno</a:t>
            </a:r>
          </a:p>
          <a:p>
            <a:r>
              <a:rPr lang="pt-BR" sz="1000" b="1" err="1"/>
              <a:t>ReturnQuantity</a:t>
            </a:r>
            <a:r>
              <a:rPr lang="pt-BR" sz="1000"/>
              <a:t>: quantidade de retorno</a:t>
            </a:r>
          </a:p>
          <a:p>
            <a:r>
              <a:rPr lang="pt-BR" sz="1000" b="1" err="1"/>
              <a:t>SalesAmount</a:t>
            </a:r>
            <a:r>
              <a:rPr lang="pt-BR" sz="1000"/>
              <a:t>: total de vendas</a:t>
            </a:r>
          </a:p>
          <a:p>
            <a:r>
              <a:rPr lang="pt-BR" sz="1000" b="1" err="1"/>
              <a:t>SalesQuantity</a:t>
            </a:r>
            <a:r>
              <a:rPr lang="pt-BR" sz="1000"/>
              <a:t>: quantidade de vendas</a:t>
            </a:r>
          </a:p>
          <a:p>
            <a:r>
              <a:rPr lang="pt-BR" sz="1000" b="1" err="1"/>
              <a:t>TotalCost</a:t>
            </a:r>
            <a:r>
              <a:rPr lang="pt-BR" sz="1000"/>
              <a:t>: custo total</a:t>
            </a:r>
          </a:p>
          <a:p>
            <a:r>
              <a:rPr lang="pt-BR" sz="1000" b="1" err="1"/>
              <a:t>UnitCost</a:t>
            </a:r>
            <a:r>
              <a:rPr lang="pt-BR" sz="1000"/>
              <a:t>: custo unitário</a:t>
            </a:r>
          </a:p>
          <a:p>
            <a:r>
              <a:rPr lang="pt-BR" sz="1000" b="1" err="1"/>
              <a:t>UnitPrice</a:t>
            </a:r>
            <a:r>
              <a:rPr lang="pt-BR" sz="1000"/>
              <a:t>: preço unitário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09F32-2ED0-4F8B-99FF-940C35640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011678-560C-4E53-8B7C-6B14755E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201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81A694-2B67-428A-BC05-2C464321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3400" dirty="0"/>
              <a:t>Compreender as funções estatísticas básicas utilizando MPBI</a:t>
            </a: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71702BAF-5535-435C-8BDC-378F63F8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763637"/>
            <a:ext cx="5451627" cy="50106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4E75E-CBF2-479D-BAB4-E8BBC79C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Ao arrastar a coluna </a:t>
            </a:r>
            <a:r>
              <a:rPr lang="pt-BR" dirty="0" err="1"/>
              <a:t>SalesAmount</a:t>
            </a:r>
            <a:r>
              <a:rPr lang="pt-BR" dirty="0"/>
              <a:t> para o PBI temos a figura ao lado</a:t>
            </a:r>
          </a:p>
          <a:p>
            <a:endParaRPr lang="pt-BR" dirty="0"/>
          </a:p>
          <a:p>
            <a:pPr lvl="1"/>
            <a:r>
              <a:rPr lang="pt-BR" dirty="0"/>
              <a:t>O que obtemos é um Gráfico de colunas mostrando uma soma total dos valores de vendas obtidos do campo </a:t>
            </a:r>
            <a:r>
              <a:rPr lang="pt-BR" b="1" dirty="0" err="1"/>
              <a:t>SalesAmount</a:t>
            </a:r>
            <a:r>
              <a:rPr lang="pt-BR" dirty="0"/>
              <a:t>.</a:t>
            </a:r>
          </a:p>
          <a:p>
            <a:endParaRPr lang="pt-BR" dirty="0"/>
          </a:p>
          <a:p>
            <a:pPr lvl="1"/>
            <a:r>
              <a:rPr lang="pt-BR" dirty="0"/>
              <a:t>A coluna </a:t>
            </a:r>
            <a:r>
              <a:rPr lang="pt-BR" b="1" dirty="0" err="1"/>
              <a:t>SalesAmount</a:t>
            </a:r>
            <a:r>
              <a:rPr lang="pt-BR" dirty="0"/>
              <a:t> contém mais de dois milhões de linhas de valores de vendas.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Power BI Desktop sabe que todos os valores em </a:t>
            </a:r>
            <a:r>
              <a:rPr lang="pt-BR" b="1" dirty="0" err="1"/>
              <a:t>SalesAmount</a:t>
            </a:r>
            <a:r>
              <a:rPr lang="pt-BR" dirty="0"/>
              <a:t> são de um tipo de dados numérico, e você provavelmente desejará agregá-los de algum modo - seja somando-os, obtendo sua média, realizando sua contagem, etc.</a:t>
            </a:r>
          </a:p>
          <a:p>
            <a:endParaRPr lang="pt-B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6300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D7339B-06AF-42FE-B7DA-970A1162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3400"/>
              <a:t>Compreender as funções estatísticas básicas utilizando MPBI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7003BB4-C5A3-4C56-8841-F597863F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355282"/>
            <a:ext cx="5451627" cy="38273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73DEA-3E70-4D33-BFEC-84AD987A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pt-BR" sz="1500"/>
              <a:t>Um ícone de sigma ao lado de colunas dados significa que esse campo é numérico e que seus valores podem ser agregados</a:t>
            </a:r>
          </a:p>
          <a:p>
            <a:pPr lvl="2"/>
            <a:r>
              <a:rPr lang="pt-BR" sz="1500"/>
              <a:t>Nesse caso, quando selecionamos </a:t>
            </a:r>
            <a:r>
              <a:rPr lang="pt-BR" sz="1500" b="1" err="1"/>
              <a:t>SalesAmount</a:t>
            </a:r>
            <a:r>
              <a:rPr lang="pt-BR" sz="1500"/>
              <a:t>, o Power BI Desktop cria suas próprias medidas e a soma de todos os valores de vendas é calculada e exibida em nosso gráfico</a:t>
            </a:r>
          </a:p>
          <a:p>
            <a:endParaRPr lang="pt-BR" sz="1500"/>
          </a:p>
          <a:p>
            <a:pPr lvl="1"/>
            <a:r>
              <a:rPr lang="pt-BR" sz="1500" u="sng"/>
              <a:t>Sum</a:t>
            </a:r>
            <a:r>
              <a:rPr lang="pt-BR" sz="1500"/>
              <a:t> (soma) é a agregação padrão quando selecionamos um campo com um tipo de dados numérico, mas podemos mudar facilmente para outro tipo de agregação.</a:t>
            </a:r>
          </a:p>
          <a:p>
            <a:endParaRPr lang="pt-BR" sz="1500"/>
          </a:p>
          <a:p>
            <a:pPr lvl="1"/>
            <a:r>
              <a:rPr lang="pt-BR" sz="1500"/>
              <a:t>Na área </a:t>
            </a:r>
            <a:r>
              <a:rPr lang="pt-BR" sz="1500" u="sng" err="1"/>
              <a:t>Value</a:t>
            </a:r>
            <a:r>
              <a:rPr lang="pt-BR" sz="1500"/>
              <a:t> , se clicarmos na seta para baixo ao lado de </a:t>
            </a:r>
            <a:r>
              <a:rPr lang="pt-BR" sz="1500" b="1" err="1"/>
              <a:t>SalesAmount</a:t>
            </a:r>
            <a:r>
              <a:rPr lang="pt-BR" sz="1500"/>
              <a:t>, poderemos selecionar </a:t>
            </a:r>
            <a:r>
              <a:rPr lang="pt-BR" sz="1500" u="sng" err="1"/>
              <a:t>Average</a:t>
            </a:r>
            <a:r>
              <a:rPr lang="pt-BR" sz="150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374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D7339B-06AF-42FE-B7DA-970A1162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3400"/>
              <a:t>Compreender as funções estatísticas básicas utilizando MPBI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7AE01E58-6D3E-495C-9F48-1B222D0D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24" y="645106"/>
            <a:ext cx="4730362" cy="524774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73DEA-3E70-4D33-BFEC-84AD987A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BR" dirty="0"/>
              <a:t>A visualização muda para uma média de todos os valores de vendas no campo </a:t>
            </a:r>
            <a:r>
              <a:rPr lang="pt-BR" b="1" dirty="0" err="1"/>
              <a:t>SalesAmount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É possível alterar o tipo de agregação dependendo do resultado desejado, mas nem todos os tipos de agregação se aplicam a qualquer tipo de dados numérico.</a:t>
            </a:r>
          </a:p>
          <a:p>
            <a:pPr lvl="2"/>
            <a:r>
              <a:rPr lang="pt-BR" dirty="0"/>
              <a:t>Por exemplo, para nosso campo </a:t>
            </a:r>
            <a:r>
              <a:rPr lang="pt-BR" b="1" dirty="0" err="1"/>
              <a:t>SalesAmount</a:t>
            </a:r>
            <a:r>
              <a:rPr lang="pt-BR" dirty="0"/>
              <a:t>, </a:t>
            </a:r>
            <a:r>
              <a:rPr lang="pt-BR" u="sng" dirty="0"/>
              <a:t>Sum</a:t>
            </a:r>
            <a:r>
              <a:rPr lang="pt-BR" dirty="0"/>
              <a:t> e </a:t>
            </a:r>
            <a:r>
              <a:rPr lang="pt-BR" u="sng" dirty="0" err="1"/>
              <a:t>Average</a:t>
            </a:r>
            <a:r>
              <a:rPr lang="pt-BR" dirty="0"/>
              <a:t> fazem sentido. </a:t>
            </a:r>
            <a:r>
              <a:rPr lang="pt-BR" u="sng" dirty="0" err="1"/>
              <a:t>Minimum</a:t>
            </a:r>
            <a:r>
              <a:rPr lang="pt-BR" dirty="0"/>
              <a:t> e </a:t>
            </a:r>
            <a:r>
              <a:rPr lang="pt-BR" u="sng" dirty="0" err="1"/>
              <a:t>Maximum</a:t>
            </a:r>
            <a:r>
              <a:rPr lang="pt-BR" dirty="0"/>
              <a:t> também são importantes. No entanto, </a:t>
            </a:r>
            <a:r>
              <a:rPr lang="pt-BR" u="sng" dirty="0" err="1"/>
              <a:t>Count</a:t>
            </a:r>
            <a:r>
              <a:rPr lang="pt-BR" dirty="0"/>
              <a:t> não faz muito sentido para nosso campo </a:t>
            </a:r>
            <a:r>
              <a:rPr lang="pt-BR" u="sng" dirty="0" err="1"/>
              <a:t>SalesAmount</a:t>
            </a:r>
            <a:r>
              <a:rPr lang="pt-BR" dirty="0"/>
              <a:t>, porque embora seus valores sejam numéricos, eles são na verdade referentes à moeda.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Entender o funcionamento das agregações é fundamental para compreender as medidas, pois cada medida executará algum tipo de agregação.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5571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0D06F-94DA-4EF8-A24B-9866A0B7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15 Regras para um Dashboard Perfeito</a:t>
            </a:r>
          </a:p>
        </p:txBody>
      </p:sp>
      <p:pic>
        <p:nvPicPr>
          <p:cNvPr id="4" name="Picture 4" descr="Dashboard Design Rules - OKVIZ">
            <a:extLst>
              <a:ext uri="{FF2B5EF4-FFF2-40B4-BE49-F238E27FC236}">
                <a16:creationId xmlns:a16="http://schemas.microsoft.com/office/drawing/2014/main" id="{DFB063A9-B0AA-4836-8E26-525FB25F5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21962"/>
            <a:ext cx="6912217" cy="48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4597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62A0-6430-44C7-9BF2-D585716F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o Power BI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A5E7B-D29B-45BC-A44D-8ADD51CB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é </a:t>
            </a:r>
            <a:r>
              <a:rPr lang="en-US" dirty="0" err="1"/>
              <a:t>pelo</a:t>
            </a:r>
            <a:r>
              <a:rPr lang="en-US" dirty="0"/>
              <a:t> Microsoft Store no Windows 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feito</a:t>
            </a:r>
            <a:r>
              <a:rPr lang="en-US" dirty="0"/>
              <a:t> o download manual </a:t>
            </a:r>
            <a:r>
              <a:rPr lang="en-US" dirty="0" err="1"/>
              <a:t>também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pt-BR" dirty="0">
                <a:hlinkClick r:id="rId3"/>
              </a:rPr>
              <a:t>https://powerbi.microsoft.com/pt-br/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119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26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735F70-6F1C-4729-A928-10BB368A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Carregando</a:t>
            </a:r>
            <a:r>
              <a:rPr lang="en-US" sz="3600" dirty="0">
                <a:solidFill>
                  <a:srgbClr val="FFFFFF"/>
                </a:solidFill>
              </a:rPr>
              <a:t> a </a:t>
            </a:r>
            <a:r>
              <a:rPr lang="en-US" sz="3600" dirty="0" err="1">
                <a:solidFill>
                  <a:srgbClr val="FFFFFF"/>
                </a:solidFill>
              </a:rPr>
              <a:t>primeira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tabela</a:t>
            </a:r>
            <a:r>
              <a:rPr lang="en-US" sz="3600" dirty="0">
                <a:solidFill>
                  <a:srgbClr val="FFFFFF"/>
                </a:solidFill>
              </a:rPr>
              <a:t> de dados no Power BI</a:t>
            </a: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1824E-4030-4636-B35F-112E9FE4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lvl="1"/>
            <a:r>
              <a:rPr lang="en-US" sz="1500" dirty="0">
                <a:solidFill>
                  <a:srgbClr val="FFFFFF"/>
                </a:solidFill>
              </a:rPr>
              <a:t>A </a:t>
            </a:r>
            <a:r>
              <a:rPr lang="en-US" sz="1500" dirty="0" err="1">
                <a:solidFill>
                  <a:srgbClr val="FFFFFF"/>
                </a:solidFill>
              </a:rPr>
              <a:t>tabela</a:t>
            </a:r>
            <a:r>
              <a:rPr lang="en-US" sz="1500" dirty="0">
                <a:solidFill>
                  <a:srgbClr val="FFFFFF"/>
                </a:solidFill>
              </a:rPr>
              <a:t> se chama SSMM.csv e </a:t>
            </a:r>
            <a:r>
              <a:rPr lang="en-US" sz="1500" dirty="0" err="1">
                <a:solidFill>
                  <a:srgbClr val="FFFFFF"/>
                </a:solidFill>
              </a:rPr>
              <a:t>está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na</a:t>
            </a:r>
            <a:r>
              <a:rPr lang="en-US" sz="1500" dirty="0">
                <a:solidFill>
                  <a:srgbClr val="FFFFFF"/>
                </a:solidFill>
              </a:rPr>
              <a:t> pasta de </a:t>
            </a:r>
            <a:r>
              <a:rPr lang="en-US" sz="1500" dirty="0" err="1">
                <a:solidFill>
                  <a:srgbClr val="FFFFFF"/>
                </a:solidFill>
              </a:rPr>
              <a:t>DataSets</a:t>
            </a:r>
            <a:endParaRPr lang="en-US" sz="1500" dirty="0">
              <a:solidFill>
                <a:srgbClr val="FFFFFF"/>
              </a:solidFill>
            </a:endParaRPr>
          </a:p>
          <a:p>
            <a:pPr lvl="1"/>
            <a:endParaRPr lang="en-US" sz="1500" dirty="0">
              <a:solidFill>
                <a:srgbClr val="FFFFFF"/>
              </a:solidFill>
            </a:endParaRPr>
          </a:p>
          <a:p>
            <a:pPr lvl="1"/>
            <a:r>
              <a:rPr lang="pt-BR" sz="1500" dirty="0">
                <a:solidFill>
                  <a:srgbClr val="FFFFFF"/>
                </a:solidFill>
                <a:hlinkClick r:id="rId3"/>
              </a:rPr>
              <a:t>GitHub - </a:t>
            </a:r>
            <a:r>
              <a:rPr lang="pt-BR" sz="1500" dirty="0" err="1">
                <a:solidFill>
                  <a:srgbClr val="FFFFFF"/>
                </a:solidFill>
                <a:hlinkClick r:id="rId3"/>
              </a:rPr>
              <a:t>rodrigoeiras</a:t>
            </a:r>
            <a:r>
              <a:rPr lang="pt-BR" sz="1500" dirty="0">
                <a:solidFill>
                  <a:srgbClr val="FFFFFF"/>
                </a:solidFill>
                <a:hlinkClick r:id="rId3"/>
              </a:rPr>
              <a:t>/</a:t>
            </a:r>
            <a:r>
              <a:rPr lang="pt-BR" sz="1500" dirty="0" err="1">
                <a:solidFill>
                  <a:srgbClr val="FFFFFF"/>
                </a:solidFill>
                <a:hlinkClick r:id="rId3"/>
              </a:rPr>
              <a:t>Infnet-FundamentosBI</a:t>
            </a:r>
            <a:r>
              <a:rPr lang="pt-BR" sz="1500" dirty="0">
                <a:solidFill>
                  <a:srgbClr val="FFFFFF"/>
                </a:solidFill>
                <a:hlinkClick r:id="rId3"/>
              </a:rPr>
              <a:t>: Fundamentos de Business </a:t>
            </a:r>
            <a:r>
              <a:rPr lang="pt-BR" sz="1500" dirty="0" err="1">
                <a:solidFill>
                  <a:srgbClr val="FFFFFF"/>
                </a:solidFill>
                <a:hlinkClick r:id="rId3"/>
              </a:rPr>
              <a:t>Intelligence</a:t>
            </a:r>
            <a:r>
              <a:rPr lang="pt-BR" sz="1500" dirty="0">
                <a:solidFill>
                  <a:srgbClr val="FFFFFF"/>
                </a:solidFill>
                <a:hlinkClick r:id="rId3"/>
              </a:rPr>
              <a:t> e Análise de Dados</a:t>
            </a:r>
            <a:endParaRPr lang="pt-BR" sz="1500" dirty="0">
              <a:solidFill>
                <a:srgbClr val="FFFFFF"/>
              </a:solidFill>
            </a:endParaRPr>
          </a:p>
          <a:p>
            <a:pPr lvl="1"/>
            <a:endParaRPr lang="pt-BR" sz="1500" dirty="0">
              <a:solidFill>
                <a:srgbClr val="FFFFFF"/>
              </a:solidFill>
            </a:endParaRPr>
          </a:p>
          <a:p>
            <a:pPr lvl="1"/>
            <a:endParaRPr lang="pt-BR" sz="1500" dirty="0">
              <a:solidFill>
                <a:srgbClr val="FFFFFF"/>
              </a:solidFill>
            </a:endParaRPr>
          </a:p>
          <a:p>
            <a:pPr lvl="1"/>
            <a:endParaRPr lang="pt-BR" sz="1500" dirty="0">
              <a:solidFill>
                <a:srgbClr val="FFFFFF"/>
              </a:solidFill>
            </a:endParaRPr>
          </a:p>
        </p:txBody>
      </p:sp>
      <p:sp>
        <p:nvSpPr>
          <p:cNvPr id="70" name="Rectangle 30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m 7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86A33C6F-50E9-4FCE-B577-BC0739CE2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03" y="2888523"/>
            <a:ext cx="7585640" cy="10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6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2885BD-2A48-492B-80B8-7D95EBBC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3400"/>
              <a:t>Carregando a primeira tabela de dados no Power BI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CD89001D-C9F0-49AA-8EEF-6DECE080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224619"/>
            <a:ext cx="5451627" cy="4088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54211-CCA0-4C77-9493-471266A1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Carregar</a:t>
            </a:r>
            <a:r>
              <a:rPr lang="en-US" dirty="0"/>
              <a:t> o dado </a:t>
            </a:r>
            <a:r>
              <a:rPr lang="en-US" dirty="0" err="1"/>
              <a:t>clicando</a:t>
            </a:r>
            <a:r>
              <a:rPr lang="en-US" dirty="0"/>
              <a:t> no </a:t>
            </a:r>
            <a:r>
              <a:rPr lang="en-US" dirty="0" err="1"/>
              <a:t>conector</a:t>
            </a:r>
            <a:r>
              <a:rPr lang="en-US" dirty="0"/>
              <a:t> para Web</a:t>
            </a:r>
          </a:p>
          <a:p>
            <a:pPr lvl="1"/>
            <a:endParaRPr lang="en-US" dirty="0"/>
          </a:p>
          <a:p>
            <a:pPr lvl="2"/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mostrado</a:t>
            </a:r>
            <a:r>
              <a:rPr lang="en-US" dirty="0"/>
              <a:t> um preview da </a:t>
            </a:r>
            <a:r>
              <a:rPr lang="en-US" dirty="0" err="1"/>
              <a:t>tabela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Características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exibidas</a:t>
            </a:r>
            <a:r>
              <a:rPr lang="en-US" dirty="0"/>
              <a:t> e </a:t>
            </a:r>
            <a:r>
              <a:rPr lang="en-US" dirty="0" err="1"/>
              <a:t>oferecem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de </a:t>
            </a:r>
            <a:r>
              <a:rPr lang="en-US" dirty="0" err="1"/>
              <a:t>ajuste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eventualmente</a:t>
            </a:r>
            <a:r>
              <a:rPr lang="en-US" dirty="0"/>
              <a:t> </a:t>
            </a:r>
            <a:r>
              <a:rPr lang="en-US" dirty="0" err="1"/>
              <a:t>transformar</a:t>
            </a:r>
            <a:r>
              <a:rPr lang="en-US" dirty="0"/>
              <a:t> o dado antes de </a:t>
            </a:r>
            <a:r>
              <a:rPr lang="en-US" dirty="0" err="1"/>
              <a:t>carregar</a:t>
            </a:r>
            <a:endParaRPr lang="pt-B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3578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34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6D20A1-0AA9-449C-855E-9C0A75EA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 err="1"/>
              <a:t>Criando</a:t>
            </a:r>
            <a:r>
              <a:rPr lang="en-US" sz="4400"/>
              <a:t> o </a:t>
            </a:r>
            <a:r>
              <a:rPr lang="en-US" sz="4400" err="1"/>
              <a:t>primeiro</a:t>
            </a:r>
            <a:r>
              <a:rPr lang="en-US" sz="4400"/>
              <a:t> </a:t>
            </a:r>
            <a:r>
              <a:rPr lang="en-US" sz="4400" err="1"/>
              <a:t>painel</a:t>
            </a:r>
            <a:endParaRPr lang="pt-BR" sz="4400"/>
          </a:p>
        </p:txBody>
      </p:sp>
      <p:pic>
        <p:nvPicPr>
          <p:cNvPr id="2050" name="Picture 2" descr="Dados ao Cubo | Tudo sobre o mundo de dados!">
            <a:extLst>
              <a:ext uri="{FF2B5EF4-FFF2-40B4-BE49-F238E27FC236}">
                <a16:creationId xmlns:a16="http://schemas.microsoft.com/office/drawing/2014/main" id="{1DEE8D87-3241-4888-96D1-5C2A2348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904765"/>
            <a:ext cx="6909801" cy="47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136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709D0-2F04-458B-B0F5-E3990DDD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r>
              <a:rPr lang="en-US" sz="1700"/>
              <a:t>Ok, mas por </a:t>
            </a:r>
            <a:r>
              <a:rPr lang="en-US" sz="1700" err="1"/>
              <a:t>onde</a:t>
            </a:r>
            <a:r>
              <a:rPr lang="en-US" sz="1700"/>
              <a:t> </a:t>
            </a:r>
            <a:r>
              <a:rPr lang="en-US" sz="1700" err="1"/>
              <a:t>começo</a:t>
            </a:r>
            <a:r>
              <a:rPr lang="en-US" sz="1700"/>
              <a:t>?</a:t>
            </a:r>
          </a:p>
          <a:p>
            <a:endParaRPr lang="en-US" sz="1700"/>
          </a:p>
          <a:p>
            <a:pPr lvl="1"/>
            <a:r>
              <a:rPr lang="en-US" sz="1700" err="1"/>
              <a:t>Exploração</a:t>
            </a:r>
            <a:r>
              <a:rPr lang="en-US" sz="1700"/>
              <a:t> de dados </a:t>
            </a:r>
            <a:r>
              <a:rPr lang="en-US" sz="1700" err="1"/>
              <a:t>cega</a:t>
            </a:r>
            <a:r>
              <a:rPr lang="en-US" sz="1700"/>
              <a:t>? É </a:t>
            </a:r>
            <a:r>
              <a:rPr lang="en-US" sz="1700" err="1"/>
              <a:t>uma</a:t>
            </a:r>
            <a:r>
              <a:rPr lang="en-US" sz="1700"/>
              <a:t> </a:t>
            </a:r>
            <a:r>
              <a:rPr lang="en-US" sz="1700" err="1"/>
              <a:t>opção</a:t>
            </a:r>
            <a:endParaRPr lang="en-US" sz="1700"/>
          </a:p>
          <a:p>
            <a:pPr lvl="2"/>
            <a:r>
              <a:rPr lang="en-US" sz="1700"/>
              <a:t>(Leva </a:t>
            </a:r>
            <a:r>
              <a:rPr lang="en-US" sz="1700" err="1"/>
              <a:t>mais</a:t>
            </a:r>
            <a:r>
              <a:rPr lang="en-US" sz="1700"/>
              <a:t> tempo)</a:t>
            </a:r>
          </a:p>
          <a:p>
            <a:pPr lvl="1"/>
            <a:endParaRPr lang="en-US" sz="1700"/>
          </a:p>
          <a:p>
            <a:pPr lvl="1"/>
            <a:r>
              <a:rPr lang="en-US" sz="1700" err="1"/>
              <a:t>Perguntas</a:t>
            </a:r>
            <a:r>
              <a:rPr lang="en-US" sz="1700"/>
              <a:t> </a:t>
            </a:r>
            <a:r>
              <a:rPr lang="en-US" sz="1700" err="1"/>
              <a:t>ou</a:t>
            </a:r>
            <a:r>
              <a:rPr lang="en-US" sz="1700"/>
              <a:t> </a:t>
            </a:r>
            <a:r>
              <a:rPr lang="en-US" sz="1700" err="1"/>
              <a:t>objetivos</a:t>
            </a:r>
            <a:r>
              <a:rPr lang="en-US" sz="1700"/>
              <a:t>? </a:t>
            </a:r>
            <a:r>
              <a:rPr lang="en-US" sz="1700" err="1"/>
              <a:t>Mais</a:t>
            </a:r>
            <a:r>
              <a:rPr lang="en-US" sz="1700"/>
              <a:t> </a:t>
            </a:r>
            <a:r>
              <a:rPr lang="en-US" sz="1700" err="1"/>
              <a:t>fácil</a:t>
            </a:r>
            <a:r>
              <a:rPr lang="en-US" sz="1700"/>
              <a:t>, </a:t>
            </a:r>
            <a:r>
              <a:rPr lang="en-US" sz="1700" err="1"/>
              <a:t>torna</a:t>
            </a:r>
            <a:r>
              <a:rPr lang="en-US" sz="1700"/>
              <a:t> </a:t>
            </a:r>
            <a:r>
              <a:rPr lang="en-US" sz="1700" err="1"/>
              <a:t>seu</a:t>
            </a:r>
            <a:r>
              <a:rPr lang="en-US" sz="1700"/>
              <a:t> </a:t>
            </a:r>
            <a:r>
              <a:rPr lang="en-US" sz="1700" err="1"/>
              <a:t>desenvolvimento</a:t>
            </a:r>
            <a:r>
              <a:rPr lang="en-US" sz="1700"/>
              <a:t> </a:t>
            </a:r>
            <a:r>
              <a:rPr lang="en-US" sz="1700" err="1"/>
              <a:t>orientado</a:t>
            </a:r>
            <a:endParaRPr lang="en-US" sz="1700"/>
          </a:p>
          <a:p>
            <a:pPr lvl="2"/>
            <a:r>
              <a:rPr lang="en-US" sz="1700" err="1"/>
              <a:t>Exploração</a:t>
            </a:r>
            <a:r>
              <a:rPr lang="en-US" sz="1700"/>
              <a:t> de dados </a:t>
            </a:r>
            <a:r>
              <a:rPr lang="en-US" sz="1700" err="1"/>
              <a:t>guiada</a:t>
            </a:r>
            <a:r>
              <a:rPr lang="en-US" sz="1700"/>
              <a:t> (</a:t>
            </a:r>
            <a:r>
              <a:rPr lang="en-US" sz="1700" err="1"/>
              <a:t>Mais</a:t>
            </a:r>
            <a:r>
              <a:rPr lang="en-US" sz="1700"/>
              <a:t> </a:t>
            </a:r>
            <a:r>
              <a:rPr lang="en-US" sz="1700" err="1"/>
              <a:t>rápida</a:t>
            </a:r>
            <a:r>
              <a:rPr lang="en-US" sz="1700"/>
              <a:t>)</a:t>
            </a:r>
          </a:p>
          <a:p>
            <a:pPr lvl="2"/>
            <a:r>
              <a:rPr lang="en-US" sz="1700"/>
              <a:t>Saber </a:t>
            </a:r>
            <a:r>
              <a:rPr lang="en-US" sz="1700" err="1"/>
              <a:t>quais</a:t>
            </a:r>
            <a:r>
              <a:rPr lang="en-US" sz="1700"/>
              <a:t> </a:t>
            </a:r>
            <a:r>
              <a:rPr lang="en-US" sz="1700" err="1"/>
              <a:t>variáveis</a:t>
            </a:r>
            <a:r>
              <a:rPr lang="en-US" sz="1700"/>
              <a:t> manipular</a:t>
            </a:r>
          </a:p>
          <a:p>
            <a:pPr lvl="2"/>
            <a:r>
              <a:rPr lang="en-US" sz="1700" err="1"/>
              <a:t>Quais</a:t>
            </a:r>
            <a:r>
              <a:rPr lang="en-US" sz="1700"/>
              <a:t> </a:t>
            </a:r>
            <a:r>
              <a:rPr lang="en-US" sz="1700" err="1"/>
              <a:t>medidas</a:t>
            </a:r>
            <a:r>
              <a:rPr lang="en-US" sz="1700"/>
              <a:t> </a:t>
            </a:r>
            <a:r>
              <a:rPr lang="en-US" sz="1700" err="1"/>
              <a:t>são</a:t>
            </a:r>
            <a:r>
              <a:rPr lang="en-US" sz="1700"/>
              <a:t> </a:t>
            </a:r>
            <a:r>
              <a:rPr lang="en-US" sz="1700" err="1"/>
              <a:t>mais</a:t>
            </a:r>
            <a:r>
              <a:rPr lang="en-US" sz="1700"/>
              <a:t> </a:t>
            </a:r>
            <a:r>
              <a:rPr lang="en-US" sz="1700" err="1"/>
              <a:t>importantes</a:t>
            </a:r>
            <a:r>
              <a:rPr lang="en-US" sz="1700"/>
              <a:t>, por </a:t>
            </a:r>
            <a:r>
              <a:rPr lang="en-US" sz="1700" err="1"/>
              <a:t>exemplo</a:t>
            </a:r>
            <a:endParaRPr lang="en-US" sz="1700"/>
          </a:p>
          <a:p>
            <a:pPr lvl="1"/>
            <a:endParaRPr lang="en-US" sz="1700"/>
          </a:p>
          <a:p>
            <a:pPr lvl="1"/>
            <a:endParaRPr lang="pt-BR" sz="1700"/>
          </a:p>
        </p:txBody>
      </p:sp>
      <p:sp>
        <p:nvSpPr>
          <p:cNvPr id="2062" name="Rectangle 138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3" name="Rectangle 140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501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83A8F-DB8A-4A94-AEF7-53C6CFFF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painel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E3EAA-141D-4BC9-BF65-17C9B999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Trabalhando</a:t>
            </a:r>
            <a:r>
              <a:rPr lang="en-US" dirty="0"/>
              <a:t> de forma </a:t>
            </a:r>
            <a:r>
              <a:rPr lang="en-US" u="sng" dirty="0" err="1"/>
              <a:t>orientada</a:t>
            </a:r>
            <a:endParaRPr lang="en-US" u="sng" dirty="0"/>
          </a:p>
          <a:p>
            <a:endParaRPr lang="en-US" dirty="0"/>
          </a:p>
          <a:p>
            <a:pPr lvl="1"/>
            <a:r>
              <a:rPr lang="pt-BR" dirty="0"/>
              <a:t>Verificar tabela de dados carregados e conferir o carregamento</a:t>
            </a:r>
          </a:p>
          <a:p>
            <a:pPr lvl="2"/>
            <a:r>
              <a:rPr lang="pt-BR" dirty="0"/>
              <a:t>Ajustar as colunas de datas para o formato </a:t>
            </a:r>
            <a:r>
              <a:rPr lang="pt-BR" dirty="0" err="1"/>
              <a:t>dd</a:t>
            </a:r>
            <a:r>
              <a:rPr lang="pt-BR" dirty="0"/>
              <a:t>/mm/</a:t>
            </a:r>
            <a:r>
              <a:rPr lang="pt-BR" dirty="0" err="1"/>
              <a:t>yyyy</a:t>
            </a:r>
            <a:endParaRPr lang="pt-BR" dirty="0"/>
          </a:p>
          <a:p>
            <a:pPr lvl="2"/>
            <a:r>
              <a:rPr lang="pt-BR" dirty="0"/>
              <a:t>Ajustar todas colunas numéricas com milhar e decimal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1) Qual gênero fez mais compras no departamento de eletrônicos?</a:t>
            </a:r>
          </a:p>
          <a:p>
            <a:pPr lvl="2"/>
            <a:r>
              <a:rPr lang="pt-BR" dirty="0"/>
              <a:t>Quais visualizações conseguem me responder?</a:t>
            </a:r>
          </a:p>
          <a:p>
            <a:pPr lvl="2"/>
            <a:r>
              <a:rPr lang="pt-BR" dirty="0"/>
              <a:t>Quais colunas usar?</a:t>
            </a:r>
          </a:p>
          <a:p>
            <a:pPr lvl="2"/>
            <a:r>
              <a:rPr lang="pt-BR" dirty="0"/>
              <a:t>Tem alguma forma de melhorar a visualização?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7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áfico em documento com caneta">
            <a:extLst>
              <a:ext uri="{FF2B5EF4-FFF2-40B4-BE49-F238E27FC236}">
                <a16:creationId xmlns:a16="http://schemas.microsoft.com/office/drawing/2014/main" id="{FE75D4B0-BF48-4B46-A144-0A8521EE4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4D84A2-73E4-4854-8038-F10E3B30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Correção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A34FC-388E-4048-A995-C05C6EA9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69E81-40C1-4C29-85AB-788C974A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54FDC-AD2B-4C53-819C-6ABAD42E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861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83A8F-DB8A-4A94-AEF7-53C6CFFF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painel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E3EAA-141D-4BC9-BF65-17C9B999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Trabalhando</a:t>
            </a:r>
            <a:r>
              <a:rPr lang="en-US" dirty="0"/>
              <a:t> de forma </a:t>
            </a:r>
            <a:r>
              <a:rPr lang="en-US" u="sng" dirty="0" err="1"/>
              <a:t>orientada</a:t>
            </a:r>
            <a:endParaRPr lang="en-US" u="sng" dirty="0"/>
          </a:p>
          <a:p>
            <a:endParaRPr lang="en-US" dirty="0"/>
          </a:p>
          <a:p>
            <a:pPr lvl="1"/>
            <a:r>
              <a:rPr lang="pt-BR" dirty="0"/>
              <a:t>3) A localização da loja impacta na média de venda de eletrônicos por gênero?</a:t>
            </a:r>
          </a:p>
          <a:p>
            <a:pPr lvl="2"/>
            <a:r>
              <a:rPr lang="pt-BR" dirty="0"/>
              <a:t>Quais colunas usar?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4) Comparar as vendas brinquedos e vestuários por localização das lojas</a:t>
            </a:r>
          </a:p>
          <a:p>
            <a:pPr lvl="2"/>
            <a:r>
              <a:rPr lang="pt-BR" dirty="0"/>
              <a:t>Quais colunas usar?</a:t>
            </a:r>
          </a:p>
          <a:p>
            <a:pPr lvl="2"/>
            <a:r>
              <a:rPr lang="pt-BR" dirty="0"/>
              <a:t>Qual a melhor forma de mostrar esse resultado?</a:t>
            </a:r>
          </a:p>
          <a:p>
            <a:pPr lvl="2"/>
            <a:r>
              <a:rPr lang="pt-BR" dirty="0"/>
              <a:t>É possível colocar uma linha de média dessas vendas?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5) É possível saber como está a distribuição dos clientes por idade?</a:t>
            </a:r>
          </a:p>
          <a:p>
            <a:pPr lvl="2"/>
            <a:r>
              <a:rPr lang="pt-BR" dirty="0"/>
              <a:t>Pode ser verificado com um histograma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717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83A8F-DB8A-4A94-AEF7-53C6CFFF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painel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E3EAA-141D-4BC9-BF65-17C9B999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praticar</a:t>
            </a:r>
            <a:endParaRPr lang="en-US" u="sng" dirty="0"/>
          </a:p>
          <a:p>
            <a:endParaRPr lang="en-US" dirty="0"/>
          </a:p>
          <a:p>
            <a:pPr lvl="1"/>
            <a:r>
              <a:rPr lang="pt-BR" dirty="0"/>
              <a:t>6) Qual loja vendeu mais itens de mobília?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7) Qual cliente gastou mais?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8) O cliente que gastou mais mora onde?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9) Qual mês teve mais adesão de clientes em 2011?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10) Alguma cidade teve melhor desempenho de vendas em produtos de Jardinagem?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875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Sacha Baron Cohen doa US$ 100 mil para comunidade de mulher que apareceu em  Borat 2 - NerdBunker">
            <a:extLst>
              <a:ext uri="{FF2B5EF4-FFF2-40B4-BE49-F238E27FC236}">
                <a16:creationId xmlns:a16="http://schemas.microsoft.com/office/drawing/2014/main" id="{9A8986E2-48F7-44EE-B3B2-88C6EC649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r="1162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3477320-2176-43A7-964D-F98AFECB2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8A4A2BA-67A6-4397-90ED-DE6A9839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Na próxima aula...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19320C-CC80-40DE-8BB0-B2B63912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Continuaremos explorando um pouco mais o Microsoft Power BI.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023454-C8F8-4D6E-8537-CCFD0CA3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074050-0E37-4F72-95BE-2439FAD0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86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2" name="Rectangle 72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0E389-8D1F-4E44-93D3-F7D13DB9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/>
              <a:t>Exercícios de SQL</a:t>
            </a:r>
            <a:endParaRPr lang="pt-BR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BF92F6C-5666-4189-806B-3995CB81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45086"/>
            <a:ext cx="4020297" cy="1948160"/>
          </a:xfrm>
          <a:prstGeom prst="rect">
            <a:avLst/>
          </a:prstGeom>
        </p:spPr>
      </p:pic>
      <p:cxnSp>
        <p:nvCxnSpPr>
          <p:cNvPr id="8213" name="Straight Connector 74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Classifying IMDb Data Set. This blog intends to Classify IMDb&amp;#39;s… | by Hasan  Asif Patel | KLPD IMDB Analysis | Medium">
            <a:extLst>
              <a:ext uri="{FF2B5EF4-FFF2-40B4-BE49-F238E27FC236}">
                <a16:creationId xmlns:a16="http://schemas.microsoft.com/office/drawing/2014/main" id="{7C6D9E60-07B1-4BCB-84BC-2B2A6793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3476066"/>
            <a:ext cx="4020296" cy="196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0D8F6-EAC5-4B91-B5D7-255A9B9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deverão</a:t>
            </a:r>
            <a:r>
              <a:rPr lang="en-US" dirty="0"/>
              <a:t> ser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 no </a:t>
            </a:r>
            <a:r>
              <a:rPr lang="en-US" dirty="0" err="1"/>
              <a:t>DBViz</a:t>
            </a:r>
            <a:r>
              <a:rPr lang="en-US" dirty="0"/>
              <a:t>, com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e </a:t>
            </a:r>
            <a:r>
              <a:rPr lang="en-US" dirty="0" err="1"/>
              <a:t>senha</a:t>
            </a:r>
            <a:r>
              <a:rPr lang="en-US" dirty="0"/>
              <a:t> da </a:t>
            </a:r>
            <a:r>
              <a:rPr lang="en-US" dirty="0" err="1"/>
              <a:t>última</a:t>
            </a:r>
            <a:r>
              <a:rPr lang="en-US" dirty="0"/>
              <a:t> aula. A base </a:t>
            </a:r>
            <a:r>
              <a:rPr lang="en-US" dirty="0" err="1"/>
              <a:t>onde</a:t>
            </a:r>
            <a:r>
              <a:rPr lang="en-US" dirty="0"/>
              <a:t> as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deverão</a:t>
            </a:r>
            <a:r>
              <a:rPr lang="en-US" dirty="0"/>
              <a:t> ser </a:t>
            </a:r>
            <a:r>
              <a:rPr lang="en-US" dirty="0" err="1"/>
              <a:t>feitas</a:t>
            </a:r>
            <a:r>
              <a:rPr lang="en-US" dirty="0"/>
              <a:t>: </a:t>
            </a:r>
            <a:r>
              <a:rPr lang="en-US" u="sng" dirty="0"/>
              <a:t>IMDb</a:t>
            </a:r>
          </a:p>
          <a:p>
            <a:endParaRPr lang="en-US" u="sng" dirty="0"/>
          </a:p>
          <a:p>
            <a:endParaRPr lang="pt-BR" u="sng" dirty="0"/>
          </a:p>
        </p:txBody>
      </p:sp>
      <p:sp>
        <p:nvSpPr>
          <p:cNvPr id="8214" name="Rectangle 76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5" name="Rectangle 78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590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2" name="Rectangle 72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0E389-8D1F-4E44-93D3-F7D13DB9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pt-BR"/>
              <a:t>Exercícios de SQL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BF92F6C-5666-4189-806B-3995CB81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845086"/>
            <a:ext cx="4020297" cy="1948160"/>
          </a:xfrm>
          <a:prstGeom prst="rect">
            <a:avLst/>
          </a:prstGeom>
        </p:spPr>
      </p:pic>
      <p:cxnSp>
        <p:nvCxnSpPr>
          <p:cNvPr id="8213" name="Straight Connector 74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0D8F6-EAC5-4B91-B5D7-255A9B9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1) Quantos filmes existem cadastrados na base de dados?</a:t>
            </a:r>
          </a:p>
          <a:p>
            <a:pPr lvl="1"/>
            <a:r>
              <a:rPr lang="pt-BR" dirty="0"/>
              <a:t>DICA: Função </a:t>
            </a:r>
            <a:r>
              <a:rPr lang="pt-BR" u="sng" dirty="0"/>
              <a:t>COUNT</a:t>
            </a:r>
          </a:p>
          <a:p>
            <a:r>
              <a:rPr lang="pt-BR" dirty="0"/>
              <a:t>2) Você consegue exibir somente os filmes que tenham o nome “Central” no título?</a:t>
            </a:r>
          </a:p>
          <a:p>
            <a:pPr lvl="1"/>
            <a:r>
              <a:rPr lang="pt-BR" dirty="0"/>
              <a:t>DICA: Função </a:t>
            </a:r>
            <a:r>
              <a:rPr lang="pt-BR" u="sng" dirty="0"/>
              <a:t>LIKE</a:t>
            </a:r>
            <a:endParaRPr lang="pt-BR" dirty="0"/>
          </a:p>
          <a:p>
            <a:r>
              <a:rPr lang="pt-BR" dirty="0"/>
              <a:t>3) Liste os filmes cadastrados ordenados pelo rank, maiores “notas” vem primeiro.</a:t>
            </a:r>
          </a:p>
          <a:p>
            <a:pPr lvl="1"/>
            <a:r>
              <a:rPr lang="pt-BR" dirty="0"/>
              <a:t>DICA: Função </a:t>
            </a:r>
            <a:r>
              <a:rPr lang="pt-BR" u="sng" dirty="0"/>
              <a:t>ORDER BY</a:t>
            </a:r>
          </a:p>
          <a:p>
            <a:r>
              <a:rPr lang="pt-BR" dirty="0"/>
              <a:t>4) Qual o filme mais velho cadastrado na base que possua uma nota?</a:t>
            </a:r>
          </a:p>
          <a:p>
            <a:pPr lvl="1"/>
            <a:r>
              <a:rPr lang="pt-BR" dirty="0"/>
              <a:t>DICA: Funções ORDER BY e NULL</a:t>
            </a:r>
          </a:p>
          <a:p>
            <a:endParaRPr lang="pt-BR" u="sng" dirty="0"/>
          </a:p>
          <a:p>
            <a:endParaRPr lang="pt-BR" u="sng" dirty="0"/>
          </a:p>
        </p:txBody>
      </p:sp>
      <p:sp>
        <p:nvSpPr>
          <p:cNvPr id="8214" name="Rectangle 76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5" name="Rectangle 78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7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2" name="Rectangle 72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0E389-8D1F-4E44-93D3-F7D13DB9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pt-BR"/>
              <a:t>Exercícios de SQL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BF92F6C-5666-4189-806B-3995CB81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845086"/>
            <a:ext cx="4020297" cy="1948160"/>
          </a:xfrm>
          <a:prstGeom prst="rect">
            <a:avLst/>
          </a:prstGeom>
        </p:spPr>
      </p:pic>
      <p:cxnSp>
        <p:nvCxnSpPr>
          <p:cNvPr id="8213" name="Straight Connector 74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0D8F6-EAC5-4B91-B5D7-255A9B9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5) DESAFIO: Crie uma tabela contendo os nomes de filmes, o ano que foi lançado e os papeis interpretados nos filmes listados pela atriz Fernanda Montenegro</a:t>
            </a:r>
          </a:p>
          <a:p>
            <a:pPr lvl="1"/>
            <a:r>
              <a:rPr lang="pt-BR" dirty="0"/>
              <a:t>DICA: </a:t>
            </a:r>
            <a:r>
              <a:rPr lang="pt-BR" u="sng" dirty="0"/>
              <a:t>INNER JOINS</a:t>
            </a:r>
          </a:p>
          <a:p>
            <a:r>
              <a:rPr lang="pt-BR" dirty="0"/>
              <a:t>6) Consegue adicionar gênero do filme na tabela criada no exercício 5?</a:t>
            </a:r>
          </a:p>
          <a:p>
            <a:pPr lvl="1"/>
            <a:r>
              <a:rPr lang="pt-BR" dirty="0"/>
              <a:t>DICA: </a:t>
            </a:r>
            <a:r>
              <a:rPr lang="pt-BR" u="sng" dirty="0"/>
              <a:t>INNER JOIN</a:t>
            </a:r>
          </a:p>
          <a:p>
            <a:r>
              <a:rPr lang="pt-BR" dirty="0"/>
              <a:t>7) Compare os resultados dos exercícios 5 e 6 e argumente porque existe uma diferença no resultado do número de linhas entre o exercício 5 e o exercício 6.</a:t>
            </a:r>
          </a:p>
          <a:p>
            <a:r>
              <a:rPr lang="pt-BR" dirty="0"/>
              <a:t>8) Adicione também o nome do diretor nos filmes em que Fernanda Montenegro atuou.</a:t>
            </a:r>
          </a:p>
          <a:p>
            <a:pPr lvl="1"/>
            <a:r>
              <a:rPr lang="pt-BR" dirty="0"/>
              <a:t>DICA: </a:t>
            </a:r>
            <a:r>
              <a:rPr lang="pt-BR" u="sng" dirty="0"/>
              <a:t>INNER JOIN</a:t>
            </a:r>
            <a:r>
              <a:rPr lang="pt-BR" dirty="0"/>
              <a:t> na tabela do exercício 5 ou 6</a:t>
            </a:r>
          </a:p>
        </p:txBody>
      </p:sp>
      <p:sp>
        <p:nvSpPr>
          <p:cNvPr id="8214" name="Rectangle 76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5" name="Rectangle 78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693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2" name="Rectangle 72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0E389-8D1F-4E44-93D3-F7D13DB9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pt-BR"/>
              <a:t>Exercícios de SQL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BF92F6C-5666-4189-806B-3995CB81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845086"/>
            <a:ext cx="4020297" cy="1948160"/>
          </a:xfrm>
          <a:prstGeom prst="rect">
            <a:avLst/>
          </a:prstGeom>
        </p:spPr>
      </p:pic>
      <p:cxnSp>
        <p:nvCxnSpPr>
          <p:cNvPr id="8213" name="Straight Connector 74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0D8F6-EAC5-4B91-B5D7-255A9B9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9</a:t>
            </a:r>
            <a:r>
              <a:rPr lang="pt-BR" dirty="0"/>
              <a:t>) Qual a média de nota (rank) dos filmes de José Wilker e Fernanda Montenegro?</a:t>
            </a:r>
          </a:p>
          <a:p>
            <a:pPr lvl="1"/>
            <a:r>
              <a:rPr lang="pt-BR" dirty="0"/>
              <a:t>DICA: Funções AVG, INNER JOINS, AND, OR, GROUP BY</a:t>
            </a:r>
          </a:p>
          <a:p>
            <a:r>
              <a:rPr lang="pt-BR" dirty="0"/>
              <a:t>10) Qual dos dois atores tem a maior média?</a:t>
            </a:r>
          </a:p>
        </p:txBody>
      </p:sp>
      <p:sp>
        <p:nvSpPr>
          <p:cNvPr id="8214" name="Rectangle 76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5" name="Rectangle 78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872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C00FEF-11C6-43A1-8F02-3F823793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Power BI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75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4859</TotalTime>
  <Words>3258</Words>
  <Application>Microsoft Office PowerPoint</Application>
  <PresentationFormat>Widescreen</PresentationFormat>
  <Paragraphs>325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Consolas</vt:lpstr>
      <vt:lpstr>Retrospect</vt:lpstr>
      <vt:lpstr>Fundamentos de Business Intelligence e Análise de Dados</vt:lpstr>
      <vt:lpstr>Na aula anterior...</vt:lpstr>
      <vt:lpstr>Agenda</vt:lpstr>
      <vt:lpstr>Correção</vt:lpstr>
      <vt:lpstr>Exercícios de SQL</vt:lpstr>
      <vt:lpstr>Exercícios de SQL</vt:lpstr>
      <vt:lpstr>Exercícios de SQL</vt:lpstr>
      <vt:lpstr>Exercícios de SQL</vt:lpstr>
      <vt:lpstr>Microsoft Power BI</vt:lpstr>
      <vt:lpstr>PowerPoint Presentation</vt:lpstr>
      <vt:lpstr>O que é B.I. (de novo)</vt:lpstr>
      <vt:lpstr>Introdução</vt:lpstr>
      <vt:lpstr>Introdução</vt:lpstr>
      <vt:lpstr>Introdução</vt:lpstr>
      <vt:lpstr>Introdução</vt:lpstr>
      <vt:lpstr>Power BI Desktop</vt:lpstr>
      <vt:lpstr>PowerPoint Presentation</vt:lpstr>
      <vt:lpstr>Power BI Service</vt:lpstr>
      <vt:lpstr>Principais Elementos</vt:lpstr>
      <vt:lpstr>Principais Elementos</vt:lpstr>
      <vt:lpstr>DAX – Data Analysis Expression</vt:lpstr>
      <vt:lpstr>PowerPoint Presentation</vt:lpstr>
      <vt:lpstr>Conectando dados ao Power BI</vt:lpstr>
      <vt:lpstr>Conectando dados ao Power BI</vt:lpstr>
      <vt:lpstr>Conectando dados ao Power BI</vt:lpstr>
      <vt:lpstr>Conectando dados ao Power BI</vt:lpstr>
      <vt:lpstr>Conectando dados ao Power BI</vt:lpstr>
      <vt:lpstr>Conectando dados ao Power BI</vt:lpstr>
      <vt:lpstr>Compreender as funções estatísticas básicas utilizando MPBI</vt:lpstr>
      <vt:lpstr>Compreender as funções estatísticas básicas utilizando MPBI</vt:lpstr>
      <vt:lpstr>Compreender as funções estatísticas básicas utilizando MPBI</vt:lpstr>
      <vt:lpstr>Compreender as funções estatísticas básicas utilizando MPBI</vt:lpstr>
      <vt:lpstr>Compreender as funções estatísticas básicas utilizando MPBI</vt:lpstr>
      <vt:lpstr>15 Regras para um Dashboard Perfeito</vt:lpstr>
      <vt:lpstr>Instalando o Power BI</vt:lpstr>
      <vt:lpstr>Carregando a primeira tabela de dados no Power BI</vt:lpstr>
      <vt:lpstr>Carregando a primeira tabela de dados no Power BI</vt:lpstr>
      <vt:lpstr>Criando o primeiro painel</vt:lpstr>
      <vt:lpstr>Criando o primeiro painel</vt:lpstr>
      <vt:lpstr>Criando o primeiro painel</vt:lpstr>
      <vt:lpstr>Criando o primeiro painel</vt:lpstr>
      <vt:lpstr>Na próxima aula...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Business Intelligence e Análise de Dados</dc:title>
  <dc:creator>Rodrigo Silva Vilela Eiras</dc:creator>
  <cp:lastModifiedBy>Rodrigo Eiras</cp:lastModifiedBy>
  <cp:revision>10</cp:revision>
  <dcterms:created xsi:type="dcterms:W3CDTF">2021-07-20T18:31:53Z</dcterms:created>
  <dcterms:modified xsi:type="dcterms:W3CDTF">2022-03-09T09:27:47Z</dcterms:modified>
</cp:coreProperties>
</file>