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1" r:id="rId6"/>
    <p:sldId id="262" r:id="rId7"/>
    <p:sldId id="279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3" r:id="rId22"/>
    <p:sldId id="277" r:id="rId23"/>
    <p:sldId id="278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64" autoAdjust="0"/>
  </p:normalViewPr>
  <p:slideViewPr>
    <p:cSldViewPr>
      <p:cViewPr varScale="1">
        <p:scale>
          <a:sx n="67" d="100"/>
          <a:sy n="67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BC709-E323-452A-8838-FC60949ACD18}" type="datetimeFigureOut">
              <a:rPr lang="pt-BR" smtClean="0"/>
              <a:t>26/01/2015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5B33B-4DF7-47FD-ABA3-3A4D4AE23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281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5B33B-4DF7-47FD-ABA3-3A4D4AE239A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648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5B33B-4DF7-47FD-ABA3-3A4D4AE239A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648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5B33B-4DF7-47FD-ABA3-3A4D4AE239A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648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5B33B-4DF7-47FD-ABA3-3A4D4AE239A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648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5B33B-4DF7-47FD-ABA3-3A4D4AE239A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648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5B33B-4DF7-47FD-ABA3-3A4D4AE239A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648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5B33B-4DF7-47FD-ABA3-3A4D4AE239A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648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5B33B-4DF7-47FD-ABA3-3A4D4AE239A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64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67A6-32A1-472E-B40C-896A80A3B14B}" type="datetimeFigureOut">
              <a:rPr lang="pt-BR" smtClean="0"/>
              <a:t>26/01/2015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989A-A342-4F41-BE0D-25871FCDFC5E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67A6-32A1-472E-B40C-896A80A3B14B}" type="datetimeFigureOut">
              <a:rPr lang="pt-BR" smtClean="0"/>
              <a:t>26/01/2015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989A-A342-4F41-BE0D-25871FCDFC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67A6-32A1-472E-B40C-896A80A3B14B}" type="datetimeFigureOut">
              <a:rPr lang="pt-BR" smtClean="0"/>
              <a:t>26/01/2015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989A-A342-4F41-BE0D-25871FCDFC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67A6-32A1-472E-B40C-896A80A3B14B}" type="datetimeFigureOut">
              <a:rPr lang="pt-BR" smtClean="0"/>
              <a:t>26/01/2015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989A-A342-4F41-BE0D-25871FCDFC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67A6-32A1-472E-B40C-896A80A3B14B}" type="datetimeFigureOut">
              <a:rPr lang="pt-BR" smtClean="0"/>
              <a:t>26/01/2015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989A-A342-4F41-BE0D-25871FCDFC5E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67A6-32A1-472E-B40C-896A80A3B14B}" type="datetimeFigureOut">
              <a:rPr lang="pt-BR" smtClean="0"/>
              <a:t>26/01/2015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989A-A342-4F41-BE0D-25871FCDFC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67A6-32A1-472E-B40C-896A80A3B14B}" type="datetimeFigureOut">
              <a:rPr lang="pt-BR" smtClean="0"/>
              <a:t>26/01/2015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989A-A342-4F41-BE0D-25871FCDFC5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67A6-32A1-472E-B40C-896A80A3B14B}" type="datetimeFigureOut">
              <a:rPr lang="pt-BR" smtClean="0"/>
              <a:t>26/01/2015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989A-A342-4F41-BE0D-25871FCDFC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67A6-32A1-472E-B40C-896A80A3B14B}" type="datetimeFigureOut">
              <a:rPr lang="pt-BR" smtClean="0"/>
              <a:t>26/01/2015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989A-A342-4F41-BE0D-25871FCDFC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67A6-32A1-472E-B40C-896A80A3B14B}" type="datetimeFigureOut">
              <a:rPr lang="pt-BR" smtClean="0"/>
              <a:t>26/01/2015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989A-A342-4F41-BE0D-25871FCDFC5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67A6-32A1-472E-B40C-896A80A3B14B}" type="datetimeFigureOut">
              <a:rPr lang="pt-BR" smtClean="0"/>
              <a:t>26/01/2015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989A-A342-4F41-BE0D-25871FCDFC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F9367A6-32A1-472E-B40C-896A80A3B14B}" type="datetimeFigureOut">
              <a:rPr lang="pt-BR" smtClean="0"/>
              <a:t>26/01/2015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930989A-A342-4F41-BE0D-25871FCDFC5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pensador.uol.com.br/autor/steve_jobs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2000" b="1" dirty="0"/>
              <a:t>Analise de </a:t>
            </a:r>
            <a:r>
              <a:rPr lang="pt-BR" sz="2000" b="1" dirty="0" smtClean="0"/>
              <a:t>VAZÃO</a:t>
            </a:r>
            <a:r>
              <a:rPr lang="pt-BR" sz="2000" b="1" i="1" dirty="0" smtClean="0"/>
              <a:t> </a:t>
            </a:r>
            <a:r>
              <a:rPr lang="pt-BR" sz="2000" b="1" dirty="0"/>
              <a:t>no padrão IEEE 802.15.4 </a:t>
            </a:r>
            <a:r>
              <a:rPr lang="pt-BR" sz="2000" b="1" dirty="0" smtClean="0"/>
              <a:t>UTILIZANDO TOPOLOGIA ESTRELA COM BEACON ATIVADO</a:t>
            </a:r>
            <a:endParaRPr lang="pt-BR" sz="2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1600" dirty="0" smtClean="0"/>
              <a:t>Rodrigo Silva Vilela Eiras</a:t>
            </a:r>
          </a:p>
          <a:p>
            <a:r>
              <a:rPr lang="pt-BR" sz="1600" dirty="0" smtClean="0"/>
              <a:t>PEL / UERJ</a:t>
            </a:r>
            <a:endParaRPr lang="pt-BR" sz="1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64704"/>
            <a:ext cx="1151815" cy="12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9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700" b="1" dirty="0" smtClean="0"/>
              <a:t>Métodos de Transferências de Dados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endParaRPr lang="pt-BR" sz="2800" dirty="0"/>
          </a:p>
          <a:p>
            <a:endParaRPr lang="pt-BR" dirty="0" smtClean="0"/>
          </a:p>
          <a:p>
            <a:endParaRPr lang="pt-BR" sz="2800" dirty="0"/>
          </a:p>
          <a:p>
            <a:endParaRPr lang="pt-BR" sz="2800" dirty="0" smtClean="0"/>
          </a:p>
          <a:p>
            <a:endParaRPr lang="pt-BR" sz="2400" dirty="0" smtClean="0"/>
          </a:p>
          <a:p>
            <a:pPr lvl="1"/>
            <a:endParaRPr lang="pt-BR" sz="2400" dirty="0"/>
          </a:p>
        </p:txBody>
      </p:sp>
      <p:sp>
        <p:nvSpPr>
          <p:cNvPr id="5" name="Retângulo 4"/>
          <p:cNvSpPr/>
          <p:nvPr/>
        </p:nvSpPr>
        <p:spPr>
          <a:xfrm>
            <a:off x="1882374" y="1340768"/>
            <a:ext cx="4859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Coordenador </a:t>
            </a:r>
            <a:r>
              <a:rPr lang="pt-BR" sz="2800" dirty="0">
                <a:sym typeface="Wingdings" pitchFamily="2" charset="2"/>
              </a:rPr>
              <a:t> Dispositivo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89" y="2000680"/>
            <a:ext cx="6470314" cy="45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700" b="1" dirty="0" smtClean="0"/>
              <a:t>Métodos de Transferências de Dados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696072"/>
          </a:xfrm>
        </p:spPr>
        <p:txBody>
          <a:bodyPr>
            <a:normAutofit/>
          </a:bodyPr>
          <a:lstStyle/>
          <a:p>
            <a:pPr lvl="1" algn="just"/>
            <a:r>
              <a:rPr lang="pt-BR" dirty="0"/>
              <a:t>Em redes com topologia ponto-a-ponto (ou malha) todos os dispositivos podem se comunicar entre si. Nesse caso, os dispositivos estarão em sincronia na maioria das aplicações [</a:t>
            </a:r>
            <a:r>
              <a:rPr lang="pt-BR" dirty="0" err="1"/>
              <a:t>Farahani</a:t>
            </a:r>
            <a:r>
              <a:rPr lang="pt-BR" dirty="0"/>
              <a:t>, 2008</a:t>
            </a:r>
            <a:r>
              <a:rPr lang="pt-BR" dirty="0" smtClean="0"/>
              <a:t>].</a:t>
            </a:r>
          </a:p>
          <a:p>
            <a:pPr lvl="1" algn="just"/>
            <a:endParaRPr lang="pt-BR" sz="2400" dirty="0"/>
          </a:p>
          <a:p>
            <a:pPr lvl="1" algn="just"/>
            <a:r>
              <a:rPr lang="pt-BR" dirty="0" smtClean="0"/>
              <a:t>Sincronismo descentralizado.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051720" y="1340768"/>
            <a:ext cx="4859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ym typeface="Wingdings" pitchFamily="2" charset="2"/>
              </a:rPr>
              <a:t>Dispositivo  Dispositivo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933056"/>
            <a:ext cx="2343477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7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Simulação de Vazão em Redes IEEE 802.15.4 com </a:t>
            </a:r>
            <a:r>
              <a:rPr lang="pt-BR" sz="2400" b="1" dirty="0" err="1"/>
              <a:t>Beacon</a:t>
            </a:r>
            <a:r>
              <a:rPr lang="pt-BR" sz="2400" b="1" dirty="0"/>
              <a:t> Ativado Sobre uma Topologia do Tipo </a:t>
            </a:r>
            <a:r>
              <a:rPr lang="pt-BR" sz="2400" b="1" dirty="0" smtClean="0"/>
              <a:t>Estrela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08748"/>
            <a:ext cx="8229600" cy="4512539"/>
          </a:xfrm>
        </p:spPr>
        <p:txBody>
          <a:bodyPr>
            <a:normAutofit fontScale="92500" lnSpcReduction="20000"/>
          </a:bodyPr>
          <a:lstStyle/>
          <a:p>
            <a:pPr lvl="1" algn="just"/>
            <a:r>
              <a:rPr lang="pt-BR" sz="2800" dirty="0" smtClean="0"/>
              <a:t>Network Simulator 2 – 2.35.</a:t>
            </a:r>
          </a:p>
          <a:p>
            <a:pPr lvl="1" algn="just"/>
            <a:endParaRPr lang="pt-BR" sz="2800" dirty="0"/>
          </a:p>
          <a:p>
            <a:pPr lvl="1" algn="just"/>
            <a:r>
              <a:rPr lang="pt-BR" sz="2800" dirty="0" err="1" smtClean="0"/>
              <a:t>Ubuntu</a:t>
            </a:r>
            <a:r>
              <a:rPr lang="pt-BR" sz="2800" dirty="0" smtClean="0"/>
              <a:t> LTS 14.04 x64.</a:t>
            </a:r>
          </a:p>
          <a:p>
            <a:pPr lvl="1" algn="just"/>
            <a:endParaRPr lang="pt-BR" sz="2800" dirty="0"/>
          </a:p>
          <a:p>
            <a:pPr lvl="1" algn="just"/>
            <a:r>
              <a:rPr lang="pt-BR" sz="2800" dirty="0" smtClean="0"/>
              <a:t>Baseado nos algoritmos de </a:t>
            </a:r>
            <a:r>
              <a:rPr lang="pt-BR" sz="2800" dirty="0" err="1" smtClean="0"/>
              <a:t>Zheng</a:t>
            </a:r>
            <a:r>
              <a:rPr lang="pt-BR" sz="2800" dirty="0" smtClean="0"/>
              <a:t> e Lee para WPAN. (NS 2.28)</a:t>
            </a:r>
          </a:p>
          <a:p>
            <a:pPr lvl="1" algn="just"/>
            <a:endParaRPr lang="pt-BR" sz="2800" dirty="0"/>
          </a:p>
          <a:p>
            <a:pPr lvl="1" algn="just"/>
            <a:r>
              <a:rPr lang="pt-BR" sz="2800" dirty="0" smtClean="0"/>
              <a:t>Baseado na adaptação de </a:t>
            </a:r>
            <a:r>
              <a:rPr lang="pt-BR" sz="2800" dirty="0" err="1"/>
              <a:t>Vaddina</a:t>
            </a:r>
            <a:r>
              <a:rPr lang="pt-BR" sz="2800" dirty="0"/>
              <a:t> </a:t>
            </a:r>
            <a:r>
              <a:rPr lang="pt-BR" sz="2800" dirty="0" err="1"/>
              <a:t>Prakash</a:t>
            </a:r>
            <a:r>
              <a:rPr lang="pt-BR" sz="2800" dirty="0"/>
              <a:t> </a:t>
            </a:r>
            <a:r>
              <a:rPr lang="pt-BR" sz="2800" dirty="0" smtClean="0"/>
              <a:t>Rao para WPAN em 868 </a:t>
            </a:r>
            <a:r>
              <a:rPr lang="pt-BR" sz="2800" dirty="0" err="1" smtClean="0"/>
              <a:t>Mhz</a:t>
            </a:r>
            <a:r>
              <a:rPr lang="pt-BR" sz="2800" dirty="0" smtClean="0"/>
              <a:t>.</a:t>
            </a:r>
          </a:p>
          <a:p>
            <a:pPr lvl="1" algn="just"/>
            <a:endParaRPr lang="pt-BR" sz="2800" dirty="0"/>
          </a:p>
          <a:p>
            <a:pPr lvl="1" algn="just"/>
            <a:r>
              <a:rPr lang="pt-BR" sz="2800" dirty="0" smtClean="0"/>
              <a:t>TIBCO </a:t>
            </a:r>
            <a:r>
              <a:rPr lang="pt-BR" sz="2800" dirty="0" err="1" smtClean="0"/>
              <a:t>Spotfire</a:t>
            </a:r>
            <a:r>
              <a:rPr lang="pt-BR" sz="2800" dirty="0" smtClean="0"/>
              <a:t> 6.5 para analise.</a:t>
            </a:r>
          </a:p>
          <a:p>
            <a:pPr lvl="1" algn="just"/>
            <a:endParaRPr lang="pt-BR" sz="2800" dirty="0"/>
          </a:p>
          <a:p>
            <a:pPr lvl="1" algn="just"/>
            <a:endParaRPr lang="pt-BR" sz="2800" dirty="0" smtClean="0"/>
          </a:p>
          <a:p>
            <a:pPr lvl="1" algn="just"/>
            <a:endParaRPr lang="pt-BR" dirty="0"/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66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Simulação de Vazão em Redes IEEE 802.15.4 com </a:t>
            </a:r>
            <a:r>
              <a:rPr lang="pt-BR" sz="2400" b="1" dirty="0" err="1"/>
              <a:t>Beacon</a:t>
            </a:r>
            <a:r>
              <a:rPr lang="pt-BR" sz="2400" b="1" dirty="0"/>
              <a:t> Ativado Sobre uma Topologia do Tipo </a:t>
            </a:r>
            <a:r>
              <a:rPr lang="pt-BR" sz="2400" b="1" dirty="0" smtClean="0"/>
              <a:t>Estrela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08748"/>
            <a:ext cx="8229600" cy="4512539"/>
          </a:xfrm>
        </p:spPr>
        <p:txBody>
          <a:bodyPr>
            <a:normAutofit/>
          </a:bodyPr>
          <a:lstStyle/>
          <a:p>
            <a:pPr lvl="1" algn="just"/>
            <a:r>
              <a:rPr lang="pt-BR" sz="2800" dirty="0" smtClean="0"/>
              <a:t>Parâmetros estáticos da simulação.</a:t>
            </a:r>
          </a:p>
          <a:p>
            <a:pPr lvl="1" algn="just"/>
            <a:endParaRPr lang="pt-BR" sz="2800" dirty="0"/>
          </a:p>
          <a:p>
            <a:pPr lvl="1" algn="just"/>
            <a:endParaRPr lang="pt-BR" sz="2800" dirty="0" smtClean="0"/>
          </a:p>
          <a:p>
            <a:pPr lvl="1" algn="just"/>
            <a:endParaRPr lang="pt-BR" sz="2800" dirty="0"/>
          </a:p>
          <a:p>
            <a:pPr lvl="1" algn="just"/>
            <a:endParaRPr lang="pt-BR" sz="2800" dirty="0" smtClean="0"/>
          </a:p>
          <a:p>
            <a:pPr lvl="1" algn="just"/>
            <a:endParaRPr lang="pt-BR" dirty="0"/>
          </a:p>
          <a:p>
            <a:pPr lvl="1" algn="just"/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553040"/>
              </p:ext>
            </p:extLst>
          </p:nvPr>
        </p:nvGraphicFramePr>
        <p:xfrm>
          <a:off x="899592" y="2276872"/>
          <a:ext cx="7108264" cy="3960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10676"/>
                <a:gridCol w="3497588"/>
              </a:tblGrid>
              <a:tr h="24752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300" u="sng">
                          <a:effectLst/>
                        </a:rPr>
                        <a:t>Parâmetro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300" u="sng">
                          <a:effectLst/>
                        </a:rPr>
                        <a:t>Valor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752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300">
                          <a:effectLst/>
                        </a:rPr>
                        <a:t>Topologia da Rede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300">
                          <a:effectLst/>
                        </a:rPr>
                        <a:t>Estrela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752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300">
                          <a:effectLst/>
                        </a:rPr>
                        <a:t>Número de Nós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300">
                          <a:effectLst/>
                        </a:rPr>
                        <a:t>15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752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300">
                          <a:effectLst/>
                        </a:rPr>
                        <a:t>Número de Coordenadores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300">
                          <a:effectLst/>
                        </a:rPr>
                        <a:t>1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752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300">
                          <a:effectLst/>
                        </a:rPr>
                        <a:t>Tipo de Trafego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300">
                          <a:effectLst/>
                        </a:rPr>
                        <a:t>CBR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752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300">
                          <a:effectLst/>
                        </a:rPr>
                        <a:t>Direção do Trafego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300">
                          <a:effectLst/>
                        </a:rPr>
                        <a:t>Nó para Coordenador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752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300">
                          <a:effectLst/>
                        </a:rPr>
                        <a:t>Tamanho dos Pacotes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300">
                          <a:effectLst/>
                        </a:rPr>
                        <a:t>70 Bytes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752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300">
                          <a:effectLst/>
                        </a:rPr>
                        <a:t>Distancia entre Nós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300">
                          <a:effectLst/>
                        </a:rPr>
                        <a:t>10m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752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300">
                          <a:effectLst/>
                        </a:rPr>
                        <a:t>Tempo de Simulação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300">
                          <a:effectLst/>
                        </a:rPr>
                        <a:t>1000s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752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300">
                          <a:effectLst/>
                        </a:rPr>
                        <a:t>Taxa de Transmissão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300">
                          <a:effectLst/>
                        </a:rPr>
                        <a:t>1 Pacote por Segundo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752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300">
                          <a:effectLst/>
                        </a:rPr>
                        <a:t>Tipo de Antena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300">
                          <a:effectLst/>
                        </a:rPr>
                        <a:t>Omnidirecional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752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300">
                          <a:effectLst/>
                        </a:rPr>
                        <a:t>Tipo de Fila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300">
                          <a:effectLst/>
                        </a:rPr>
                        <a:t>DropTail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752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300">
                          <a:effectLst/>
                        </a:rPr>
                        <a:t>Tamanho da Fila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300">
                          <a:effectLst/>
                        </a:rPr>
                        <a:t>150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752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300">
                          <a:effectLst/>
                        </a:rPr>
                        <a:t>Tipo de Propagação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300">
                          <a:effectLst/>
                        </a:rPr>
                        <a:t>Two Ray Ground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752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300">
                          <a:effectLst/>
                        </a:rPr>
                        <a:t>Ganho de Transmissão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300">
                          <a:effectLst/>
                        </a:rPr>
                        <a:t>1 dB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752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300">
                          <a:effectLst/>
                        </a:rPr>
                        <a:t>Ganho de Recepção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300" dirty="0">
                          <a:effectLst/>
                        </a:rPr>
                        <a:t>1 dB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1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Simulação de Vazão em Redes IEEE 802.15.4 com </a:t>
            </a:r>
            <a:r>
              <a:rPr lang="pt-BR" sz="2400" b="1" dirty="0" err="1"/>
              <a:t>Beacon</a:t>
            </a:r>
            <a:r>
              <a:rPr lang="pt-BR" sz="2400" b="1" dirty="0"/>
              <a:t> Ativado Sobre uma Topologia do Tipo </a:t>
            </a:r>
            <a:r>
              <a:rPr lang="pt-BR" sz="2400" b="1" dirty="0" smtClean="0"/>
              <a:t>Estrela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08748"/>
            <a:ext cx="8229600" cy="4512539"/>
          </a:xfrm>
        </p:spPr>
        <p:txBody>
          <a:bodyPr>
            <a:normAutofit/>
          </a:bodyPr>
          <a:lstStyle/>
          <a:p>
            <a:pPr lvl="1" algn="just"/>
            <a:r>
              <a:rPr lang="pt-BR" sz="2800" dirty="0" smtClean="0"/>
              <a:t>Dois Cenários para simulação.</a:t>
            </a:r>
          </a:p>
          <a:p>
            <a:pPr lvl="2" algn="just"/>
            <a:r>
              <a:rPr lang="pt-BR" sz="2400" dirty="0" err="1" smtClean="0"/>
              <a:t>macSuperframeOrder</a:t>
            </a:r>
            <a:r>
              <a:rPr lang="pt-BR" sz="2400" dirty="0" smtClean="0"/>
              <a:t> e </a:t>
            </a:r>
            <a:r>
              <a:rPr lang="pt-BR" sz="2400" dirty="0" err="1" smtClean="0"/>
              <a:t>macBeaconOrder</a:t>
            </a:r>
            <a:r>
              <a:rPr lang="pt-BR" sz="2400" dirty="0" smtClean="0"/>
              <a:t> = 1</a:t>
            </a:r>
          </a:p>
          <a:p>
            <a:pPr lvl="2" algn="just"/>
            <a:r>
              <a:rPr lang="pt-BR" sz="2400" dirty="0" err="1"/>
              <a:t>macSuperframeOrder</a:t>
            </a:r>
            <a:r>
              <a:rPr lang="pt-BR" sz="2400" dirty="0"/>
              <a:t> e </a:t>
            </a:r>
            <a:r>
              <a:rPr lang="pt-BR" sz="2400" dirty="0" err="1"/>
              <a:t>macBeaconOrder</a:t>
            </a:r>
            <a:r>
              <a:rPr lang="pt-BR" sz="2400" dirty="0"/>
              <a:t> = </a:t>
            </a:r>
            <a:r>
              <a:rPr lang="pt-BR" sz="2400" dirty="0" smtClean="0"/>
              <a:t>3</a:t>
            </a:r>
          </a:p>
          <a:p>
            <a:pPr lvl="2" algn="just"/>
            <a:endParaRPr lang="pt-BR" sz="2400" dirty="0"/>
          </a:p>
          <a:p>
            <a:pPr lvl="2" algn="just"/>
            <a:r>
              <a:rPr lang="pt-BR" sz="2400" dirty="0" err="1"/>
              <a:t>macSuperframeOrder</a:t>
            </a:r>
            <a:r>
              <a:rPr lang="pt-BR" sz="2400" dirty="0"/>
              <a:t> </a:t>
            </a:r>
            <a:r>
              <a:rPr lang="pt-BR" sz="2400" dirty="0" smtClean="0"/>
              <a:t>= SO</a:t>
            </a:r>
          </a:p>
          <a:p>
            <a:pPr lvl="2" algn="just"/>
            <a:r>
              <a:rPr lang="pt-BR" sz="2400" dirty="0" err="1" smtClean="0"/>
              <a:t>macBeaconOrder</a:t>
            </a:r>
            <a:r>
              <a:rPr lang="pt-BR" sz="2400" dirty="0" smtClean="0"/>
              <a:t> </a:t>
            </a:r>
            <a:r>
              <a:rPr lang="pt-BR" sz="2400" dirty="0"/>
              <a:t>= </a:t>
            </a:r>
            <a:r>
              <a:rPr lang="pt-BR" sz="2400" dirty="0" smtClean="0"/>
              <a:t>BO</a:t>
            </a:r>
          </a:p>
          <a:p>
            <a:pPr lvl="2" algn="just"/>
            <a:endParaRPr lang="pt-BR" sz="2400" dirty="0"/>
          </a:p>
          <a:p>
            <a:pPr lvl="1" algn="just"/>
            <a:r>
              <a:rPr lang="pt-BR" sz="2600" dirty="0" smtClean="0"/>
              <a:t>Esses dois parâmetros, tratam o tamanho do </a:t>
            </a:r>
            <a:r>
              <a:rPr lang="pt-BR" sz="2600" dirty="0" err="1" smtClean="0"/>
              <a:t>super</a:t>
            </a:r>
            <a:r>
              <a:rPr lang="pt-BR" sz="2600" dirty="0" smtClean="0"/>
              <a:t> quadro, e podem gerar uma maior taxa de símbolos dependendo do valor utilizado.</a:t>
            </a:r>
            <a:endParaRPr lang="pt-BR" sz="2600" dirty="0"/>
          </a:p>
          <a:p>
            <a:pPr lvl="2" algn="just"/>
            <a:endParaRPr lang="pt-BR" sz="2400" dirty="0"/>
          </a:p>
          <a:p>
            <a:pPr lvl="2" algn="just"/>
            <a:endParaRPr lang="pt-BR" sz="2400" dirty="0"/>
          </a:p>
          <a:p>
            <a:pPr lvl="2" algn="just"/>
            <a:endParaRPr lang="pt-BR" sz="2400" dirty="0" smtClean="0"/>
          </a:p>
          <a:p>
            <a:pPr lvl="1" algn="just"/>
            <a:endParaRPr lang="pt-BR" sz="2800" dirty="0"/>
          </a:p>
          <a:p>
            <a:pPr lvl="1" algn="just"/>
            <a:endParaRPr lang="pt-BR" sz="2800" dirty="0" smtClean="0"/>
          </a:p>
          <a:p>
            <a:pPr lvl="1" algn="just"/>
            <a:endParaRPr lang="pt-BR" sz="2800" dirty="0"/>
          </a:p>
          <a:p>
            <a:pPr lvl="1" algn="just"/>
            <a:endParaRPr lang="pt-BR" sz="2800" dirty="0" smtClean="0"/>
          </a:p>
          <a:p>
            <a:pPr lvl="1" algn="just"/>
            <a:endParaRPr lang="pt-BR" dirty="0"/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498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Simulação de Vazão em Redes IEEE 802.15.4 com </a:t>
            </a:r>
            <a:r>
              <a:rPr lang="pt-BR" sz="2400" b="1" dirty="0" err="1"/>
              <a:t>Beacon</a:t>
            </a:r>
            <a:r>
              <a:rPr lang="pt-BR" sz="2400" b="1" dirty="0"/>
              <a:t> Ativado Sobre uma Topologia do Tipo </a:t>
            </a:r>
            <a:r>
              <a:rPr lang="pt-BR" sz="2400" b="1" dirty="0" smtClean="0"/>
              <a:t>Estrela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08748"/>
            <a:ext cx="8229600" cy="4512539"/>
          </a:xfrm>
        </p:spPr>
        <p:txBody>
          <a:bodyPr>
            <a:normAutofit fontScale="85000" lnSpcReduction="20000"/>
          </a:bodyPr>
          <a:lstStyle/>
          <a:p>
            <a:pPr lvl="1" algn="just"/>
            <a:r>
              <a:rPr lang="pt-BR" sz="2800" dirty="0" smtClean="0"/>
              <a:t>Dois Cenários para simulação.</a:t>
            </a:r>
          </a:p>
          <a:p>
            <a:pPr lvl="2" algn="just"/>
            <a:r>
              <a:rPr lang="pt-BR" sz="2000" dirty="0" smtClean="0"/>
              <a:t>A </a:t>
            </a:r>
            <a:r>
              <a:rPr lang="pt-BR" sz="2000" dirty="0"/>
              <a:t>estrutura do </a:t>
            </a:r>
            <a:r>
              <a:rPr lang="pt-BR" sz="2000" dirty="0" err="1"/>
              <a:t>super</a:t>
            </a:r>
            <a:r>
              <a:rPr lang="pt-BR" sz="2000" dirty="0"/>
              <a:t> quadro é definida pelo coordenador da PAN e configurada pela camada de </a:t>
            </a:r>
            <a:r>
              <a:rPr lang="pt-BR" sz="2000" dirty="0" smtClean="0"/>
              <a:t>rede.</a:t>
            </a:r>
          </a:p>
          <a:p>
            <a:pPr lvl="2" algn="just"/>
            <a:endParaRPr lang="pt-BR" sz="2000" dirty="0" smtClean="0"/>
          </a:p>
          <a:p>
            <a:pPr lvl="2" algn="just"/>
            <a:r>
              <a:rPr lang="pt-BR" sz="2000" dirty="0" smtClean="0"/>
              <a:t>O </a:t>
            </a:r>
            <a:r>
              <a:rPr lang="pt-BR" sz="2000" dirty="0"/>
              <a:t>intervalo do </a:t>
            </a:r>
            <a:r>
              <a:rPr lang="pt-BR" sz="2000" i="1" dirty="0" err="1"/>
              <a:t>Beacon</a:t>
            </a:r>
            <a:r>
              <a:rPr lang="pt-BR" sz="2000" dirty="0"/>
              <a:t> (BI) é o tempo de duração entre dois </a:t>
            </a:r>
            <a:r>
              <a:rPr lang="pt-BR" sz="2000" i="1" dirty="0" err="1"/>
              <a:t>beacons</a:t>
            </a:r>
            <a:r>
              <a:rPr lang="pt-BR" sz="2000" dirty="0"/>
              <a:t> </a:t>
            </a:r>
            <a:r>
              <a:rPr lang="pt-BR" sz="2000" dirty="0" smtClean="0"/>
              <a:t>consecutivos</a:t>
            </a:r>
          </a:p>
          <a:p>
            <a:pPr lvl="2" algn="just"/>
            <a:endParaRPr lang="pt-BR" sz="2000" dirty="0" smtClean="0"/>
          </a:p>
          <a:p>
            <a:pPr lvl="2" algn="just"/>
            <a:r>
              <a:rPr lang="pt-BR" sz="2000" dirty="0"/>
              <a:t>É</a:t>
            </a:r>
            <a:r>
              <a:rPr lang="pt-BR" sz="2000" dirty="0" smtClean="0"/>
              <a:t> </a:t>
            </a:r>
            <a:r>
              <a:rPr lang="pt-BR" sz="2000" dirty="0"/>
              <a:t>determinado pelo valor do parâmetro </a:t>
            </a:r>
            <a:r>
              <a:rPr lang="pt-BR" sz="2000" i="1" dirty="0" err="1"/>
              <a:t>macBeaconOrder</a:t>
            </a:r>
            <a:r>
              <a:rPr lang="pt-BR" sz="2000" dirty="0"/>
              <a:t> (BO) e pela constante </a:t>
            </a:r>
            <a:r>
              <a:rPr lang="pt-BR" sz="2000" i="1" dirty="0" err="1"/>
              <a:t>aBaseSuperframeDuration</a:t>
            </a:r>
            <a:r>
              <a:rPr lang="pt-BR" sz="2000" i="1" dirty="0"/>
              <a:t> </a:t>
            </a:r>
            <a:r>
              <a:rPr lang="pt-BR" sz="2000" dirty="0"/>
              <a:t>(SD</a:t>
            </a:r>
            <a:r>
              <a:rPr lang="pt-BR" sz="2000" dirty="0" smtClean="0"/>
              <a:t>).</a:t>
            </a:r>
          </a:p>
          <a:p>
            <a:pPr lvl="2" algn="just"/>
            <a:endParaRPr lang="pt-BR" sz="2000" dirty="0" smtClean="0"/>
          </a:p>
          <a:p>
            <a:pPr lvl="2" algn="just"/>
            <a:r>
              <a:rPr lang="pt-BR" sz="2000" dirty="0" smtClean="0"/>
              <a:t>Ambos</a:t>
            </a:r>
            <a:r>
              <a:rPr lang="pt-BR" sz="2000" dirty="0"/>
              <a:t>, BI e SD são calculados de acordo com as equações a seguir, de forma a encontrar a taxa de símbolos.</a:t>
            </a:r>
          </a:p>
          <a:p>
            <a:endParaRPr lang="pt-BR" dirty="0"/>
          </a:p>
          <a:p>
            <a:pPr marL="274320" lvl="1" indent="0" algn="ctr">
              <a:buNone/>
            </a:pPr>
            <a:r>
              <a:rPr lang="pt-BR" dirty="0">
                <a:solidFill>
                  <a:srgbClr val="FF0000"/>
                </a:solidFill>
              </a:rPr>
              <a:t>SD =</a:t>
            </a:r>
            <a:r>
              <a:rPr lang="pt-BR" i="1" dirty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𝑎𝐵𝑎𝑠𝑒𝑆𝑢𝑝𝑒𝑟𝑓𝑟𝑎𝑚𝑒𝐷𝑢𝑟𝑎𝑡𝑖𝑜𝑛 </a:t>
            </a:r>
            <a:r>
              <a:rPr lang="pt-BR" dirty="0" smtClean="0">
                <a:solidFill>
                  <a:srgbClr val="FF0000"/>
                </a:solidFill>
              </a:rPr>
              <a:t>x 2</a:t>
            </a:r>
            <a:r>
              <a:rPr lang="pt-BR" baseline="30000" dirty="0" smtClean="0">
                <a:solidFill>
                  <a:srgbClr val="FF0000"/>
                </a:solidFill>
              </a:rPr>
              <a:t>macSuperframeOrder</a:t>
            </a:r>
            <a:endParaRPr lang="pt-BR" dirty="0" smtClean="0">
              <a:solidFill>
                <a:srgbClr val="FF0000"/>
              </a:solidFill>
            </a:endParaRPr>
          </a:p>
          <a:p>
            <a:pPr marL="274320" lvl="1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BI = 𝑎𝐵𝑎𝑠𝑒𝑆𝑢𝑝𝑒𝑟𝑓𝑟𝑎𝑚𝑒𝐷𝑢𝑟𝑎𝑡𝑖𝑜𝑛 x 2</a:t>
            </a:r>
            <a:r>
              <a:rPr lang="pt-BR" baseline="30000" dirty="0" smtClean="0">
                <a:solidFill>
                  <a:srgbClr val="FF0000"/>
                </a:solidFill>
              </a:rPr>
              <a:t>macBeaconOrder</a:t>
            </a:r>
          </a:p>
          <a:p>
            <a:pPr marL="274320" lvl="1" indent="0" algn="ctr">
              <a:buNone/>
            </a:pPr>
            <a:endParaRPr lang="pt-BR" baseline="30000" dirty="0" smtClean="0">
              <a:solidFill>
                <a:srgbClr val="FF0000"/>
              </a:solidFill>
            </a:endParaRPr>
          </a:p>
          <a:p>
            <a:pPr marL="274320" lvl="1" indent="0" algn="ctr">
              <a:buNone/>
            </a:pPr>
            <a:endParaRPr lang="pt-BR" sz="2200" baseline="30000" dirty="0">
              <a:solidFill>
                <a:srgbClr val="FF0000"/>
              </a:solidFill>
            </a:endParaRPr>
          </a:p>
          <a:p>
            <a:pPr marL="274320" lvl="1" indent="0" algn="ctr">
              <a:buNone/>
            </a:pPr>
            <a:r>
              <a:rPr lang="pt-BR" sz="2100" u="sng" dirty="0" err="1" smtClean="0"/>
              <a:t>aBaseSuperframeDuration</a:t>
            </a:r>
            <a:r>
              <a:rPr lang="pt-BR" sz="2100" u="sng" dirty="0" smtClean="0"/>
              <a:t> = 960 </a:t>
            </a:r>
            <a:r>
              <a:rPr lang="pt-BR" sz="2100" u="sng" dirty="0" err="1" smtClean="0"/>
              <a:t>simbolos</a:t>
            </a:r>
            <a:endParaRPr lang="pt-BR" sz="2100" u="sng" dirty="0" smtClean="0"/>
          </a:p>
          <a:p>
            <a:pPr lvl="2" algn="just"/>
            <a:endParaRPr lang="pt-BR" sz="2400" dirty="0"/>
          </a:p>
          <a:p>
            <a:pPr lvl="2" algn="just"/>
            <a:endParaRPr lang="pt-BR" sz="2400" dirty="0"/>
          </a:p>
          <a:p>
            <a:pPr lvl="2" algn="just"/>
            <a:endParaRPr lang="pt-BR" sz="2400" dirty="0" smtClean="0"/>
          </a:p>
          <a:p>
            <a:pPr lvl="1" algn="just"/>
            <a:endParaRPr lang="pt-BR" sz="2800" dirty="0"/>
          </a:p>
          <a:p>
            <a:pPr lvl="1" algn="just"/>
            <a:endParaRPr lang="pt-BR" sz="2800" dirty="0" smtClean="0"/>
          </a:p>
          <a:p>
            <a:pPr lvl="1" algn="just"/>
            <a:endParaRPr lang="pt-BR" sz="2800" dirty="0"/>
          </a:p>
          <a:p>
            <a:pPr lvl="1" algn="just"/>
            <a:endParaRPr lang="pt-BR" sz="2800" dirty="0" smtClean="0"/>
          </a:p>
          <a:p>
            <a:pPr lvl="1" algn="just"/>
            <a:endParaRPr lang="pt-BR" dirty="0"/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558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Simulação de Vazão em Redes IEEE 802.15.4 com </a:t>
            </a:r>
            <a:r>
              <a:rPr lang="pt-BR" sz="2400" b="1" dirty="0" err="1"/>
              <a:t>Beacon</a:t>
            </a:r>
            <a:r>
              <a:rPr lang="pt-BR" sz="2400" b="1" dirty="0"/>
              <a:t> Ativado Sobre uma Topologia do Tipo </a:t>
            </a:r>
            <a:r>
              <a:rPr lang="pt-BR" sz="2400" b="1" dirty="0" smtClean="0"/>
              <a:t>Estrela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08748"/>
            <a:ext cx="8229600" cy="4512539"/>
          </a:xfrm>
        </p:spPr>
        <p:txBody>
          <a:bodyPr>
            <a:normAutofit fontScale="92500" lnSpcReduction="10000"/>
          </a:bodyPr>
          <a:lstStyle/>
          <a:p>
            <a:pPr lvl="1" algn="just"/>
            <a:r>
              <a:rPr lang="pt-BR" sz="2800" dirty="0" smtClean="0"/>
              <a:t>Dois Cenários para simulação.</a:t>
            </a:r>
          </a:p>
          <a:p>
            <a:pPr lvl="2" algn="just"/>
            <a:endParaRPr lang="pt-BR" sz="2000" dirty="0"/>
          </a:p>
          <a:p>
            <a:pPr lvl="2" algn="just"/>
            <a:r>
              <a:rPr lang="pt-BR" sz="2000" dirty="0" smtClean="0"/>
              <a:t>Comparativo de </a:t>
            </a:r>
            <a:r>
              <a:rPr lang="pt-BR" sz="2000" dirty="0"/>
              <a:t>como se comportam os valores da vazão para uma rede com 6, 8 10 e 14 nós operando com </a:t>
            </a:r>
            <a:r>
              <a:rPr lang="pt-BR" sz="2000" i="1" dirty="0" err="1"/>
              <a:t>beacon</a:t>
            </a:r>
            <a:r>
              <a:rPr lang="pt-BR" sz="2000" dirty="0"/>
              <a:t> ativo e com </a:t>
            </a:r>
            <a:r>
              <a:rPr lang="pt-BR" sz="2000" dirty="0" err="1"/>
              <a:t>super</a:t>
            </a:r>
            <a:r>
              <a:rPr lang="pt-BR" sz="2000" dirty="0"/>
              <a:t> quadros de duração de 1920 e 7680 símbolos</a:t>
            </a:r>
            <a:r>
              <a:rPr lang="pt-BR" sz="2000" dirty="0" smtClean="0"/>
              <a:t>.</a:t>
            </a:r>
          </a:p>
          <a:p>
            <a:pPr lvl="2" algn="just"/>
            <a:endParaRPr lang="pt-BR" sz="2000" dirty="0"/>
          </a:p>
          <a:p>
            <a:pPr lvl="2" algn="just"/>
            <a:r>
              <a:rPr lang="pt-BR" sz="2000" dirty="0"/>
              <a:t>F</a:t>
            </a:r>
            <a:r>
              <a:rPr lang="pt-BR" sz="2000" dirty="0" smtClean="0"/>
              <a:t>oram </a:t>
            </a:r>
            <a:r>
              <a:rPr lang="pt-BR" sz="2000" dirty="0"/>
              <a:t>executadas 15 corridas de simulação (em um universo de 15 nós) para cada caso de cada </a:t>
            </a:r>
            <a:r>
              <a:rPr lang="pt-BR" sz="2000" dirty="0" smtClean="0"/>
              <a:t>cenário.</a:t>
            </a:r>
          </a:p>
          <a:p>
            <a:pPr lvl="2" algn="just"/>
            <a:r>
              <a:rPr lang="pt-BR" sz="2000" dirty="0"/>
              <a:t>U</a:t>
            </a:r>
            <a:r>
              <a:rPr lang="pt-BR" sz="2000" dirty="0" smtClean="0"/>
              <a:t>ma </a:t>
            </a:r>
            <a:r>
              <a:rPr lang="pt-BR" sz="2000" dirty="0"/>
              <a:t>rede com 6 nós ativos e BO/SO igual a 1 tiveram 15 corridas, da mesma forma, uma rede com 6 nós e BO/SO igual a 3 também tiveram 15 corridas de </a:t>
            </a:r>
            <a:r>
              <a:rPr lang="pt-BR" sz="2000" dirty="0" smtClean="0"/>
              <a:t>simulação.</a:t>
            </a:r>
          </a:p>
          <a:p>
            <a:pPr lvl="2" algn="just"/>
            <a:endParaRPr lang="pt-BR" sz="2000" dirty="0"/>
          </a:p>
          <a:p>
            <a:pPr lvl="2" algn="just"/>
            <a:r>
              <a:rPr lang="pt-BR" sz="2000" dirty="0" smtClean="0"/>
              <a:t>Como </a:t>
            </a:r>
            <a:r>
              <a:rPr lang="pt-BR" sz="2000" dirty="0"/>
              <a:t>são 4 casos de cada cenário, foi um obtida uma pequena base de dados de amostragem contendo 120 </a:t>
            </a:r>
            <a:r>
              <a:rPr lang="pt-BR" sz="2000" dirty="0" smtClean="0"/>
              <a:t>registro.</a:t>
            </a:r>
          </a:p>
          <a:p>
            <a:pPr lvl="2" algn="just"/>
            <a:endParaRPr lang="pt-BR" sz="2000" dirty="0"/>
          </a:p>
          <a:p>
            <a:pPr lvl="2" algn="just"/>
            <a:endParaRPr lang="pt-BR" sz="2000" dirty="0" smtClean="0"/>
          </a:p>
          <a:p>
            <a:pPr lvl="2" algn="just"/>
            <a:endParaRPr lang="pt-BR" sz="2400" dirty="0"/>
          </a:p>
          <a:p>
            <a:pPr lvl="2" algn="just"/>
            <a:endParaRPr lang="pt-BR" sz="2400" dirty="0"/>
          </a:p>
          <a:p>
            <a:pPr lvl="2" algn="just"/>
            <a:endParaRPr lang="pt-BR" sz="2400" dirty="0" smtClean="0"/>
          </a:p>
          <a:p>
            <a:pPr lvl="1" algn="just"/>
            <a:endParaRPr lang="pt-BR" sz="2800" dirty="0"/>
          </a:p>
          <a:p>
            <a:pPr lvl="1" algn="just"/>
            <a:endParaRPr lang="pt-BR" sz="2800" dirty="0" smtClean="0"/>
          </a:p>
          <a:p>
            <a:pPr lvl="1" algn="just"/>
            <a:endParaRPr lang="pt-BR" sz="2800" dirty="0"/>
          </a:p>
          <a:p>
            <a:pPr lvl="1" algn="just"/>
            <a:endParaRPr lang="pt-BR" sz="2800" dirty="0" smtClean="0"/>
          </a:p>
          <a:p>
            <a:pPr lvl="1" algn="just"/>
            <a:endParaRPr lang="pt-BR" dirty="0"/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751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Simulação de Vazão em Redes IEEE 802.15.4 com </a:t>
            </a:r>
            <a:r>
              <a:rPr lang="pt-BR" sz="2400" b="1" dirty="0" err="1"/>
              <a:t>Beacon</a:t>
            </a:r>
            <a:r>
              <a:rPr lang="pt-BR" sz="2400" b="1" dirty="0"/>
              <a:t> Ativado Sobre uma Topologia do Tipo </a:t>
            </a:r>
            <a:r>
              <a:rPr lang="pt-BR" sz="2400" b="1" dirty="0" smtClean="0"/>
              <a:t>Estrela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40662"/>
            <a:ext cx="8285473" cy="540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438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/>
              <a:t>Conclusão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39552" y="1484784"/>
            <a:ext cx="79208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dirty="0"/>
              <a:t>Nos dois cenários demonstrados procurou-se analisar o desempenho da vazão de uma rede em que os sensores estão na borda de uma topologia estrela cujos dispositivos estão enviando os dados coletados para o nó coordenador central</a:t>
            </a:r>
            <a:r>
              <a:rPr lang="pt-BR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/>
              <a:t>Os cenários e bem como os parâmetros apresentados foram selecionados a fim de analisar de que forma a utilização de </a:t>
            </a:r>
            <a:r>
              <a:rPr lang="pt-BR" i="1" dirty="0" err="1"/>
              <a:t>beacons</a:t>
            </a:r>
            <a:r>
              <a:rPr lang="pt-BR" dirty="0"/>
              <a:t> </a:t>
            </a:r>
            <a:r>
              <a:rPr lang="pt-BR" dirty="0" smtClean="0"/>
              <a:t>afeta </a:t>
            </a:r>
            <a:r>
              <a:rPr lang="pt-BR" dirty="0"/>
              <a:t>o desempenho de uma rede de sensores que trabalha com um número pequeno de nós em uma topologia do tipo estrela</a:t>
            </a:r>
            <a:r>
              <a:rPr lang="pt-BR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/>
              <a:t>Como pode ser </a:t>
            </a:r>
            <a:r>
              <a:rPr lang="pt-BR" dirty="0" smtClean="0"/>
              <a:t>observado, </a:t>
            </a:r>
            <a:r>
              <a:rPr lang="pt-BR" dirty="0"/>
              <a:t>o aumento de nós na rede provoca uma queda na vazão, o que de certa forma já era previsível e </a:t>
            </a:r>
            <a:r>
              <a:rPr lang="pt-BR" dirty="0" smtClean="0"/>
              <a:t>esperado.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Interessante </a:t>
            </a:r>
            <a:r>
              <a:rPr lang="pt-BR" dirty="0"/>
              <a:t>observar que esse problema, a diminuição da vazão na rede, pode ser ainda piorado se o tamanho do </a:t>
            </a:r>
            <a:r>
              <a:rPr lang="pt-BR" dirty="0" err="1"/>
              <a:t>super</a:t>
            </a:r>
            <a:r>
              <a:rPr lang="pt-BR" dirty="0"/>
              <a:t> quadro for aumentado indiscriminadamente</a:t>
            </a:r>
            <a:r>
              <a:rPr lang="pt-BR" dirty="0" smtClean="0"/>
              <a:t>.</a:t>
            </a:r>
            <a:endParaRPr lang="pt-BR" dirty="0"/>
          </a:p>
          <a:p>
            <a:pPr marL="285750" indent="-285750">
              <a:buFont typeface="Arial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373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/>
              <a:t>Conclusão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39552" y="1484784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dirty="0"/>
              <a:t>Outras possibilidades podem agravar ainda mais a situação, quando falamos em consumo de energia e longevidade dos sensores, por exemplo.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1" y="2408114"/>
            <a:ext cx="8497487" cy="417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5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700" b="1" dirty="0" smtClean="0"/>
              <a:t>Redes de Sensores Sem Fio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Redes de Sensores Sem Fio</a:t>
            </a:r>
          </a:p>
          <a:p>
            <a:endParaRPr lang="pt-BR" sz="2800" dirty="0" smtClean="0"/>
          </a:p>
          <a:p>
            <a:pPr lvl="1"/>
            <a:r>
              <a:rPr lang="pt-BR" sz="2400" dirty="0" smtClean="0"/>
              <a:t>Aplicações</a:t>
            </a:r>
          </a:p>
          <a:p>
            <a:endParaRPr lang="pt-BR" sz="2800" dirty="0" smtClean="0"/>
          </a:p>
          <a:p>
            <a:pPr lvl="1"/>
            <a:r>
              <a:rPr lang="pt-BR" sz="2400" dirty="0" smtClean="0"/>
              <a:t>Consumo</a:t>
            </a:r>
          </a:p>
          <a:p>
            <a:pPr lvl="1"/>
            <a:endParaRPr lang="pt-BR" sz="2400" dirty="0" smtClean="0"/>
          </a:p>
          <a:p>
            <a:pPr lvl="1"/>
            <a:r>
              <a:rPr lang="pt-BR" sz="2400" dirty="0" smtClean="0"/>
              <a:t>Escalabilidade</a:t>
            </a:r>
            <a:endParaRPr lang="pt-BR" sz="2400" dirty="0"/>
          </a:p>
          <a:p>
            <a:pPr lvl="1"/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060848"/>
            <a:ext cx="2112234" cy="15841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322" y="4091683"/>
            <a:ext cx="1939974" cy="178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4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/>
              <a:t>Conclusão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39552" y="1484784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Resultados específicos ao cenário adotado.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Exploração de outros parâmetros.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078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700" b="1" dirty="0" err="1" smtClean="0"/>
              <a:t>References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/>
              <a:t>Ahmed, A. A., </a:t>
            </a:r>
            <a:r>
              <a:rPr lang="en-US" sz="1600" dirty="0" err="1"/>
              <a:t>Latiff</a:t>
            </a:r>
            <a:r>
              <a:rPr lang="en-US" sz="1600" dirty="0"/>
              <a:t>., L. A., </a:t>
            </a:r>
            <a:r>
              <a:rPr lang="en-US" sz="1600" dirty="0" err="1"/>
              <a:t>Fisal</a:t>
            </a:r>
            <a:r>
              <a:rPr lang="en-US" sz="1600" dirty="0"/>
              <a:t>, N., “Real-time routing protocol with load distribution in wireless sensor network based on IEEE 802.11 and IEEE 802.15.4”, Journal Technology, Malaysia, 47(D), </a:t>
            </a:r>
            <a:r>
              <a:rPr lang="en-US" sz="1600" dirty="0" err="1"/>
              <a:t>pp</a:t>
            </a:r>
            <a:r>
              <a:rPr lang="en-US" sz="1600" dirty="0"/>
              <a:t>: 71-90, 2007</a:t>
            </a:r>
            <a:r>
              <a:rPr lang="en-US" sz="1600" dirty="0" smtClean="0"/>
              <a:t>.</a:t>
            </a:r>
          </a:p>
          <a:p>
            <a:endParaRPr lang="pt-BR" sz="1600" dirty="0"/>
          </a:p>
          <a:p>
            <a:r>
              <a:rPr lang="en-US" sz="1600" dirty="0" err="1"/>
              <a:t>Bamber</a:t>
            </a:r>
            <a:r>
              <a:rPr lang="en-US" sz="1600" dirty="0"/>
              <a:t>, S. S., Sharma, A. K., “Performance Trade off With Modulation in 802.15.4 WPAN for Wireless Sensor Networks”, International Journal of Computer Networks &amp; Communications (IJCNC) Vol.2, No.6, 2010</a:t>
            </a:r>
            <a:r>
              <a:rPr lang="en-US" sz="1600" dirty="0" smtClean="0"/>
              <a:t>.</a:t>
            </a:r>
          </a:p>
          <a:p>
            <a:endParaRPr lang="pt-BR" sz="1600" dirty="0"/>
          </a:p>
          <a:p>
            <a:r>
              <a:rPr lang="en-US" sz="1600" dirty="0" err="1"/>
              <a:t>Chaari</a:t>
            </a:r>
            <a:r>
              <a:rPr lang="en-US" sz="1600" dirty="0"/>
              <a:t>, L., </a:t>
            </a:r>
            <a:r>
              <a:rPr lang="en-US" sz="1600" dirty="0" err="1"/>
              <a:t>Kamoun</a:t>
            </a:r>
            <a:r>
              <a:rPr lang="en-US" sz="1600" dirty="0"/>
              <a:t>, L., “Performance Analysis of IEEE 802.15.4/</a:t>
            </a:r>
            <a:r>
              <a:rPr lang="en-US" sz="1600" dirty="0" err="1"/>
              <a:t>ZigBee</a:t>
            </a:r>
            <a:r>
              <a:rPr lang="en-US" sz="1600" dirty="0"/>
              <a:t> Standard under Real Time Constraints”, International Journal of Computer Networks &amp; Communications (IJCNC) Vol.3, No.5, 2011</a:t>
            </a:r>
            <a:r>
              <a:rPr lang="en-US" sz="1600" dirty="0" smtClean="0"/>
              <a:t>.</a:t>
            </a:r>
          </a:p>
          <a:p>
            <a:endParaRPr lang="pt-BR" sz="1600" dirty="0"/>
          </a:p>
          <a:p>
            <a:r>
              <a:rPr lang="en-US" sz="1600" dirty="0" err="1"/>
              <a:t>Charfi</a:t>
            </a:r>
            <a:r>
              <a:rPr lang="en-US" sz="1600" dirty="0"/>
              <a:t>, F., </a:t>
            </a:r>
            <a:r>
              <a:rPr lang="en-US" sz="1600" dirty="0" err="1"/>
              <a:t>Slama</a:t>
            </a:r>
            <a:r>
              <a:rPr lang="en-US" sz="1600" dirty="0"/>
              <a:t>, O., “Improving the control performance in Wireless Network Controlled Systems, using the Beacon mode”, Journal of Telecommunications, </a:t>
            </a:r>
            <a:r>
              <a:rPr lang="en-US" sz="1600" dirty="0" err="1"/>
              <a:t>Vol</a:t>
            </a:r>
            <a:r>
              <a:rPr lang="en-US" sz="1600" dirty="0"/>
              <a:t> 3, Issue1, 2010</a:t>
            </a:r>
            <a:r>
              <a:rPr lang="en-US" sz="1600" dirty="0" smtClean="0"/>
              <a:t>.</a:t>
            </a:r>
          </a:p>
          <a:p>
            <a:endParaRPr lang="pt-BR" sz="1600" dirty="0"/>
          </a:p>
          <a:p>
            <a:r>
              <a:rPr lang="pt-BR" sz="1600" dirty="0"/>
              <a:t>Comer, D. E., Interligação em Rede com TCP/IP: Princípios, Protocolos e  Arquitetura. </a:t>
            </a:r>
            <a:r>
              <a:rPr lang="en-US" sz="1600" dirty="0"/>
              <a:t>2. ed. Rio de Janeiro: </a:t>
            </a:r>
            <a:r>
              <a:rPr lang="en-US" sz="1600" dirty="0" err="1"/>
              <a:t>Editora</a:t>
            </a:r>
            <a:r>
              <a:rPr lang="en-US" sz="1600" dirty="0"/>
              <a:t> Campus, 1998</a:t>
            </a:r>
            <a:r>
              <a:rPr lang="en-US" sz="1600" dirty="0" smtClean="0"/>
              <a:t>.</a:t>
            </a:r>
          </a:p>
          <a:p>
            <a:endParaRPr lang="pt-BR" sz="1600" dirty="0"/>
          </a:p>
          <a:p>
            <a:r>
              <a:rPr lang="en-US" sz="1600" dirty="0" err="1"/>
              <a:t>Farahani</a:t>
            </a:r>
            <a:r>
              <a:rPr lang="en-US" sz="1600" dirty="0"/>
              <a:t>, S. </a:t>
            </a:r>
            <a:r>
              <a:rPr lang="en-US" sz="1600" dirty="0" err="1"/>
              <a:t>Zigbee</a:t>
            </a:r>
            <a:r>
              <a:rPr lang="en-US" sz="1600" dirty="0"/>
              <a:t> Wireless Networking and </a:t>
            </a:r>
            <a:r>
              <a:rPr lang="en-US" sz="1600" dirty="0" err="1"/>
              <a:t>Tranceivers</a:t>
            </a:r>
            <a:r>
              <a:rPr lang="en-US" sz="1600" dirty="0"/>
              <a:t>. Boston: </a:t>
            </a:r>
            <a:r>
              <a:rPr lang="en-US" sz="1600" dirty="0" err="1"/>
              <a:t>Newnes</a:t>
            </a:r>
            <a:r>
              <a:rPr lang="en-US" sz="1600" dirty="0"/>
              <a:t>, 2008</a:t>
            </a:r>
            <a:r>
              <a:rPr lang="en-US" sz="1600" dirty="0" smtClean="0"/>
              <a:t>.</a:t>
            </a:r>
          </a:p>
          <a:p>
            <a:endParaRPr lang="pt-BR" sz="1600" dirty="0"/>
          </a:p>
          <a:p>
            <a:r>
              <a:rPr lang="en-US" sz="1600" dirty="0" err="1"/>
              <a:t>Gislason</a:t>
            </a:r>
            <a:r>
              <a:rPr lang="en-US" sz="1600" dirty="0"/>
              <a:t>, D. </a:t>
            </a:r>
            <a:r>
              <a:rPr lang="en-US" sz="1600" dirty="0" err="1"/>
              <a:t>Zigbee</a:t>
            </a:r>
            <a:r>
              <a:rPr lang="en-US" sz="1600" dirty="0"/>
              <a:t> Wireless Networking. Boston: </a:t>
            </a:r>
            <a:r>
              <a:rPr lang="en-US" sz="1600" dirty="0" err="1"/>
              <a:t>Newnes</a:t>
            </a:r>
            <a:r>
              <a:rPr lang="en-US" sz="1600" dirty="0"/>
              <a:t>, 2008</a:t>
            </a:r>
            <a:r>
              <a:rPr lang="en-US" sz="1600" dirty="0" smtClean="0"/>
              <a:t>.</a:t>
            </a:r>
          </a:p>
          <a:p>
            <a:endParaRPr lang="pt-BR" sz="1600" dirty="0"/>
          </a:p>
          <a:p>
            <a:endParaRPr lang="pt-BR" dirty="0" smtClean="0"/>
          </a:p>
          <a:p>
            <a:endParaRPr lang="pt-BR" sz="2800" dirty="0"/>
          </a:p>
          <a:p>
            <a:endParaRPr lang="pt-BR" sz="2800" dirty="0" smtClean="0"/>
          </a:p>
          <a:p>
            <a:endParaRPr lang="pt-BR" sz="2400" dirty="0" smtClean="0"/>
          </a:p>
          <a:p>
            <a:pPr lvl="1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7984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700" b="1" dirty="0" err="1" smtClean="0"/>
              <a:t>References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600" dirty="0"/>
              <a:t>IEEE, Standards - Electrical and Electronics Engineers. 802.15.4™- Part 15.4: Wireless Medium Access Control (MAC) and Physical Layer (PHY) Specifications for Low-Rate Wireless Personal Area Networks (LR-WPANs). 2003</a:t>
            </a:r>
          </a:p>
          <a:p>
            <a:endParaRPr lang="pt-BR" sz="1600" dirty="0"/>
          </a:p>
          <a:p>
            <a:r>
              <a:rPr lang="en-US" sz="1600" dirty="0"/>
              <a:t>ISI, USC Viterbi School of Engineering. </a:t>
            </a:r>
            <a:r>
              <a:rPr lang="pt-BR" sz="1600" dirty="0"/>
              <a:t>The network Simulator -NS-2, http://www.isi.edu/nsnam/ns/ acessado em janeiro de 2015.</a:t>
            </a:r>
          </a:p>
          <a:p>
            <a:endParaRPr lang="pt-BR" sz="1600" dirty="0"/>
          </a:p>
          <a:p>
            <a:r>
              <a:rPr lang="en-US" sz="1600" dirty="0" err="1"/>
              <a:t>Jianliang</a:t>
            </a:r>
            <a:r>
              <a:rPr lang="en-US" sz="1600" dirty="0"/>
              <a:t> Z., </a:t>
            </a:r>
            <a:r>
              <a:rPr lang="en-US" sz="1600" dirty="0" err="1"/>
              <a:t>Myung</a:t>
            </a:r>
            <a:r>
              <a:rPr lang="en-US" sz="1600" dirty="0"/>
              <a:t> J. Lee, “Will IEEE 802.15.4 Make Ubiquitous Networking a Reality?: A Discussion on a Potential Low Power, Low Bit Rate Standard”,</a:t>
            </a:r>
          </a:p>
          <a:p>
            <a:endParaRPr lang="en-US" sz="1600" dirty="0"/>
          </a:p>
          <a:p>
            <a:r>
              <a:rPr lang="en-US" sz="1600" dirty="0"/>
              <a:t> IEEE Communications Magazine, 42(6), </a:t>
            </a:r>
            <a:r>
              <a:rPr lang="en-US" sz="1600" dirty="0" err="1"/>
              <a:t>pp</a:t>
            </a:r>
            <a:r>
              <a:rPr lang="en-US" sz="1600" dirty="0"/>
              <a:t>: 140-146, 2004.</a:t>
            </a:r>
          </a:p>
          <a:p>
            <a:endParaRPr lang="pt-BR" sz="1600" dirty="0"/>
          </a:p>
          <a:p>
            <a:r>
              <a:rPr lang="en-US" sz="1600" dirty="0" err="1"/>
              <a:t>Mahalik</a:t>
            </a:r>
            <a:r>
              <a:rPr lang="en-US" sz="1600" dirty="0"/>
              <a:t> N. P., “Sensor Networks and Configuration”, Springer, ISBN-10 3-540-37364-0, </a:t>
            </a:r>
            <a:r>
              <a:rPr lang="en-US" sz="1600" dirty="0" err="1"/>
              <a:t>pp</a:t>
            </a:r>
            <a:r>
              <a:rPr lang="en-US" sz="1600" dirty="0"/>
              <a:t>: 31-49, 2007.</a:t>
            </a:r>
          </a:p>
          <a:p>
            <a:endParaRPr lang="pt-BR" sz="1600" dirty="0"/>
          </a:p>
          <a:p>
            <a:r>
              <a:rPr lang="en-US" sz="1600" dirty="0" err="1"/>
              <a:t>Marandin</a:t>
            </a:r>
            <a:r>
              <a:rPr lang="en-US" sz="1600" dirty="0"/>
              <a:t>, D.; </a:t>
            </a:r>
            <a:r>
              <a:rPr lang="en-US" sz="1600" dirty="0" err="1"/>
              <a:t>Rao</a:t>
            </a:r>
            <a:r>
              <a:rPr lang="en-US" sz="1600" dirty="0"/>
              <a:t>, V., P., Simulation of IEEE 802.15.4 / </a:t>
            </a:r>
            <a:r>
              <a:rPr lang="en-US" sz="1600" dirty="0" err="1"/>
              <a:t>ZigBee</a:t>
            </a:r>
            <a:r>
              <a:rPr lang="en-US" sz="1600" dirty="0"/>
              <a:t> with Network Simulator-2 (ns-2). </a:t>
            </a:r>
            <a:r>
              <a:rPr lang="en-US" sz="1600" dirty="0" err="1"/>
              <a:t>Desdren</a:t>
            </a:r>
            <a:r>
              <a:rPr lang="en-US" sz="1600" dirty="0"/>
              <a:t>, 2009.</a:t>
            </a:r>
          </a:p>
          <a:p>
            <a:endParaRPr lang="pt-BR" sz="1600" dirty="0"/>
          </a:p>
          <a:p>
            <a:r>
              <a:rPr lang="en-US" sz="1600" dirty="0"/>
              <a:t>Prasad, R., “My Personal </a:t>
            </a:r>
            <a:r>
              <a:rPr lang="en-US" sz="1600" dirty="0" err="1"/>
              <a:t>Adaptative</a:t>
            </a:r>
            <a:r>
              <a:rPr lang="en-US" sz="1600" dirty="0"/>
              <a:t> Global Net (MAGNET)”, New York, 2010.</a:t>
            </a:r>
            <a:endParaRPr lang="pt-BR" sz="1600" dirty="0"/>
          </a:p>
          <a:p>
            <a:endParaRPr lang="pt-BR" sz="1600" dirty="0"/>
          </a:p>
          <a:p>
            <a:r>
              <a:rPr lang="en-US" sz="1600" dirty="0" err="1"/>
              <a:t>Sohraby</a:t>
            </a:r>
            <a:r>
              <a:rPr lang="en-US" sz="1600" dirty="0"/>
              <a:t>, K., </a:t>
            </a:r>
            <a:r>
              <a:rPr lang="en-US" sz="1600" dirty="0" err="1"/>
              <a:t>Minoli</a:t>
            </a:r>
            <a:r>
              <a:rPr lang="en-US" sz="1600" dirty="0"/>
              <a:t>, D., </a:t>
            </a:r>
            <a:r>
              <a:rPr lang="en-US" sz="1600" dirty="0" err="1"/>
              <a:t>Znati</a:t>
            </a:r>
            <a:r>
              <a:rPr lang="en-US" sz="1600" dirty="0"/>
              <a:t>, T. Wireless Sensor Networks Technology, Protocols, and Applications. Hoboken: John Wiley &amp; Sons, 2007.</a:t>
            </a:r>
          </a:p>
          <a:p>
            <a:endParaRPr lang="pt-BR" sz="1600" dirty="0"/>
          </a:p>
          <a:p>
            <a:r>
              <a:rPr lang="en-US" sz="1600" dirty="0" err="1"/>
              <a:t>ZigBee</a:t>
            </a:r>
            <a:r>
              <a:rPr lang="en-US" sz="1600" dirty="0"/>
              <a:t> Alliance, </a:t>
            </a:r>
            <a:r>
              <a:rPr lang="en-US" sz="1600" dirty="0" err="1"/>
              <a:t>ZigBee</a:t>
            </a:r>
            <a:r>
              <a:rPr lang="en-US" sz="1600" dirty="0"/>
              <a:t> Specification - Document 053474r17. </a:t>
            </a:r>
            <a:r>
              <a:rPr lang="en-US" sz="1600" dirty="0" err="1"/>
              <a:t>ZigBee</a:t>
            </a:r>
            <a:r>
              <a:rPr lang="en-US" sz="1600" dirty="0"/>
              <a:t> </a:t>
            </a:r>
            <a:r>
              <a:rPr lang="en-US" sz="1600" dirty="0" smtClean="0"/>
              <a:t>Standards</a:t>
            </a:r>
            <a:r>
              <a:rPr lang="pt-BR" sz="1600" dirty="0" smtClean="0"/>
              <a:t> </a:t>
            </a:r>
            <a:r>
              <a:rPr lang="en-US" sz="1600" dirty="0" smtClean="0"/>
              <a:t>Organization</a:t>
            </a:r>
            <a:r>
              <a:rPr lang="en-US" sz="1600" dirty="0"/>
              <a:t>, 2008.</a:t>
            </a:r>
            <a:endParaRPr lang="pt-BR" sz="2800" dirty="0"/>
          </a:p>
          <a:p>
            <a:endParaRPr lang="pt-BR" sz="1600" dirty="0"/>
          </a:p>
          <a:p>
            <a:endParaRPr lang="pt-BR" dirty="0" smtClean="0"/>
          </a:p>
          <a:p>
            <a:endParaRPr lang="pt-BR" sz="2800" dirty="0"/>
          </a:p>
          <a:p>
            <a:endParaRPr lang="pt-BR" sz="2800" dirty="0" smtClean="0"/>
          </a:p>
          <a:p>
            <a:endParaRPr lang="pt-BR" sz="2400" dirty="0" smtClean="0"/>
          </a:p>
          <a:p>
            <a:pPr lvl="1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2876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700" b="1" dirty="0" smtClean="0"/>
              <a:t>Obrigado!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1600" dirty="0"/>
          </a:p>
          <a:p>
            <a:endParaRPr lang="pt-BR" dirty="0" smtClean="0"/>
          </a:p>
          <a:p>
            <a:endParaRPr lang="pt-BR" sz="2800" dirty="0"/>
          </a:p>
          <a:p>
            <a:endParaRPr lang="pt-BR" sz="2800" dirty="0" smtClean="0"/>
          </a:p>
          <a:p>
            <a:endParaRPr lang="pt-BR" sz="2400" dirty="0" smtClean="0"/>
          </a:p>
          <a:p>
            <a:pPr lvl="1"/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954" y="5319107"/>
            <a:ext cx="1202064" cy="1322864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51520" y="5599081"/>
            <a:ext cx="6984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dirty="0" smtClean="0"/>
              <a:t>“Seu </a:t>
            </a:r>
            <a:r>
              <a:rPr lang="pt-BR" sz="1200" dirty="0"/>
              <a:t>trabalho vai preencher uma parte grande da sua vida, e a única maneira de ficar realmente satisfeito é fazer o que você acredita ser um ótimo trabalho. E a única maneira de fazer um excelente trabalho é amar o que você faz."</a:t>
            </a:r>
          </a:p>
          <a:p>
            <a:r>
              <a:rPr lang="pt-BR" sz="1200" i="1" dirty="0">
                <a:hlinkClick r:id="rId3"/>
              </a:rPr>
              <a:t>Steve Jobs</a:t>
            </a:r>
            <a:endParaRPr lang="pt-BR" sz="1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700808"/>
            <a:ext cx="3328764" cy="33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9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700" b="1" dirty="0" smtClean="0"/>
              <a:t>O Padrão IEEE 802.15.4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2800" dirty="0" smtClean="0"/>
              <a:t>IEEE 802.15.4</a:t>
            </a:r>
          </a:p>
          <a:p>
            <a:endParaRPr lang="pt-BR" sz="2800" dirty="0" smtClean="0"/>
          </a:p>
          <a:p>
            <a:pPr lvl="1"/>
            <a:r>
              <a:rPr lang="pt-BR" sz="2400" dirty="0" smtClean="0"/>
              <a:t>WPAN</a:t>
            </a:r>
          </a:p>
          <a:p>
            <a:pPr lvl="2"/>
            <a:r>
              <a:rPr lang="pt-BR" sz="2200" dirty="0" smtClean="0"/>
              <a:t>27 Canais</a:t>
            </a:r>
          </a:p>
          <a:p>
            <a:pPr lvl="3"/>
            <a:r>
              <a:rPr lang="pt-BR" sz="2000" dirty="0" smtClean="0"/>
              <a:t>16 em 2.4Ghz</a:t>
            </a:r>
          </a:p>
          <a:p>
            <a:pPr lvl="3"/>
            <a:r>
              <a:rPr lang="pt-BR" sz="2000" dirty="0" smtClean="0"/>
              <a:t>1 em 868 </a:t>
            </a:r>
            <a:r>
              <a:rPr lang="pt-BR" sz="2000" dirty="0" err="1" smtClean="0"/>
              <a:t>Mhz</a:t>
            </a:r>
            <a:endParaRPr lang="pt-BR" sz="2000" dirty="0" smtClean="0"/>
          </a:p>
          <a:p>
            <a:pPr lvl="3"/>
            <a:r>
              <a:rPr lang="pt-BR" sz="2000" dirty="0" smtClean="0"/>
              <a:t>10 em 915 </a:t>
            </a:r>
            <a:r>
              <a:rPr lang="pt-BR" sz="2000" dirty="0" err="1" smtClean="0"/>
              <a:t>Mhz</a:t>
            </a:r>
            <a:endParaRPr lang="pt-BR" sz="2000" dirty="0" smtClean="0"/>
          </a:p>
          <a:p>
            <a:pPr lvl="3"/>
            <a:endParaRPr lang="pt-BR" sz="2000" dirty="0" smtClean="0"/>
          </a:p>
          <a:p>
            <a:pPr lvl="2"/>
            <a:r>
              <a:rPr lang="pt-BR" sz="2200" dirty="0" smtClean="0"/>
              <a:t>Bandas: 20, 25, 40, 62,5 e 250 </a:t>
            </a:r>
            <a:r>
              <a:rPr lang="pt-BR" sz="2200" dirty="0" err="1" smtClean="0"/>
              <a:t>kbps</a:t>
            </a:r>
            <a:endParaRPr lang="pt-BR" sz="2200" dirty="0" smtClean="0"/>
          </a:p>
          <a:p>
            <a:pPr lvl="3"/>
            <a:r>
              <a:rPr lang="pt-BR" sz="2100" dirty="0" smtClean="0"/>
              <a:t>Depende do tipo de modulação</a:t>
            </a:r>
          </a:p>
          <a:p>
            <a:endParaRPr lang="pt-BR" sz="2800" dirty="0" smtClean="0"/>
          </a:p>
          <a:p>
            <a:pPr lvl="2"/>
            <a:r>
              <a:rPr lang="pt-BR" sz="2200" dirty="0" smtClean="0"/>
              <a:t>Topologia</a:t>
            </a:r>
            <a:endParaRPr lang="pt-BR" sz="2200" dirty="0"/>
          </a:p>
          <a:p>
            <a:pPr lvl="3"/>
            <a:r>
              <a:rPr lang="pt-BR" sz="2000" dirty="0" smtClean="0"/>
              <a:t>Estrela</a:t>
            </a:r>
          </a:p>
          <a:p>
            <a:pPr lvl="3"/>
            <a:r>
              <a:rPr lang="pt-BR" sz="2000" dirty="0" smtClean="0"/>
              <a:t>Ponto-a-Ponto</a:t>
            </a:r>
          </a:p>
          <a:p>
            <a:pPr lvl="3"/>
            <a:endParaRPr lang="pt-BR" sz="2000" dirty="0"/>
          </a:p>
          <a:p>
            <a:pPr lvl="3"/>
            <a:r>
              <a:rPr lang="pt-BR" sz="2000" u="sng" dirty="0" smtClean="0">
                <a:solidFill>
                  <a:srgbClr val="FF0000"/>
                </a:solidFill>
              </a:rPr>
              <a:t>Consumo de energia?</a:t>
            </a:r>
          </a:p>
          <a:p>
            <a:pPr marL="274320" lvl="1" indent="0">
              <a:buNone/>
            </a:pPr>
            <a:endParaRPr lang="pt-BR" sz="2400" dirty="0" smtClean="0"/>
          </a:p>
          <a:p>
            <a:pPr lvl="1"/>
            <a:endParaRPr lang="pt-BR" sz="2400" dirty="0"/>
          </a:p>
        </p:txBody>
      </p:sp>
      <p:pic>
        <p:nvPicPr>
          <p:cNvPr id="7" name="Imagem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700808"/>
            <a:ext cx="2602979" cy="263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9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700" b="1" dirty="0" smtClean="0"/>
              <a:t>Relação entre Padrões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IEEE 802.15.4 x </a:t>
            </a:r>
            <a:r>
              <a:rPr lang="pt-BR" sz="2800" dirty="0" err="1" smtClean="0"/>
              <a:t>ZigBee</a:t>
            </a:r>
            <a:endParaRPr lang="pt-BR" sz="2800" dirty="0" smtClean="0"/>
          </a:p>
          <a:p>
            <a:endParaRPr lang="pt-BR" sz="2200" dirty="0" smtClean="0"/>
          </a:p>
          <a:p>
            <a:pPr lvl="1"/>
            <a:r>
              <a:rPr lang="pt-BR" sz="2400" dirty="0" smtClean="0"/>
              <a:t>Camadas</a:t>
            </a:r>
          </a:p>
          <a:p>
            <a:pPr lvl="1"/>
            <a:endParaRPr lang="pt-BR" sz="2400" dirty="0" smtClean="0"/>
          </a:p>
          <a:p>
            <a:pPr lvl="1"/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079" y="3152653"/>
            <a:ext cx="4320480" cy="305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700" b="1" dirty="0" smtClean="0"/>
              <a:t>CSMA/CA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O </a:t>
            </a:r>
            <a:r>
              <a:rPr lang="pt-BR" dirty="0"/>
              <a:t>padrão IEEE 802.15.4 utiliza essa técnica para permitir que vários dispositivos usem o mesmo canal de frequência como meio de </a:t>
            </a:r>
            <a:r>
              <a:rPr lang="pt-BR" dirty="0" smtClean="0"/>
              <a:t>comunicação.</a:t>
            </a:r>
          </a:p>
          <a:p>
            <a:endParaRPr lang="pt-BR" dirty="0"/>
          </a:p>
          <a:p>
            <a:endParaRPr lang="pt-BR" dirty="0"/>
          </a:p>
          <a:p>
            <a:pPr algn="just"/>
            <a:r>
              <a:rPr lang="pt-BR" dirty="0" smtClean="0"/>
              <a:t>Dispositivos executam </a:t>
            </a:r>
            <a:r>
              <a:rPr lang="pt-BR" dirty="0"/>
              <a:t>um processo de </a:t>
            </a:r>
            <a:r>
              <a:rPr lang="pt-BR" i="1" dirty="0" err="1"/>
              <a:t>clear</a:t>
            </a:r>
            <a:r>
              <a:rPr lang="pt-BR" i="1" dirty="0"/>
              <a:t> </a:t>
            </a:r>
            <a:r>
              <a:rPr lang="pt-BR" i="1" dirty="0" err="1"/>
              <a:t>channel</a:t>
            </a:r>
            <a:r>
              <a:rPr lang="pt-BR" i="1" dirty="0"/>
              <a:t> </a:t>
            </a:r>
            <a:r>
              <a:rPr lang="pt-BR" i="1" dirty="0" err="1"/>
              <a:t>assessment</a:t>
            </a:r>
            <a:r>
              <a:rPr lang="pt-BR" i="1" dirty="0"/>
              <a:t> </a:t>
            </a:r>
            <a:r>
              <a:rPr lang="pt-BR" dirty="0"/>
              <a:t>(CCA) para assegurar que o canal não está em uso por outro dispositivo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endParaRPr lang="pt-BR" dirty="0"/>
          </a:p>
          <a:p>
            <a:pPr algn="just"/>
            <a:r>
              <a:rPr lang="pt-BR" dirty="0"/>
              <a:t>Caso o canal não esteja livre, o sistema aguardará um período aleatório, um tempo de </a:t>
            </a:r>
            <a:r>
              <a:rPr lang="pt-BR" i="1" dirty="0" err="1"/>
              <a:t>backoff</a:t>
            </a:r>
            <a:r>
              <a:rPr lang="pt-BR" dirty="0"/>
              <a:t>, para tentar novamente. </a:t>
            </a:r>
            <a:endParaRPr lang="pt-BR" dirty="0" smtClean="0"/>
          </a:p>
          <a:p>
            <a:pPr algn="just"/>
            <a:endParaRPr lang="pt-BR" dirty="0"/>
          </a:p>
          <a:p>
            <a:endParaRPr lang="pt-BR" sz="2800" dirty="0"/>
          </a:p>
          <a:p>
            <a:endParaRPr lang="pt-BR" sz="2800" dirty="0" smtClean="0"/>
          </a:p>
          <a:p>
            <a:endParaRPr lang="pt-BR" sz="2400" dirty="0" smtClean="0"/>
          </a:p>
          <a:p>
            <a:pPr lvl="1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0660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700" b="1" dirty="0" smtClean="0"/>
              <a:t>CSMA/CA e o Uso de </a:t>
            </a:r>
            <a:r>
              <a:rPr lang="pt-BR" sz="2700" b="1" i="1" dirty="0" err="1" smtClean="0"/>
              <a:t>Beacons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Dois métodos de acesso</a:t>
            </a:r>
          </a:p>
          <a:p>
            <a:pPr lvl="1"/>
            <a:r>
              <a:rPr lang="pt-BR" dirty="0" smtClean="0"/>
              <a:t>Com disputa (Uso do CSMA/CA)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Sem disputa (</a:t>
            </a:r>
            <a:r>
              <a:rPr lang="pt-BR" i="1" dirty="0" err="1" smtClean="0"/>
              <a:t>Beacons</a:t>
            </a:r>
            <a:r>
              <a:rPr lang="pt-BR" i="1" dirty="0" smtClean="0"/>
              <a:t> / </a:t>
            </a:r>
            <a:r>
              <a:rPr lang="pt-BR" dirty="0" err="1" smtClean="0"/>
              <a:t>GTSs</a:t>
            </a:r>
            <a:r>
              <a:rPr lang="pt-BR" dirty="0" smtClean="0"/>
              <a:t> em um </a:t>
            </a:r>
            <a:r>
              <a:rPr lang="pt-BR" dirty="0" err="1" smtClean="0"/>
              <a:t>super</a:t>
            </a:r>
            <a:r>
              <a:rPr lang="pt-BR" dirty="0" smtClean="0"/>
              <a:t> quadro)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r>
              <a:rPr lang="pt-BR" dirty="0" smtClean="0"/>
              <a:t>Slot GTS</a:t>
            </a:r>
          </a:p>
          <a:p>
            <a:pPr lvl="1"/>
            <a:r>
              <a:rPr lang="pt-BR" dirty="0" smtClean="0"/>
              <a:t>Garante o tempo para o dispositivo transmitir.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Necessita de todos os dispositivos sincronizados.</a:t>
            </a:r>
          </a:p>
          <a:p>
            <a:pPr lvl="2"/>
            <a:r>
              <a:rPr lang="pt-BR" dirty="0" smtClean="0"/>
              <a:t>Entram em modo ativo com </a:t>
            </a:r>
            <a:r>
              <a:rPr lang="pt-BR" dirty="0" smtClean="0"/>
              <a:t>frequência.</a:t>
            </a:r>
            <a:endParaRPr lang="pt-BR" dirty="0" smtClean="0"/>
          </a:p>
          <a:p>
            <a:pPr lvl="2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endParaRPr lang="pt-BR" sz="2800" dirty="0"/>
          </a:p>
          <a:p>
            <a:endParaRPr lang="pt-BR" dirty="0" smtClean="0"/>
          </a:p>
          <a:p>
            <a:endParaRPr lang="pt-BR" sz="2800" dirty="0"/>
          </a:p>
          <a:p>
            <a:endParaRPr lang="pt-BR" sz="2800" dirty="0" smtClean="0"/>
          </a:p>
          <a:p>
            <a:endParaRPr lang="pt-BR" sz="2400" dirty="0" smtClean="0"/>
          </a:p>
          <a:p>
            <a:pPr lvl="1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8033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700" b="1" dirty="0"/>
              <a:t>CSMA/CA e o Uso de </a:t>
            </a:r>
            <a:r>
              <a:rPr lang="pt-BR" sz="2700" b="1" i="1" dirty="0" err="1"/>
              <a:t>Beacons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pt-BR" sz="2400" dirty="0" err="1" smtClean="0"/>
              <a:t>Super</a:t>
            </a:r>
            <a:r>
              <a:rPr lang="pt-BR" sz="2400" dirty="0" smtClean="0"/>
              <a:t> </a:t>
            </a:r>
            <a:r>
              <a:rPr lang="pt-BR" sz="2400" dirty="0" smtClean="0"/>
              <a:t>Quadro</a:t>
            </a:r>
          </a:p>
          <a:p>
            <a:pPr lvl="2"/>
            <a:r>
              <a:rPr lang="pt-BR" sz="2200" dirty="0" smtClean="0"/>
              <a:t>2 partes</a:t>
            </a:r>
          </a:p>
          <a:p>
            <a:pPr lvl="3"/>
            <a:r>
              <a:rPr lang="pt-BR" sz="2100" dirty="0" smtClean="0"/>
              <a:t>Ativa</a:t>
            </a:r>
          </a:p>
          <a:p>
            <a:pPr lvl="4"/>
            <a:r>
              <a:rPr lang="pt-BR" sz="1900" dirty="0" smtClean="0"/>
              <a:t>CAP e CFP</a:t>
            </a:r>
          </a:p>
          <a:p>
            <a:pPr lvl="4"/>
            <a:r>
              <a:rPr lang="pt-BR" sz="1900" dirty="0" err="1" smtClean="0"/>
              <a:t>GTS’s</a:t>
            </a:r>
            <a:r>
              <a:rPr lang="pt-BR" sz="1900" dirty="0" smtClean="0"/>
              <a:t> (aplicações com </a:t>
            </a:r>
            <a:r>
              <a:rPr lang="pt-BR" sz="1900" dirty="0" err="1" smtClean="0"/>
              <a:t>QoS</a:t>
            </a:r>
            <a:r>
              <a:rPr lang="pt-BR" sz="1900" dirty="0" smtClean="0"/>
              <a:t> e baixa latência</a:t>
            </a:r>
            <a:r>
              <a:rPr lang="pt-BR" sz="1900" dirty="0" smtClean="0"/>
              <a:t>)</a:t>
            </a:r>
          </a:p>
          <a:p>
            <a:pPr lvl="4"/>
            <a:endParaRPr lang="pt-BR" sz="1900" dirty="0"/>
          </a:p>
          <a:p>
            <a:pPr lvl="3"/>
            <a:r>
              <a:rPr lang="pt-BR" sz="2100" dirty="0" smtClean="0"/>
              <a:t>Inativa</a:t>
            </a:r>
          </a:p>
          <a:p>
            <a:pPr lvl="4"/>
            <a:r>
              <a:rPr lang="pt-BR" sz="1900" dirty="0" smtClean="0"/>
              <a:t>Utilizado para desligar-se.</a:t>
            </a:r>
            <a:endParaRPr lang="pt-BR" sz="1900" dirty="0" smtClean="0"/>
          </a:p>
          <a:p>
            <a:pPr lvl="1"/>
            <a:endParaRPr lang="pt-BR" sz="1900" dirty="0" smtClean="0"/>
          </a:p>
          <a:p>
            <a:pPr marL="274320" lvl="1" indent="0">
              <a:buNone/>
            </a:pPr>
            <a:endParaRPr lang="pt-BR" sz="1900" dirty="0" smtClean="0"/>
          </a:p>
          <a:p>
            <a:pPr lvl="1"/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797152"/>
            <a:ext cx="8129371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1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700" b="1" dirty="0" smtClean="0"/>
              <a:t>Métodos de Transferências de Dados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Dispositivo </a:t>
            </a:r>
            <a:r>
              <a:rPr lang="pt-BR" sz="2800" dirty="0" smtClean="0">
                <a:sym typeface="Wingdings" pitchFamily="2" charset="2"/>
              </a:rPr>
              <a:t> Coordenador</a:t>
            </a:r>
            <a:endParaRPr lang="pt-BR" sz="2800" dirty="0" smtClean="0"/>
          </a:p>
          <a:p>
            <a:pPr lvl="1"/>
            <a:r>
              <a:rPr lang="pt-BR" dirty="0" smtClean="0"/>
              <a:t>Sincronismo periódico</a:t>
            </a:r>
          </a:p>
          <a:p>
            <a:pPr lvl="1"/>
            <a:r>
              <a:rPr lang="pt-BR" dirty="0" smtClean="0"/>
              <a:t>Qualquer topologia</a:t>
            </a:r>
          </a:p>
          <a:p>
            <a:pPr lvl="1"/>
            <a:endParaRPr lang="pt-BR" dirty="0"/>
          </a:p>
          <a:p>
            <a:r>
              <a:rPr lang="pt-BR" sz="2800" dirty="0" smtClean="0"/>
              <a:t>Coordenador </a:t>
            </a:r>
            <a:r>
              <a:rPr lang="pt-BR" sz="2800" dirty="0" smtClean="0">
                <a:sym typeface="Wingdings" pitchFamily="2" charset="2"/>
              </a:rPr>
              <a:t> Dispositivo</a:t>
            </a:r>
          </a:p>
          <a:p>
            <a:pPr lvl="1"/>
            <a:r>
              <a:rPr lang="pt-BR" dirty="0" smtClean="0">
                <a:sym typeface="Wingdings" pitchFamily="2" charset="2"/>
              </a:rPr>
              <a:t>Sincronismo periódico</a:t>
            </a:r>
          </a:p>
          <a:p>
            <a:pPr lvl="1"/>
            <a:r>
              <a:rPr lang="pt-BR" dirty="0" smtClean="0">
                <a:sym typeface="Wingdings" pitchFamily="2" charset="2"/>
              </a:rPr>
              <a:t>Qualquer topologia</a:t>
            </a:r>
            <a:endParaRPr lang="pt-BR" dirty="0">
              <a:sym typeface="Wingdings" pitchFamily="2" charset="2"/>
            </a:endParaRPr>
          </a:p>
          <a:p>
            <a:endParaRPr lang="pt-BR" dirty="0" smtClean="0">
              <a:sym typeface="Wingdings" pitchFamily="2" charset="2"/>
            </a:endParaRPr>
          </a:p>
          <a:p>
            <a:r>
              <a:rPr lang="pt-BR" sz="2800" dirty="0" smtClean="0">
                <a:sym typeface="Wingdings" pitchFamily="2" charset="2"/>
              </a:rPr>
              <a:t>Dispositivo  Dispositivo</a:t>
            </a:r>
          </a:p>
          <a:p>
            <a:pPr lvl="1"/>
            <a:r>
              <a:rPr lang="pt-BR" dirty="0" smtClean="0">
                <a:sym typeface="Wingdings" pitchFamily="2" charset="2"/>
              </a:rPr>
              <a:t>Sincronismo descentralizado</a:t>
            </a:r>
            <a:endParaRPr lang="pt-BR" dirty="0" smtClean="0"/>
          </a:p>
          <a:p>
            <a:pPr lvl="1"/>
            <a:r>
              <a:rPr lang="pt-BR" dirty="0" smtClean="0"/>
              <a:t>Permitido somente na topologia ponto-a-ponto</a:t>
            </a:r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endParaRPr lang="pt-BR" sz="2800" dirty="0"/>
          </a:p>
          <a:p>
            <a:endParaRPr lang="pt-BR" dirty="0" smtClean="0"/>
          </a:p>
          <a:p>
            <a:endParaRPr lang="pt-BR" sz="2800" dirty="0"/>
          </a:p>
          <a:p>
            <a:endParaRPr lang="pt-BR" sz="2800" dirty="0" smtClean="0"/>
          </a:p>
          <a:p>
            <a:endParaRPr lang="pt-BR" sz="2400" dirty="0" smtClean="0"/>
          </a:p>
          <a:p>
            <a:pPr lvl="1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1941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700" b="1" dirty="0" smtClean="0"/>
              <a:t>Métodos de Transferências de Dados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endParaRPr lang="pt-BR" sz="2800" dirty="0"/>
          </a:p>
          <a:p>
            <a:endParaRPr lang="pt-BR" dirty="0" smtClean="0"/>
          </a:p>
          <a:p>
            <a:endParaRPr lang="pt-BR" sz="2800" dirty="0"/>
          </a:p>
          <a:p>
            <a:endParaRPr lang="pt-BR" sz="2800" dirty="0" smtClean="0"/>
          </a:p>
          <a:p>
            <a:endParaRPr lang="pt-BR" sz="2400" dirty="0" smtClean="0"/>
          </a:p>
          <a:p>
            <a:pPr lvl="1"/>
            <a:endParaRPr lang="pt-BR" sz="2400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74" y="2924944"/>
            <a:ext cx="6151959" cy="3140174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835696" y="2091560"/>
            <a:ext cx="4859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Dispositivo </a:t>
            </a:r>
            <a:r>
              <a:rPr lang="pt-BR" sz="2800" dirty="0">
                <a:sym typeface="Wingdings" pitchFamily="2" charset="2"/>
              </a:rPr>
              <a:t> </a:t>
            </a:r>
            <a:r>
              <a:rPr lang="pt-BR" sz="2800" dirty="0" smtClean="0">
                <a:sym typeface="Wingdings" pitchFamily="2" charset="2"/>
              </a:rPr>
              <a:t>Coordenador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61454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142</TotalTime>
  <Words>1478</Words>
  <Application>Microsoft Office PowerPoint</Application>
  <PresentationFormat>Apresentação na tela (4:3)</PresentationFormat>
  <Paragraphs>287</Paragraphs>
  <Slides>23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Brilho</vt:lpstr>
      <vt:lpstr>Analise de VAZÃO no padrão IEEE 802.15.4 UTILIZANDO TOPOLOGIA ESTRELA COM BEACON ATIVADO</vt:lpstr>
      <vt:lpstr>Redes de Sensores Sem Fio </vt:lpstr>
      <vt:lpstr>O Padrão IEEE 802.15.4 </vt:lpstr>
      <vt:lpstr>Relação entre Padrões </vt:lpstr>
      <vt:lpstr>CSMA/CA </vt:lpstr>
      <vt:lpstr>CSMA/CA e o Uso de Beacons </vt:lpstr>
      <vt:lpstr>CSMA/CA e o Uso de Beacons </vt:lpstr>
      <vt:lpstr>Métodos de Transferências de Dados </vt:lpstr>
      <vt:lpstr>Métodos de Transferências de Dados </vt:lpstr>
      <vt:lpstr>Métodos de Transferências de Dados </vt:lpstr>
      <vt:lpstr>Métodos de Transferências de Dados </vt:lpstr>
      <vt:lpstr>Simulação de Vazão em Redes IEEE 802.15.4 com Beacon Ativado Sobre uma Topologia do Tipo Estrela</vt:lpstr>
      <vt:lpstr>Simulação de Vazão em Redes IEEE 802.15.4 com Beacon Ativado Sobre uma Topologia do Tipo Estrela</vt:lpstr>
      <vt:lpstr>Simulação de Vazão em Redes IEEE 802.15.4 com Beacon Ativado Sobre uma Topologia do Tipo Estrela</vt:lpstr>
      <vt:lpstr>Simulação de Vazão em Redes IEEE 802.15.4 com Beacon Ativado Sobre uma Topologia do Tipo Estrela</vt:lpstr>
      <vt:lpstr>Simulação de Vazão em Redes IEEE 802.15.4 com Beacon Ativado Sobre uma Topologia do Tipo Estrela</vt:lpstr>
      <vt:lpstr>Simulação de Vazão em Redes IEEE 802.15.4 com Beacon Ativado Sobre uma Topologia do Tipo Estrela</vt:lpstr>
      <vt:lpstr>Conclusão</vt:lpstr>
      <vt:lpstr>Conclusão</vt:lpstr>
      <vt:lpstr>Conclusão</vt:lpstr>
      <vt:lpstr>References </vt:lpstr>
      <vt:lpstr>References </vt:lpstr>
      <vt:lpstr>Obrigado!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Analise de Throughput no padrão IEEE 802.15.4 com Beacon Ativo Utilizando Topologia Estrela</dc:title>
  <dc:creator>Rodrigo Silva Vilela Eiras</dc:creator>
  <cp:lastModifiedBy>Rodrigo Silva Vilela Eiras</cp:lastModifiedBy>
  <cp:revision>21</cp:revision>
  <dcterms:created xsi:type="dcterms:W3CDTF">2014-11-24T09:12:08Z</dcterms:created>
  <dcterms:modified xsi:type="dcterms:W3CDTF">2015-01-26T02:50:24Z</dcterms:modified>
</cp:coreProperties>
</file>