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79" r:id="rId2"/>
    <p:sldId id="565" r:id="rId3"/>
    <p:sldId id="568" r:id="rId4"/>
    <p:sldId id="340" r:id="rId5"/>
    <p:sldId id="590" r:id="rId6"/>
    <p:sldId id="576" r:id="rId7"/>
    <p:sldId id="577" r:id="rId8"/>
    <p:sldId id="591" r:id="rId9"/>
    <p:sldId id="578" r:id="rId10"/>
    <p:sldId id="592" r:id="rId11"/>
    <p:sldId id="579" r:id="rId12"/>
    <p:sldId id="580" r:id="rId13"/>
    <p:sldId id="581" r:id="rId14"/>
    <p:sldId id="570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2" r:id="rId24"/>
    <p:sldId id="604" r:id="rId25"/>
    <p:sldId id="603" r:id="rId26"/>
    <p:sldId id="606" r:id="rId27"/>
    <p:sldId id="605" r:id="rId28"/>
    <p:sldId id="607" r:id="rId29"/>
    <p:sldId id="601" r:id="rId30"/>
    <p:sldId id="572" r:id="rId31"/>
    <p:sldId id="609" r:id="rId32"/>
    <p:sldId id="608" r:id="rId33"/>
    <p:sldId id="610" r:id="rId34"/>
    <p:sldId id="611" r:id="rId35"/>
    <p:sldId id="612" r:id="rId36"/>
    <p:sldId id="613" r:id="rId37"/>
    <p:sldId id="614" r:id="rId38"/>
    <p:sldId id="622" r:id="rId39"/>
    <p:sldId id="623" r:id="rId40"/>
    <p:sldId id="624" r:id="rId41"/>
    <p:sldId id="627" r:id="rId42"/>
    <p:sldId id="628" r:id="rId43"/>
    <p:sldId id="629" r:id="rId44"/>
    <p:sldId id="630" r:id="rId45"/>
    <p:sldId id="632" r:id="rId46"/>
    <p:sldId id="633" r:id="rId47"/>
    <p:sldId id="634" r:id="rId48"/>
    <p:sldId id="635" r:id="rId49"/>
    <p:sldId id="641" r:id="rId50"/>
    <p:sldId id="636" r:id="rId51"/>
    <p:sldId id="640" r:id="rId52"/>
    <p:sldId id="642" r:id="rId53"/>
    <p:sldId id="643" r:id="rId54"/>
    <p:sldId id="644" r:id="rId55"/>
    <p:sldId id="649" r:id="rId56"/>
    <p:sldId id="645" r:id="rId57"/>
    <p:sldId id="646" r:id="rId58"/>
    <p:sldId id="647" r:id="rId59"/>
    <p:sldId id="648" r:id="rId60"/>
    <p:sldId id="637" r:id="rId61"/>
    <p:sldId id="638" r:id="rId62"/>
    <p:sldId id="639" r:id="rId63"/>
    <p:sldId id="574" r:id="rId64"/>
    <p:sldId id="615" r:id="rId65"/>
    <p:sldId id="651" r:id="rId66"/>
    <p:sldId id="650" r:id="rId67"/>
    <p:sldId id="616" r:id="rId68"/>
    <p:sldId id="652" r:id="rId69"/>
    <p:sldId id="653" r:id="rId70"/>
    <p:sldId id="617" r:id="rId71"/>
    <p:sldId id="618" r:id="rId72"/>
    <p:sldId id="619" r:id="rId73"/>
    <p:sldId id="620" r:id="rId74"/>
    <p:sldId id="621" r:id="rId75"/>
    <p:sldId id="584" r:id="rId76"/>
    <p:sldId id="585" r:id="rId77"/>
    <p:sldId id="588" r:id="rId78"/>
    <p:sldId id="589" r:id="rId79"/>
    <p:sldId id="566" r:id="rId80"/>
    <p:sldId id="564" r:id="rId81"/>
  </p:sldIdLst>
  <p:sldSz cx="6858000" cy="5143500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e Amendola da Motta" initials="VAdM" lastIdx="1" clrIdx="0">
    <p:extLst>
      <p:ext uri="{19B8F6BF-5375-455C-9EA6-DF929625EA0E}">
        <p15:presenceInfo xmlns:p15="http://schemas.microsoft.com/office/powerpoint/2012/main" userId="S-1-5-21-3807710481-3051879455-2159090497-6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571"/>
    <a:srgbClr val="376092"/>
    <a:srgbClr val="5FA5A3"/>
    <a:srgbClr val="005BAB"/>
    <a:srgbClr val="FF7171"/>
    <a:srgbClr val="17375E"/>
    <a:srgbClr val="E4FA62"/>
    <a:srgbClr val="FFFFFF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281" autoAdjust="0"/>
  </p:normalViewPr>
  <p:slideViewPr>
    <p:cSldViewPr>
      <p:cViewPr varScale="1">
        <p:scale>
          <a:sx n="116" d="100"/>
          <a:sy n="116" d="100"/>
        </p:scale>
        <p:origin x="1380" y="-30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ea\AppData\Local\Temp\c8bfc4150dfb4e3e9f5467941e0f758c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 b="0" i="0" baseline="0">
                <a:effectLst/>
              </a:rPr>
              <a:t>Composição do Programa 2015 - Fortalecimento do SUS</a:t>
            </a:r>
            <a:endParaRPr lang="pt-BR" sz="1100">
              <a:effectLst/>
            </a:endParaRPr>
          </a:p>
          <a:p>
            <a:pPr>
              <a:defRPr sz="1100"/>
            </a:pPr>
            <a:r>
              <a:rPr lang="pt-BR" sz="1100" b="0" i="0" baseline="0">
                <a:effectLst/>
              </a:rPr>
              <a:t>Dotação atualizada de 2018 - Total = R$ 104 bilhões</a:t>
            </a:r>
            <a:endParaRPr lang="pt-BR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'[c8bfc4150dfb4e3e9f5467941e0f758c.xls]Planilha3'!$G$1</c:f>
              <c:strCache>
                <c:ptCount val="1"/>
                <c:pt idx="0">
                  <c:v>Dotação Atual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-2.3748939779474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16-491E-92EF-75B273097B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'[c8bfc4150dfb4e3e9f5467941e0f758c.xls]Planilha3'!$F$2:$F$17</c:f>
              <c:strCache>
                <c:ptCount val="16"/>
                <c:pt idx="0">
                  <c:v>Outras ações orçamentárias</c:v>
                </c:pt>
                <c:pt idx="1">
                  <c:v>Educação e Formação em Saúde</c:v>
                </c:pt>
                <c:pt idx="2">
                  <c:v>APS - Rede Sarah</c:v>
                </c:pt>
                <c:pt idx="3">
                  <c:v>HIV/AIDS</c:v>
                </c:pt>
                <c:pt idx="4">
                  <c:v>Estruturação de Unidades da Atenção Básica</c:v>
                </c:pt>
                <c:pt idx="5">
                  <c:v>Atenção aos Pacientes Hematológicos</c:v>
                </c:pt>
                <c:pt idx="6">
                  <c:v>Componente Básico da Assistência Farmacêutica</c:v>
                </c:pt>
                <c:pt idx="7">
                  <c:v>Estruturação de Unidades de Atenção Especializada</c:v>
                </c:pt>
                <c:pt idx="8">
                  <c:v>Programa Farmácia Popular</c:v>
                </c:pt>
                <c:pt idx="9">
                  <c:v>Incentivo Financeiro para a Vigilância em Saúde</c:v>
                </c:pt>
                <c:pt idx="10">
                  <c:v>Programa Mais Médicos</c:v>
                </c:pt>
                <c:pt idx="11">
                  <c:v>Apoio à Manutenção de Unidades de Saúde</c:v>
                </c:pt>
                <c:pt idx="12">
                  <c:v>Imunobiológicos e Insumos (vacinas)</c:v>
                </c:pt>
                <c:pt idx="13">
                  <c:v>Componente Especializado da Assistência Farmacêutica</c:v>
                </c:pt>
                <c:pt idx="14">
                  <c:v>Piso de Atenção Básica</c:v>
                </c:pt>
                <c:pt idx="15">
                  <c:v>Procedimentos em Média e Alta Complexidade</c:v>
                </c:pt>
              </c:strCache>
            </c:strRef>
          </c:cat>
          <c:val>
            <c:numRef>
              <c:f>'[c8bfc4150dfb4e3e9f5467941e0f758c.xls]Planilha3'!$G$2:$G$17</c:f>
              <c:numCache>
                <c:formatCode>"R$"\ #,##0.00</c:formatCode>
                <c:ptCount val="16"/>
                <c:pt idx="0">
                  <c:v>5674605729</c:v>
                </c:pt>
                <c:pt idx="1">
                  <c:v>961659926</c:v>
                </c:pt>
                <c:pt idx="2">
                  <c:v>1090193192</c:v>
                </c:pt>
                <c:pt idx="3">
                  <c:v>1169000000</c:v>
                </c:pt>
                <c:pt idx="4">
                  <c:v>1199897556</c:v>
                </c:pt>
                <c:pt idx="5">
                  <c:v>1350000000</c:v>
                </c:pt>
                <c:pt idx="6">
                  <c:v>1500000000</c:v>
                </c:pt>
                <c:pt idx="7">
                  <c:v>1992239865</c:v>
                </c:pt>
                <c:pt idx="8">
                  <c:v>2417179265</c:v>
                </c:pt>
                <c:pt idx="9">
                  <c:v>2480000000</c:v>
                </c:pt>
                <c:pt idx="10">
                  <c:v>3294634886</c:v>
                </c:pt>
                <c:pt idx="11">
                  <c:v>4399566030</c:v>
                </c:pt>
                <c:pt idx="12">
                  <c:v>4757000000</c:v>
                </c:pt>
                <c:pt idx="13">
                  <c:v>7320000000</c:v>
                </c:pt>
                <c:pt idx="14">
                  <c:v>17254515200</c:v>
                </c:pt>
                <c:pt idx="15">
                  <c:v>47059693224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6-491E-92EF-75B273097B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17399312"/>
        <c:axId val="948711472"/>
      </c:barChart>
      <c:catAx>
        <c:axId val="817399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8711472"/>
        <c:crosses val="autoZero"/>
        <c:auto val="1"/>
        <c:lblAlgn val="ctr"/>
        <c:lblOffset val="100"/>
        <c:noMultiLvlLbl val="0"/>
      </c:catAx>
      <c:valAx>
        <c:axId val="948711472"/>
        <c:scaling>
          <c:orientation val="minMax"/>
        </c:scaling>
        <c:delete val="1"/>
        <c:axPos val="b"/>
        <c:numFmt formatCode="&quot;R$&quot;\ #,##0.00" sourceLinked="1"/>
        <c:majorTickMark val="none"/>
        <c:minorTickMark val="none"/>
        <c:tickLblPos val="nextTo"/>
        <c:crossAx val="81739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30AC4-F78F-4858-9DA4-0912ABA58CE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88EB5-630D-4173-8B4D-EB79EF448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AF481-2A69-4FD2-966F-4F67C2E7BA0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A990-1DA2-41B0-BDD6-DD5CAA165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156C-FC2F-48DA-8697-A3A147673D7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BB8A-B490-43B2-8C2E-77624EB99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5458428" cy="857250"/>
          </a:xfrm>
        </p:spPr>
        <p:txBody>
          <a:bodyPr>
            <a:noAutofit/>
          </a:bodyPr>
          <a:lstStyle>
            <a:lvl1pPr algn="l">
              <a:defRPr sz="3600" b="1" i="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5" name="Picture 3" descr="C:\Users\Cezinha\Desktop\Icon TCE-MS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04" y="4731991"/>
            <a:ext cx="549895" cy="2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Cezinha\Desktop\Logo Escoex branc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74" y="205979"/>
            <a:ext cx="856167" cy="4271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5458428" cy="857250"/>
          </a:xfrm>
        </p:spPr>
        <p:txBody>
          <a:bodyPr>
            <a:noAutofit/>
          </a:bodyPr>
          <a:lstStyle>
            <a:lvl1pPr algn="l">
              <a:defRPr sz="3600" b="1" i="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6" name="Picture 5" descr="C:\Users\Cezinha\Desktop\Logo TCE-MS 2016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78" y="230734"/>
            <a:ext cx="591005" cy="5408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e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1000"/>
                  <a:lumOff val="19000"/>
                </a:schemeClr>
              </a:gs>
              <a:gs pos="51000">
                <a:srgbClr val="00B0F0">
                  <a:shade val="30000"/>
                  <a:satMod val="115000"/>
                </a:srgbClr>
              </a:gs>
              <a:gs pos="11000">
                <a:srgbClr val="00B0F0">
                  <a:shade val="675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-2442902" y="-1748730"/>
            <a:ext cx="9904350" cy="11333025"/>
          </a:xfrm>
          <a:custGeom>
            <a:avLst/>
            <a:gdLst>
              <a:gd name="T0" fmla="*/ 3176 w 17512"/>
              <a:gd name="T1" fmla="*/ 3058 h 17904"/>
              <a:gd name="T2" fmla="*/ 4794 w 17512"/>
              <a:gd name="T3" fmla="*/ 1022 h 17904"/>
              <a:gd name="T4" fmla="*/ 6797 w 17512"/>
              <a:gd name="T5" fmla="*/ 382 h 17904"/>
              <a:gd name="T6" fmla="*/ 9000 w 17512"/>
              <a:gd name="T7" fmla="*/ 933 h 17904"/>
              <a:gd name="T8" fmla="*/ 11216 w 17512"/>
              <a:gd name="T9" fmla="*/ 2475 h 17904"/>
              <a:gd name="T10" fmla="*/ 13259 w 17512"/>
              <a:gd name="T11" fmla="*/ 4805 h 17904"/>
              <a:gd name="T12" fmla="*/ 14571 w 17512"/>
              <a:gd name="T13" fmla="*/ 5997 h 17904"/>
              <a:gd name="T14" fmla="*/ 14977 w 17512"/>
              <a:gd name="T15" fmla="*/ 4771 h 17904"/>
              <a:gd name="T16" fmla="*/ 15058 w 17512"/>
              <a:gd name="T17" fmla="*/ 3601 h 17904"/>
              <a:gd name="T18" fmla="*/ 14775 w 17512"/>
              <a:gd name="T19" fmla="*/ 2512 h 17904"/>
              <a:gd name="T20" fmla="*/ 14091 w 17512"/>
              <a:gd name="T21" fmla="*/ 1532 h 17904"/>
              <a:gd name="T22" fmla="*/ 12968 w 17512"/>
              <a:gd name="T23" fmla="*/ 685 h 17904"/>
              <a:gd name="T24" fmla="*/ 11371 w 17512"/>
              <a:gd name="T25" fmla="*/ 0 h 17904"/>
              <a:gd name="T26" fmla="*/ 13777 w 17512"/>
              <a:gd name="T27" fmla="*/ 312 h 17904"/>
              <a:gd name="T28" fmla="*/ 15896 w 17512"/>
              <a:gd name="T29" fmla="*/ 1159 h 17904"/>
              <a:gd name="T30" fmla="*/ 17110 w 17512"/>
              <a:gd name="T31" fmla="*/ 2417 h 17904"/>
              <a:gd name="T32" fmla="*/ 17512 w 17512"/>
              <a:gd name="T33" fmla="*/ 3987 h 17904"/>
              <a:gd name="T34" fmla="*/ 17191 w 17512"/>
              <a:gd name="T35" fmla="*/ 5767 h 17904"/>
              <a:gd name="T36" fmla="*/ 16238 w 17512"/>
              <a:gd name="T37" fmla="*/ 7658 h 17904"/>
              <a:gd name="T38" fmla="*/ 15600 w 17512"/>
              <a:gd name="T39" fmla="*/ 9347 h 17904"/>
              <a:gd name="T40" fmla="*/ 16019 w 17512"/>
              <a:gd name="T41" fmla="*/ 10736 h 17904"/>
              <a:gd name="T42" fmla="*/ 16316 w 17512"/>
              <a:gd name="T43" fmla="*/ 12159 h 17904"/>
              <a:gd name="T44" fmla="*/ 16478 w 17512"/>
              <a:gd name="T45" fmla="*/ 13603 h 17904"/>
              <a:gd name="T46" fmla="*/ 16492 w 17512"/>
              <a:gd name="T47" fmla="*/ 15049 h 17904"/>
              <a:gd name="T48" fmla="*/ 16344 w 17512"/>
              <a:gd name="T49" fmla="*/ 16488 h 17904"/>
              <a:gd name="T50" fmla="*/ 16023 w 17512"/>
              <a:gd name="T51" fmla="*/ 17904 h 17904"/>
              <a:gd name="T52" fmla="*/ 16055 w 17512"/>
              <a:gd name="T53" fmla="*/ 16754 h 17904"/>
              <a:gd name="T54" fmla="*/ 15958 w 17512"/>
              <a:gd name="T55" fmla="*/ 15550 h 17904"/>
              <a:gd name="T56" fmla="*/ 15746 w 17512"/>
              <a:gd name="T57" fmla="*/ 14310 h 17904"/>
              <a:gd name="T58" fmla="*/ 15425 w 17512"/>
              <a:gd name="T59" fmla="*/ 13051 h 17904"/>
              <a:gd name="T60" fmla="*/ 15004 w 17512"/>
              <a:gd name="T61" fmla="*/ 11790 h 17904"/>
              <a:gd name="T62" fmla="*/ 14495 w 17512"/>
              <a:gd name="T63" fmla="*/ 10543 h 17904"/>
              <a:gd name="T64" fmla="*/ 13249 w 17512"/>
              <a:gd name="T65" fmla="*/ 10994 h 17904"/>
              <a:gd name="T66" fmla="*/ 11328 w 17512"/>
              <a:gd name="T67" fmla="*/ 12453 h 17904"/>
              <a:gd name="T68" fmla="*/ 9180 w 17512"/>
              <a:gd name="T69" fmla="*/ 13718 h 17904"/>
              <a:gd name="T70" fmla="*/ 6866 w 17512"/>
              <a:gd name="T71" fmla="*/ 14723 h 17904"/>
              <a:gd name="T72" fmla="*/ 4443 w 17512"/>
              <a:gd name="T73" fmla="*/ 15400 h 17904"/>
              <a:gd name="T74" fmla="*/ 1972 w 17512"/>
              <a:gd name="T75" fmla="*/ 15684 h 17904"/>
              <a:gd name="T76" fmla="*/ 425 w 17512"/>
              <a:gd name="T77" fmla="*/ 15547 h 17904"/>
              <a:gd name="T78" fmla="*/ 2639 w 17512"/>
              <a:gd name="T79" fmla="*/ 15108 h 17904"/>
              <a:gd name="T80" fmla="*/ 4932 w 17512"/>
              <a:gd name="T81" fmla="*/ 14281 h 17904"/>
              <a:gd name="T82" fmla="*/ 7207 w 17512"/>
              <a:gd name="T83" fmla="*/ 13137 h 17904"/>
              <a:gd name="T84" fmla="*/ 9366 w 17512"/>
              <a:gd name="T85" fmla="*/ 11744 h 17904"/>
              <a:gd name="T86" fmla="*/ 11313 w 17512"/>
              <a:gd name="T87" fmla="*/ 10169 h 17904"/>
              <a:gd name="T88" fmla="*/ 12952 w 17512"/>
              <a:gd name="T89" fmla="*/ 8484 h 17904"/>
              <a:gd name="T90" fmla="*/ 11995 w 17512"/>
              <a:gd name="T91" fmla="*/ 6348 h 17904"/>
              <a:gd name="T92" fmla="*/ 10276 w 17512"/>
              <a:gd name="T93" fmla="*/ 4496 h 17904"/>
              <a:gd name="T94" fmla="*/ 8447 w 17512"/>
              <a:gd name="T95" fmla="*/ 3220 h 17904"/>
              <a:gd name="T96" fmla="*/ 6593 w 17512"/>
              <a:gd name="T97" fmla="*/ 2678 h 17904"/>
              <a:gd name="T98" fmla="*/ 4802 w 17512"/>
              <a:gd name="T99" fmla="*/ 3026 h 17904"/>
              <a:gd name="T100" fmla="*/ 3160 w 17512"/>
              <a:gd name="T101" fmla="*/ 4421 h 17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512" h="17904">
                <a:moveTo>
                  <a:pt x="2282" y="5827"/>
                </a:moveTo>
                <a:lnTo>
                  <a:pt x="2466" y="5033"/>
                </a:lnTo>
                <a:lnTo>
                  <a:pt x="2678" y="4308"/>
                </a:lnTo>
                <a:lnTo>
                  <a:pt x="2915" y="3650"/>
                </a:lnTo>
                <a:lnTo>
                  <a:pt x="3176" y="3058"/>
                </a:lnTo>
                <a:lnTo>
                  <a:pt x="3460" y="2529"/>
                </a:lnTo>
                <a:lnTo>
                  <a:pt x="3765" y="2063"/>
                </a:lnTo>
                <a:lnTo>
                  <a:pt x="4091" y="1657"/>
                </a:lnTo>
                <a:lnTo>
                  <a:pt x="4434" y="1311"/>
                </a:lnTo>
                <a:lnTo>
                  <a:pt x="4794" y="1022"/>
                </a:lnTo>
                <a:lnTo>
                  <a:pt x="5170" y="789"/>
                </a:lnTo>
                <a:lnTo>
                  <a:pt x="5560" y="610"/>
                </a:lnTo>
                <a:lnTo>
                  <a:pt x="5962" y="483"/>
                </a:lnTo>
                <a:lnTo>
                  <a:pt x="6375" y="407"/>
                </a:lnTo>
                <a:lnTo>
                  <a:pt x="6797" y="382"/>
                </a:lnTo>
                <a:lnTo>
                  <a:pt x="7228" y="403"/>
                </a:lnTo>
                <a:lnTo>
                  <a:pt x="7665" y="470"/>
                </a:lnTo>
                <a:lnTo>
                  <a:pt x="8107" y="582"/>
                </a:lnTo>
                <a:lnTo>
                  <a:pt x="8552" y="736"/>
                </a:lnTo>
                <a:lnTo>
                  <a:pt x="9000" y="933"/>
                </a:lnTo>
                <a:lnTo>
                  <a:pt x="9447" y="1168"/>
                </a:lnTo>
                <a:lnTo>
                  <a:pt x="9895" y="1442"/>
                </a:lnTo>
                <a:lnTo>
                  <a:pt x="10339" y="1752"/>
                </a:lnTo>
                <a:lnTo>
                  <a:pt x="10779" y="2097"/>
                </a:lnTo>
                <a:lnTo>
                  <a:pt x="11216" y="2475"/>
                </a:lnTo>
                <a:lnTo>
                  <a:pt x="11644" y="2885"/>
                </a:lnTo>
                <a:lnTo>
                  <a:pt x="12064" y="3323"/>
                </a:lnTo>
                <a:lnTo>
                  <a:pt x="12474" y="3791"/>
                </a:lnTo>
                <a:lnTo>
                  <a:pt x="12873" y="4286"/>
                </a:lnTo>
                <a:lnTo>
                  <a:pt x="13259" y="4805"/>
                </a:lnTo>
                <a:lnTo>
                  <a:pt x="13631" y="5348"/>
                </a:lnTo>
                <a:lnTo>
                  <a:pt x="13986" y="5912"/>
                </a:lnTo>
                <a:lnTo>
                  <a:pt x="14325" y="6497"/>
                </a:lnTo>
                <a:lnTo>
                  <a:pt x="14454" y="6246"/>
                </a:lnTo>
                <a:lnTo>
                  <a:pt x="14571" y="5997"/>
                </a:lnTo>
                <a:lnTo>
                  <a:pt x="14676" y="5748"/>
                </a:lnTo>
                <a:lnTo>
                  <a:pt x="14770" y="5502"/>
                </a:lnTo>
                <a:lnTo>
                  <a:pt x="14852" y="5256"/>
                </a:lnTo>
                <a:lnTo>
                  <a:pt x="14921" y="5013"/>
                </a:lnTo>
                <a:lnTo>
                  <a:pt x="14977" y="4771"/>
                </a:lnTo>
                <a:lnTo>
                  <a:pt x="15021" y="4532"/>
                </a:lnTo>
                <a:lnTo>
                  <a:pt x="15051" y="4295"/>
                </a:lnTo>
                <a:lnTo>
                  <a:pt x="15067" y="4061"/>
                </a:lnTo>
                <a:lnTo>
                  <a:pt x="15070" y="3829"/>
                </a:lnTo>
                <a:lnTo>
                  <a:pt x="15058" y="3601"/>
                </a:lnTo>
                <a:lnTo>
                  <a:pt x="15031" y="3376"/>
                </a:lnTo>
                <a:lnTo>
                  <a:pt x="14991" y="3154"/>
                </a:lnTo>
                <a:lnTo>
                  <a:pt x="14934" y="2936"/>
                </a:lnTo>
                <a:lnTo>
                  <a:pt x="14862" y="2721"/>
                </a:lnTo>
                <a:lnTo>
                  <a:pt x="14775" y="2512"/>
                </a:lnTo>
                <a:lnTo>
                  <a:pt x="14671" y="2306"/>
                </a:lnTo>
                <a:lnTo>
                  <a:pt x="14551" y="2105"/>
                </a:lnTo>
                <a:lnTo>
                  <a:pt x="14415" y="1909"/>
                </a:lnTo>
                <a:lnTo>
                  <a:pt x="14261" y="1718"/>
                </a:lnTo>
                <a:lnTo>
                  <a:pt x="14091" y="1532"/>
                </a:lnTo>
                <a:lnTo>
                  <a:pt x="13902" y="1351"/>
                </a:lnTo>
                <a:lnTo>
                  <a:pt x="13697" y="1175"/>
                </a:lnTo>
                <a:lnTo>
                  <a:pt x="13473" y="1006"/>
                </a:lnTo>
                <a:lnTo>
                  <a:pt x="13230" y="843"/>
                </a:lnTo>
                <a:lnTo>
                  <a:pt x="12968" y="685"/>
                </a:lnTo>
                <a:lnTo>
                  <a:pt x="12689" y="535"/>
                </a:lnTo>
                <a:lnTo>
                  <a:pt x="12389" y="391"/>
                </a:lnTo>
                <a:lnTo>
                  <a:pt x="12070" y="253"/>
                </a:lnTo>
                <a:lnTo>
                  <a:pt x="11730" y="123"/>
                </a:lnTo>
                <a:lnTo>
                  <a:pt x="11371" y="0"/>
                </a:lnTo>
                <a:lnTo>
                  <a:pt x="11371" y="0"/>
                </a:lnTo>
                <a:lnTo>
                  <a:pt x="12036" y="45"/>
                </a:lnTo>
                <a:lnTo>
                  <a:pt x="12657" y="112"/>
                </a:lnTo>
                <a:lnTo>
                  <a:pt x="13238" y="201"/>
                </a:lnTo>
                <a:lnTo>
                  <a:pt x="13777" y="312"/>
                </a:lnTo>
                <a:lnTo>
                  <a:pt x="14278" y="444"/>
                </a:lnTo>
                <a:lnTo>
                  <a:pt x="14739" y="595"/>
                </a:lnTo>
                <a:lnTo>
                  <a:pt x="15162" y="765"/>
                </a:lnTo>
                <a:lnTo>
                  <a:pt x="15548" y="953"/>
                </a:lnTo>
                <a:lnTo>
                  <a:pt x="15896" y="1159"/>
                </a:lnTo>
                <a:lnTo>
                  <a:pt x="16208" y="1381"/>
                </a:lnTo>
                <a:lnTo>
                  <a:pt x="16485" y="1618"/>
                </a:lnTo>
                <a:lnTo>
                  <a:pt x="16727" y="1871"/>
                </a:lnTo>
                <a:lnTo>
                  <a:pt x="16935" y="2137"/>
                </a:lnTo>
                <a:lnTo>
                  <a:pt x="17110" y="2417"/>
                </a:lnTo>
                <a:lnTo>
                  <a:pt x="17252" y="2709"/>
                </a:lnTo>
                <a:lnTo>
                  <a:pt x="17363" y="3013"/>
                </a:lnTo>
                <a:lnTo>
                  <a:pt x="17443" y="3328"/>
                </a:lnTo>
                <a:lnTo>
                  <a:pt x="17492" y="3654"/>
                </a:lnTo>
                <a:lnTo>
                  <a:pt x="17512" y="3987"/>
                </a:lnTo>
                <a:lnTo>
                  <a:pt x="17502" y="4329"/>
                </a:lnTo>
                <a:lnTo>
                  <a:pt x="17465" y="4680"/>
                </a:lnTo>
                <a:lnTo>
                  <a:pt x="17400" y="5037"/>
                </a:lnTo>
                <a:lnTo>
                  <a:pt x="17308" y="5399"/>
                </a:lnTo>
                <a:lnTo>
                  <a:pt x="17191" y="5767"/>
                </a:lnTo>
                <a:lnTo>
                  <a:pt x="17048" y="6140"/>
                </a:lnTo>
                <a:lnTo>
                  <a:pt x="16880" y="6516"/>
                </a:lnTo>
                <a:lnTo>
                  <a:pt x="16689" y="6895"/>
                </a:lnTo>
                <a:lnTo>
                  <a:pt x="16475" y="7276"/>
                </a:lnTo>
                <a:lnTo>
                  <a:pt x="16238" y="7658"/>
                </a:lnTo>
                <a:lnTo>
                  <a:pt x="15980" y="8041"/>
                </a:lnTo>
                <a:lnTo>
                  <a:pt x="15701" y="8423"/>
                </a:lnTo>
                <a:lnTo>
                  <a:pt x="15401" y="8803"/>
                </a:lnTo>
                <a:lnTo>
                  <a:pt x="15503" y="9074"/>
                </a:lnTo>
                <a:lnTo>
                  <a:pt x="15600" y="9347"/>
                </a:lnTo>
                <a:lnTo>
                  <a:pt x="15693" y="9621"/>
                </a:lnTo>
                <a:lnTo>
                  <a:pt x="15782" y="9898"/>
                </a:lnTo>
                <a:lnTo>
                  <a:pt x="15865" y="10175"/>
                </a:lnTo>
                <a:lnTo>
                  <a:pt x="15945" y="10455"/>
                </a:lnTo>
                <a:lnTo>
                  <a:pt x="16019" y="10736"/>
                </a:lnTo>
                <a:lnTo>
                  <a:pt x="16088" y="11019"/>
                </a:lnTo>
                <a:lnTo>
                  <a:pt x="16153" y="11302"/>
                </a:lnTo>
                <a:lnTo>
                  <a:pt x="16212" y="11587"/>
                </a:lnTo>
                <a:lnTo>
                  <a:pt x="16267" y="11873"/>
                </a:lnTo>
                <a:lnTo>
                  <a:pt x="16316" y="12159"/>
                </a:lnTo>
                <a:lnTo>
                  <a:pt x="16360" y="12447"/>
                </a:lnTo>
                <a:lnTo>
                  <a:pt x="16398" y="12735"/>
                </a:lnTo>
                <a:lnTo>
                  <a:pt x="16430" y="13024"/>
                </a:lnTo>
                <a:lnTo>
                  <a:pt x="16457" y="13313"/>
                </a:lnTo>
                <a:lnTo>
                  <a:pt x="16478" y="13603"/>
                </a:lnTo>
                <a:lnTo>
                  <a:pt x="16493" y="13891"/>
                </a:lnTo>
                <a:lnTo>
                  <a:pt x="16502" y="14181"/>
                </a:lnTo>
                <a:lnTo>
                  <a:pt x="16505" y="14471"/>
                </a:lnTo>
                <a:lnTo>
                  <a:pt x="16502" y="14761"/>
                </a:lnTo>
                <a:lnTo>
                  <a:pt x="16492" y="15049"/>
                </a:lnTo>
                <a:lnTo>
                  <a:pt x="16476" y="15339"/>
                </a:lnTo>
                <a:lnTo>
                  <a:pt x="16453" y="15627"/>
                </a:lnTo>
                <a:lnTo>
                  <a:pt x="16424" y="15916"/>
                </a:lnTo>
                <a:lnTo>
                  <a:pt x="16388" y="16202"/>
                </a:lnTo>
                <a:lnTo>
                  <a:pt x="16344" y="16488"/>
                </a:lnTo>
                <a:lnTo>
                  <a:pt x="16295" y="16774"/>
                </a:lnTo>
                <a:lnTo>
                  <a:pt x="16238" y="17058"/>
                </a:lnTo>
                <a:lnTo>
                  <a:pt x="16173" y="17341"/>
                </a:lnTo>
                <a:lnTo>
                  <a:pt x="16102" y="17623"/>
                </a:lnTo>
                <a:lnTo>
                  <a:pt x="16023" y="17904"/>
                </a:lnTo>
                <a:lnTo>
                  <a:pt x="16040" y="17679"/>
                </a:lnTo>
                <a:lnTo>
                  <a:pt x="16051" y="17452"/>
                </a:lnTo>
                <a:lnTo>
                  <a:pt x="16058" y="17221"/>
                </a:lnTo>
                <a:lnTo>
                  <a:pt x="16058" y="16989"/>
                </a:lnTo>
                <a:lnTo>
                  <a:pt x="16055" y="16754"/>
                </a:lnTo>
                <a:lnTo>
                  <a:pt x="16044" y="16516"/>
                </a:lnTo>
                <a:lnTo>
                  <a:pt x="16031" y="16278"/>
                </a:lnTo>
                <a:lnTo>
                  <a:pt x="16011" y="16036"/>
                </a:lnTo>
                <a:lnTo>
                  <a:pt x="15987" y="15795"/>
                </a:lnTo>
                <a:lnTo>
                  <a:pt x="15958" y="15550"/>
                </a:lnTo>
                <a:lnTo>
                  <a:pt x="15925" y="15305"/>
                </a:lnTo>
                <a:lnTo>
                  <a:pt x="15887" y="15057"/>
                </a:lnTo>
                <a:lnTo>
                  <a:pt x="15844" y="14809"/>
                </a:lnTo>
                <a:lnTo>
                  <a:pt x="15797" y="14560"/>
                </a:lnTo>
                <a:lnTo>
                  <a:pt x="15746" y="14310"/>
                </a:lnTo>
                <a:lnTo>
                  <a:pt x="15690" y="14059"/>
                </a:lnTo>
                <a:lnTo>
                  <a:pt x="15629" y="13807"/>
                </a:lnTo>
                <a:lnTo>
                  <a:pt x="15565" y="13556"/>
                </a:lnTo>
                <a:lnTo>
                  <a:pt x="15496" y="13304"/>
                </a:lnTo>
                <a:lnTo>
                  <a:pt x="15425" y="13051"/>
                </a:lnTo>
                <a:lnTo>
                  <a:pt x="15348" y="12798"/>
                </a:lnTo>
                <a:lnTo>
                  <a:pt x="15268" y="12545"/>
                </a:lnTo>
                <a:lnTo>
                  <a:pt x="15183" y="12293"/>
                </a:lnTo>
                <a:lnTo>
                  <a:pt x="15096" y="12040"/>
                </a:lnTo>
                <a:lnTo>
                  <a:pt x="15004" y="11790"/>
                </a:lnTo>
                <a:lnTo>
                  <a:pt x="14909" y="11538"/>
                </a:lnTo>
                <a:lnTo>
                  <a:pt x="14811" y="11288"/>
                </a:lnTo>
                <a:lnTo>
                  <a:pt x="14709" y="11039"/>
                </a:lnTo>
                <a:lnTo>
                  <a:pt x="14604" y="10791"/>
                </a:lnTo>
                <a:lnTo>
                  <a:pt x="14495" y="10543"/>
                </a:lnTo>
                <a:lnTo>
                  <a:pt x="14383" y="10297"/>
                </a:lnTo>
                <a:lnTo>
                  <a:pt x="14269" y="10052"/>
                </a:lnTo>
                <a:lnTo>
                  <a:pt x="13942" y="10371"/>
                </a:lnTo>
                <a:lnTo>
                  <a:pt x="13602" y="10684"/>
                </a:lnTo>
                <a:lnTo>
                  <a:pt x="13249" y="10994"/>
                </a:lnTo>
                <a:lnTo>
                  <a:pt x="12886" y="11299"/>
                </a:lnTo>
                <a:lnTo>
                  <a:pt x="12512" y="11597"/>
                </a:lnTo>
                <a:lnTo>
                  <a:pt x="12127" y="11889"/>
                </a:lnTo>
                <a:lnTo>
                  <a:pt x="11732" y="12175"/>
                </a:lnTo>
                <a:lnTo>
                  <a:pt x="11328" y="12453"/>
                </a:lnTo>
                <a:lnTo>
                  <a:pt x="10915" y="12724"/>
                </a:lnTo>
                <a:lnTo>
                  <a:pt x="10493" y="12987"/>
                </a:lnTo>
                <a:lnTo>
                  <a:pt x="10062" y="13240"/>
                </a:lnTo>
                <a:lnTo>
                  <a:pt x="9625" y="13484"/>
                </a:lnTo>
                <a:lnTo>
                  <a:pt x="9180" y="13718"/>
                </a:lnTo>
                <a:lnTo>
                  <a:pt x="8729" y="13942"/>
                </a:lnTo>
                <a:lnTo>
                  <a:pt x="8271" y="14155"/>
                </a:lnTo>
                <a:lnTo>
                  <a:pt x="7807" y="14356"/>
                </a:lnTo>
                <a:lnTo>
                  <a:pt x="7339" y="14546"/>
                </a:lnTo>
                <a:lnTo>
                  <a:pt x="6866" y="14723"/>
                </a:lnTo>
                <a:lnTo>
                  <a:pt x="6388" y="14886"/>
                </a:lnTo>
                <a:lnTo>
                  <a:pt x="5906" y="15036"/>
                </a:lnTo>
                <a:lnTo>
                  <a:pt x="5420" y="15171"/>
                </a:lnTo>
                <a:lnTo>
                  <a:pt x="4933" y="15293"/>
                </a:lnTo>
                <a:lnTo>
                  <a:pt x="4443" y="15400"/>
                </a:lnTo>
                <a:lnTo>
                  <a:pt x="3951" y="15489"/>
                </a:lnTo>
                <a:lnTo>
                  <a:pt x="3456" y="15564"/>
                </a:lnTo>
                <a:lnTo>
                  <a:pt x="2962" y="15621"/>
                </a:lnTo>
                <a:lnTo>
                  <a:pt x="2466" y="15662"/>
                </a:lnTo>
                <a:lnTo>
                  <a:pt x="1972" y="15684"/>
                </a:lnTo>
                <a:lnTo>
                  <a:pt x="1476" y="15687"/>
                </a:lnTo>
                <a:lnTo>
                  <a:pt x="983" y="15673"/>
                </a:lnTo>
                <a:lnTo>
                  <a:pt x="491" y="15638"/>
                </a:lnTo>
                <a:lnTo>
                  <a:pt x="0" y="15583"/>
                </a:lnTo>
                <a:lnTo>
                  <a:pt x="425" y="15547"/>
                </a:lnTo>
                <a:lnTo>
                  <a:pt x="857" y="15494"/>
                </a:lnTo>
                <a:lnTo>
                  <a:pt x="1295" y="15422"/>
                </a:lnTo>
                <a:lnTo>
                  <a:pt x="1738" y="15334"/>
                </a:lnTo>
                <a:lnTo>
                  <a:pt x="2187" y="15228"/>
                </a:lnTo>
                <a:lnTo>
                  <a:pt x="2639" y="15108"/>
                </a:lnTo>
                <a:lnTo>
                  <a:pt x="3094" y="14971"/>
                </a:lnTo>
                <a:lnTo>
                  <a:pt x="3553" y="14820"/>
                </a:lnTo>
                <a:lnTo>
                  <a:pt x="4011" y="14653"/>
                </a:lnTo>
                <a:lnTo>
                  <a:pt x="4472" y="14474"/>
                </a:lnTo>
                <a:lnTo>
                  <a:pt x="4932" y="14281"/>
                </a:lnTo>
                <a:lnTo>
                  <a:pt x="5391" y="14076"/>
                </a:lnTo>
                <a:lnTo>
                  <a:pt x="5849" y="13858"/>
                </a:lnTo>
                <a:lnTo>
                  <a:pt x="6305" y="13628"/>
                </a:lnTo>
                <a:lnTo>
                  <a:pt x="6758" y="13388"/>
                </a:lnTo>
                <a:lnTo>
                  <a:pt x="7207" y="13137"/>
                </a:lnTo>
                <a:lnTo>
                  <a:pt x="7651" y="12876"/>
                </a:lnTo>
                <a:lnTo>
                  <a:pt x="8089" y="12606"/>
                </a:lnTo>
                <a:lnTo>
                  <a:pt x="8522" y="12327"/>
                </a:lnTo>
                <a:lnTo>
                  <a:pt x="8948" y="12039"/>
                </a:lnTo>
                <a:lnTo>
                  <a:pt x="9366" y="11744"/>
                </a:lnTo>
                <a:lnTo>
                  <a:pt x="9776" y="11442"/>
                </a:lnTo>
                <a:lnTo>
                  <a:pt x="10175" y="11132"/>
                </a:lnTo>
                <a:lnTo>
                  <a:pt x="10566" y="10817"/>
                </a:lnTo>
                <a:lnTo>
                  <a:pt x="10945" y="10496"/>
                </a:lnTo>
                <a:lnTo>
                  <a:pt x="11313" y="10169"/>
                </a:lnTo>
                <a:lnTo>
                  <a:pt x="11669" y="9839"/>
                </a:lnTo>
                <a:lnTo>
                  <a:pt x="12011" y="9505"/>
                </a:lnTo>
                <a:lnTo>
                  <a:pt x="12340" y="9168"/>
                </a:lnTo>
                <a:lnTo>
                  <a:pt x="12653" y="8827"/>
                </a:lnTo>
                <a:lnTo>
                  <a:pt x="12952" y="8484"/>
                </a:lnTo>
                <a:lnTo>
                  <a:pt x="13234" y="8140"/>
                </a:lnTo>
                <a:lnTo>
                  <a:pt x="12938" y="7671"/>
                </a:lnTo>
                <a:lnTo>
                  <a:pt x="12633" y="7215"/>
                </a:lnTo>
                <a:lnTo>
                  <a:pt x="12319" y="6774"/>
                </a:lnTo>
                <a:lnTo>
                  <a:pt x="11995" y="6348"/>
                </a:lnTo>
                <a:lnTo>
                  <a:pt x="11665" y="5940"/>
                </a:lnTo>
                <a:lnTo>
                  <a:pt x="11326" y="5549"/>
                </a:lnTo>
                <a:lnTo>
                  <a:pt x="10982" y="5176"/>
                </a:lnTo>
                <a:lnTo>
                  <a:pt x="10632" y="4826"/>
                </a:lnTo>
                <a:lnTo>
                  <a:pt x="10276" y="4496"/>
                </a:lnTo>
                <a:lnTo>
                  <a:pt x="9917" y="4190"/>
                </a:lnTo>
                <a:lnTo>
                  <a:pt x="9554" y="3908"/>
                </a:lnTo>
                <a:lnTo>
                  <a:pt x="9187" y="3651"/>
                </a:lnTo>
                <a:lnTo>
                  <a:pt x="8818" y="3422"/>
                </a:lnTo>
                <a:lnTo>
                  <a:pt x="8447" y="3220"/>
                </a:lnTo>
                <a:lnTo>
                  <a:pt x="8075" y="3048"/>
                </a:lnTo>
                <a:lnTo>
                  <a:pt x="7703" y="2906"/>
                </a:lnTo>
                <a:lnTo>
                  <a:pt x="7332" y="2796"/>
                </a:lnTo>
                <a:lnTo>
                  <a:pt x="6962" y="2720"/>
                </a:lnTo>
                <a:lnTo>
                  <a:pt x="6593" y="2678"/>
                </a:lnTo>
                <a:lnTo>
                  <a:pt x="6227" y="2671"/>
                </a:lnTo>
                <a:lnTo>
                  <a:pt x="5865" y="2701"/>
                </a:lnTo>
                <a:lnTo>
                  <a:pt x="5505" y="2770"/>
                </a:lnTo>
                <a:lnTo>
                  <a:pt x="5151" y="2877"/>
                </a:lnTo>
                <a:lnTo>
                  <a:pt x="4802" y="3026"/>
                </a:lnTo>
                <a:lnTo>
                  <a:pt x="4459" y="3216"/>
                </a:lnTo>
                <a:lnTo>
                  <a:pt x="4123" y="3449"/>
                </a:lnTo>
                <a:lnTo>
                  <a:pt x="3793" y="3727"/>
                </a:lnTo>
                <a:lnTo>
                  <a:pt x="3472" y="4051"/>
                </a:lnTo>
                <a:lnTo>
                  <a:pt x="3160" y="4421"/>
                </a:lnTo>
                <a:lnTo>
                  <a:pt x="2857" y="4840"/>
                </a:lnTo>
                <a:lnTo>
                  <a:pt x="2564" y="5309"/>
                </a:lnTo>
                <a:lnTo>
                  <a:pt x="2282" y="5827"/>
                </a:lnTo>
                <a:lnTo>
                  <a:pt x="2282" y="5827"/>
                </a:lnTo>
                <a:close/>
              </a:path>
            </a:pathLst>
          </a:custGeom>
          <a:solidFill>
            <a:srgbClr val="17375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l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3909" y="5308054"/>
            <a:ext cx="6172200" cy="339447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-3120429" y="-2108770"/>
            <a:ext cx="10943694" cy="12522293"/>
          </a:xfrm>
          <a:custGeom>
            <a:avLst/>
            <a:gdLst>
              <a:gd name="T0" fmla="*/ 3176 w 17512"/>
              <a:gd name="T1" fmla="*/ 3058 h 17904"/>
              <a:gd name="T2" fmla="*/ 4794 w 17512"/>
              <a:gd name="T3" fmla="*/ 1022 h 17904"/>
              <a:gd name="T4" fmla="*/ 6797 w 17512"/>
              <a:gd name="T5" fmla="*/ 382 h 17904"/>
              <a:gd name="T6" fmla="*/ 9000 w 17512"/>
              <a:gd name="T7" fmla="*/ 933 h 17904"/>
              <a:gd name="T8" fmla="*/ 11216 w 17512"/>
              <a:gd name="T9" fmla="*/ 2475 h 17904"/>
              <a:gd name="T10" fmla="*/ 13259 w 17512"/>
              <a:gd name="T11" fmla="*/ 4805 h 17904"/>
              <a:gd name="T12" fmla="*/ 14571 w 17512"/>
              <a:gd name="T13" fmla="*/ 5997 h 17904"/>
              <a:gd name="T14" fmla="*/ 14977 w 17512"/>
              <a:gd name="T15" fmla="*/ 4771 h 17904"/>
              <a:gd name="T16" fmla="*/ 15058 w 17512"/>
              <a:gd name="T17" fmla="*/ 3601 h 17904"/>
              <a:gd name="T18" fmla="*/ 14775 w 17512"/>
              <a:gd name="T19" fmla="*/ 2512 h 17904"/>
              <a:gd name="T20" fmla="*/ 14091 w 17512"/>
              <a:gd name="T21" fmla="*/ 1532 h 17904"/>
              <a:gd name="T22" fmla="*/ 12968 w 17512"/>
              <a:gd name="T23" fmla="*/ 685 h 17904"/>
              <a:gd name="T24" fmla="*/ 11371 w 17512"/>
              <a:gd name="T25" fmla="*/ 0 h 17904"/>
              <a:gd name="T26" fmla="*/ 13777 w 17512"/>
              <a:gd name="T27" fmla="*/ 312 h 17904"/>
              <a:gd name="T28" fmla="*/ 15896 w 17512"/>
              <a:gd name="T29" fmla="*/ 1159 h 17904"/>
              <a:gd name="T30" fmla="*/ 17110 w 17512"/>
              <a:gd name="T31" fmla="*/ 2417 h 17904"/>
              <a:gd name="T32" fmla="*/ 17512 w 17512"/>
              <a:gd name="T33" fmla="*/ 3987 h 17904"/>
              <a:gd name="T34" fmla="*/ 17191 w 17512"/>
              <a:gd name="T35" fmla="*/ 5767 h 17904"/>
              <a:gd name="T36" fmla="*/ 16238 w 17512"/>
              <a:gd name="T37" fmla="*/ 7658 h 17904"/>
              <a:gd name="T38" fmla="*/ 15600 w 17512"/>
              <a:gd name="T39" fmla="*/ 9347 h 17904"/>
              <a:gd name="T40" fmla="*/ 16019 w 17512"/>
              <a:gd name="T41" fmla="*/ 10736 h 17904"/>
              <a:gd name="T42" fmla="*/ 16316 w 17512"/>
              <a:gd name="T43" fmla="*/ 12159 h 17904"/>
              <a:gd name="T44" fmla="*/ 16478 w 17512"/>
              <a:gd name="T45" fmla="*/ 13603 h 17904"/>
              <a:gd name="T46" fmla="*/ 16492 w 17512"/>
              <a:gd name="T47" fmla="*/ 15049 h 17904"/>
              <a:gd name="T48" fmla="*/ 16344 w 17512"/>
              <a:gd name="T49" fmla="*/ 16488 h 17904"/>
              <a:gd name="T50" fmla="*/ 16023 w 17512"/>
              <a:gd name="T51" fmla="*/ 17904 h 17904"/>
              <a:gd name="T52" fmla="*/ 16055 w 17512"/>
              <a:gd name="T53" fmla="*/ 16754 h 17904"/>
              <a:gd name="T54" fmla="*/ 15958 w 17512"/>
              <a:gd name="T55" fmla="*/ 15550 h 17904"/>
              <a:gd name="T56" fmla="*/ 15746 w 17512"/>
              <a:gd name="T57" fmla="*/ 14310 h 17904"/>
              <a:gd name="T58" fmla="*/ 15425 w 17512"/>
              <a:gd name="T59" fmla="*/ 13051 h 17904"/>
              <a:gd name="T60" fmla="*/ 15004 w 17512"/>
              <a:gd name="T61" fmla="*/ 11790 h 17904"/>
              <a:gd name="T62" fmla="*/ 14495 w 17512"/>
              <a:gd name="T63" fmla="*/ 10543 h 17904"/>
              <a:gd name="T64" fmla="*/ 13249 w 17512"/>
              <a:gd name="T65" fmla="*/ 10994 h 17904"/>
              <a:gd name="T66" fmla="*/ 11328 w 17512"/>
              <a:gd name="T67" fmla="*/ 12453 h 17904"/>
              <a:gd name="T68" fmla="*/ 9180 w 17512"/>
              <a:gd name="T69" fmla="*/ 13718 h 17904"/>
              <a:gd name="T70" fmla="*/ 6866 w 17512"/>
              <a:gd name="T71" fmla="*/ 14723 h 17904"/>
              <a:gd name="T72" fmla="*/ 4443 w 17512"/>
              <a:gd name="T73" fmla="*/ 15400 h 17904"/>
              <a:gd name="T74" fmla="*/ 1972 w 17512"/>
              <a:gd name="T75" fmla="*/ 15684 h 17904"/>
              <a:gd name="T76" fmla="*/ 425 w 17512"/>
              <a:gd name="T77" fmla="*/ 15547 h 17904"/>
              <a:gd name="T78" fmla="*/ 2639 w 17512"/>
              <a:gd name="T79" fmla="*/ 15108 h 17904"/>
              <a:gd name="T80" fmla="*/ 4932 w 17512"/>
              <a:gd name="T81" fmla="*/ 14281 h 17904"/>
              <a:gd name="T82" fmla="*/ 7207 w 17512"/>
              <a:gd name="T83" fmla="*/ 13137 h 17904"/>
              <a:gd name="T84" fmla="*/ 9366 w 17512"/>
              <a:gd name="T85" fmla="*/ 11744 h 17904"/>
              <a:gd name="T86" fmla="*/ 11313 w 17512"/>
              <a:gd name="T87" fmla="*/ 10169 h 17904"/>
              <a:gd name="T88" fmla="*/ 12952 w 17512"/>
              <a:gd name="T89" fmla="*/ 8484 h 17904"/>
              <a:gd name="T90" fmla="*/ 11995 w 17512"/>
              <a:gd name="T91" fmla="*/ 6348 h 17904"/>
              <a:gd name="T92" fmla="*/ 10276 w 17512"/>
              <a:gd name="T93" fmla="*/ 4496 h 17904"/>
              <a:gd name="T94" fmla="*/ 8447 w 17512"/>
              <a:gd name="T95" fmla="*/ 3220 h 17904"/>
              <a:gd name="T96" fmla="*/ 6593 w 17512"/>
              <a:gd name="T97" fmla="*/ 2678 h 17904"/>
              <a:gd name="T98" fmla="*/ 4802 w 17512"/>
              <a:gd name="T99" fmla="*/ 3026 h 17904"/>
              <a:gd name="T100" fmla="*/ 3160 w 17512"/>
              <a:gd name="T101" fmla="*/ 4421 h 17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512" h="17904">
                <a:moveTo>
                  <a:pt x="2282" y="5827"/>
                </a:moveTo>
                <a:lnTo>
                  <a:pt x="2466" y="5033"/>
                </a:lnTo>
                <a:lnTo>
                  <a:pt x="2678" y="4308"/>
                </a:lnTo>
                <a:lnTo>
                  <a:pt x="2915" y="3650"/>
                </a:lnTo>
                <a:lnTo>
                  <a:pt x="3176" y="3058"/>
                </a:lnTo>
                <a:lnTo>
                  <a:pt x="3460" y="2529"/>
                </a:lnTo>
                <a:lnTo>
                  <a:pt x="3765" y="2063"/>
                </a:lnTo>
                <a:lnTo>
                  <a:pt x="4091" y="1657"/>
                </a:lnTo>
                <a:lnTo>
                  <a:pt x="4434" y="1311"/>
                </a:lnTo>
                <a:lnTo>
                  <a:pt x="4794" y="1022"/>
                </a:lnTo>
                <a:lnTo>
                  <a:pt x="5170" y="789"/>
                </a:lnTo>
                <a:lnTo>
                  <a:pt x="5560" y="610"/>
                </a:lnTo>
                <a:lnTo>
                  <a:pt x="5962" y="483"/>
                </a:lnTo>
                <a:lnTo>
                  <a:pt x="6375" y="407"/>
                </a:lnTo>
                <a:lnTo>
                  <a:pt x="6797" y="382"/>
                </a:lnTo>
                <a:lnTo>
                  <a:pt x="7228" y="403"/>
                </a:lnTo>
                <a:lnTo>
                  <a:pt x="7665" y="470"/>
                </a:lnTo>
                <a:lnTo>
                  <a:pt x="8107" y="582"/>
                </a:lnTo>
                <a:lnTo>
                  <a:pt x="8552" y="736"/>
                </a:lnTo>
                <a:lnTo>
                  <a:pt x="9000" y="933"/>
                </a:lnTo>
                <a:lnTo>
                  <a:pt x="9447" y="1168"/>
                </a:lnTo>
                <a:lnTo>
                  <a:pt x="9895" y="1442"/>
                </a:lnTo>
                <a:lnTo>
                  <a:pt x="10339" y="1752"/>
                </a:lnTo>
                <a:lnTo>
                  <a:pt x="10779" y="2097"/>
                </a:lnTo>
                <a:lnTo>
                  <a:pt x="11216" y="2475"/>
                </a:lnTo>
                <a:lnTo>
                  <a:pt x="11644" y="2885"/>
                </a:lnTo>
                <a:lnTo>
                  <a:pt x="12064" y="3323"/>
                </a:lnTo>
                <a:lnTo>
                  <a:pt x="12474" y="3791"/>
                </a:lnTo>
                <a:lnTo>
                  <a:pt x="12873" y="4286"/>
                </a:lnTo>
                <a:lnTo>
                  <a:pt x="13259" y="4805"/>
                </a:lnTo>
                <a:lnTo>
                  <a:pt x="13631" y="5348"/>
                </a:lnTo>
                <a:lnTo>
                  <a:pt x="13986" y="5912"/>
                </a:lnTo>
                <a:lnTo>
                  <a:pt x="14325" y="6497"/>
                </a:lnTo>
                <a:lnTo>
                  <a:pt x="14454" y="6246"/>
                </a:lnTo>
                <a:lnTo>
                  <a:pt x="14571" y="5997"/>
                </a:lnTo>
                <a:lnTo>
                  <a:pt x="14676" y="5748"/>
                </a:lnTo>
                <a:lnTo>
                  <a:pt x="14770" y="5502"/>
                </a:lnTo>
                <a:lnTo>
                  <a:pt x="14852" y="5256"/>
                </a:lnTo>
                <a:lnTo>
                  <a:pt x="14921" y="5013"/>
                </a:lnTo>
                <a:lnTo>
                  <a:pt x="14977" y="4771"/>
                </a:lnTo>
                <a:lnTo>
                  <a:pt x="15021" y="4532"/>
                </a:lnTo>
                <a:lnTo>
                  <a:pt x="15051" y="4295"/>
                </a:lnTo>
                <a:lnTo>
                  <a:pt x="15067" y="4061"/>
                </a:lnTo>
                <a:lnTo>
                  <a:pt x="15070" y="3829"/>
                </a:lnTo>
                <a:lnTo>
                  <a:pt x="15058" y="3601"/>
                </a:lnTo>
                <a:lnTo>
                  <a:pt x="15031" y="3376"/>
                </a:lnTo>
                <a:lnTo>
                  <a:pt x="14991" y="3154"/>
                </a:lnTo>
                <a:lnTo>
                  <a:pt x="14934" y="2936"/>
                </a:lnTo>
                <a:lnTo>
                  <a:pt x="14862" y="2721"/>
                </a:lnTo>
                <a:lnTo>
                  <a:pt x="14775" y="2512"/>
                </a:lnTo>
                <a:lnTo>
                  <a:pt x="14671" y="2306"/>
                </a:lnTo>
                <a:lnTo>
                  <a:pt x="14551" y="2105"/>
                </a:lnTo>
                <a:lnTo>
                  <a:pt x="14415" y="1909"/>
                </a:lnTo>
                <a:lnTo>
                  <a:pt x="14261" y="1718"/>
                </a:lnTo>
                <a:lnTo>
                  <a:pt x="14091" y="1532"/>
                </a:lnTo>
                <a:lnTo>
                  <a:pt x="13902" y="1351"/>
                </a:lnTo>
                <a:lnTo>
                  <a:pt x="13697" y="1175"/>
                </a:lnTo>
                <a:lnTo>
                  <a:pt x="13473" y="1006"/>
                </a:lnTo>
                <a:lnTo>
                  <a:pt x="13230" y="843"/>
                </a:lnTo>
                <a:lnTo>
                  <a:pt x="12968" y="685"/>
                </a:lnTo>
                <a:lnTo>
                  <a:pt x="12689" y="535"/>
                </a:lnTo>
                <a:lnTo>
                  <a:pt x="12389" y="391"/>
                </a:lnTo>
                <a:lnTo>
                  <a:pt x="12070" y="253"/>
                </a:lnTo>
                <a:lnTo>
                  <a:pt x="11730" y="123"/>
                </a:lnTo>
                <a:lnTo>
                  <a:pt x="11371" y="0"/>
                </a:lnTo>
                <a:lnTo>
                  <a:pt x="11371" y="0"/>
                </a:lnTo>
                <a:lnTo>
                  <a:pt x="12036" y="45"/>
                </a:lnTo>
                <a:lnTo>
                  <a:pt x="12657" y="112"/>
                </a:lnTo>
                <a:lnTo>
                  <a:pt x="13238" y="201"/>
                </a:lnTo>
                <a:lnTo>
                  <a:pt x="13777" y="312"/>
                </a:lnTo>
                <a:lnTo>
                  <a:pt x="14278" y="444"/>
                </a:lnTo>
                <a:lnTo>
                  <a:pt x="14739" y="595"/>
                </a:lnTo>
                <a:lnTo>
                  <a:pt x="15162" y="765"/>
                </a:lnTo>
                <a:lnTo>
                  <a:pt x="15548" y="953"/>
                </a:lnTo>
                <a:lnTo>
                  <a:pt x="15896" y="1159"/>
                </a:lnTo>
                <a:lnTo>
                  <a:pt x="16208" y="1381"/>
                </a:lnTo>
                <a:lnTo>
                  <a:pt x="16485" y="1618"/>
                </a:lnTo>
                <a:lnTo>
                  <a:pt x="16727" y="1871"/>
                </a:lnTo>
                <a:lnTo>
                  <a:pt x="16935" y="2137"/>
                </a:lnTo>
                <a:lnTo>
                  <a:pt x="17110" y="2417"/>
                </a:lnTo>
                <a:lnTo>
                  <a:pt x="17252" y="2709"/>
                </a:lnTo>
                <a:lnTo>
                  <a:pt x="17363" y="3013"/>
                </a:lnTo>
                <a:lnTo>
                  <a:pt x="17443" y="3328"/>
                </a:lnTo>
                <a:lnTo>
                  <a:pt x="17492" y="3654"/>
                </a:lnTo>
                <a:lnTo>
                  <a:pt x="17512" y="3987"/>
                </a:lnTo>
                <a:lnTo>
                  <a:pt x="17502" y="4329"/>
                </a:lnTo>
                <a:lnTo>
                  <a:pt x="17465" y="4680"/>
                </a:lnTo>
                <a:lnTo>
                  <a:pt x="17400" y="5037"/>
                </a:lnTo>
                <a:lnTo>
                  <a:pt x="17308" y="5399"/>
                </a:lnTo>
                <a:lnTo>
                  <a:pt x="17191" y="5767"/>
                </a:lnTo>
                <a:lnTo>
                  <a:pt x="17048" y="6140"/>
                </a:lnTo>
                <a:lnTo>
                  <a:pt x="16880" y="6516"/>
                </a:lnTo>
                <a:lnTo>
                  <a:pt x="16689" y="6895"/>
                </a:lnTo>
                <a:lnTo>
                  <a:pt x="16475" y="7276"/>
                </a:lnTo>
                <a:lnTo>
                  <a:pt x="16238" y="7658"/>
                </a:lnTo>
                <a:lnTo>
                  <a:pt x="15980" y="8041"/>
                </a:lnTo>
                <a:lnTo>
                  <a:pt x="15701" y="8423"/>
                </a:lnTo>
                <a:lnTo>
                  <a:pt x="15401" y="8803"/>
                </a:lnTo>
                <a:lnTo>
                  <a:pt x="15503" y="9074"/>
                </a:lnTo>
                <a:lnTo>
                  <a:pt x="15600" y="9347"/>
                </a:lnTo>
                <a:lnTo>
                  <a:pt x="15693" y="9621"/>
                </a:lnTo>
                <a:lnTo>
                  <a:pt x="15782" y="9898"/>
                </a:lnTo>
                <a:lnTo>
                  <a:pt x="15865" y="10175"/>
                </a:lnTo>
                <a:lnTo>
                  <a:pt x="15945" y="10455"/>
                </a:lnTo>
                <a:lnTo>
                  <a:pt x="16019" y="10736"/>
                </a:lnTo>
                <a:lnTo>
                  <a:pt x="16088" y="11019"/>
                </a:lnTo>
                <a:lnTo>
                  <a:pt x="16153" y="11302"/>
                </a:lnTo>
                <a:lnTo>
                  <a:pt x="16212" y="11587"/>
                </a:lnTo>
                <a:lnTo>
                  <a:pt x="16267" y="11873"/>
                </a:lnTo>
                <a:lnTo>
                  <a:pt x="16316" y="12159"/>
                </a:lnTo>
                <a:lnTo>
                  <a:pt x="16360" y="12447"/>
                </a:lnTo>
                <a:lnTo>
                  <a:pt x="16398" y="12735"/>
                </a:lnTo>
                <a:lnTo>
                  <a:pt x="16430" y="13024"/>
                </a:lnTo>
                <a:lnTo>
                  <a:pt x="16457" y="13313"/>
                </a:lnTo>
                <a:lnTo>
                  <a:pt x="16478" y="13603"/>
                </a:lnTo>
                <a:lnTo>
                  <a:pt x="16493" y="13891"/>
                </a:lnTo>
                <a:lnTo>
                  <a:pt x="16502" y="14181"/>
                </a:lnTo>
                <a:lnTo>
                  <a:pt x="16505" y="14471"/>
                </a:lnTo>
                <a:lnTo>
                  <a:pt x="16502" y="14761"/>
                </a:lnTo>
                <a:lnTo>
                  <a:pt x="16492" y="15049"/>
                </a:lnTo>
                <a:lnTo>
                  <a:pt x="16476" y="15339"/>
                </a:lnTo>
                <a:lnTo>
                  <a:pt x="16453" y="15627"/>
                </a:lnTo>
                <a:lnTo>
                  <a:pt x="16424" y="15916"/>
                </a:lnTo>
                <a:lnTo>
                  <a:pt x="16388" y="16202"/>
                </a:lnTo>
                <a:lnTo>
                  <a:pt x="16344" y="16488"/>
                </a:lnTo>
                <a:lnTo>
                  <a:pt x="16295" y="16774"/>
                </a:lnTo>
                <a:lnTo>
                  <a:pt x="16238" y="17058"/>
                </a:lnTo>
                <a:lnTo>
                  <a:pt x="16173" y="17341"/>
                </a:lnTo>
                <a:lnTo>
                  <a:pt x="16102" y="17623"/>
                </a:lnTo>
                <a:lnTo>
                  <a:pt x="16023" y="17904"/>
                </a:lnTo>
                <a:lnTo>
                  <a:pt x="16040" y="17679"/>
                </a:lnTo>
                <a:lnTo>
                  <a:pt x="16051" y="17452"/>
                </a:lnTo>
                <a:lnTo>
                  <a:pt x="16058" y="17221"/>
                </a:lnTo>
                <a:lnTo>
                  <a:pt x="16058" y="16989"/>
                </a:lnTo>
                <a:lnTo>
                  <a:pt x="16055" y="16754"/>
                </a:lnTo>
                <a:lnTo>
                  <a:pt x="16044" y="16516"/>
                </a:lnTo>
                <a:lnTo>
                  <a:pt x="16031" y="16278"/>
                </a:lnTo>
                <a:lnTo>
                  <a:pt x="16011" y="16036"/>
                </a:lnTo>
                <a:lnTo>
                  <a:pt x="15987" y="15795"/>
                </a:lnTo>
                <a:lnTo>
                  <a:pt x="15958" y="15550"/>
                </a:lnTo>
                <a:lnTo>
                  <a:pt x="15925" y="15305"/>
                </a:lnTo>
                <a:lnTo>
                  <a:pt x="15887" y="15057"/>
                </a:lnTo>
                <a:lnTo>
                  <a:pt x="15844" y="14809"/>
                </a:lnTo>
                <a:lnTo>
                  <a:pt x="15797" y="14560"/>
                </a:lnTo>
                <a:lnTo>
                  <a:pt x="15746" y="14310"/>
                </a:lnTo>
                <a:lnTo>
                  <a:pt x="15690" y="14059"/>
                </a:lnTo>
                <a:lnTo>
                  <a:pt x="15629" y="13807"/>
                </a:lnTo>
                <a:lnTo>
                  <a:pt x="15565" y="13556"/>
                </a:lnTo>
                <a:lnTo>
                  <a:pt x="15496" y="13304"/>
                </a:lnTo>
                <a:lnTo>
                  <a:pt x="15425" y="13051"/>
                </a:lnTo>
                <a:lnTo>
                  <a:pt x="15348" y="12798"/>
                </a:lnTo>
                <a:lnTo>
                  <a:pt x="15268" y="12545"/>
                </a:lnTo>
                <a:lnTo>
                  <a:pt x="15183" y="12293"/>
                </a:lnTo>
                <a:lnTo>
                  <a:pt x="15096" y="12040"/>
                </a:lnTo>
                <a:lnTo>
                  <a:pt x="15004" y="11790"/>
                </a:lnTo>
                <a:lnTo>
                  <a:pt x="14909" y="11538"/>
                </a:lnTo>
                <a:lnTo>
                  <a:pt x="14811" y="11288"/>
                </a:lnTo>
                <a:lnTo>
                  <a:pt x="14709" y="11039"/>
                </a:lnTo>
                <a:lnTo>
                  <a:pt x="14604" y="10791"/>
                </a:lnTo>
                <a:lnTo>
                  <a:pt x="14495" y="10543"/>
                </a:lnTo>
                <a:lnTo>
                  <a:pt x="14383" y="10297"/>
                </a:lnTo>
                <a:lnTo>
                  <a:pt x="14269" y="10052"/>
                </a:lnTo>
                <a:lnTo>
                  <a:pt x="13942" y="10371"/>
                </a:lnTo>
                <a:lnTo>
                  <a:pt x="13602" y="10684"/>
                </a:lnTo>
                <a:lnTo>
                  <a:pt x="13249" y="10994"/>
                </a:lnTo>
                <a:lnTo>
                  <a:pt x="12886" y="11299"/>
                </a:lnTo>
                <a:lnTo>
                  <a:pt x="12512" y="11597"/>
                </a:lnTo>
                <a:lnTo>
                  <a:pt x="12127" y="11889"/>
                </a:lnTo>
                <a:lnTo>
                  <a:pt x="11732" y="12175"/>
                </a:lnTo>
                <a:lnTo>
                  <a:pt x="11328" y="12453"/>
                </a:lnTo>
                <a:lnTo>
                  <a:pt x="10915" y="12724"/>
                </a:lnTo>
                <a:lnTo>
                  <a:pt x="10493" y="12987"/>
                </a:lnTo>
                <a:lnTo>
                  <a:pt x="10062" y="13240"/>
                </a:lnTo>
                <a:lnTo>
                  <a:pt x="9625" y="13484"/>
                </a:lnTo>
                <a:lnTo>
                  <a:pt x="9180" y="13718"/>
                </a:lnTo>
                <a:lnTo>
                  <a:pt x="8729" y="13942"/>
                </a:lnTo>
                <a:lnTo>
                  <a:pt x="8271" y="14155"/>
                </a:lnTo>
                <a:lnTo>
                  <a:pt x="7807" y="14356"/>
                </a:lnTo>
                <a:lnTo>
                  <a:pt x="7339" y="14546"/>
                </a:lnTo>
                <a:lnTo>
                  <a:pt x="6866" y="14723"/>
                </a:lnTo>
                <a:lnTo>
                  <a:pt x="6388" y="14886"/>
                </a:lnTo>
                <a:lnTo>
                  <a:pt x="5906" y="15036"/>
                </a:lnTo>
                <a:lnTo>
                  <a:pt x="5420" y="15171"/>
                </a:lnTo>
                <a:lnTo>
                  <a:pt x="4933" y="15293"/>
                </a:lnTo>
                <a:lnTo>
                  <a:pt x="4443" y="15400"/>
                </a:lnTo>
                <a:lnTo>
                  <a:pt x="3951" y="15489"/>
                </a:lnTo>
                <a:lnTo>
                  <a:pt x="3456" y="15564"/>
                </a:lnTo>
                <a:lnTo>
                  <a:pt x="2962" y="15621"/>
                </a:lnTo>
                <a:lnTo>
                  <a:pt x="2466" y="15662"/>
                </a:lnTo>
                <a:lnTo>
                  <a:pt x="1972" y="15684"/>
                </a:lnTo>
                <a:lnTo>
                  <a:pt x="1476" y="15687"/>
                </a:lnTo>
                <a:lnTo>
                  <a:pt x="983" y="15673"/>
                </a:lnTo>
                <a:lnTo>
                  <a:pt x="491" y="15638"/>
                </a:lnTo>
                <a:lnTo>
                  <a:pt x="0" y="15583"/>
                </a:lnTo>
                <a:lnTo>
                  <a:pt x="425" y="15547"/>
                </a:lnTo>
                <a:lnTo>
                  <a:pt x="857" y="15494"/>
                </a:lnTo>
                <a:lnTo>
                  <a:pt x="1295" y="15422"/>
                </a:lnTo>
                <a:lnTo>
                  <a:pt x="1738" y="15334"/>
                </a:lnTo>
                <a:lnTo>
                  <a:pt x="2187" y="15228"/>
                </a:lnTo>
                <a:lnTo>
                  <a:pt x="2639" y="15108"/>
                </a:lnTo>
                <a:lnTo>
                  <a:pt x="3094" y="14971"/>
                </a:lnTo>
                <a:lnTo>
                  <a:pt x="3553" y="14820"/>
                </a:lnTo>
                <a:lnTo>
                  <a:pt x="4011" y="14653"/>
                </a:lnTo>
                <a:lnTo>
                  <a:pt x="4472" y="14474"/>
                </a:lnTo>
                <a:lnTo>
                  <a:pt x="4932" y="14281"/>
                </a:lnTo>
                <a:lnTo>
                  <a:pt x="5391" y="14076"/>
                </a:lnTo>
                <a:lnTo>
                  <a:pt x="5849" y="13858"/>
                </a:lnTo>
                <a:lnTo>
                  <a:pt x="6305" y="13628"/>
                </a:lnTo>
                <a:lnTo>
                  <a:pt x="6758" y="13388"/>
                </a:lnTo>
                <a:lnTo>
                  <a:pt x="7207" y="13137"/>
                </a:lnTo>
                <a:lnTo>
                  <a:pt x="7651" y="12876"/>
                </a:lnTo>
                <a:lnTo>
                  <a:pt x="8089" y="12606"/>
                </a:lnTo>
                <a:lnTo>
                  <a:pt x="8522" y="12327"/>
                </a:lnTo>
                <a:lnTo>
                  <a:pt x="8948" y="12039"/>
                </a:lnTo>
                <a:lnTo>
                  <a:pt x="9366" y="11744"/>
                </a:lnTo>
                <a:lnTo>
                  <a:pt x="9776" y="11442"/>
                </a:lnTo>
                <a:lnTo>
                  <a:pt x="10175" y="11132"/>
                </a:lnTo>
                <a:lnTo>
                  <a:pt x="10566" y="10817"/>
                </a:lnTo>
                <a:lnTo>
                  <a:pt x="10945" y="10496"/>
                </a:lnTo>
                <a:lnTo>
                  <a:pt x="11313" y="10169"/>
                </a:lnTo>
                <a:lnTo>
                  <a:pt x="11669" y="9839"/>
                </a:lnTo>
                <a:lnTo>
                  <a:pt x="12011" y="9505"/>
                </a:lnTo>
                <a:lnTo>
                  <a:pt x="12340" y="9168"/>
                </a:lnTo>
                <a:lnTo>
                  <a:pt x="12653" y="8827"/>
                </a:lnTo>
                <a:lnTo>
                  <a:pt x="12952" y="8484"/>
                </a:lnTo>
                <a:lnTo>
                  <a:pt x="13234" y="8140"/>
                </a:lnTo>
                <a:lnTo>
                  <a:pt x="12938" y="7671"/>
                </a:lnTo>
                <a:lnTo>
                  <a:pt x="12633" y="7215"/>
                </a:lnTo>
                <a:lnTo>
                  <a:pt x="12319" y="6774"/>
                </a:lnTo>
                <a:lnTo>
                  <a:pt x="11995" y="6348"/>
                </a:lnTo>
                <a:lnTo>
                  <a:pt x="11665" y="5940"/>
                </a:lnTo>
                <a:lnTo>
                  <a:pt x="11326" y="5549"/>
                </a:lnTo>
                <a:lnTo>
                  <a:pt x="10982" y="5176"/>
                </a:lnTo>
                <a:lnTo>
                  <a:pt x="10632" y="4826"/>
                </a:lnTo>
                <a:lnTo>
                  <a:pt x="10276" y="4496"/>
                </a:lnTo>
                <a:lnTo>
                  <a:pt x="9917" y="4190"/>
                </a:lnTo>
                <a:lnTo>
                  <a:pt x="9554" y="3908"/>
                </a:lnTo>
                <a:lnTo>
                  <a:pt x="9187" y="3651"/>
                </a:lnTo>
                <a:lnTo>
                  <a:pt x="8818" y="3422"/>
                </a:lnTo>
                <a:lnTo>
                  <a:pt x="8447" y="3220"/>
                </a:lnTo>
                <a:lnTo>
                  <a:pt x="8075" y="3048"/>
                </a:lnTo>
                <a:lnTo>
                  <a:pt x="7703" y="2906"/>
                </a:lnTo>
                <a:lnTo>
                  <a:pt x="7332" y="2796"/>
                </a:lnTo>
                <a:lnTo>
                  <a:pt x="6962" y="2720"/>
                </a:lnTo>
                <a:lnTo>
                  <a:pt x="6593" y="2678"/>
                </a:lnTo>
                <a:lnTo>
                  <a:pt x="6227" y="2671"/>
                </a:lnTo>
                <a:lnTo>
                  <a:pt x="5865" y="2701"/>
                </a:lnTo>
                <a:lnTo>
                  <a:pt x="5505" y="2770"/>
                </a:lnTo>
                <a:lnTo>
                  <a:pt x="5151" y="2877"/>
                </a:lnTo>
                <a:lnTo>
                  <a:pt x="4802" y="3026"/>
                </a:lnTo>
                <a:lnTo>
                  <a:pt x="4459" y="3216"/>
                </a:lnTo>
                <a:lnTo>
                  <a:pt x="4123" y="3449"/>
                </a:lnTo>
                <a:lnTo>
                  <a:pt x="3793" y="3727"/>
                </a:lnTo>
                <a:lnTo>
                  <a:pt x="3472" y="4051"/>
                </a:lnTo>
                <a:lnTo>
                  <a:pt x="3160" y="4421"/>
                </a:lnTo>
                <a:lnTo>
                  <a:pt x="2857" y="4840"/>
                </a:lnTo>
                <a:lnTo>
                  <a:pt x="2564" y="5309"/>
                </a:lnTo>
                <a:lnTo>
                  <a:pt x="2282" y="5827"/>
                </a:lnTo>
                <a:lnTo>
                  <a:pt x="2282" y="5827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 dirty="0">
              <a:solidFill>
                <a:schemeClr val="lt1"/>
              </a:solidFill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0"/>
          </p:nvPr>
        </p:nvSpPr>
        <p:spPr>
          <a:xfrm>
            <a:off x="2294874" y="4083918"/>
            <a:ext cx="4371236" cy="725683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411510"/>
            <a:ext cx="5408358" cy="4176465"/>
          </a:xfrm>
        </p:spPr>
        <p:txBody>
          <a:bodyPr>
            <a:noAutofit/>
          </a:bodyPr>
          <a:lstStyle>
            <a:lvl1pPr algn="l">
              <a:defRPr sz="48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486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gradFill flip="none" rotWithShape="1">
            <a:gsLst>
              <a:gs pos="100000">
                <a:srgbClr val="00B050">
                  <a:lumMod val="30000"/>
                </a:srgbClr>
              </a:gs>
              <a:gs pos="51000">
                <a:srgbClr val="00B050">
                  <a:lumMod val="58000"/>
                </a:srgbClr>
              </a:gs>
              <a:gs pos="11000">
                <a:srgbClr val="00B050">
                  <a:lumMod val="8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-2370894" y="-1748730"/>
            <a:ext cx="9760334" cy="11333025"/>
          </a:xfrm>
          <a:custGeom>
            <a:avLst/>
            <a:gdLst>
              <a:gd name="T0" fmla="*/ 3176 w 17512"/>
              <a:gd name="T1" fmla="*/ 3058 h 17904"/>
              <a:gd name="T2" fmla="*/ 4794 w 17512"/>
              <a:gd name="T3" fmla="*/ 1022 h 17904"/>
              <a:gd name="T4" fmla="*/ 6797 w 17512"/>
              <a:gd name="T5" fmla="*/ 382 h 17904"/>
              <a:gd name="T6" fmla="*/ 9000 w 17512"/>
              <a:gd name="T7" fmla="*/ 933 h 17904"/>
              <a:gd name="T8" fmla="*/ 11216 w 17512"/>
              <a:gd name="T9" fmla="*/ 2475 h 17904"/>
              <a:gd name="T10" fmla="*/ 13259 w 17512"/>
              <a:gd name="T11" fmla="*/ 4805 h 17904"/>
              <a:gd name="T12" fmla="*/ 14571 w 17512"/>
              <a:gd name="T13" fmla="*/ 5997 h 17904"/>
              <a:gd name="T14" fmla="*/ 14977 w 17512"/>
              <a:gd name="T15" fmla="*/ 4771 h 17904"/>
              <a:gd name="T16" fmla="*/ 15058 w 17512"/>
              <a:gd name="T17" fmla="*/ 3601 h 17904"/>
              <a:gd name="T18" fmla="*/ 14775 w 17512"/>
              <a:gd name="T19" fmla="*/ 2512 h 17904"/>
              <a:gd name="T20" fmla="*/ 14091 w 17512"/>
              <a:gd name="T21" fmla="*/ 1532 h 17904"/>
              <a:gd name="T22" fmla="*/ 12968 w 17512"/>
              <a:gd name="T23" fmla="*/ 685 h 17904"/>
              <a:gd name="T24" fmla="*/ 11371 w 17512"/>
              <a:gd name="T25" fmla="*/ 0 h 17904"/>
              <a:gd name="T26" fmla="*/ 13777 w 17512"/>
              <a:gd name="T27" fmla="*/ 312 h 17904"/>
              <a:gd name="T28" fmla="*/ 15896 w 17512"/>
              <a:gd name="T29" fmla="*/ 1159 h 17904"/>
              <a:gd name="T30" fmla="*/ 17110 w 17512"/>
              <a:gd name="T31" fmla="*/ 2417 h 17904"/>
              <a:gd name="T32" fmla="*/ 17512 w 17512"/>
              <a:gd name="T33" fmla="*/ 3987 h 17904"/>
              <a:gd name="T34" fmla="*/ 17191 w 17512"/>
              <a:gd name="T35" fmla="*/ 5767 h 17904"/>
              <a:gd name="T36" fmla="*/ 16238 w 17512"/>
              <a:gd name="T37" fmla="*/ 7658 h 17904"/>
              <a:gd name="T38" fmla="*/ 15600 w 17512"/>
              <a:gd name="T39" fmla="*/ 9347 h 17904"/>
              <a:gd name="T40" fmla="*/ 16019 w 17512"/>
              <a:gd name="T41" fmla="*/ 10736 h 17904"/>
              <a:gd name="T42" fmla="*/ 16316 w 17512"/>
              <a:gd name="T43" fmla="*/ 12159 h 17904"/>
              <a:gd name="T44" fmla="*/ 16478 w 17512"/>
              <a:gd name="T45" fmla="*/ 13603 h 17904"/>
              <a:gd name="T46" fmla="*/ 16492 w 17512"/>
              <a:gd name="T47" fmla="*/ 15049 h 17904"/>
              <a:gd name="T48" fmla="*/ 16344 w 17512"/>
              <a:gd name="T49" fmla="*/ 16488 h 17904"/>
              <a:gd name="T50" fmla="*/ 16023 w 17512"/>
              <a:gd name="T51" fmla="*/ 17904 h 17904"/>
              <a:gd name="T52" fmla="*/ 16055 w 17512"/>
              <a:gd name="T53" fmla="*/ 16754 h 17904"/>
              <a:gd name="T54" fmla="*/ 15958 w 17512"/>
              <a:gd name="T55" fmla="*/ 15550 h 17904"/>
              <a:gd name="T56" fmla="*/ 15746 w 17512"/>
              <a:gd name="T57" fmla="*/ 14310 h 17904"/>
              <a:gd name="T58" fmla="*/ 15425 w 17512"/>
              <a:gd name="T59" fmla="*/ 13051 h 17904"/>
              <a:gd name="T60" fmla="*/ 15004 w 17512"/>
              <a:gd name="T61" fmla="*/ 11790 h 17904"/>
              <a:gd name="T62" fmla="*/ 14495 w 17512"/>
              <a:gd name="T63" fmla="*/ 10543 h 17904"/>
              <a:gd name="T64" fmla="*/ 13249 w 17512"/>
              <a:gd name="T65" fmla="*/ 10994 h 17904"/>
              <a:gd name="T66" fmla="*/ 11328 w 17512"/>
              <a:gd name="T67" fmla="*/ 12453 h 17904"/>
              <a:gd name="T68" fmla="*/ 9180 w 17512"/>
              <a:gd name="T69" fmla="*/ 13718 h 17904"/>
              <a:gd name="T70" fmla="*/ 6866 w 17512"/>
              <a:gd name="T71" fmla="*/ 14723 h 17904"/>
              <a:gd name="T72" fmla="*/ 4443 w 17512"/>
              <a:gd name="T73" fmla="*/ 15400 h 17904"/>
              <a:gd name="T74" fmla="*/ 1972 w 17512"/>
              <a:gd name="T75" fmla="*/ 15684 h 17904"/>
              <a:gd name="T76" fmla="*/ 425 w 17512"/>
              <a:gd name="T77" fmla="*/ 15547 h 17904"/>
              <a:gd name="T78" fmla="*/ 2639 w 17512"/>
              <a:gd name="T79" fmla="*/ 15108 h 17904"/>
              <a:gd name="T80" fmla="*/ 4932 w 17512"/>
              <a:gd name="T81" fmla="*/ 14281 h 17904"/>
              <a:gd name="T82" fmla="*/ 7207 w 17512"/>
              <a:gd name="T83" fmla="*/ 13137 h 17904"/>
              <a:gd name="T84" fmla="*/ 9366 w 17512"/>
              <a:gd name="T85" fmla="*/ 11744 h 17904"/>
              <a:gd name="T86" fmla="*/ 11313 w 17512"/>
              <a:gd name="T87" fmla="*/ 10169 h 17904"/>
              <a:gd name="T88" fmla="*/ 12952 w 17512"/>
              <a:gd name="T89" fmla="*/ 8484 h 17904"/>
              <a:gd name="T90" fmla="*/ 11995 w 17512"/>
              <a:gd name="T91" fmla="*/ 6348 h 17904"/>
              <a:gd name="T92" fmla="*/ 10276 w 17512"/>
              <a:gd name="T93" fmla="*/ 4496 h 17904"/>
              <a:gd name="T94" fmla="*/ 8447 w 17512"/>
              <a:gd name="T95" fmla="*/ 3220 h 17904"/>
              <a:gd name="T96" fmla="*/ 6593 w 17512"/>
              <a:gd name="T97" fmla="*/ 2678 h 17904"/>
              <a:gd name="T98" fmla="*/ 4802 w 17512"/>
              <a:gd name="T99" fmla="*/ 3026 h 17904"/>
              <a:gd name="T100" fmla="*/ 3160 w 17512"/>
              <a:gd name="T101" fmla="*/ 4421 h 17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512" h="17904">
                <a:moveTo>
                  <a:pt x="2282" y="5827"/>
                </a:moveTo>
                <a:lnTo>
                  <a:pt x="2466" y="5033"/>
                </a:lnTo>
                <a:lnTo>
                  <a:pt x="2678" y="4308"/>
                </a:lnTo>
                <a:lnTo>
                  <a:pt x="2915" y="3650"/>
                </a:lnTo>
                <a:lnTo>
                  <a:pt x="3176" y="3058"/>
                </a:lnTo>
                <a:lnTo>
                  <a:pt x="3460" y="2529"/>
                </a:lnTo>
                <a:lnTo>
                  <a:pt x="3765" y="2063"/>
                </a:lnTo>
                <a:lnTo>
                  <a:pt x="4091" y="1657"/>
                </a:lnTo>
                <a:lnTo>
                  <a:pt x="4434" y="1311"/>
                </a:lnTo>
                <a:lnTo>
                  <a:pt x="4794" y="1022"/>
                </a:lnTo>
                <a:lnTo>
                  <a:pt x="5170" y="789"/>
                </a:lnTo>
                <a:lnTo>
                  <a:pt x="5560" y="610"/>
                </a:lnTo>
                <a:lnTo>
                  <a:pt x="5962" y="483"/>
                </a:lnTo>
                <a:lnTo>
                  <a:pt x="6375" y="407"/>
                </a:lnTo>
                <a:lnTo>
                  <a:pt x="6797" y="382"/>
                </a:lnTo>
                <a:lnTo>
                  <a:pt x="7228" y="403"/>
                </a:lnTo>
                <a:lnTo>
                  <a:pt x="7665" y="470"/>
                </a:lnTo>
                <a:lnTo>
                  <a:pt x="8107" y="582"/>
                </a:lnTo>
                <a:lnTo>
                  <a:pt x="8552" y="736"/>
                </a:lnTo>
                <a:lnTo>
                  <a:pt x="9000" y="933"/>
                </a:lnTo>
                <a:lnTo>
                  <a:pt x="9447" y="1168"/>
                </a:lnTo>
                <a:lnTo>
                  <a:pt x="9895" y="1442"/>
                </a:lnTo>
                <a:lnTo>
                  <a:pt x="10339" y="1752"/>
                </a:lnTo>
                <a:lnTo>
                  <a:pt x="10779" y="2097"/>
                </a:lnTo>
                <a:lnTo>
                  <a:pt x="11216" y="2475"/>
                </a:lnTo>
                <a:lnTo>
                  <a:pt x="11644" y="2885"/>
                </a:lnTo>
                <a:lnTo>
                  <a:pt x="12064" y="3323"/>
                </a:lnTo>
                <a:lnTo>
                  <a:pt x="12474" y="3791"/>
                </a:lnTo>
                <a:lnTo>
                  <a:pt x="12873" y="4286"/>
                </a:lnTo>
                <a:lnTo>
                  <a:pt x="13259" y="4805"/>
                </a:lnTo>
                <a:lnTo>
                  <a:pt x="13631" y="5348"/>
                </a:lnTo>
                <a:lnTo>
                  <a:pt x="13986" y="5912"/>
                </a:lnTo>
                <a:lnTo>
                  <a:pt x="14325" y="6497"/>
                </a:lnTo>
                <a:lnTo>
                  <a:pt x="14454" y="6246"/>
                </a:lnTo>
                <a:lnTo>
                  <a:pt x="14571" y="5997"/>
                </a:lnTo>
                <a:lnTo>
                  <a:pt x="14676" y="5748"/>
                </a:lnTo>
                <a:lnTo>
                  <a:pt x="14770" y="5502"/>
                </a:lnTo>
                <a:lnTo>
                  <a:pt x="14852" y="5256"/>
                </a:lnTo>
                <a:lnTo>
                  <a:pt x="14921" y="5013"/>
                </a:lnTo>
                <a:lnTo>
                  <a:pt x="14977" y="4771"/>
                </a:lnTo>
                <a:lnTo>
                  <a:pt x="15021" y="4532"/>
                </a:lnTo>
                <a:lnTo>
                  <a:pt x="15051" y="4295"/>
                </a:lnTo>
                <a:lnTo>
                  <a:pt x="15067" y="4061"/>
                </a:lnTo>
                <a:lnTo>
                  <a:pt x="15070" y="3829"/>
                </a:lnTo>
                <a:lnTo>
                  <a:pt x="15058" y="3601"/>
                </a:lnTo>
                <a:lnTo>
                  <a:pt x="15031" y="3376"/>
                </a:lnTo>
                <a:lnTo>
                  <a:pt x="14991" y="3154"/>
                </a:lnTo>
                <a:lnTo>
                  <a:pt x="14934" y="2936"/>
                </a:lnTo>
                <a:lnTo>
                  <a:pt x="14862" y="2721"/>
                </a:lnTo>
                <a:lnTo>
                  <a:pt x="14775" y="2512"/>
                </a:lnTo>
                <a:lnTo>
                  <a:pt x="14671" y="2306"/>
                </a:lnTo>
                <a:lnTo>
                  <a:pt x="14551" y="2105"/>
                </a:lnTo>
                <a:lnTo>
                  <a:pt x="14415" y="1909"/>
                </a:lnTo>
                <a:lnTo>
                  <a:pt x="14261" y="1718"/>
                </a:lnTo>
                <a:lnTo>
                  <a:pt x="14091" y="1532"/>
                </a:lnTo>
                <a:lnTo>
                  <a:pt x="13902" y="1351"/>
                </a:lnTo>
                <a:lnTo>
                  <a:pt x="13697" y="1175"/>
                </a:lnTo>
                <a:lnTo>
                  <a:pt x="13473" y="1006"/>
                </a:lnTo>
                <a:lnTo>
                  <a:pt x="13230" y="843"/>
                </a:lnTo>
                <a:lnTo>
                  <a:pt x="12968" y="685"/>
                </a:lnTo>
                <a:lnTo>
                  <a:pt x="12689" y="535"/>
                </a:lnTo>
                <a:lnTo>
                  <a:pt x="12389" y="391"/>
                </a:lnTo>
                <a:lnTo>
                  <a:pt x="12070" y="253"/>
                </a:lnTo>
                <a:lnTo>
                  <a:pt x="11730" y="123"/>
                </a:lnTo>
                <a:lnTo>
                  <a:pt x="11371" y="0"/>
                </a:lnTo>
                <a:lnTo>
                  <a:pt x="11371" y="0"/>
                </a:lnTo>
                <a:lnTo>
                  <a:pt x="12036" y="45"/>
                </a:lnTo>
                <a:lnTo>
                  <a:pt x="12657" y="112"/>
                </a:lnTo>
                <a:lnTo>
                  <a:pt x="13238" y="201"/>
                </a:lnTo>
                <a:lnTo>
                  <a:pt x="13777" y="312"/>
                </a:lnTo>
                <a:lnTo>
                  <a:pt x="14278" y="444"/>
                </a:lnTo>
                <a:lnTo>
                  <a:pt x="14739" y="595"/>
                </a:lnTo>
                <a:lnTo>
                  <a:pt x="15162" y="765"/>
                </a:lnTo>
                <a:lnTo>
                  <a:pt x="15548" y="953"/>
                </a:lnTo>
                <a:lnTo>
                  <a:pt x="15896" y="1159"/>
                </a:lnTo>
                <a:lnTo>
                  <a:pt x="16208" y="1381"/>
                </a:lnTo>
                <a:lnTo>
                  <a:pt x="16485" y="1618"/>
                </a:lnTo>
                <a:lnTo>
                  <a:pt x="16727" y="1871"/>
                </a:lnTo>
                <a:lnTo>
                  <a:pt x="16935" y="2137"/>
                </a:lnTo>
                <a:lnTo>
                  <a:pt x="17110" y="2417"/>
                </a:lnTo>
                <a:lnTo>
                  <a:pt x="17252" y="2709"/>
                </a:lnTo>
                <a:lnTo>
                  <a:pt x="17363" y="3013"/>
                </a:lnTo>
                <a:lnTo>
                  <a:pt x="17443" y="3328"/>
                </a:lnTo>
                <a:lnTo>
                  <a:pt x="17492" y="3654"/>
                </a:lnTo>
                <a:lnTo>
                  <a:pt x="17512" y="3987"/>
                </a:lnTo>
                <a:lnTo>
                  <a:pt x="17502" y="4329"/>
                </a:lnTo>
                <a:lnTo>
                  <a:pt x="17465" y="4680"/>
                </a:lnTo>
                <a:lnTo>
                  <a:pt x="17400" y="5037"/>
                </a:lnTo>
                <a:lnTo>
                  <a:pt x="17308" y="5399"/>
                </a:lnTo>
                <a:lnTo>
                  <a:pt x="17191" y="5767"/>
                </a:lnTo>
                <a:lnTo>
                  <a:pt x="17048" y="6140"/>
                </a:lnTo>
                <a:lnTo>
                  <a:pt x="16880" y="6516"/>
                </a:lnTo>
                <a:lnTo>
                  <a:pt x="16689" y="6895"/>
                </a:lnTo>
                <a:lnTo>
                  <a:pt x="16475" y="7276"/>
                </a:lnTo>
                <a:lnTo>
                  <a:pt x="16238" y="7658"/>
                </a:lnTo>
                <a:lnTo>
                  <a:pt x="15980" y="8041"/>
                </a:lnTo>
                <a:lnTo>
                  <a:pt x="15701" y="8423"/>
                </a:lnTo>
                <a:lnTo>
                  <a:pt x="15401" y="8803"/>
                </a:lnTo>
                <a:lnTo>
                  <a:pt x="15503" y="9074"/>
                </a:lnTo>
                <a:lnTo>
                  <a:pt x="15600" y="9347"/>
                </a:lnTo>
                <a:lnTo>
                  <a:pt x="15693" y="9621"/>
                </a:lnTo>
                <a:lnTo>
                  <a:pt x="15782" y="9898"/>
                </a:lnTo>
                <a:lnTo>
                  <a:pt x="15865" y="10175"/>
                </a:lnTo>
                <a:lnTo>
                  <a:pt x="15945" y="10455"/>
                </a:lnTo>
                <a:lnTo>
                  <a:pt x="16019" y="10736"/>
                </a:lnTo>
                <a:lnTo>
                  <a:pt x="16088" y="11019"/>
                </a:lnTo>
                <a:lnTo>
                  <a:pt x="16153" y="11302"/>
                </a:lnTo>
                <a:lnTo>
                  <a:pt x="16212" y="11587"/>
                </a:lnTo>
                <a:lnTo>
                  <a:pt x="16267" y="11873"/>
                </a:lnTo>
                <a:lnTo>
                  <a:pt x="16316" y="12159"/>
                </a:lnTo>
                <a:lnTo>
                  <a:pt x="16360" y="12447"/>
                </a:lnTo>
                <a:lnTo>
                  <a:pt x="16398" y="12735"/>
                </a:lnTo>
                <a:lnTo>
                  <a:pt x="16430" y="13024"/>
                </a:lnTo>
                <a:lnTo>
                  <a:pt x="16457" y="13313"/>
                </a:lnTo>
                <a:lnTo>
                  <a:pt x="16478" y="13603"/>
                </a:lnTo>
                <a:lnTo>
                  <a:pt x="16493" y="13891"/>
                </a:lnTo>
                <a:lnTo>
                  <a:pt x="16502" y="14181"/>
                </a:lnTo>
                <a:lnTo>
                  <a:pt x="16505" y="14471"/>
                </a:lnTo>
                <a:lnTo>
                  <a:pt x="16502" y="14761"/>
                </a:lnTo>
                <a:lnTo>
                  <a:pt x="16492" y="15049"/>
                </a:lnTo>
                <a:lnTo>
                  <a:pt x="16476" y="15339"/>
                </a:lnTo>
                <a:lnTo>
                  <a:pt x="16453" y="15627"/>
                </a:lnTo>
                <a:lnTo>
                  <a:pt x="16424" y="15916"/>
                </a:lnTo>
                <a:lnTo>
                  <a:pt x="16388" y="16202"/>
                </a:lnTo>
                <a:lnTo>
                  <a:pt x="16344" y="16488"/>
                </a:lnTo>
                <a:lnTo>
                  <a:pt x="16295" y="16774"/>
                </a:lnTo>
                <a:lnTo>
                  <a:pt x="16238" y="17058"/>
                </a:lnTo>
                <a:lnTo>
                  <a:pt x="16173" y="17341"/>
                </a:lnTo>
                <a:lnTo>
                  <a:pt x="16102" y="17623"/>
                </a:lnTo>
                <a:lnTo>
                  <a:pt x="16023" y="17904"/>
                </a:lnTo>
                <a:lnTo>
                  <a:pt x="16040" y="17679"/>
                </a:lnTo>
                <a:lnTo>
                  <a:pt x="16051" y="17452"/>
                </a:lnTo>
                <a:lnTo>
                  <a:pt x="16058" y="17221"/>
                </a:lnTo>
                <a:lnTo>
                  <a:pt x="16058" y="16989"/>
                </a:lnTo>
                <a:lnTo>
                  <a:pt x="16055" y="16754"/>
                </a:lnTo>
                <a:lnTo>
                  <a:pt x="16044" y="16516"/>
                </a:lnTo>
                <a:lnTo>
                  <a:pt x="16031" y="16278"/>
                </a:lnTo>
                <a:lnTo>
                  <a:pt x="16011" y="16036"/>
                </a:lnTo>
                <a:lnTo>
                  <a:pt x="15987" y="15795"/>
                </a:lnTo>
                <a:lnTo>
                  <a:pt x="15958" y="15550"/>
                </a:lnTo>
                <a:lnTo>
                  <a:pt x="15925" y="15305"/>
                </a:lnTo>
                <a:lnTo>
                  <a:pt x="15887" y="15057"/>
                </a:lnTo>
                <a:lnTo>
                  <a:pt x="15844" y="14809"/>
                </a:lnTo>
                <a:lnTo>
                  <a:pt x="15797" y="14560"/>
                </a:lnTo>
                <a:lnTo>
                  <a:pt x="15746" y="14310"/>
                </a:lnTo>
                <a:lnTo>
                  <a:pt x="15690" y="14059"/>
                </a:lnTo>
                <a:lnTo>
                  <a:pt x="15629" y="13807"/>
                </a:lnTo>
                <a:lnTo>
                  <a:pt x="15565" y="13556"/>
                </a:lnTo>
                <a:lnTo>
                  <a:pt x="15496" y="13304"/>
                </a:lnTo>
                <a:lnTo>
                  <a:pt x="15425" y="13051"/>
                </a:lnTo>
                <a:lnTo>
                  <a:pt x="15348" y="12798"/>
                </a:lnTo>
                <a:lnTo>
                  <a:pt x="15268" y="12545"/>
                </a:lnTo>
                <a:lnTo>
                  <a:pt x="15183" y="12293"/>
                </a:lnTo>
                <a:lnTo>
                  <a:pt x="15096" y="12040"/>
                </a:lnTo>
                <a:lnTo>
                  <a:pt x="15004" y="11790"/>
                </a:lnTo>
                <a:lnTo>
                  <a:pt x="14909" y="11538"/>
                </a:lnTo>
                <a:lnTo>
                  <a:pt x="14811" y="11288"/>
                </a:lnTo>
                <a:lnTo>
                  <a:pt x="14709" y="11039"/>
                </a:lnTo>
                <a:lnTo>
                  <a:pt x="14604" y="10791"/>
                </a:lnTo>
                <a:lnTo>
                  <a:pt x="14495" y="10543"/>
                </a:lnTo>
                <a:lnTo>
                  <a:pt x="14383" y="10297"/>
                </a:lnTo>
                <a:lnTo>
                  <a:pt x="14269" y="10052"/>
                </a:lnTo>
                <a:lnTo>
                  <a:pt x="13942" y="10371"/>
                </a:lnTo>
                <a:lnTo>
                  <a:pt x="13602" y="10684"/>
                </a:lnTo>
                <a:lnTo>
                  <a:pt x="13249" y="10994"/>
                </a:lnTo>
                <a:lnTo>
                  <a:pt x="12886" y="11299"/>
                </a:lnTo>
                <a:lnTo>
                  <a:pt x="12512" y="11597"/>
                </a:lnTo>
                <a:lnTo>
                  <a:pt x="12127" y="11889"/>
                </a:lnTo>
                <a:lnTo>
                  <a:pt x="11732" y="12175"/>
                </a:lnTo>
                <a:lnTo>
                  <a:pt x="11328" y="12453"/>
                </a:lnTo>
                <a:lnTo>
                  <a:pt x="10915" y="12724"/>
                </a:lnTo>
                <a:lnTo>
                  <a:pt x="10493" y="12987"/>
                </a:lnTo>
                <a:lnTo>
                  <a:pt x="10062" y="13240"/>
                </a:lnTo>
                <a:lnTo>
                  <a:pt x="9625" y="13484"/>
                </a:lnTo>
                <a:lnTo>
                  <a:pt x="9180" y="13718"/>
                </a:lnTo>
                <a:lnTo>
                  <a:pt x="8729" y="13942"/>
                </a:lnTo>
                <a:lnTo>
                  <a:pt x="8271" y="14155"/>
                </a:lnTo>
                <a:lnTo>
                  <a:pt x="7807" y="14356"/>
                </a:lnTo>
                <a:lnTo>
                  <a:pt x="7339" y="14546"/>
                </a:lnTo>
                <a:lnTo>
                  <a:pt x="6866" y="14723"/>
                </a:lnTo>
                <a:lnTo>
                  <a:pt x="6388" y="14886"/>
                </a:lnTo>
                <a:lnTo>
                  <a:pt x="5906" y="15036"/>
                </a:lnTo>
                <a:lnTo>
                  <a:pt x="5420" y="15171"/>
                </a:lnTo>
                <a:lnTo>
                  <a:pt x="4933" y="15293"/>
                </a:lnTo>
                <a:lnTo>
                  <a:pt x="4443" y="15400"/>
                </a:lnTo>
                <a:lnTo>
                  <a:pt x="3951" y="15489"/>
                </a:lnTo>
                <a:lnTo>
                  <a:pt x="3456" y="15564"/>
                </a:lnTo>
                <a:lnTo>
                  <a:pt x="2962" y="15621"/>
                </a:lnTo>
                <a:lnTo>
                  <a:pt x="2466" y="15662"/>
                </a:lnTo>
                <a:lnTo>
                  <a:pt x="1972" y="15684"/>
                </a:lnTo>
                <a:lnTo>
                  <a:pt x="1476" y="15687"/>
                </a:lnTo>
                <a:lnTo>
                  <a:pt x="983" y="15673"/>
                </a:lnTo>
                <a:lnTo>
                  <a:pt x="491" y="15638"/>
                </a:lnTo>
                <a:lnTo>
                  <a:pt x="0" y="15583"/>
                </a:lnTo>
                <a:lnTo>
                  <a:pt x="425" y="15547"/>
                </a:lnTo>
                <a:lnTo>
                  <a:pt x="857" y="15494"/>
                </a:lnTo>
                <a:lnTo>
                  <a:pt x="1295" y="15422"/>
                </a:lnTo>
                <a:lnTo>
                  <a:pt x="1738" y="15334"/>
                </a:lnTo>
                <a:lnTo>
                  <a:pt x="2187" y="15228"/>
                </a:lnTo>
                <a:lnTo>
                  <a:pt x="2639" y="15108"/>
                </a:lnTo>
                <a:lnTo>
                  <a:pt x="3094" y="14971"/>
                </a:lnTo>
                <a:lnTo>
                  <a:pt x="3553" y="14820"/>
                </a:lnTo>
                <a:lnTo>
                  <a:pt x="4011" y="14653"/>
                </a:lnTo>
                <a:lnTo>
                  <a:pt x="4472" y="14474"/>
                </a:lnTo>
                <a:lnTo>
                  <a:pt x="4932" y="14281"/>
                </a:lnTo>
                <a:lnTo>
                  <a:pt x="5391" y="14076"/>
                </a:lnTo>
                <a:lnTo>
                  <a:pt x="5849" y="13858"/>
                </a:lnTo>
                <a:lnTo>
                  <a:pt x="6305" y="13628"/>
                </a:lnTo>
                <a:lnTo>
                  <a:pt x="6758" y="13388"/>
                </a:lnTo>
                <a:lnTo>
                  <a:pt x="7207" y="13137"/>
                </a:lnTo>
                <a:lnTo>
                  <a:pt x="7651" y="12876"/>
                </a:lnTo>
                <a:lnTo>
                  <a:pt x="8089" y="12606"/>
                </a:lnTo>
                <a:lnTo>
                  <a:pt x="8522" y="12327"/>
                </a:lnTo>
                <a:lnTo>
                  <a:pt x="8948" y="12039"/>
                </a:lnTo>
                <a:lnTo>
                  <a:pt x="9366" y="11744"/>
                </a:lnTo>
                <a:lnTo>
                  <a:pt x="9776" y="11442"/>
                </a:lnTo>
                <a:lnTo>
                  <a:pt x="10175" y="11132"/>
                </a:lnTo>
                <a:lnTo>
                  <a:pt x="10566" y="10817"/>
                </a:lnTo>
                <a:lnTo>
                  <a:pt x="10945" y="10496"/>
                </a:lnTo>
                <a:lnTo>
                  <a:pt x="11313" y="10169"/>
                </a:lnTo>
                <a:lnTo>
                  <a:pt x="11669" y="9839"/>
                </a:lnTo>
                <a:lnTo>
                  <a:pt x="12011" y="9505"/>
                </a:lnTo>
                <a:lnTo>
                  <a:pt x="12340" y="9168"/>
                </a:lnTo>
                <a:lnTo>
                  <a:pt x="12653" y="8827"/>
                </a:lnTo>
                <a:lnTo>
                  <a:pt x="12952" y="8484"/>
                </a:lnTo>
                <a:lnTo>
                  <a:pt x="13234" y="8140"/>
                </a:lnTo>
                <a:lnTo>
                  <a:pt x="12938" y="7671"/>
                </a:lnTo>
                <a:lnTo>
                  <a:pt x="12633" y="7215"/>
                </a:lnTo>
                <a:lnTo>
                  <a:pt x="12319" y="6774"/>
                </a:lnTo>
                <a:lnTo>
                  <a:pt x="11995" y="6348"/>
                </a:lnTo>
                <a:lnTo>
                  <a:pt x="11665" y="5940"/>
                </a:lnTo>
                <a:lnTo>
                  <a:pt x="11326" y="5549"/>
                </a:lnTo>
                <a:lnTo>
                  <a:pt x="10982" y="5176"/>
                </a:lnTo>
                <a:lnTo>
                  <a:pt x="10632" y="4826"/>
                </a:lnTo>
                <a:lnTo>
                  <a:pt x="10276" y="4496"/>
                </a:lnTo>
                <a:lnTo>
                  <a:pt x="9917" y="4190"/>
                </a:lnTo>
                <a:lnTo>
                  <a:pt x="9554" y="3908"/>
                </a:lnTo>
                <a:lnTo>
                  <a:pt x="9187" y="3651"/>
                </a:lnTo>
                <a:lnTo>
                  <a:pt x="8818" y="3422"/>
                </a:lnTo>
                <a:lnTo>
                  <a:pt x="8447" y="3220"/>
                </a:lnTo>
                <a:lnTo>
                  <a:pt x="8075" y="3048"/>
                </a:lnTo>
                <a:lnTo>
                  <a:pt x="7703" y="2906"/>
                </a:lnTo>
                <a:lnTo>
                  <a:pt x="7332" y="2796"/>
                </a:lnTo>
                <a:lnTo>
                  <a:pt x="6962" y="2720"/>
                </a:lnTo>
                <a:lnTo>
                  <a:pt x="6593" y="2678"/>
                </a:lnTo>
                <a:lnTo>
                  <a:pt x="6227" y="2671"/>
                </a:lnTo>
                <a:lnTo>
                  <a:pt x="5865" y="2701"/>
                </a:lnTo>
                <a:lnTo>
                  <a:pt x="5505" y="2770"/>
                </a:lnTo>
                <a:lnTo>
                  <a:pt x="5151" y="2877"/>
                </a:lnTo>
                <a:lnTo>
                  <a:pt x="4802" y="3026"/>
                </a:lnTo>
                <a:lnTo>
                  <a:pt x="4459" y="3216"/>
                </a:lnTo>
                <a:lnTo>
                  <a:pt x="4123" y="3449"/>
                </a:lnTo>
                <a:lnTo>
                  <a:pt x="3793" y="3727"/>
                </a:lnTo>
                <a:lnTo>
                  <a:pt x="3472" y="4051"/>
                </a:lnTo>
                <a:lnTo>
                  <a:pt x="3160" y="4421"/>
                </a:lnTo>
                <a:lnTo>
                  <a:pt x="2857" y="4840"/>
                </a:lnTo>
                <a:lnTo>
                  <a:pt x="2564" y="5309"/>
                </a:lnTo>
                <a:lnTo>
                  <a:pt x="2282" y="5827"/>
                </a:lnTo>
                <a:lnTo>
                  <a:pt x="2282" y="5827"/>
                </a:lnTo>
                <a:close/>
              </a:path>
            </a:pathLst>
          </a:custGeom>
          <a:solidFill>
            <a:srgbClr val="17375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lt1"/>
              </a:solidFill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-3040865" y="-2108770"/>
            <a:ext cx="10784566" cy="12522293"/>
          </a:xfrm>
          <a:custGeom>
            <a:avLst/>
            <a:gdLst>
              <a:gd name="T0" fmla="*/ 3176 w 17512"/>
              <a:gd name="T1" fmla="*/ 3058 h 17904"/>
              <a:gd name="T2" fmla="*/ 4794 w 17512"/>
              <a:gd name="T3" fmla="*/ 1022 h 17904"/>
              <a:gd name="T4" fmla="*/ 6797 w 17512"/>
              <a:gd name="T5" fmla="*/ 382 h 17904"/>
              <a:gd name="T6" fmla="*/ 9000 w 17512"/>
              <a:gd name="T7" fmla="*/ 933 h 17904"/>
              <a:gd name="T8" fmla="*/ 11216 w 17512"/>
              <a:gd name="T9" fmla="*/ 2475 h 17904"/>
              <a:gd name="T10" fmla="*/ 13259 w 17512"/>
              <a:gd name="T11" fmla="*/ 4805 h 17904"/>
              <a:gd name="T12" fmla="*/ 14571 w 17512"/>
              <a:gd name="T13" fmla="*/ 5997 h 17904"/>
              <a:gd name="T14" fmla="*/ 14977 w 17512"/>
              <a:gd name="T15" fmla="*/ 4771 h 17904"/>
              <a:gd name="T16" fmla="*/ 15058 w 17512"/>
              <a:gd name="T17" fmla="*/ 3601 h 17904"/>
              <a:gd name="T18" fmla="*/ 14775 w 17512"/>
              <a:gd name="T19" fmla="*/ 2512 h 17904"/>
              <a:gd name="T20" fmla="*/ 14091 w 17512"/>
              <a:gd name="T21" fmla="*/ 1532 h 17904"/>
              <a:gd name="T22" fmla="*/ 12968 w 17512"/>
              <a:gd name="T23" fmla="*/ 685 h 17904"/>
              <a:gd name="T24" fmla="*/ 11371 w 17512"/>
              <a:gd name="T25" fmla="*/ 0 h 17904"/>
              <a:gd name="T26" fmla="*/ 13777 w 17512"/>
              <a:gd name="T27" fmla="*/ 312 h 17904"/>
              <a:gd name="T28" fmla="*/ 15896 w 17512"/>
              <a:gd name="T29" fmla="*/ 1159 h 17904"/>
              <a:gd name="T30" fmla="*/ 17110 w 17512"/>
              <a:gd name="T31" fmla="*/ 2417 h 17904"/>
              <a:gd name="T32" fmla="*/ 17512 w 17512"/>
              <a:gd name="T33" fmla="*/ 3987 h 17904"/>
              <a:gd name="T34" fmla="*/ 17191 w 17512"/>
              <a:gd name="T35" fmla="*/ 5767 h 17904"/>
              <a:gd name="T36" fmla="*/ 16238 w 17512"/>
              <a:gd name="T37" fmla="*/ 7658 h 17904"/>
              <a:gd name="T38" fmla="*/ 15600 w 17512"/>
              <a:gd name="T39" fmla="*/ 9347 h 17904"/>
              <a:gd name="T40" fmla="*/ 16019 w 17512"/>
              <a:gd name="T41" fmla="*/ 10736 h 17904"/>
              <a:gd name="T42" fmla="*/ 16316 w 17512"/>
              <a:gd name="T43" fmla="*/ 12159 h 17904"/>
              <a:gd name="T44" fmla="*/ 16478 w 17512"/>
              <a:gd name="T45" fmla="*/ 13603 h 17904"/>
              <a:gd name="T46" fmla="*/ 16492 w 17512"/>
              <a:gd name="T47" fmla="*/ 15049 h 17904"/>
              <a:gd name="T48" fmla="*/ 16344 w 17512"/>
              <a:gd name="T49" fmla="*/ 16488 h 17904"/>
              <a:gd name="T50" fmla="*/ 16023 w 17512"/>
              <a:gd name="T51" fmla="*/ 17904 h 17904"/>
              <a:gd name="T52" fmla="*/ 16055 w 17512"/>
              <a:gd name="T53" fmla="*/ 16754 h 17904"/>
              <a:gd name="T54" fmla="*/ 15958 w 17512"/>
              <a:gd name="T55" fmla="*/ 15550 h 17904"/>
              <a:gd name="T56" fmla="*/ 15746 w 17512"/>
              <a:gd name="T57" fmla="*/ 14310 h 17904"/>
              <a:gd name="T58" fmla="*/ 15425 w 17512"/>
              <a:gd name="T59" fmla="*/ 13051 h 17904"/>
              <a:gd name="T60" fmla="*/ 15004 w 17512"/>
              <a:gd name="T61" fmla="*/ 11790 h 17904"/>
              <a:gd name="T62" fmla="*/ 14495 w 17512"/>
              <a:gd name="T63" fmla="*/ 10543 h 17904"/>
              <a:gd name="T64" fmla="*/ 13249 w 17512"/>
              <a:gd name="T65" fmla="*/ 10994 h 17904"/>
              <a:gd name="T66" fmla="*/ 11328 w 17512"/>
              <a:gd name="T67" fmla="*/ 12453 h 17904"/>
              <a:gd name="T68" fmla="*/ 9180 w 17512"/>
              <a:gd name="T69" fmla="*/ 13718 h 17904"/>
              <a:gd name="T70" fmla="*/ 6866 w 17512"/>
              <a:gd name="T71" fmla="*/ 14723 h 17904"/>
              <a:gd name="T72" fmla="*/ 4443 w 17512"/>
              <a:gd name="T73" fmla="*/ 15400 h 17904"/>
              <a:gd name="T74" fmla="*/ 1972 w 17512"/>
              <a:gd name="T75" fmla="*/ 15684 h 17904"/>
              <a:gd name="T76" fmla="*/ 425 w 17512"/>
              <a:gd name="T77" fmla="*/ 15547 h 17904"/>
              <a:gd name="T78" fmla="*/ 2639 w 17512"/>
              <a:gd name="T79" fmla="*/ 15108 h 17904"/>
              <a:gd name="T80" fmla="*/ 4932 w 17512"/>
              <a:gd name="T81" fmla="*/ 14281 h 17904"/>
              <a:gd name="T82" fmla="*/ 7207 w 17512"/>
              <a:gd name="T83" fmla="*/ 13137 h 17904"/>
              <a:gd name="T84" fmla="*/ 9366 w 17512"/>
              <a:gd name="T85" fmla="*/ 11744 h 17904"/>
              <a:gd name="T86" fmla="*/ 11313 w 17512"/>
              <a:gd name="T87" fmla="*/ 10169 h 17904"/>
              <a:gd name="T88" fmla="*/ 12952 w 17512"/>
              <a:gd name="T89" fmla="*/ 8484 h 17904"/>
              <a:gd name="T90" fmla="*/ 11995 w 17512"/>
              <a:gd name="T91" fmla="*/ 6348 h 17904"/>
              <a:gd name="T92" fmla="*/ 10276 w 17512"/>
              <a:gd name="T93" fmla="*/ 4496 h 17904"/>
              <a:gd name="T94" fmla="*/ 8447 w 17512"/>
              <a:gd name="T95" fmla="*/ 3220 h 17904"/>
              <a:gd name="T96" fmla="*/ 6593 w 17512"/>
              <a:gd name="T97" fmla="*/ 2678 h 17904"/>
              <a:gd name="T98" fmla="*/ 4802 w 17512"/>
              <a:gd name="T99" fmla="*/ 3026 h 17904"/>
              <a:gd name="T100" fmla="*/ 3160 w 17512"/>
              <a:gd name="T101" fmla="*/ 4421 h 17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512" h="17904">
                <a:moveTo>
                  <a:pt x="2282" y="5827"/>
                </a:moveTo>
                <a:lnTo>
                  <a:pt x="2466" y="5033"/>
                </a:lnTo>
                <a:lnTo>
                  <a:pt x="2678" y="4308"/>
                </a:lnTo>
                <a:lnTo>
                  <a:pt x="2915" y="3650"/>
                </a:lnTo>
                <a:lnTo>
                  <a:pt x="3176" y="3058"/>
                </a:lnTo>
                <a:lnTo>
                  <a:pt x="3460" y="2529"/>
                </a:lnTo>
                <a:lnTo>
                  <a:pt x="3765" y="2063"/>
                </a:lnTo>
                <a:lnTo>
                  <a:pt x="4091" y="1657"/>
                </a:lnTo>
                <a:lnTo>
                  <a:pt x="4434" y="1311"/>
                </a:lnTo>
                <a:lnTo>
                  <a:pt x="4794" y="1022"/>
                </a:lnTo>
                <a:lnTo>
                  <a:pt x="5170" y="789"/>
                </a:lnTo>
                <a:lnTo>
                  <a:pt x="5560" y="610"/>
                </a:lnTo>
                <a:lnTo>
                  <a:pt x="5962" y="483"/>
                </a:lnTo>
                <a:lnTo>
                  <a:pt x="6375" y="407"/>
                </a:lnTo>
                <a:lnTo>
                  <a:pt x="6797" y="382"/>
                </a:lnTo>
                <a:lnTo>
                  <a:pt x="7228" y="403"/>
                </a:lnTo>
                <a:lnTo>
                  <a:pt x="7665" y="470"/>
                </a:lnTo>
                <a:lnTo>
                  <a:pt x="8107" y="582"/>
                </a:lnTo>
                <a:lnTo>
                  <a:pt x="8552" y="736"/>
                </a:lnTo>
                <a:lnTo>
                  <a:pt x="9000" y="933"/>
                </a:lnTo>
                <a:lnTo>
                  <a:pt x="9447" y="1168"/>
                </a:lnTo>
                <a:lnTo>
                  <a:pt x="9895" y="1442"/>
                </a:lnTo>
                <a:lnTo>
                  <a:pt x="10339" y="1752"/>
                </a:lnTo>
                <a:lnTo>
                  <a:pt x="10779" y="2097"/>
                </a:lnTo>
                <a:lnTo>
                  <a:pt x="11216" y="2475"/>
                </a:lnTo>
                <a:lnTo>
                  <a:pt x="11644" y="2885"/>
                </a:lnTo>
                <a:lnTo>
                  <a:pt x="12064" y="3323"/>
                </a:lnTo>
                <a:lnTo>
                  <a:pt x="12474" y="3791"/>
                </a:lnTo>
                <a:lnTo>
                  <a:pt x="12873" y="4286"/>
                </a:lnTo>
                <a:lnTo>
                  <a:pt x="13259" y="4805"/>
                </a:lnTo>
                <a:lnTo>
                  <a:pt x="13631" y="5348"/>
                </a:lnTo>
                <a:lnTo>
                  <a:pt x="13986" y="5912"/>
                </a:lnTo>
                <a:lnTo>
                  <a:pt x="14325" y="6497"/>
                </a:lnTo>
                <a:lnTo>
                  <a:pt x="14454" y="6246"/>
                </a:lnTo>
                <a:lnTo>
                  <a:pt x="14571" y="5997"/>
                </a:lnTo>
                <a:lnTo>
                  <a:pt x="14676" y="5748"/>
                </a:lnTo>
                <a:lnTo>
                  <a:pt x="14770" y="5502"/>
                </a:lnTo>
                <a:lnTo>
                  <a:pt x="14852" y="5256"/>
                </a:lnTo>
                <a:lnTo>
                  <a:pt x="14921" y="5013"/>
                </a:lnTo>
                <a:lnTo>
                  <a:pt x="14977" y="4771"/>
                </a:lnTo>
                <a:lnTo>
                  <a:pt x="15021" y="4532"/>
                </a:lnTo>
                <a:lnTo>
                  <a:pt x="15051" y="4295"/>
                </a:lnTo>
                <a:lnTo>
                  <a:pt x="15067" y="4061"/>
                </a:lnTo>
                <a:lnTo>
                  <a:pt x="15070" y="3829"/>
                </a:lnTo>
                <a:lnTo>
                  <a:pt x="15058" y="3601"/>
                </a:lnTo>
                <a:lnTo>
                  <a:pt x="15031" y="3376"/>
                </a:lnTo>
                <a:lnTo>
                  <a:pt x="14991" y="3154"/>
                </a:lnTo>
                <a:lnTo>
                  <a:pt x="14934" y="2936"/>
                </a:lnTo>
                <a:lnTo>
                  <a:pt x="14862" y="2721"/>
                </a:lnTo>
                <a:lnTo>
                  <a:pt x="14775" y="2512"/>
                </a:lnTo>
                <a:lnTo>
                  <a:pt x="14671" y="2306"/>
                </a:lnTo>
                <a:lnTo>
                  <a:pt x="14551" y="2105"/>
                </a:lnTo>
                <a:lnTo>
                  <a:pt x="14415" y="1909"/>
                </a:lnTo>
                <a:lnTo>
                  <a:pt x="14261" y="1718"/>
                </a:lnTo>
                <a:lnTo>
                  <a:pt x="14091" y="1532"/>
                </a:lnTo>
                <a:lnTo>
                  <a:pt x="13902" y="1351"/>
                </a:lnTo>
                <a:lnTo>
                  <a:pt x="13697" y="1175"/>
                </a:lnTo>
                <a:lnTo>
                  <a:pt x="13473" y="1006"/>
                </a:lnTo>
                <a:lnTo>
                  <a:pt x="13230" y="843"/>
                </a:lnTo>
                <a:lnTo>
                  <a:pt x="12968" y="685"/>
                </a:lnTo>
                <a:lnTo>
                  <a:pt x="12689" y="535"/>
                </a:lnTo>
                <a:lnTo>
                  <a:pt x="12389" y="391"/>
                </a:lnTo>
                <a:lnTo>
                  <a:pt x="12070" y="253"/>
                </a:lnTo>
                <a:lnTo>
                  <a:pt x="11730" y="123"/>
                </a:lnTo>
                <a:lnTo>
                  <a:pt x="11371" y="0"/>
                </a:lnTo>
                <a:lnTo>
                  <a:pt x="11371" y="0"/>
                </a:lnTo>
                <a:lnTo>
                  <a:pt x="12036" y="45"/>
                </a:lnTo>
                <a:lnTo>
                  <a:pt x="12657" y="112"/>
                </a:lnTo>
                <a:lnTo>
                  <a:pt x="13238" y="201"/>
                </a:lnTo>
                <a:lnTo>
                  <a:pt x="13777" y="312"/>
                </a:lnTo>
                <a:lnTo>
                  <a:pt x="14278" y="444"/>
                </a:lnTo>
                <a:lnTo>
                  <a:pt x="14739" y="595"/>
                </a:lnTo>
                <a:lnTo>
                  <a:pt x="15162" y="765"/>
                </a:lnTo>
                <a:lnTo>
                  <a:pt x="15548" y="953"/>
                </a:lnTo>
                <a:lnTo>
                  <a:pt x="15896" y="1159"/>
                </a:lnTo>
                <a:lnTo>
                  <a:pt x="16208" y="1381"/>
                </a:lnTo>
                <a:lnTo>
                  <a:pt x="16485" y="1618"/>
                </a:lnTo>
                <a:lnTo>
                  <a:pt x="16727" y="1871"/>
                </a:lnTo>
                <a:lnTo>
                  <a:pt x="16935" y="2137"/>
                </a:lnTo>
                <a:lnTo>
                  <a:pt x="17110" y="2417"/>
                </a:lnTo>
                <a:lnTo>
                  <a:pt x="17252" y="2709"/>
                </a:lnTo>
                <a:lnTo>
                  <a:pt x="17363" y="3013"/>
                </a:lnTo>
                <a:lnTo>
                  <a:pt x="17443" y="3328"/>
                </a:lnTo>
                <a:lnTo>
                  <a:pt x="17492" y="3654"/>
                </a:lnTo>
                <a:lnTo>
                  <a:pt x="17512" y="3987"/>
                </a:lnTo>
                <a:lnTo>
                  <a:pt x="17502" y="4329"/>
                </a:lnTo>
                <a:lnTo>
                  <a:pt x="17465" y="4680"/>
                </a:lnTo>
                <a:lnTo>
                  <a:pt x="17400" y="5037"/>
                </a:lnTo>
                <a:lnTo>
                  <a:pt x="17308" y="5399"/>
                </a:lnTo>
                <a:lnTo>
                  <a:pt x="17191" y="5767"/>
                </a:lnTo>
                <a:lnTo>
                  <a:pt x="17048" y="6140"/>
                </a:lnTo>
                <a:lnTo>
                  <a:pt x="16880" y="6516"/>
                </a:lnTo>
                <a:lnTo>
                  <a:pt x="16689" y="6895"/>
                </a:lnTo>
                <a:lnTo>
                  <a:pt x="16475" y="7276"/>
                </a:lnTo>
                <a:lnTo>
                  <a:pt x="16238" y="7658"/>
                </a:lnTo>
                <a:lnTo>
                  <a:pt x="15980" y="8041"/>
                </a:lnTo>
                <a:lnTo>
                  <a:pt x="15701" y="8423"/>
                </a:lnTo>
                <a:lnTo>
                  <a:pt x="15401" y="8803"/>
                </a:lnTo>
                <a:lnTo>
                  <a:pt x="15503" y="9074"/>
                </a:lnTo>
                <a:lnTo>
                  <a:pt x="15600" y="9347"/>
                </a:lnTo>
                <a:lnTo>
                  <a:pt x="15693" y="9621"/>
                </a:lnTo>
                <a:lnTo>
                  <a:pt x="15782" y="9898"/>
                </a:lnTo>
                <a:lnTo>
                  <a:pt x="15865" y="10175"/>
                </a:lnTo>
                <a:lnTo>
                  <a:pt x="15945" y="10455"/>
                </a:lnTo>
                <a:lnTo>
                  <a:pt x="16019" y="10736"/>
                </a:lnTo>
                <a:lnTo>
                  <a:pt x="16088" y="11019"/>
                </a:lnTo>
                <a:lnTo>
                  <a:pt x="16153" y="11302"/>
                </a:lnTo>
                <a:lnTo>
                  <a:pt x="16212" y="11587"/>
                </a:lnTo>
                <a:lnTo>
                  <a:pt x="16267" y="11873"/>
                </a:lnTo>
                <a:lnTo>
                  <a:pt x="16316" y="12159"/>
                </a:lnTo>
                <a:lnTo>
                  <a:pt x="16360" y="12447"/>
                </a:lnTo>
                <a:lnTo>
                  <a:pt x="16398" y="12735"/>
                </a:lnTo>
                <a:lnTo>
                  <a:pt x="16430" y="13024"/>
                </a:lnTo>
                <a:lnTo>
                  <a:pt x="16457" y="13313"/>
                </a:lnTo>
                <a:lnTo>
                  <a:pt x="16478" y="13603"/>
                </a:lnTo>
                <a:lnTo>
                  <a:pt x="16493" y="13891"/>
                </a:lnTo>
                <a:lnTo>
                  <a:pt x="16502" y="14181"/>
                </a:lnTo>
                <a:lnTo>
                  <a:pt x="16505" y="14471"/>
                </a:lnTo>
                <a:lnTo>
                  <a:pt x="16502" y="14761"/>
                </a:lnTo>
                <a:lnTo>
                  <a:pt x="16492" y="15049"/>
                </a:lnTo>
                <a:lnTo>
                  <a:pt x="16476" y="15339"/>
                </a:lnTo>
                <a:lnTo>
                  <a:pt x="16453" y="15627"/>
                </a:lnTo>
                <a:lnTo>
                  <a:pt x="16424" y="15916"/>
                </a:lnTo>
                <a:lnTo>
                  <a:pt x="16388" y="16202"/>
                </a:lnTo>
                <a:lnTo>
                  <a:pt x="16344" y="16488"/>
                </a:lnTo>
                <a:lnTo>
                  <a:pt x="16295" y="16774"/>
                </a:lnTo>
                <a:lnTo>
                  <a:pt x="16238" y="17058"/>
                </a:lnTo>
                <a:lnTo>
                  <a:pt x="16173" y="17341"/>
                </a:lnTo>
                <a:lnTo>
                  <a:pt x="16102" y="17623"/>
                </a:lnTo>
                <a:lnTo>
                  <a:pt x="16023" y="17904"/>
                </a:lnTo>
                <a:lnTo>
                  <a:pt x="16040" y="17679"/>
                </a:lnTo>
                <a:lnTo>
                  <a:pt x="16051" y="17452"/>
                </a:lnTo>
                <a:lnTo>
                  <a:pt x="16058" y="17221"/>
                </a:lnTo>
                <a:lnTo>
                  <a:pt x="16058" y="16989"/>
                </a:lnTo>
                <a:lnTo>
                  <a:pt x="16055" y="16754"/>
                </a:lnTo>
                <a:lnTo>
                  <a:pt x="16044" y="16516"/>
                </a:lnTo>
                <a:lnTo>
                  <a:pt x="16031" y="16278"/>
                </a:lnTo>
                <a:lnTo>
                  <a:pt x="16011" y="16036"/>
                </a:lnTo>
                <a:lnTo>
                  <a:pt x="15987" y="15795"/>
                </a:lnTo>
                <a:lnTo>
                  <a:pt x="15958" y="15550"/>
                </a:lnTo>
                <a:lnTo>
                  <a:pt x="15925" y="15305"/>
                </a:lnTo>
                <a:lnTo>
                  <a:pt x="15887" y="15057"/>
                </a:lnTo>
                <a:lnTo>
                  <a:pt x="15844" y="14809"/>
                </a:lnTo>
                <a:lnTo>
                  <a:pt x="15797" y="14560"/>
                </a:lnTo>
                <a:lnTo>
                  <a:pt x="15746" y="14310"/>
                </a:lnTo>
                <a:lnTo>
                  <a:pt x="15690" y="14059"/>
                </a:lnTo>
                <a:lnTo>
                  <a:pt x="15629" y="13807"/>
                </a:lnTo>
                <a:lnTo>
                  <a:pt x="15565" y="13556"/>
                </a:lnTo>
                <a:lnTo>
                  <a:pt x="15496" y="13304"/>
                </a:lnTo>
                <a:lnTo>
                  <a:pt x="15425" y="13051"/>
                </a:lnTo>
                <a:lnTo>
                  <a:pt x="15348" y="12798"/>
                </a:lnTo>
                <a:lnTo>
                  <a:pt x="15268" y="12545"/>
                </a:lnTo>
                <a:lnTo>
                  <a:pt x="15183" y="12293"/>
                </a:lnTo>
                <a:lnTo>
                  <a:pt x="15096" y="12040"/>
                </a:lnTo>
                <a:lnTo>
                  <a:pt x="15004" y="11790"/>
                </a:lnTo>
                <a:lnTo>
                  <a:pt x="14909" y="11538"/>
                </a:lnTo>
                <a:lnTo>
                  <a:pt x="14811" y="11288"/>
                </a:lnTo>
                <a:lnTo>
                  <a:pt x="14709" y="11039"/>
                </a:lnTo>
                <a:lnTo>
                  <a:pt x="14604" y="10791"/>
                </a:lnTo>
                <a:lnTo>
                  <a:pt x="14495" y="10543"/>
                </a:lnTo>
                <a:lnTo>
                  <a:pt x="14383" y="10297"/>
                </a:lnTo>
                <a:lnTo>
                  <a:pt x="14269" y="10052"/>
                </a:lnTo>
                <a:lnTo>
                  <a:pt x="13942" y="10371"/>
                </a:lnTo>
                <a:lnTo>
                  <a:pt x="13602" y="10684"/>
                </a:lnTo>
                <a:lnTo>
                  <a:pt x="13249" y="10994"/>
                </a:lnTo>
                <a:lnTo>
                  <a:pt x="12886" y="11299"/>
                </a:lnTo>
                <a:lnTo>
                  <a:pt x="12512" y="11597"/>
                </a:lnTo>
                <a:lnTo>
                  <a:pt x="12127" y="11889"/>
                </a:lnTo>
                <a:lnTo>
                  <a:pt x="11732" y="12175"/>
                </a:lnTo>
                <a:lnTo>
                  <a:pt x="11328" y="12453"/>
                </a:lnTo>
                <a:lnTo>
                  <a:pt x="10915" y="12724"/>
                </a:lnTo>
                <a:lnTo>
                  <a:pt x="10493" y="12987"/>
                </a:lnTo>
                <a:lnTo>
                  <a:pt x="10062" y="13240"/>
                </a:lnTo>
                <a:lnTo>
                  <a:pt x="9625" y="13484"/>
                </a:lnTo>
                <a:lnTo>
                  <a:pt x="9180" y="13718"/>
                </a:lnTo>
                <a:lnTo>
                  <a:pt x="8729" y="13942"/>
                </a:lnTo>
                <a:lnTo>
                  <a:pt x="8271" y="14155"/>
                </a:lnTo>
                <a:lnTo>
                  <a:pt x="7807" y="14356"/>
                </a:lnTo>
                <a:lnTo>
                  <a:pt x="7339" y="14546"/>
                </a:lnTo>
                <a:lnTo>
                  <a:pt x="6866" y="14723"/>
                </a:lnTo>
                <a:lnTo>
                  <a:pt x="6388" y="14886"/>
                </a:lnTo>
                <a:lnTo>
                  <a:pt x="5906" y="15036"/>
                </a:lnTo>
                <a:lnTo>
                  <a:pt x="5420" y="15171"/>
                </a:lnTo>
                <a:lnTo>
                  <a:pt x="4933" y="15293"/>
                </a:lnTo>
                <a:lnTo>
                  <a:pt x="4443" y="15400"/>
                </a:lnTo>
                <a:lnTo>
                  <a:pt x="3951" y="15489"/>
                </a:lnTo>
                <a:lnTo>
                  <a:pt x="3456" y="15564"/>
                </a:lnTo>
                <a:lnTo>
                  <a:pt x="2962" y="15621"/>
                </a:lnTo>
                <a:lnTo>
                  <a:pt x="2466" y="15662"/>
                </a:lnTo>
                <a:lnTo>
                  <a:pt x="1972" y="15684"/>
                </a:lnTo>
                <a:lnTo>
                  <a:pt x="1476" y="15687"/>
                </a:lnTo>
                <a:lnTo>
                  <a:pt x="983" y="15673"/>
                </a:lnTo>
                <a:lnTo>
                  <a:pt x="491" y="15638"/>
                </a:lnTo>
                <a:lnTo>
                  <a:pt x="0" y="15583"/>
                </a:lnTo>
                <a:lnTo>
                  <a:pt x="425" y="15547"/>
                </a:lnTo>
                <a:lnTo>
                  <a:pt x="857" y="15494"/>
                </a:lnTo>
                <a:lnTo>
                  <a:pt x="1295" y="15422"/>
                </a:lnTo>
                <a:lnTo>
                  <a:pt x="1738" y="15334"/>
                </a:lnTo>
                <a:lnTo>
                  <a:pt x="2187" y="15228"/>
                </a:lnTo>
                <a:lnTo>
                  <a:pt x="2639" y="15108"/>
                </a:lnTo>
                <a:lnTo>
                  <a:pt x="3094" y="14971"/>
                </a:lnTo>
                <a:lnTo>
                  <a:pt x="3553" y="14820"/>
                </a:lnTo>
                <a:lnTo>
                  <a:pt x="4011" y="14653"/>
                </a:lnTo>
                <a:lnTo>
                  <a:pt x="4472" y="14474"/>
                </a:lnTo>
                <a:lnTo>
                  <a:pt x="4932" y="14281"/>
                </a:lnTo>
                <a:lnTo>
                  <a:pt x="5391" y="14076"/>
                </a:lnTo>
                <a:lnTo>
                  <a:pt x="5849" y="13858"/>
                </a:lnTo>
                <a:lnTo>
                  <a:pt x="6305" y="13628"/>
                </a:lnTo>
                <a:lnTo>
                  <a:pt x="6758" y="13388"/>
                </a:lnTo>
                <a:lnTo>
                  <a:pt x="7207" y="13137"/>
                </a:lnTo>
                <a:lnTo>
                  <a:pt x="7651" y="12876"/>
                </a:lnTo>
                <a:lnTo>
                  <a:pt x="8089" y="12606"/>
                </a:lnTo>
                <a:lnTo>
                  <a:pt x="8522" y="12327"/>
                </a:lnTo>
                <a:lnTo>
                  <a:pt x="8948" y="12039"/>
                </a:lnTo>
                <a:lnTo>
                  <a:pt x="9366" y="11744"/>
                </a:lnTo>
                <a:lnTo>
                  <a:pt x="9776" y="11442"/>
                </a:lnTo>
                <a:lnTo>
                  <a:pt x="10175" y="11132"/>
                </a:lnTo>
                <a:lnTo>
                  <a:pt x="10566" y="10817"/>
                </a:lnTo>
                <a:lnTo>
                  <a:pt x="10945" y="10496"/>
                </a:lnTo>
                <a:lnTo>
                  <a:pt x="11313" y="10169"/>
                </a:lnTo>
                <a:lnTo>
                  <a:pt x="11669" y="9839"/>
                </a:lnTo>
                <a:lnTo>
                  <a:pt x="12011" y="9505"/>
                </a:lnTo>
                <a:lnTo>
                  <a:pt x="12340" y="9168"/>
                </a:lnTo>
                <a:lnTo>
                  <a:pt x="12653" y="8827"/>
                </a:lnTo>
                <a:lnTo>
                  <a:pt x="12952" y="8484"/>
                </a:lnTo>
                <a:lnTo>
                  <a:pt x="13234" y="8140"/>
                </a:lnTo>
                <a:lnTo>
                  <a:pt x="12938" y="7671"/>
                </a:lnTo>
                <a:lnTo>
                  <a:pt x="12633" y="7215"/>
                </a:lnTo>
                <a:lnTo>
                  <a:pt x="12319" y="6774"/>
                </a:lnTo>
                <a:lnTo>
                  <a:pt x="11995" y="6348"/>
                </a:lnTo>
                <a:lnTo>
                  <a:pt x="11665" y="5940"/>
                </a:lnTo>
                <a:lnTo>
                  <a:pt x="11326" y="5549"/>
                </a:lnTo>
                <a:lnTo>
                  <a:pt x="10982" y="5176"/>
                </a:lnTo>
                <a:lnTo>
                  <a:pt x="10632" y="4826"/>
                </a:lnTo>
                <a:lnTo>
                  <a:pt x="10276" y="4496"/>
                </a:lnTo>
                <a:lnTo>
                  <a:pt x="9917" y="4190"/>
                </a:lnTo>
                <a:lnTo>
                  <a:pt x="9554" y="3908"/>
                </a:lnTo>
                <a:lnTo>
                  <a:pt x="9187" y="3651"/>
                </a:lnTo>
                <a:lnTo>
                  <a:pt x="8818" y="3422"/>
                </a:lnTo>
                <a:lnTo>
                  <a:pt x="8447" y="3220"/>
                </a:lnTo>
                <a:lnTo>
                  <a:pt x="8075" y="3048"/>
                </a:lnTo>
                <a:lnTo>
                  <a:pt x="7703" y="2906"/>
                </a:lnTo>
                <a:lnTo>
                  <a:pt x="7332" y="2796"/>
                </a:lnTo>
                <a:lnTo>
                  <a:pt x="6962" y="2720"/>
                </a:lnTo>
                <a:lnTo>
                  <a:pt x="6593" y="2678"/>
                </a:lnTo>
                <a:lnTo>
                  <a:pt x="6227" y="2671"/>
                </a:lnTo>
                <a:lnTo>
                  <a:pt x="5865" y="2701"/>
                </a:lnTo>
                <a:lnTo>
                  <a:pt x="5505" y="2770"/>
                </a:lnTo>
                <a:lnTo>
                  <a:pt x="5151" y="2877"/>
                </a:lnTo>
                <a:lnTo>
                  <a:pt x="4802" y="3026"/>
                </a:lnTo>
                <a:lnTo>
                  <a:pt x="4459" y="3216"/>
                </a:lnTo>
                <a:lnTo>
                  <a:pt x="4123" y="3449"/>
                </a:lnTo>
                <a:lnTo>
                  <a:pt x="3793" y="3727"/>
                </a:lnTo>
                <a:lnTo>
                  <a:pt x="3472" y="4051"/>
                </a:lnTo>
                <a:lnTo>
                  <a:pt x="3160" y="4421"/>
                </a:lnTo>
                <a:lnTo>
                  <a:pt x="2857" y="4840"/>
                </a:lnTo>
                <a:lnTo>
                  <a:pt x="2564" y="5309"/>
                </a:lnTo>
                <a:lnTo>
                  <a:pt x="2282" y="5827"/>
                </a:lnTo>
                <a:lnTo>
                  <a:pt x="2282" y="5827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411510"/>
            <a:ext cx="6372299" cy="4176465"/>
          </a:xfrm>
        </p:spPr>
        <p:txBody>
          <a:bodyPr>
            <a:noAutofit/>
          </a:bodyPr>
          <a:lstStyle>
            <a:lvl1pPr algn="ctr">
              <a:defRPr sz="48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6" descr="C:\Users\Cezinha\Desktop\Logo Escoex branco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885" y="-690892"/>
            <a:ext cx="756084" cy="4851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>
            <a:off x="-1647564" y="-1748730"/>
            <a:ext cx="8313674" cy="11333025"/>
          </a:xfrm>
          <a:custGeom>
            <a:avLst/>
            <a:gdLst>
              <a:gd name="T0" fmla="*/ 3176 w 17512"/>
              <a:gd name="T1" fmla="*/ 3058 h 17904"/>
              <a:gd name="T2" fmla="*/ 4794 w 17512"/>
              <a:gd name="T3" fmla="*/ 1022 h 17904"/>
              <a:gd name="T4" fmla="*/ 6797 w 17512"/>
              <a:gd name="T5" fmla="*/ 382 h 17904"/>
              <a:gd name="T6" fmla="*/ 9000 w 17512"/>
              <a:gd name="T7" fmla="*/ 933 h 17904"/>
              <a:gd name="T8" fmla="*/ 11216 w 17512"/>
              <a:gd name="T9" fmla="*/ 2475 h 17904"/>
              <a:gd name="T10" fmla="*/ 13259 w 17512"/>
              <a:gd name="T11" fmla="*/ 4805 h 17904"/>
              <a:gd name="T12" fmla="*/ 14571 w 17512"/>
              <a:gd name="T13" fmla="*/ 5997 h 17904"/>
              <a:gd name="T14" fmla="*/ 14977 w 17512"/>
              <a:gd name="T15" fmla="*/ 4771 h 17904"/>
              <a:gd name="T16" fmla="*/ 15058 w 17512"/>
              <a:gd name="T17" fmla="*/ 3601 h 17904"/>
              <a:gd name="T18" fmla="*/ 14775 w 17512"/>
              <a:gd name="T19" fmla="*/ 2512 h 17904"/>
              <a:gd name="T20" fmla="*/ 14091 w 17512"/>
              <a:gd name="T21" fmla="*/ 1532 h 17904"/>
              <a:gd name="T22" fmla="*/ 12968 w 17512"/>
              <a:gd name="T23" fmla="*/ 685 h 17904"/>
              <a:gd name="T24" fmla="*/ 11371 w 17512"/>
              <a:gd name="T25" fmla="*/ 0 h 17904"/>
              <a:gd name="T26" fmla="*/ 13777 w 17512"/>
              <a:gd name="T27" fmla="*/ 312 h 17904"/>
              <a:gd name="T28" fmla="*/ 15896 w 17512"/>
              <a:gd name="T29" fmla="*/ 1159 h 17904"/>
              <a:gd name="T30" fmla="*/ 17110 w 17512"/>
              <a:gd name="T31" fmla="*/ 2417 h 17904"/>
              <a:gd name="T32" fmla="*/ 17512 w 17512"/>
              <a:gd name="T33" fmla="*/ 3987 h 17904"/>
              <a:gd name="T34" fmla="*/ 17191 w 17512"/>
              <a:gd name="T35" fmla="*/ 5767 h 17904"/>
              <a:gd name="T36" fmla="*/ 16238 w 17512"/>
              <a:gd name="T37" fmla="*/ 7658 h 17904"/>
              <a:gd name="T38" fmla="*/ 15600 w 17512"/>
              <a:gd name="T39" fmla="*/ 9347 h 17904"/>
              <a:gd name="T40" fmla="*/ 16019 w 17512"/>
              <a:gd name="T41" fmla="*/ 10736 h 17904"/>
              <a:gd name="T42" fmla="*/ 16316 w 17512"/>
              <a:gd name="T43" fmla="*/ 12159 h 17904"/>
              <a:gd name="T44" fmla="*/ 16478 w 17512"/>
              <a:gd name="T45" fmla="*/ 13603 h 17904"/>
              <a:gd name="T46" fmla="*/ 16492 w 17512"/>
              <a:gd name="T47" fmla="*/ 15049 h 17904"/>
              <a:gd name="T48" fmla="*/ 16344 w 17512"/>
              <a:gd name="T49" fmla="*/ 16488 h 17904"/>
              <a:gd name="T50" fmla="*/ 16023 w 17512"/>
              <a:gd name="T51" fmla="*/ 17904 h 17904"/>
              <a:gd name="T52" fmla="*/ 16055 w 17512"/>
              <a:gd name="T53" fmla="*/ 16754 h 17904"/>
              <a:gd name="T54" fmla="*/ 15958 w 17512"/>
              <a:gd name="T55" fmla="*/ 15550 h 17904"/>
              <a:gd name="T56" fmla="*/ 15746 w 17512"/>
              <a:gd name="T57" fmla="*/ 14310 h 17904"/>
              <a:gd name="T58" fmla="*/ 15425 w 17512"/>
              <a:gd name="T59" fmla="*/ 13051 h 17904"/>
              <a:gd name="T60" fmla="*/ 15004 w 17512"/>
              <a:gd name="T61" fmla="*/ 11790 h 17904"/>
              <a:gd name="T62" fmla="*/ 14495 w 17512"/>
              <a:gd name="T63" fmla="*/ 10543 h 17904"/>
              <a:gd name="T64" fmla="*/ 13249 w 17512"/>
              <a:gd name="T65" fmla="*/ 10994 h 17904"/>
              <a:gd name="T66" fmla="*/ 11328 w 17512"/>
              <a:gd name="T67" fmla="*/ 12453 h 17904"/>
              <a:gd name="T68" fmla="*/ 9180 w 17512"/>
              <a:gd name="T69" fmla="*/ 13718 h 17904"/>
              <a:gd name="T70" fmla="*/ 6866 w 17512"/>
              <a:gd name="T71" fmla="*/ 14723 h 17904"/>
              <a:gd name="T72" fmla="*/ 4443 w 17512"/>
              <a:gd name="T73" fmla="*/ 15400 h 17904"/>
              <a:gd name="T74" fmla="*/ 1972 w 17512"/>
              <a:gd name="T75" fmla="*/ 15684 h 17904"/>
              <a:gd name="T76" fmla="*/ 425 w 17512"/>
              <a:gd name="T77" fmla="*/ 15547 h 17904"/>
              <a:gd name="T78" fmla="*/ 2639 w 17512"/>
              <a:gd name="T79" fmla="*/ 15108 h 17904"/>
              <a:gd name="T80" fmla="*/ 4932 w 17512"/>
              <a:gd name="T81" fmla="*/ 14281 h 17904"/>
              <a:gd name="T82" fmla="*/ 7207 w 17512"/>
              <a:gd name="T83" fmla="*/ 13137 h 17904"/>
              <a:gd name="T84" fmla="*/ 9366 w 17512"/>
              <a:gd name="T85" fmla="*/ 11744 h 17904"/>
              <a:gd name="T86" fmla="*/ 11313 w 17512"/>
              <a:gd name="T87" fmla="*/ 10169 h 17904"/>
              <a:gd name="T88" fmla="*/ 12952 w 17512"/>
              <a:gd name="T89" fmla="*/ 8484 h 17904"/>
              <a:gd name="T90" fmla="*/ 11995 w 17512"/>
              <a:gd name="T91" fmla="*/ 6348 h 17904"/>
              <a:gd name="T92" fmla="*/ 10276 w 17512"/>
              <a:gd name="T93" fmla="*/ 4496 h 17904"/>
              <a:gd name="T94" fmla="*/ 8447 w 17512"/>
              <a:gd name="T95" fmla="*/ 3220 h 17904"/>
              <a:gd name="T96" fmla="*/ 6593 w 17512"/>
              <a:gd name="T97" fmla="*/ 2678 h 17904"/>
              <a:gd name="T98" fmla="*/ 4802 w 17512"/>
              <a:gd name="T99" fmla="*/ 3026 h 17904"/>
              <a:gd name="T100" fmla="*/ 3160 w 17512"/>
              <a:gd name="T101" fmla="*/ 4421 h 17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512" h="17904">
                <a:moveTo>
                  <a:pt x="2282" y="5827"/>
                </a:moveTo>
                <a:lnTo>
                  <a:pt x="2466" y="5033"/>
                </a:lnTo>
                <a:lnTo>
                  <a:pt x="2678" y="4308"/>
                </a:lnTo>
                <a:lnTo>
                  <a:pt x="2915" y="3650"/>
                </a:lnTo>
                <a:lnTo>
                  <a:pt x="3176" y="3058"/>
                </a:lnTo>
                <a:lnTo>
                  <a:pt x="3460" y="2529"/>
                </a:lnTo>
                <a:lnTo>
                  <a:pt x="3765" y="2063"/>
                </a:lnTo>
                <a:lnTo>
                  <a:pt x="4091" y="1657"/>
                </a:lnTo>
                <a:lnTo>
                  <a:pt x="4434" y="1311"/>
                </a:lnTo>
                <a:lnTo>
                  <a:pt x="4794" y="1022"/>
                </a:lnTo>
                <a:lnTo>
                  <a:pt x="5170" y="789"/>
                </a:lnTo>
                <a:lnTo>
                  <a:pt x="5560" y="610"/>
                </a:lnTo>
                <a:lnTo>
                  <a:pt x="5962" y="483"/>
                </a:lnTo>
                <a:lnTo>
                  <a:pt x="6375" y="407"/>
                </a:lnTo>
                <a:lnTo>
                  <a:pt x="6797" y="382"/>
                </a:lnTo>
                <a:lnTo>
                  <a:pt x="7228" y="403"/>
                </a:lnTo>
                <a:lnTo>
                  <a:pt x="7665" y="470"/>
                </a:lnTo>
                <a:lnTo>
                  <a:pt x="8107" y="582"/>
                </a:lnTo>
                <a:lnTo>
                  <a:pt x="8552" y="736"/>
                </a:lnTo>
                <a:lnTo>
                  <a:pt x="9000" y="933"/>
                </a:lnTo>
                <a:lnTo>
                  <a:pt x="9447" y="1168"/>
                </a:lnTo>
                <a:lnTo>
                  <a:pt x="9895" y="1442"/>
                </a:lnTo>
                <a:lnTo>
                  <a:pt x="10339" y="1752"/>
                </a:lnTo>
                <a:lnTo>
                  <a:pt x="10779" y="2097"/>
                </a:lnTo>
                <a:lnTo>
                  <a:pt x="11216" y="2475"/>
                </a:lnTo>
                <a:lnTo>
                  <a:pt x="11644" y="2885"/>
                </a:lnTo>
                <a:lnTo>
                  <a:pt x="12064" y="3323"/>
                </a:lnTo>
                <a:lnTo>
                  <a:pt x="12474" y="3791"/>
                </a:lnTo>
                <a:lnTo>
                  <a:pt x="12873" y="4286"/>
                </a:lnTo>
                <a:lnTo>
                  <a:pt x="13259" y="4805"/>
                </a:lnTo>
                <a:lnTo>
                  <a:pt x="13631" y="5348"/>
                </a:lnTo>
                <a:lnTo>
                  <a:pt x="13986" y="5912"/>
                </a:lnTo>
                <a:lnTo>
                  <a:pt x="14325" y="6497"/>
                </a:lnTo>
                <a:lnTo>
                  <a:pt x="14454" y="6246"/>
                </a:lnTo>
                <a:lnTo>
                  <a:pt x="14571" y="5997"/>
                </a:lnTo>
                <a:lnTo>
                  <a:pt x="14676" y="5748"/>
                </a:lnTo>
                <a:lnTo>
                  <a:pt x="14770" y="5502"/>
                </a:lnTo>
                <a:lnTo>
                  <a:pt x="14852" y="5256"/>
                </a:lnTo>
                <a:lnTo>
                  <a:pt x="14921" y="5013"/>
                </a:lnTo>
                <a:lnTo>
                  <a:pt x="14977" y="4771"/>
                </a:lnTo>
                <a:lnTo>
                  <a:pt x="15021" y="4532"/>
                </a:lnTo>
                <a:lnTo>
                  <a:pt x="15051" y="4295"/>
                </a:lnTo>
                <a:lnTo>
                  <a:pt x="15067" y="4061"/>
                </a:lnTo>
                <a:lnTo>
                  <a:pt x="15070" y="3829"/>
                </a:lnTo>
                <a:lnTo>
                  <a:pt x="15058" y="3601"/>
                </a:lnTo>
                <a:lnTo>
                  <a:pt x="15031" y="3376"/>
                </a:lnTo>
                <a:lnTo>
                  <a:pt x="14991" y="3154"/>
                </a:lnTo>
                <a:lnTo>
                  <a:pt x="14934" y="2936"/>
                </a:lnTo>
                <a:lnTo>
                  <a:pt x="14862" y="2721"/>
                </a:lnTo>
                <a:lnTo>
                  <a:pt x="14775" y="2512"/>
                </a:lnTo>
                <a:lnTo>
                  <a:pt x="14671" y="2306"/>
                </a:lnTo>
                <a:lnTo>
                  <a:pt x="14551" y="2105"/>
                </a:lnTo>
                <a:lnTo>
                  <a:pt x="14415" y="1909"/>
                </a:lnTo>
                <a:lnTo>
                  <a:pt x="14261" y="1718"/>
                </a:lnTo>
                <a:lnTo>
                  <a:pt x="14091" y="1532"/>
                </a:lnTo>
                <a:lnTo>
                  <a:pt x="13902" y="1351"/>
                </a:lnTo>
                <a:lnTo>
                  <a:pt x="13697" y="1175"/>
                </a:lnTo>
                <a:lnTo>
                  <a:pt x="13473" y="1006"/>
                </a:lnTo>
                <a:lnTo>
                  <a:pt x="13230" y="843"/>
                </a:lnTo>
                <a:lnTo>
                  <a:pt x="12968" y="685"/>
                </a:lnTo>
                <a:lnTo>
                  <a:pt x="12689" y="535"/>
                </a:lnTo>
                <a:lnTo>
                  <a:pt x="12389" y="391"/>
                </a:lnTo>
                <a:lnTo>
                  <a:pt x="12070" y="253"/>
                </a:lnTo>
                <a:lnTo>
                  <a:pt x="11730" y="123"/>
                </a:lnTo>
                <a:lnTo>
                  <a:pt x="11371" y="0"/>
                </a:lnTo>
                <a:lnTo>
                  <a:pt x="11371" y="0"/>
                </a:lnTo>
                <a:lnTo>
                  <a:pt x="12036" y="45"/>
                </a:lnTo>
                <a:lnTo>
                  <a:pt x="12657" y="112"/>
                </a:lnTo>
                <a:lnTo>
                  <a:pt x="13238" y="201"/>
                </a:lnTo>
                <a:lnTo>
                  <a:pt x="13777" y="312"/>
                </a:lnTo>
                <a:lnTo>
                  <a:pt x="14278" y="444"/>
                </a:lnTo>
                <a:lnTo>
                  <a:pt x="14739" y="595"/>
                </a:lnTo>
                <a:lnTo>
                  <a:pt x="15162" y="765"/>
                </a:lnTo>
                <a:lnTo>
                  <a:pt x="15548" y="953"/>
                </a:lnTo>
                <a:lnTo>
                  <a:pt x="15896" y="1159"/>
                </a:lnTo>
                <a:lnTo>
                  <a:pt x="16208" y="1381"/>
                </a:lnTo>
                <a:lnTo>
                  <a:pt x="16485" y="1618"/>
                </a:lnTo>
                <a:lnTo>
                  <a:pt x="16727" y="1871"/>
                </a:lnTo>
                <a:lnTo>
                  <a:pt x="16935" y="2137"/>
                </a:lnTo>
                <a:lnTo>
                  <a:pt x="17110" y="2417"/>
                </a:lnTo>
                <a:lnTo>
                  <a:pt x="17252" y="2709"/>
                </a:lnTo>
                <a:lnTo>
                  <a:pt x="17363" y="3013"/>
                </a:lnTo>
                <a:lnTo>
                  <a:pt x="17443" y="3328"/>
                </a:lnTo>
                <a:lnTo>
                  <a:pt x="17492" y="3654"/>
                </a:lnTo>
                <a:lnTo>
                  <a:pt x="17512" y="3987"/>
                </a:lnTo>
                <a:lnTo>
                  <a:pt x="17502" y="4329"/>
                </a:lnTo>
                <a:lnTo>
                  <a:pt x="17465" y="4680"/>
                </a:lnTo>
                <a:lnTo>
                  <a:pt x="17400" y="5037"/>
                </a:lnTo>
                <a:lnTo>
                  <a:pt x="17308" y="5399"/>
                </a:lnTo>
                <a:lnTo>
                  <a:pt x="17191" y="5767"/>
                </a:lnTo>
                <a:lnTo>
                  <a:pt x="17048" y="6140"/>
                </a:lnTo>
                <a:lnTo>
                  <a:pt x="16880" y="6516"/>
                </a:lnTo>
                <a:lnTo>
                  <a:pt x="16689" y="6895"/>
                </a:lnTo>
                <a:lnTo>
                  <a:pt x="16475" y="7276"/>
                </a:lnTo>
                <a:lnTo>
                  <a:pt x="16238" y="7658"/>
                </a:lnTo>
                <a:lnTo>
                  <a:pt x="15980" y="8041"/>
                </a:lnTo>
                <a:lnTo>
                  <a:pt x="15701" y="8423"/>
                </a:lnTo>
                <a:lnTo>
                  <a:pt x="15401" y="8803"/>
                </a:lnTo>
                <a:lnTo>
                  <a:pt x="15503" y="9074"/>
                </a:lnTo>
                <a:lnTo>
                  <a:pt x="15600" y="9347"/>
                </a:lnTo>
                <a:lnTo>
                  <a:pt x="15693" y="9621"/>
                </a:lnTo>
                <a:lnTo>
                  <a:pt x="15782" y="9898"/>
                </a:lnTo>
                <a:lnTo>
                  <a:pt x="15865" y="10175"/>
                </a:lnTo>
                <a:lnTo>
                  <a:pt x="15945" y="10455"/>
                </a:lnTo>
                <a:lnTo>
                  <a:pt x="16019" y="10736"/>
                </a:lnTo>
                <a:lnTo>
                  <a:pt x="16088" y="11019"/>
                </a:lnTo>
                <a:lnTo>
                  <a:pt x="16153" y="11302"/>
                </a:lnTo>
                <a:lnTo>
                  <a:pt x="16212" y="11587"/>
                </a:lnTo>
                <a:lnTo>
                  <a:pt x="16267" y="11873"/>
                </a:lnTo>
                <a:lnTo>
                  <a:pt x="16316" y="12159"/>
                </a:lnTo>
                <a:lnTo>
                  <a:pt x="16360" y="12447"/>
                </a:lnTo>
                <a:lnTo>
                  <a:pt x="16398" y="12735"/>
                </a:lnTo>
                <a:lnTo>
                  <a:pt x="16430" y="13024"/>
                </a:lnTo>
                <a:lnTo>
                  <a:pt x="16457" y="13313"/>
                </a:lnTo>
                <a:lnTo>
                  <a:pt x="16478" y="13603"/>
                </a:lnTo>
                <a:lnTo>
                  <a:pt x="16493" y="13891"/>
                </a:lnTo>
                <a:lnTo>
                  <a:pt x="16502" y="14181"/>
                </a:lnTo>
                <a:lnTo>
                  <a:pt x="16505" y="14471"/>
                </a:lnTo>
                <a:lnTo>
                  <a:pt x="16502" y="14761"/>
                </a:lnTo>
                <a:lnTo>
                  <a:pt x="16492" y="15049"/>
                </a:lnTo>
                <a:lnTo>
                  <a:pt x="16476" y="15339"/>
                </a:lnTo>
                <a:lnTo>
                  <a:pt x="16453" y="15627"/>
                </a:lnTo>
                <a:lnTo>
                  <a:pt x="16424" y="15916"/>
                </a:lnTo>
                <a:lnTo>
                  <a:pt x="16388" y="16202"/>
                </a:lnTo>
                <a:lnTo>
                  <a:pt x="16344" y="16488"/>
                </a:lnTo>
                <a:lnTo>
                  <a:pt x="16295" y="16774"/>
                </a:lnTo>
                <a:lnTo>
                  <a:pt x="16238" y="17058"/>
                </a:lnTo>
                <a:lnTo>
                  <a:pt x="16173" y="17341"/>
                </a:lnTo>
                <a:lnTo>
                  <a:pt x="16102" y="17623"/>
                </a:lnTo>
                <a:lnTo>
                  <a:pt x="16023" y="17904"/>
                </a:lnTo>
                <a:lnTo>
                  <a:pt x="16040" y="17679"/>
                </a:lnTo>
                <a:lnTo>
                  <a:pt x="16051" y="17452"/>
                </a:lnTo>
                <a:lnTo>
                  <a:pt x="16058" y="17221"/>
                </a:lnTo>
                <a:lnTo>
                  <a:pt x="16058" y="16989"/>
                </a:lnTo>
                <a:lnTo>
                  <a:pt x="16055" y="16754"/>
                </a:lnTo>
                <a:lnTo>
                  <a:pt x="16044" y="16516"/>
                </a:lnTo>
                <a:lnTo>
                  <a:pt x="16031" y="16278"/>
                </a:lnTo>
                <a:lnTo>
                  <a:pt x="16011" y="16036"/>
                </a:lnTo>
                <a:lnTo>
                  <a:pt x="15987" y="15795"/>
                </a:lnTo>
                <a:lnTo>
                  <a:pt x="15958" y="15550"/>
                </a:lnTo>
                <a:lnTo>
                  <a:pt x="15925" y="15305"/>
                </a:lnTo>
                <a:lnTo>
                  <a:pt x="15887" y="15057"/>
                </a:lnTo>
                <a:lnTo>
                  <a:pt x="15844" y="14809"/>
                </a:lnTo>
                <a:lnTo>
                  <a:pt x="15797" y="14560"/>
                </a:lnTo>
                <a:lnTo>
                  <a:pt x="15746" y="14310"/>
                </a:lnTo>
                <a:lnTo>
                  <a:pt x="15690" y="14059"/>
                </a:lnTo>
                <a:lnTo>
                  <a:pt x="15629" y="13807"/>
                </a:lnTo>
                <a:lnTo>
                  <a:pt x="15565" y="13556"/>
                </a:lnTo>
                <a:lnTo>
                  <a:pt x="15496" y="13304"/>
                </a:lnTo>
                <a:lnTo>
                  <a:pt x="15425" y="13051"/>
                </a:lnTo>
                <a:lnTo>
                  <a:pt x="15348" y="12798"/>
                </a:lnTo>
                <a:lnTo>
                  <a:pt x="15268" y="12545"/>
                </a:lnTo>
                <a:lnTo>
                  <a:pt x="15183" y="12293"/>
                </a:lnTo>
                <a:lnTo>
                  <a:pt x="15096" y="12040"/>
                </a:lnTo>
                <a:lnTo>
                  <a:pt x="15004" y="11790"/>
                </a:lnTo>
                <a:lnTo>
                  <a:pt x="14909" y="11538"/>
                </a:lnTo>
                <a:lnTo>
                  <a:pt x="14811" y="11288"/>
                </a:lnTo>
                <a:lnTo>
                  <a:pt x="14709" y="11039"/>
                </a:lnTo>
                <a:lnTo>
                  <a:pt x="14604" y="10791"/>
                </a:lnTo>
                <a:lnTo>
                  <a:pt x="14495" y="10543"/>
                </a:lnTo>
                <a:lnTo>
                  <a:pt x="14383" y="10297"/>
                </a:lnTo>
                <a:lnTo>
                  <a:pt x="14269" y="10052"/>
                </a:lnTo>
                <a:lnTo>
                  <a:pt x="13942" y="10371"/>
                </a:lnTo>
                <a:lnTo>
                  <a:pt x="13602" y="10684"/>
                </a:lnTo>
                <a:lnTo>
                  <a:pt x="13249" y="10994"/>
                </a:lnTo>
                <a:lnTo>
                  <a:pt x="12886" y="11299"/>
                </a:lnTo>
                <a:lnTo>
                  <a:pt x="12512" y="11597"/>
                </a:lnTo>
                <a:lnTo>
                  <a:pt x="12127" y="11889"/>
                </a:lnTo>
                <a:lnTo>
                  <a:pt x="11732" y="12175"/>
                </a:lnTo>
                <a:lnTo>
                  <a:pt x="11328" y="12453"/>
                </a:lnTo>
                <a:lnTo>
                  <a:pt x="10915" y="12724"/>
                </a:lnTo>
                <a:lnTo>
                  <a:pt x="10493" y="12987"/>
                </a:lnTo>
                <a:lnTo>
                  <a:pt x="10062" y="13240"/>
                </a:lnTo>
                <a:lnTo>
                  <a:pt x="9625" y="13484"/>
                </a:lnTo>
                <a:lnTo>
                  <a:pt x="9180" y="13718"/>
                </a:lnTo>
                <a:lnTo>
                  <a:pt x="8729" y="13942"/>
                </a:lnTo>
                <a:lnTo>
                  <a:pt x="8271" y="14155"/>
                </a:lnTo>
                <a:lnTo>
                  <a:pt x="7807" y="14356"/>
                </a:lnTo>
                <a:lnTo>
                  <a:pt x="7339" y="14546"/>
                </a:lnTo>
                <a:lnTo>
                  <a:pt x="6866" y="14723"/>
                </a:lnTo>
                <a:lnTo>
                  <a:pt x="6388" y="14886"/>
                </a:lnTo>
                <a:lnTo>
                  <a:pt x="5906" y="15036"/>
                </a:lnTo>
                <a:lnTo>
                  <a:pt x="5420" y="15171"/>
                </a:lnTo>
                <a:lnTo>
                  <a:pt x="4933" y="15293"/>
                </a:lnTo>
                <a:lnTo>
                  <a:pt x="4443" y="15400"/>
                </a:lnTo>
                <a:lnTo>
                  <a:pt x="3951" y="15489"/>
                </a:lnTo>
                <a:lnTo>
                  <a:pt x="3456" y="15564"/>
                </a:lnTo>
                <a:lnTo>
                  <a:pt x="2962" y="15621"/>
                </a:lnTo>
                <a:lnTo>
                  <a:pt x="2466" y="15662"/>
                </a:lnTo>
                <a:lnTo>
                  <a:pt x="1972" y="15684"/>
                </a:lnTo>
                <a:lnTo>
                  <a:pt x="1476" y="15687"/>
                </a:lnTo>
                <a:lnTo>
                  <a:pt x="983" y="15673"/>
                </a:lnTo>
                <a:lnTo>
                  <a:pt x="491" y="15638"/>
                </a:lnTo>
                <a:lnTo>
                  <a:pt x="0" y="15583"/>
                </a:lnTo>
                <a:lnTo>
                  <a:pt x="425" y="15547"/>
                </a:lnTo>
                <a:lnTo>
                  <a:pt x="857" y="15494"/>
                </a:lnTo>
                <a:lnTo>
                  <a:pt x="1295" y="15422"/>
                </a:lnTo>
                <a:lnTo>
                  <a:pt x="1738" y="15334"/>
                </a:lnTo>
                <a:lnTo>
                  <a:pt x="2187" y="15228"/>
                </a:lnTo>
                <a:lnTo>
                  <a:pt x="2639" y="15108"/>
                </a:lnTo>
                <a:lnTo>
                  <a:pt x="3094" y="14971"/>
                </a:lnTo>
                <a:lnTo>
                  <a:pt x="3553" y="14820"/>
                </a:lnTo>
                <a:lnTo>
                  <a:pt x="4011" y="14653"/>
                </a:lnTo>
                <a:lnTo>
                  <a:pt x="4472" y="14474"/>
                </a:lnTo>
                <a:lnTo>
                  <a:pt x="4932" y="14281"/>
                </a:lnTo>
                <a:lnTo>
                  <a:pt x="5391" y="14076"/>
                </a:lnTo>
                <a:lnTo>
                  <a:pt x="5849" y="13858"/>
                </a:lnTo>
                <a:lnTo>
                  <a:pt x="6305" y="13628"/>
                </a:lnTo>
                <a:lnTo>
                  <a:pt x="6758" y="13388"/>
                </a:lnTo>
                <a:lnTo>
                  <a:pt x="7207" y="13137"/>
                </a:lnTo>
                <a:lnTo>
                  <a:pt x="7651" y="12876"/>
                </a:lnTo>
                <a:lnTo>
                  <a:pt x="8089" y="12606"/>
                </a:lnTo>
                <a:lnTo>
                  <a:pt x="8522" y="12327"/>
                </a:lnTo>
                <a:lnTo>
                  <a:pt x="8948" y="12039"/>
                </a:lnTo>
                <a:lnTo>
                  <a:pt x="9366" y="11744"/>
                </a:lnTo>
                <a:lnTo>
                  <a:pt x="9776" y="11442"/>
                </a:lnTo>
                <a:lnTo>
                  <a:pt x="10175" y="11132"/>
                </a:lnTo>
                <a:lnTo>
                  <a:pt x="10566" y="10817"/>
                </a:lnTo>
                <a:lnTo>
                  <a:pt x="10945" y="10496"/>
                </a:lnTo>
                <a:lnTo>
                  <a:pt x="11313" y="10169"/>
                </a:lnTo>
                <a:lnTo>
                  <a:pt x="11669" y="9839"/>
                </a:lnTo>
                <a:lnTo>
                  <a:pt x="12011" y="9505"/>
                </a:lnTo>
                <a:lnTo>
                  <a:pt x="12340" y="9168"/>
                </a:lnTo>
                <a:lnTo>
                  <a:pt x="12653" y="8827"/>
                </a:lnTo>
                <a:lnTo>
                  <a:pt x="12952" y="8484"/>
                </a:lnTo>
                <a:lnTo>
                  <a:pt x="13234" y="8140"/>
                </a:lnTo>
                <a:lnTo>
                  <a:pt x="12938" y="7671"/>
                </a:lnTo>
                <a:lnTo>
                  <a:pt x="12633" y="7215"/>
                </a:lnTo>
                <a:lnTo>
                  <a:pt x="12319" y="6774"/>
                </a:lnTo>
                <a:lnTo>
                  <a:pt x="11995" y="6348"/>
                </a:lnTo>
                <a:lnTo>
                  <a:pt x="11665" y="5940"/>
                </a:lnTo>
                <a:lnTo>
                  <a:pt x="11326" y="5549"/>
                </a:lnTo>
                <a:lnTo>
                  <a:pt x="10982" y="5176"/>
                </a:lnTo>
                <a:lnTo>
                  <a:pt x="10632" y="4826"/>
                </a:lnTo>
                <a:lnTo>
                  <a:pt x="10276" y="4496"/>
                </a:lnTo>
                <a:lnTo>
                  <a:pt x="9917" y="4190"/>
                </a:lnTo>
                <a:lnTo>
                  <a:pt x="9554" y="3908"/>
                </a:lnTo>
                <a:lnTo>
                  <a:pt x="9187" y="3651"/>
                </a:lnTo>
                <a:lnTo>
                  <a:pt x="8818" y="3422"/>
                </a:lnTo>
                <a:lnTo>
                  <a:pt x="8447" y="3220"/>
                </a:lnTo>
                <a:lnTo>
                  <a:pt x="8075" y="3048"/>
                </a:lnTo>
                <a:lnTo>
                  <a:pt x="7703" y="2906"/>
                </a:lnTo>
                <a:lnTo>
                  <a:pt x="7332" y="2796"/>
                </a:lnTo>
                <a:lnTo>
                  <a:pt x="6962" y="2720"/>
                </a:lnTo>
                <a:lnTo>
                  <a:pt x="6593" y="2678"/>
                </a:lnTo>
                <a:lnTo>
                  <a:pt x="6227" y="2671"/>
                </a:lnTo>
                <a:lnTo>
                  <a:pt x="5865" y="2701"/>
                </a:lnTo>
                <a:lnTo>
                  <a:pt x="5505" y="2770"/>
                </a:lnTo>
                <a:lnTo>
                  <a:pt x="5151" y="2877"/>
                </a:lnTo>
                <a:lnTo>
                  <a:pt x="4802" y="3026"/>
                </a:lnTo>
                <a:lnTo>
                  <a:pt x="4459" y="3216"/>
                </a:lnTo>
                <a:lnTo>
                  <a:pt x="4123" y="3449"/>
                </a:lnTo>
                <a:lnTo>
                  <a:pt x="3793" y="3727"/>
                </a:lnTo>
                <a:lnTo>
                  <a:pt x="3472" y="4051"/>
                </a:lnTo>
                <a:lnTo>
                  <a:pt x="3160" y="4421"/>
                </a:lnTo>
                <a:lnTo>
                  <a:pt x="2857" y="4840"/>
                </a:lnTo>
                <a:lnTo>
                  <a:pt x="2564" y="5309"/>
                </a:lnTo>
                <a:lnTo>
                  <a:pt x="2282" y="5827"/>
                </a:lnTo>
                <a:lnTo>
                  <a:pt x="2282" y="5827"/>
                </a:lnTo>
                <a:close/>
              </a:path>
            </a:pathLst>
          </a:custGeom>
          <a:solidFill>
            <a:srgbClr val="17375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5458428" cy="857250"/>
          </a:xfrm>
        </p:spPr>
        <p:txBody>
          <a:bodyPr>
            <a:noAutofit/>
          </a:bodyPr>
          <a:lstStyle>
            <a:lvl1pPr algn="l">
              <a:defRPr sz="3600" b="1" i="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-2241630" y="-2108770"/>
            <a:ext cx="9186096" cy="12522293"/>
          </a:xfrm>
          <a:custGeom>
            <a:avLst/>
            <a:gdLst>
              <a:gd name="T0" fmla="*/ 3176 w 17512"/>
              <a:gd name="T1" fmla="*/ 3058 h 17904"/>
              <a:gd name="T2" fmla="*/ 4794 w 17512"/>
              <a:gd name="T3" fmla="*/ 1022 h 17904"/>
              <a:gd name="T4" fmla="*/ 6797 w 17512"/>
              <a:gd name="T5" fmla="*/ 382 h 17904"/>
              <a:gd name="T6" fmla="*/ 9000 w 17512"/>
              <a:gd name="T7" fmla="*/ 933 h 17904"/>
              <a:gd name="T8" fmla="*/ 11216 w 17512"/>
              <a:gd name="T9" fmla="*/ 2475 h 17904"/>
              <a:gd name="T10" fmla="*/ 13259 w 17512"/>
              <a:gd name="T11" fmla="*/ 4805 h 17904"/>
              <a:gd name="T12" fmla="*/ 14571 w 17512"/>
              <a:gd name="T13" fmla="*/ 5997 h 17904"/>
              <a:gd name="T14" fmla="*/ 14977 w 17512"/>
              <a:gd name="T15" fmla="*/ 4771 h 17904"/>
              <a:gd name="T16" fmla="*/ 15058 w 17512"/>
              <a:gd name="T17" fmla="*/ 3601 h 17904"/>
              <a:gd name="T18" fmla="*/ 14775 w 17512"/>
              <a:gd name="T19" fmla="*/ 2512 h 17904"/>
              <a:gd name="T20" fmla="*/ 14091 w 17512"/>
              <a:gd name="T21" fmla="*/ 1532 h 17904"/>
              <a:gd name="T22" fmla="*/ 12968 w 17512"/>
              <a:gd name="T23" fmla="*/ 685 h 17904"/>
              <a:gd name="T24" fmla="*/ 11371 w 17512"/>
              <a:gd name="T25" fmla="*/ 0 h 17904"/>
              <a:gd name="T26" fmla="*/ 13777 w 17512"/>
              <a:gd name="T27" fmla="*/ 312 h 17904"/>
              <a:gd name="T28" fmla="*/ 15896 w 17512"/>
              <a:gd name="T29" fmla="*/ 1159 h 17904"/>
              <a:gd name="T30" fmla="*/ 17110 w 17512"/>
              <a:gd name="T31" fmla="*/ 2417 h 17904"/>
              <a:gd name="T32" fmla="*/ 17512 w 17512"/>
              <a:gd name="T33" fmla="*/ 3987 h 17904"/>
              <a:gd name="T34" fmla="*/ 17191 w 17512"/>
              <a:gd name="T35" fmla="*/ 5767 h 17904"/>
              <a:gd name="T36" fmla="*/ 16238 w 17512"/>
              <a:gd name="T37" fmla="*/ 7658 h 17904"/>
              <a:gd name="T38" fmla="*/ 15600 w 17512"/>
              <a:gd name="T39" fmla="*/ 9347 h 17904"/>
              <a:gd name="T40" fmla="*/ 16019 w 17512"/>
              <a:gd name="T41" fmla="*/ 10736 h 17904"/>
              <a:gd name="T42" fmla="*/ 16316 w 17512"/>
              <a:gd name="T43" fmla="*/ 12159 h 17904"/>
              <a:gd name="T44" fmla="*/ 16478 w 17512"/>
              <a:gd name="T45" fmla="*/ 13603 h 17904"/>
              <a:gd name="T46" fmla="*/ 16492 w 17512"/>
              <a:gd name="T47" fmla="*/ 15049 h 17904"/>
              <a:gd name="T48" fmla="*/ 16344 w 17512"/>
              <a:gd name="T49" fmla="*/ 16488 h 17904"/>
              <a:gd name="T50" fmla="*/ 16023 w 17512"/>
              <a:gd name="T51" fmla="*/ 17904 h 17904"/>
              <a:gd name="T52" fmla="*/ 16055 w 17512"/>
              <a:gd name="T53" fmla="*/ 16754 h 17904"/>
              <a:gd name="T54" fmla="*/ 15958 w 17512"/>
              <a:gd name="T55" fmla="*/ 15550 h 17904"/>
              <a:gd name="T56" fmla="*/ 15746 w 17512"/>
              <a:gd name="T57" fmla="*/ 14310 h 17904"/>
              <a:gd name="T58" fmla="*/ 15425 w 17512"/>
              <a:gd name="T59" fmla="*/ 13051 h 17904"/>
              <a:gd name="T60" fmla="*/ 15004 w 17512"/>
              <a:gd name="T61" fmla="*/ 11790 h 17904"/>
              <a:gd name="T62" fmla="*/ 14495 w 17512"/>
              <a:gd name="T63" fmla="*/ 10543 h 17904"/>
              <a:gd name="T64" fmla="*/ 13249 w 17512"/>
              <a:gd name="T65" fmla="*/ 10994 h 17904"/>
              <a:gd name="T66" fmla="*/ 11328 w 17512"/>
              <a:gd name="T67" fmla="*/ 12453 h 17904"/>
              <a:gd name="T68" fmla="*/ 9180 w 17512"/>
              <a:gd name="T69" fmla="*/ 13718 h 17904"/>
              <a:gd name="T70" fmla="*/ 6866 w 17512"/>
              <a:gd name="T71" fmla="*/ 14723 h 17904"/>
              <a:gd name="T72" fmla="*/ 4443 w 17512"/>
              <a:gd name="T73" fmla="*/ 15400 h 17904"/>
              <a:gd name="T74" fmla="*/ 1972 w 17512"/>
              <a:gd name="T75" fmla="*/ 15684 h 17904"/>
              <a:gd name="T76" fmla="*/ 425 w 17512"/>
              <a:gd name="T77" fmla="*/ 15547 h 17904"/>
              <a:gd name="T78" fmla="*/ 2639 w 17512"/>
              <a:gd name="T79" fmla="*/ 15108 h 17904"/>
              <a:gd name="T80" fmla="*/ 4932 w 17512"/>
              <a:gd name="T81" fmla="*/ 14281 h 17904"/>
              <a:gd name="T82" fmla="*/ 7207 w 17512"/>
              <a:gd name="T83" fmla="*/ 13137 h 17904"/>
              <a:gd name="T84" fmla="*/ 9366 w 17512"/>
              <a:gd name="T85" fmla="*/ 11744 h 17904"/>
              <a:gd name="T86" fmla="*/ 11313 w 17512"/>
              <a:gd name="T87" fmla="*/ 10169 h 17904"/>
              <a:gd name="T88" fmla="*/ 12952 w 17512"/>
              <a:gd name="T89" fmla="*/ 8484 h 17904"/>
              <a:gd name="T90" fmla="*/ 11995 w 17512"/>
              <a:gd name="T91" fmla="*/ 6348 h 17904"/>
              <a:gd name="T92" fmla="*/ 10276 w 17512"/>
              <a:gd name="T93" fmla="*/ 4496 h 17904"/>
              <a:gd name="T94" fmla="*/ 8447 w 17512"/>
              <a:gd name="T95" fmla="*/ 3220 h 17904"/>
              <a:gd name="T96" fmla="*/ 6593 w 17512"/>
              <a:gd name="T97" fmla="*/ 2678 h 17904"/>
              <a:gd name="T98" fmla="*/ 4802 w 17512"/>
              <a:gd name="T99" fmla="*/ 3026 h 17904"/>
              <a:gd name="T100" fmla="*/ 3160 w 17512"/>
              <a:gd name="T101" fmla="*/ 4421 h 17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512" h="17904">
                <a:moveTo>
                  <a:pt x="2282" y="5827"/>
                </a:moveTo>
                <a:lnTo>
                  <a:pt x="2466" y="5033"/>
                </a:lnTo>
                <a:lnTo>
                  <a:pt x="2678" y="4308"/>
                </a:lnTo>
                <a:lnTo>
                  <a:pt x="2915" y="3650"/>
                </a:lnTo>
                <a:lnTo>
                  <a:pt x="3176" y="3058"/>
                </a:lnTo>
                <a:lnTo>
                  <a:pt x="3460" y="2529"/>
                </a:lnTo>
                <a:lnTo>
                  <a:pt x="3765" y="2063"/>
                </a:lnTo>
                <a:lnTo>
                  <a:pt x="4091" y="1657"/>
                </a:lnTo>
                <a:lnTo>
                  <a:pt x="4434" y="1311"/>
                </a:lnTo>
                <a:lnTo>
                  <a:pt x="4794" y="1022"/>
                </a:lnTo>
                <a:lnTo>
                  <a:pt x="5170" y="789"/>
                </a:lnTo>
                <a:lnTo>
                  <a:pt x="5560" y="610"/>
                </a:lnTo>
                <a:lnTo>
                  <a:pt x="5962" y="483"/>
                </a:lnTo>
                <a:lnTo>
                  <a:pt x="6375" y="407"/>
                </a:lnTo>
                <a:lnTo>
                  <a:pt x="6797" y="382"/>
                </a:lnTo>
                <a:lnTo>
                  <a:pt x="7228" y="403"/>
                </a:lnTo>
                <a:lnTo>
                  <a:pt x="7665" y="470"/>
                </a:lnTo>
                <a:lnTo>
                  <a:pt x="8107" y="582"/>
                </a:lnTo>
                <a:lnTo>
                  <a:pt x="8552" y="736"/>
                </a:lnTo>
                <a:lnTo>
                  <a:pt x="9000" y="933"/>
                </a:lnTo>
                <a:lnTo>
                  <a:pt x="9447" y="1168"/>
                </a:lnTo>
                <a:lnTo>
                  <a:pt x="9895" y="1442"/>
                </a:lnTo>
                <a:lnTo>
                  <a:pt x="10339" y="1752"/>
                </a:lnTo>
                <a:lnTo>
                  <a:pt x="10779" y="2097"/>
                </a:lnTo>
                <a:lnTo>
                  <a:pt x="11216" y="2475"/>
                </a:lnTo>
                <a:lnTo>
                  <a:pt x="11644" y="2885"/>
                </a:lnTo>
                <a:lnTo>
                  <a:pt x="12064" y="3323"/>
                </a:lnTo>
                <a:lnTo>
                  <a:pt x="12474" y="3791"/>
                </a:lnTo>
                <a:lnTo>
                  <a:pt x="12873" y="4286"/>
                </a:lnTo>
                <a:lnTo>
                  <a:pt x="13259" y="4805"/>
                </a:lnTo>
                <a:lnTo>
                  <a:pt x="13631" y="5348"/>
                </a:lnTo>
                <a:lnTo>
                  <a:pt x="13986" y="5912"/>
                </a:lnTo>
                <a:lnTo>
                  <a:pt x="14325" y="6497"/>
                </a:lnTo>
                <a:lnTo>
                  <a:pt x="14454" y="6246"/>
                </a:lnTo>
                <a:lnTo>
                  <a:pt x="14571" y="5997"/>
                </a:lnTo>
                <a:lnTo>
                  <a:pt x="14676" y="5748"/>
                </a:lnTo>
                <a:lnTo>
                  <a:pt x="14770" y="5502"/>
                </a:lnTo>
                <a:lnTo>
                  <a:pt x="14852" y="5256"/>
                </a:lnTo>
                <a:lnTo>
                  <a:pt x="14921" y="5013"/>
                </a:lnTo>
                <a:lnTo>
                  <a:pt x="14977" y="4771"/>
                </a:lnTo>
                <a:lnTo>
                  <a:pt x="15021" y="4532"/>
                </a:lnTo>
                <a:lnTo>
                  <a:pt x="15051" y="4295"/>
                </a:lnTo>
                <a:lnTo>
                  <a:pt x="15067" y="4061"/>
                </a:lnTo>
                <a:lnTo>
                  <a:pt x="15070" y="3829"/>
                </a:lnTo>
                <a:lnTo>
                  <a:pt x="15058" y="3601"/>
                </a:lnTo>
                <a:lnTo>
                  <a:pt x="15031" y="3376"/>
                </a:lnTo>
                <a:lnTo>
                  <a:pt x="14991" y="3154"/>
                </a:lnTo>
                <a:lnTo>
                  <a:pt x="14934" y="2936"/>
                </a:lnTo>
                <a:lnTo>
                  <a:pt x="14862" y="2721"/>
                </a:lnTo>
                <a:lnTo>
                  <a:pt x="14775" y="2512"/>
                </a:lnTo>
                <a:lnTo>
                  <a:pt x="14671" y="2306"/>
                </a:lnTo>
                <a:lnTo>
                  <a:pt x="14551" y="2105"/>
                </a:lnTo>
                <a:lnTo>
                  <a:pt x="14415" y="1909"/>
                </a:lnTo>
                <a:lnTo>
                  <a:pt x="14261" y="1718"/>
                </a:lnTo>
                <a:lnTo>
                  <a:pt x="14091" y="1532"/>
                </a:lnTo>
                <a:lnTo>
                  <a:pt x="13902" y="1351"/>
                </a:lnTo>
                <a:lnTo>
                  <a:pt x="13697" y="1175"/>
                </a:lnTo>
                <a:lnTo>
                  <a:pt x="13473" y="1006"/>
                </a:lnTo>
                <a:lnTo>
                  <a:pt x="13230" y="843"/>
                </a:lnTo>
                <a:lnTo>
                  <a:pt x="12968" y="685"/>
                </a:lnTo>
                <a:lnTo>
                  <a:pt x="12689" y="535"/>
                </a:lnTo>
                <a:lnTo>
                  <a:pt x="12389" y="391"/>
                </a:lnTo>
                <a:lnTo>
                  <a:pt x="12070" y="253"/>
                </a:lnTo>
                <a:lnTo>
                  <a:pt x="11730" y="123"/>
                </a:lnTo>
                <a:lnTo>
                  <a:pt x="11371" y="0"/>
                </a:lnTo>
                <a:lnTo>
                  <a:pt x="11371" y="0"/>
                </a:lnTo>
                <a:lnTo>
                  <a:pt x="12036" y="45"/>
                </a:lnTo>
                <a:lnTo>
                  <a:pt x="12657" y="112"/>
                </a:lnTo>
                <a:lnTo>
                  <a:pt x="13238" y="201"/>
                </a:lnTo>
                <a:lnTo>
                  <a:pt x="13777" y="312"/>
                </a:lnTo>
                <a:lnTo>
                  <a:pt x="14278" y="444"/>
                </a:lnTo>
                <a:lnTo>
                  <a:pt x="14739" y="595"/>
                </a:lnTo>
                <a:lnTo>
                  <a:pt x="15162" y="765"/>
                </a:lnTo>
                <a:lnTo>
                  <a:pt x="15548" y="953"/>
                </a:lnTo>
                <a:lnTo>
                  <a:pt x="15896" y="1159"/>
                </a:lnTo>
                <a:lnTo>
                  <a:pt x="16208" y="1381"/>
                </a:lnTo>
                <a:lnTo>
                  <a:pt x="16485" y="1618"/>
                </a:lnTo>
                <a:lnTo>
                  <a:pt x="16727" y="1871"/>
                </a:lnTo>
                <a:lnTo>
                  <a:pt x="16935" y="2137"/>
                </a:lnTo>
                <a:lnTo>
                  <a:pt x="17110" y="2417"/>
                </a:lnTo>
                <a:lnTo>
                  <a:pt x="17252" y="2709"/>
                </a:lnTo>
                <a:lnTo>
                  <a:pt x="17363" y="3013"/>
                </a:lnTo>
                <a:lnTo>
                  <a:pt x="17443" y="3328"/>
                </a:lnTo>
                <a:lnTo>
                  <a:pt x="17492" y="3654"/>
                </a:lnTo>
                <a:lnTo>
                  <a:pt x="17512" y="3987"/>
                </a:lnTo>
                <a:lnTo>
                  <a:pt x="17502" y="4329"/>
                </a:lnTo>
                <a:lnTo>
                  <a:pt x="17465" y="4680"/>
                </a:lnTo>
                <a:lnTo>
                  <a:pt x="17400" y="5037"/>
                </a:lnTo>
                <a:lnTo>
                  <a:pt x="17308" y="5399"/>
                </a:lnTo>
                <a:lnTo>
                  <a:pt x="17191" y="5767"/>
                </a:lnTo>
                <a:lnTo>
                  <a:pt x="17048" y="6140"/>
                </a:lnTo>
                <a:lnTo>
                  <a:pt x="16880" y="6516"/>
                </a:lnTo>
                <a:lnTo>
                  <a:pt x="16689" y="6895"/>
                </a:lnTo>
                <a:lnTo>
                  <a:pt x="16475" y="7276"/>
                </a:lnTo>
                <a:lnTo>
                  <a:pt x="16238" y="7658"/>
                </a:lnTo>
                <a:lnTo>
                  <a:pt x="15980" y="8041"/>
                </a:lnTo>
                <a:lnTo>
                  <a:pt x="15701" y="8423"/>
                </a:lnTo>
                <a:lnTo>
                  <a:pt x="15401" y="8803"/>
                </a:lnTo>
                <a:lnTo>
                  <a:pt x="15503" y="9074"/>
                </a:lnTo>
                <a:lnTo>
                  <a:pt x="15600" y="9347"/>
                </a:lnTo>
                <a:lnTo>
                  <a:pt x="15693" y="9621"/>
                </a:lnTo>
                <a:lnTo>
                  <a:pt x="15782" y="9898"/>
                </a:lnTo>
                <a:lnTo>
                  <a:pt x="15865" y="10175"/>
                </a:lnTo>
                <a:lnTo>
                  <a:pt x="15945" y="10455"/>
                </a:lnTo>
                <a:lnTo>
                  <a:pt x="16019" y="10736"/>
                </a:lnTo>
                <a:lnTo>
                  <a:pt x="16088" y="11019"/>
                </a:lnTo>
                <a:lnTo>
                  <a:pt x="16153" y="11302"/>
                </a:lnTo>
                <a:lnTo>
                  <a:pt x="16212" y="11587"/>
                </a:lnTo>
                <a:lnTo>
                  <a:pt x="16267" y="11873"/>
                </a:lnTo>
                <a:lnTo>
                  <a:pt x="16316" y="12159"/>
                </a:lnTo>
                <a:lnTo>
                  <a:pt x="16360" y="12447"/>
                </a:lnTo>
                <a:lnTo>
                  <a:pt x="16398" y="12735"/>
                </a:lnTo>
                <a:lnTo>
                  <a:pt x="16430" y="13024"/>
                </a:lnTo>
                <a:lnTo>
                  <a:pt x="16457" y="13313"/>
                </a:lnTo>
                <a:lnTo>
                  <a:pt x="16478" y="13603"/>
                </a:lnTo>
                <a:lnTo>
                  <a:pt x="16493" y="13891"/>
                </a:lnTo>
                <a:lnTo>
                  <a:pt x="16502" y="14181"/>
                </a:lnTo>
                <a:lnTo>
                  <a:pt x="16505" y="14471"/>
                </a:lnTo>
                <a:lnTo>
                  <a:pt x="16502" y="14761"/>
                </a:lnTo>
                <a:lnTo>
                  <a:pt x="16492" y="15049"/>
                </a:lnTo>
                <a:lnTo>
                  <a:pt x="16476" y="15339"/>
                </a:lnTo>
                <a:lnTo>
                  <a:pt x="16453" y="15627"/>
                </a:lnTo>
                <a:lnTo>
                  <a:pt x="16424" y="15916"/>
                </a:lnTo>
                <a:lnTo>
                  <a:pt x="16388" y="16202"/>
                </a:lnTo>
                <a:lnTo>
                  <a:pt x="16344" y="16488"/>
                </a:lnTo>
                <a:lnTo>
                  <a:pt x="16295" y="16774"/>
                </a:lnTo>
                <a:lnTo>
                  <a:pt x="16238" y="17058"/>
                </a:lnTo>
                <a:lnTo>
                  <a:pt x="16173" y="17341"/>
                </a:lnTo>
                <a:lnTo>
                  <a:pt x="16102" y="17623"/>
                </a:lnTo>
                <a:lnTo>
                  <a:pt x="16023" y="17904"/>
                </a:lnTo>
                <a:lnTo>
                  <a:pt x="16040" y="17679"/>
                </a:lnTo>
                <a:lnTo>
                  <a:pt x="16051" y="17452"/>
                </a:lnTo>
                <a:lnTo>
                  <a:pt x="16058" y="17221"/>
                </a:lnTo>
                <a:lnTo>
                  <a:pt x="16058" y="16989"/>
                </a:lnTo>
                <a:lnTo>
                  <a:pt x="16055" y="16754"/>
                </a:lnTo>
                <a:lnTo>
                  <a:pt x="16044" y="16516"/>
                </a:lnTo>
                <a:lnTo>
                  <a:pt x="16031" y="16278"/>
                </a:lnTo>
                <a:lnTo>
                  <a:pt x="16011" y="16036"/>
                </a:lnTo>
                <a:lnTo>
                  <a:pt x="15987" y="15795"/>
                </a:lnTo>
                <a:lnTo>
                  <a:pt x="15958" y="15550"/>
                </a:lnTo>
                <a:lnTo>
                  <a:pt x="15925" y="15305"/>
                </a:lnTo>
                <a:lnTo>
                  <a:pt x="15887" y="15057"/>
                </a:lnTo>
                <a:lnTo>
                  <a:pt x="15844" y="14809"/>
                </a:lnTo>
                <a:lnTo>
                  <a:pt x="15797" y="14560"/>
                </a:lnTo>
                <a:lnTo>
                  <a:pt x="15746" y="14310"/>
                </a:lnTo>
                <a:lnTo>
                  <a:pt x="15690" y="14059"/>
                </a:lnTo>
                <a:lnTo>
                  <a:pt x="15629" y="13807"/>
                </a:lnTo>
                <a:lnTo>
                  <a:pt x="15565" y="13556"/>
                </a:lnTo>
                <a:lnTo>
                  <a:pt x="15496" y="13304"/>
                </a:lnTo>
                <a:lnTo>
                  <a:pt x="15425" y="13051"/>
                </a:lnTo>
                <a:lnTo>
                  <a:pt x="15348" y="12798"/>
                </a:lnTo>
                <a:lnTo>
                  <a:pt x="15268" y="12545"/>
                </a:lnTo>
                <a:lnTo>
                  <a:pt x="15183" y="12293"/>
                </a:lnTo>
                <a:lnTo>
                  <a:pt x="15096" y="12040"/>
                </a:lnTo>
                <a:lnTo>
                  <a:pt x="15004" y="11790"/>
                </a:lnTo>
                <a:lnTo>
                  <a:pt x="14909" y="11538"/>
                </a:lnTo>
                <a:lnTo>
                  <a:pt x="14811" y="11288"/>
                </a:lnTo>
                <a:lnTo>
                  <a:pt x="14709" y="11039"/>
                </a:lnTo>
                <a:lnTo>
                  <a:pt x="14604" y="10791"/>
                </a:lnTo>
                <a:lnTo>
                  <a:pt x="14495" y="10543"/>
                </a:lnTo>
                <a:lnTo>
                  <a:pt x="14383" y="10297"/>
                </a:lnTo>
                <a:lnTo>
                  <a:pt x="14269" y="10052"/>
                </a:lnTo>
                <a:lnTo>
                  <a:pt x="13942" y="10371"/>
                </a:lnTo>
                <a:lnTo>
                  <a:pt x="13602" y="10684"/>
                </a:lnTo>
                <a:lnTo>
                  <a:pt x="13249" y="10994"/>
                </a:lnTo>
                <a:lnTo>
                  <a:pt x="12886" y="11299"/>
                </a:lnTo>
                <a:lnTo>
                  <a:pt x="12512" y="11597"/>
                </a:lnTo>
                <a:lnTo>
                  <a:pt x="12127" y="11889"/>
                </a:lnTo>
                <a:lnTo>
                  <a:pt x="11732" y="12175"/>
                </a:lnTo>
                <a:lnTo>
                  <a:pt x="11328" y="12453"/>
                </a:lnTo>
                <a:lnTo>
                  <a:pt x="10915" y="12724"/>
                </a:lnTo>
                <a:lnTo>
                  <a:pt x="10493" y="12987"/>
                </a:lnTo>
                <a:lnTo>
                  <a:pt x="10062" y="13240"/>
                </a:lnTo>
                <a:lnTo>
                  <a:pt x="9625" y="13484"/>
                </a:lnTo>
                <a:lnTo>
                  <a:pt x="9180" y="13718"/>
                </a:lnTo>
                <a:lnTo>
                  <a:pt x="8729" y="13942"/>
                </a:lnTo>
                <a:lnTo>
                  <a:pt x="8271" y="14155"/>
                </a:lnTo>
                <a:lnTo>
                  <a:pt x="7807" y="14356"/>
                </a:lnTo>
                <a:lnTo>
                  <a:pt x="7339" y="14546"/>
                </a:lnTo>
                <a:lnTo>
                  <a:pt x="6866" y="14723"/>
                </a:lnTo>
                <a:lnTo>
                  <a:pt x="6388" y="14886"/>
                </a:lnTo>
                <a:lnTo>
                  <a:pt x="5906" y="15036"/>
                </a:lnTo>
                <a:lnTo>
                  <a:pt x="5420" y="15171"/>
                </a:lnTo>
                <a:lnTo>
                  <a:pt x="4933" y="15293"/>
                </a:lnTo>
                <a:lnTo>
                  <a:pt x="4443" y="15400"/>
                </a:lnTo>
                <a:lnTo>
                  <a:pt x="3951" y="15489"/>
                </a:lnTo>
                <a:lnTo>
                  <a:pt x="3456" y="15564"/>
                </a:lnTo>
                <a:lnTo>
                  <a:pt x="2962" y="15621"/>
                </a:lnTo>
                <a:lnTo>
                  <a:pt x="2466" y="15662"/>
                </a:lnTo>
                <a:lnTo>
                  <a:pt x="1972" y="15684"/>
                </a:lnTo>
                <a:lnTo>
                  <a:pt x="1476" y="15687"/>
                </a:lnTo>
                <a:lnTo>
                  <a:pt x="983" y="15673"/>
                </a:lnTo>
                <a:lnTo>
                  <a:pt x="491" y="15638"/>
                </a:lnTo>
                <a:lnTo>
                  <a:pt x="0" y="15583"/>
                </a:lnTo>
                <a:lnTo>
                  <a:pt x="425" y="15547"/>
                </a:lnTo>
                <a:lnTo>
                  <a:pt x="857" y="15494"/>
                </a:lnTo>
                <a:lnTo>
                  <a:pt x="1295" y="15422"/>
                </a:lnTo>
                <a:lnTo>
                  <a:pt x="1738" y="15334"/>
                </a:lnTo>
                <a:lnTo>
                  <a:pt x="2187" y="15228"/>
                </a:lnTo>
                <a:lnTo>
                  <a:pt x="2639" y="15108"/>
                </a:lnTo>
                <a:lnTo>
                  <a:pt x="3094" y="14971"/>
                </a:lnTo>
                <a:lnTo>
                  <a:pt x="3553" y="14820"/>
                </a:lnTo>
                <a:lnTo>
                  <a:pt x="4011" y="14653"/>
                </a:lnTo>
                <a:lnTo>
                  <a:pt x="4472" y="14474"/>
                </a:lnTo>
                <a:lnTo>
                  <a:pt x="4932" y="14281"/>
                </a:lnTo>
                <a:lnTo>
                  <a:pt x="5391" y="14076"/>
                </a:lnTo>
                <a:lnTo>
                  <a:pt x="5849" y="13858"/>
                </a:lnTo>
                <a:lnTo>
                  <a:pt x="6305" y="13628"/>
                </a:lnTo>
                <a:lnTo>
                  <a:pt x="6758" y="13388"/>
                </a:lnTo>
                <a:lnTo>
                  <a:pt x="7207" y="13137"/>
                </a:lnTo>
                <a:lnTo>
                  <a:pt x="7651" y="12876"/>
                </a:lnTo>
                <a:lnTo>
                  <a:pt x="8089" y="12606"/>
                </a:lnTo>
                <a:lnTo>
                  <a:pt x="8522" y="12327"/>
                </a:lnTo>
                <a:lnTo>
                  <a:pt x="8948" y="12039"/>
                </a:lnTo>
                <a:lnTo>
                  <a:pt x="9366" y="11744"/>
                </a:lnTo>
                <a:lnTo>
                  <a:pt x="9776" y="11442"/>
                </a:lnTo>
                <a:lnTo>
                  <a:pt x="10175" y="11132"/>
                </a:lnTo>
                <a:lnTo>
                  <a:pt x="10566" y="10817"/>
                </a:lnTo>
                <a:lnTo>
                  <a:pt x="10945" y="10496"/>
                </a:lnTo>
                <a:lnTo>
                  <a:pt x="11313" y="10169"/>
                </a:lnTo>
                <a:lnTo>
                  <a:pt x="11669" y="9839"/>
                </a:lnTo>
                <a:lnTo>
                  <a:pt x="12011" y="9505"/>
                </a:lnTo>
                <a:lnTo>
                  <a:pt x="12340" y="9168"/>
                </a:lnTo>
                <a:lnTo>
                  <a:pt x="12653" y="8827"/>
                </a:lnTo>
                <a:lnTo>
                  <a:pt x="12952" y="8484"/>
                </a:lnTo>
                <a:lnTo>
                  <a:pt x="13234" y="8140"/>
                </a:lnTo>
                <a:lnTo>
                  <a:pt x="12938" y="7671"/>
                </a:lnTo>
                <a:lnTo>
                  <a:pt x="12633" y="7215"/>
                </a:lnTo>
                <a:lnTo>
                  <a:pt x="12319" y="6774"/>
                </a:lnTo>
                <a:lnTo>
                  <a:pt x="11995" y="6348"/>
                </a:lnTo>
                <a:lnTo>
                  <a:pt x="11665" y="5940"/>
                </a:lnTo>
                <a:lnTo>
                  <a:pt x="11326" y="5549"/>
                </a:lnTo>
                <a:lnTo>
                  <a:pt x="10982" y="5176"/>
                </a:lnTo>
                <a:lnTo>
                  <a:pt x="10632" y="4826"/>
                </a:lnTo>
                <a:lnTo>
                  <a:pt x="10276" y="4496"/>
                </a:lnTo>
                <a:lnTo>
                  <a:pt x="9917" y="4190"/>
                </a:lnTo>
                <a:lnTo>
                  <a:pt x="9554" y="3908"/>
                </a:lnTo>
                <a:lnTo>
                  <a:pt x="9187" y="3651"/>
                </a:lnTo>
                <a:lnTo>
                  <a:pt x="8818" y="3422"/>
                </a:lnTo>
                <a:lnTo>
                  <a:pt x="8447" y="3220"/>
                </a:lnTo>
                <a:lnTo>
                  <a:pt x="8075" y="3048"/>
                </a:lnTo>
                <a:lnTo>
                  <a:pt x="7703" y="2906"/>
                </a:lnTo>
                <a:lnTo>
                  <a:pt x="7332" y="2796"/>
                </a:lnTo>
                <a:lnTo>
                  <a:pt x="6962" y="2720"/>
                </a:lnTo>
                <a:lnTo>
                  <a:pt x="6593" y="2678"/>
                </a:lnTo>
                <a:lnTo>
                  <a:pt x="6227" y="2671"/>
                </a:lnTo>
                <a:lnTo>
                  <a:pt x="5865" y="2701"/>
                </a:lnTo>
                <a:lnTo>
                  <a:pt x="5505" y="2770"/>
                </a:lnTo>
                <a:lnTo>
                  <a:pt x="5151" y="2877"/>
                </a:lnTo>
                <a:lnTo>
                  <a:pt x="4802" y="3026"/>
                </a:lnTo>
                <a:lnTo>
                  <a:pt x="4459" y="3216"/>
                </a:lnTo>
                <a:lnTo>
                  <a:pt x="4123" y="3449"/>
                </a:lnTo>
                <a:lnTo>
                  <a:pt x="3793" y="3727"/>
                </a:lnTo>
                <a:lnTo>
                  <a:pt x="3472" y="4051"/>
                </a:lnTo>
                <a:lnTo>
                  <a:pt x="3160" y="4421"/>
                </a:lnTo>
                <a:lnTo>
                  <a:pt x="2857" y="4840"/>
                </a:lnTo>
                <a:lnTo>
                  <a:pt x="2564" y="5309"/>
                </a:lnTo>
                <a:lnTo>
                  <a:pt x="2282" y="5827"/>
                </a:lnTo>
                <a:lnTo>
                  <a:pt x="2282" y="5827"/>
                </a:lnTo>
                <a:close/>
              </a:path>
            </a:pathLst>
          </a:custGeom>
          <a:solidFill>
            <a:srgbClr val="006600">
              <a:alpha val="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 dirty="0">
              <a:solidFill>
                <a:schemeClr val="lt1"/>
              </a:solidFill>
            </a:endParaRPr>
          </a:p>
        </p:txBody>
      </p:sp>
      <p:pic>
        <p:nvPicPr>
          <p:cNvPr id="8" name="Picture 3" descr="C:\Users\Cezinha\Desktop\Icon TCE-MS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04" y="4731991"/>
            <a:ext cx="549895" cy="2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Cezinha\Desktop\Logo Escoex branc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74" y="205979"/>
            <a:ext cx="856167" cy="4271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156C-FC2F-48DA-8697-A3A147673D7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BB8A-B490-43B2-8C2E-77624EB99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156C-FC2F-48DA-8697-A3A147673D7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BB8A-B490-43B2-8C2E-77624EB99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E75F156C-FC2F-48DA-8697-A3A147673D72}" type="datetimeFigureOut">
              <a:rPr lang="pt-BR" smtClean="0"/>
              <a:pPr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43D5BB8A-B490-43B2-8C2E-77624EB994A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429199" y="1096363"/>
            <a:ext cx="11703536" cy="8217934"/>
          </a:xfrm>
          <a:prstGeom prst="rect">
            <a:avLst/>
          </a:prstGeom>
        </p:spPr>
      </p:pic>
      <p:grpSp>
        <p:nvGrpSpPr>
          <p:cNvPr id="12" name="Grupo 11"/>
          <p:cNvGrpSpPr/>
          <p:nvPr userDrawn="1"/>
        </p:nvGrpSpPr>
        <p:grpSpPr>
          <a:xfrm>
            <a:off x="5684088" y="-1823265"/>
            <a:ext cx="2968838" cy="3613397"/>
            <a:chOff x="6287196" y="254500"/>
            <a:chExt cx="4734472" cy="4726951"/>
          </a:xfrm>
        </p:grpSpPr>
        <p:sp>
          <p:nvSpPr>
            <p:cNvPr id="11" name="Retângulo 10"/>
            <p:cNvSpPr/>
            <p:nvPr userDrawn="1"/>
          </p:nvSpPr>
          <p:spPr>
            <a:xfrm rot="3524665">
              <a:off x="6564508" y="524290"/>
              <a:ext cx="4457160" cy="4457161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/>
            </a:p>
          </p:txBody>
        </p:sp>
        <p:sp>
          <p:nvSpPr>
            <p:cNvPr id="10" name="Retângulo 9"/>
            <p:cNvSpPr/>
            <p:nvPr userDrawn="1"/>
          </p:nvSpPr>
          <p:spPr>
            <a:xfrm rot="2700000">
              <a:off x="6287197" y="254499"/>
              <a:ext cx="4457159" cy="4457161"/>
            </a:xfrm>
            <a:prstGeom prst="rect">
              <a:avLst/>
            </a:prstGeom>
            <a:solidFill>
              <a:srgbClr val="37609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26578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  <p:sldLayoutId id="2147483660" r:id="rId6"/>
    <p:sldLayoutId id="2147483651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ude.sp.gov.br/ses/legislacao/informe-eletronico-de-legislacao-em-saude/receber-informes-por-e-mail" TargetMode="External"/><Relationship Id="rId2" Type="http://schemas.openxmlformats.org/officeDocument/2006/relationships/hyperlink" Target="http://saude.gov.br/saudeleg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asil.bvs.br/" TargetMode="External"/><Relationship Id="rId4" Type="http://schemas.openxmlformats.org/officeDocument/2006/relationships/hyperlink" Target="http://www.ensp.fiocruz.br/portal-ensp/informe/sit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149016" y="-8845"/>
            <a:ext cx="9164662" cy="549959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6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51520" y="3610994"/>
            <a:ext cx="991761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143000" y="3634757"/>
            <a:ext cx="1223522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569" y="3074532"/>
            <a:ext cx="2425609" cy="29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\192.168.0.17\departamentos\ASSCOMSOC\Identidade Visual\PIV 2015\TV Lettering\Exports\Logo Marca Dágu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30" y="267495"/>
            <a:ext cx="1231356" cy="5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ezinha\Desktop\Logo TCE-MS 2016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377608"/>
            <a:ext cx="3660958" cy="33018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523" y="3779716"/>
            <a:ext cx="1596452" cy="19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Cezinha\Desktop\Logo Escoex branco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120" y="4371950"/>
            <a:ext cx="1197055" cy="5760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52936" y="4493783"/>
            <a:ext cx="341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Rodrigo Eloy Arantes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CONTROLADORIA-GERAL DA UNIÃO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9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881F820D-97E2-4AD4-9201-5C93D7F33FB5}"/>
              </a:ext>
            </a:extLst>
          </p:cNvPr>
          <p:cNvSpPr txBox="1">
            <a:spLocks/>
          </p:cNvSpPr>
          <p:nvPr/>
        </p:nvSpPr>
        <p:spPr>
          <a:xfrm>
            <a:off x="354872" y="588079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Saúde Pública no Brasil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Pós Constituição de1988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4C9F1B4-5C20-4632-86A9-6EF64F6F49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08" y="2427734"/>
            <a:ext cx="1628800" cy="84154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F72AAD10-D85E-4318-91CC-3625F33B2ED1}"/>
              </a:ext>
            </a:extLst>
          </p:cNvPr>
          <p:cNvSpPr/>
          <p:nvPr/>
        </p:nvSpPr>
        <p:spPr>
          <a:xfrm>
            <a:off x="1766509" y="3269281"/>
            <a:ext cx="14973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>
                <a:solidFill>
                  <a:srgbClr val="005BAB"/>
                </a:solidFill>
              </a:rPr>
              <a:t>UNIVERSALIDADE</a:t>
            </a:r>
          </a:p>
          <a:p>
            <a:pPr algn="ctr"/>
            <a:r>
              <a:rPr lang="pt-BR" sz="1400" b="1" dirty="0">
                <a:solidFill>
                  <a:srgbClr val="005BAB"/>
                </a:solidFill>
              </a:rPr>
              <a:t>IGUALDADE</a:t>
            </a:r>
          </a:p>
          <a:p>
            <a:pPr algn="ctr"/>
            <a:r>
              <a:rPr lang="pt-BR" sz="1400" b="1" dirty="0">
                <a:solidFill>
                  <a:srgbClr val="005BAB"/>
                </a:solidFill>
              </a:rPr>
              <a:t>EQUIDADE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7D633DC-7277-41BA-8FC3-29C556DB8259}"/>
              </a:ext>
            </a:extLst>
          </p:cNvPr>
          <p:cNvSpPr/>
          <p:nvPr/>
        </p:nvSpPr>
        <p:spPr>
          <a:xfrm rot="16200000">
            <a:off x="1304694" y="3507807"/>
            <a:ext cx="8579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b="1" dirty="0"/>
              <a:t>PRINCÍPIOS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23FFD8F-5ED8-4063-94EE-B28E1BB95989}"/>
              </a:ext>
            </a:extLst>
          </p:cNvPr>
          <p:cNvSpPr/>
          <p:nvPr/>
        </p:nvSpPr>
        <p:spPr>
          <a:xfrm>
            <a:off x="3691258" y="2840316"/>
            <a:ext cx="18288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Descentralização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Integralidade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Participação Social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E5F0146-2F23-4568-8AF0-4CC6331B6809}"/>
              </a:ext>
            </a:extLst>
          </p:cNvPr>
          <p:cNvSpPr/>
          <p:nvPr/>
        </p:nvSpPr>
        <p:spPr>
          <a:xfrm>
            <a:off x="3667240" y="2669699"/>
            <a:ext cx="849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b="1" dirty="0"/>
              <a:t>DIRETRIZES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DF4B3EB-C36F-4C9C-B8D7-ED93214F18DB}"/>
              </a:ext>
            </a:extLst>
          </p:cNvPr>
          <p:cNvSpPr/>
          <p:nvPr/>
        </p:nvSpPr>
        <p:spPr>
          <a:xfrm>
            <a:off x="354872" y="1187321"/>
            <a:ext cx="259228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100" dirty="0">
                <a:latin typeface="Arial" panose="020B0604020202020204" pitchFamily="34" charset="0"/>
              </a:rPr>
              <a:t>Lei 8080/1990. Art. 2º A saúde é um direito fundamental do ser humano, devendo o Estado prover as condições indispensáveis ao seu pleno exercício.</a:t>
            </a:r>
          </a:p>
        </p:txBody>
      </p:sp>
    </p:spTree>
    <p:extLst>
      <p:ext uri="{BB962C8B-B14F-4D97-AF65-F5344CB8AC3E}">
        <p14:creationId xmlns:p14="http://schemas.microsoft.com/office/powerpoint/2010/main" val="30080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029598-20B0-41A9-867C-018DE88932BD}"/>
              </a:ext>
            </a:extLst>
          </p:cNvPr>
          <p:cNvSpPr/>
          <p:nvPr/>
        </p:nvSpPr>
        <p:spPr>
          <a:xfrm>
            <a:off x="365118" y="1707654"/>
            <a:ext cx="61650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</a:rPr>
              <a:t>Decreto 7.508/2011</a:t>
            </a:r>
            <a:r>
              <a:rPr lang="pt-BR" sz="1200" dirty="0">
                <a:latin typeface="Arial" panose="020B0604020202020204" pitchFamily="34" charset="0"/>
              </a:rPr>
              <a:t>: Regulamenta a lei 8.080 (organização, planejamento, assistência e articulação </a:t>
            </a:r>
            <a:r>
              <a:rPr lang="pt-BR" sz="1200" dirty="0" err="1">
                <a:latin typeface="Arial" panose="020B0604020202020204" pitchFamily="34" charset="0"/>
              </a:rPr>
              <a:t>interfederativa</a:t>
            </a:r>
            <a:r>
              <a:rPr lang="pt-BR" sz="1200" dirty="0">
                <a:latin typeface="Arial" panose="020B0604020202020204" pitchFamily="34" charset="0"/>
              </a:rPr>
              <a:t>);</a:t>
            </a:r>
          </a:p>
          <a:p>
            <a:pPr marL="171450" indent="-171450" algn="just">
              <a:buFontTx/>
              <a:buChar char="-"/>
            </a:pPr>
            <a:endParaRPr lang="pt-BR" sz="1200" dirty="0">
              <a:latin typeface="Arial" panose="020B0604020202020204" pitchFamily="34" charset="0"/>
            </a:endParaRPr>
          </a:p>
          <a:p>
            <a:pPr algn="just"/>
            <a:r>
              <a:rPr lang="pt-BR" sz="1200" b="1" dirty="0">
                <a:latin typeface="Arial" panose="020B0604020202020204" pitchFamily="34" charset="0"/>
              </a:rPr>
              <a:t>Lei 8.142/1990</a:t>
            </a:r>
            <a:r>
              <a:rPr lang="pt-BR" sz="1200" dirty="0">
                <a:latin typeface="Arial" panose="020B0604020202020204" pitchFamily="34" charset="0"/>
              </a:rPr>
              <a:t>: Participação da comunidade e transferências de recursos;</a:t>
            </a:r>
          </a:p>
          <a:p>
            <a:pPr marL="171450" indent="-171450" algn="just">
              <a:buFontTx/>
              <a:buChar char="-"/>
            </a:pPr>
            <a:endParaRPr lang="pt-BR" sz="1200" dirty="0">
              <a:latin typeface="Arial" panose="020B0604020202020204" pitchFamily="34" charset="0"/>
            </a:endParaRPr>
          </a:p>
          <a:p>
            <a:pPr algn="just"/>
            <a:r>
              <a:rPr lang="pt-BR" sz="1200" b="1" dirty="0">
                <a:latin typeface="Arial" panose="020B0604020202020204" pitchFamily="34" charset="0"/>
              </a:rPr>
              <a:t>Decreto 7.507/2011</a:t>
            </a:r>
            <a:r>
              <a:rPr lang="pt-BR" sz="1200" dirty="0">
                <a:latin typeface="Arial" panose="020B0604020202020204" pitchFamily="34" charset="0"/>
              </a:rPr>
              <a:t>: Movimentação de recursos federais;</a:t>
            </a:r>
          </a:p>
          <a:p>
            <a:pPr marL="171450" indent="-171450" algn="just">
              <a:buFontTx/>
              <a:buChar char="-"/>
            </a:pPr>
            <a:endParaRPr lang="pt-BR" sz="1200" dirty="0">
              <a:latin typeface="Arial" panose="020B0604020202020204" pitchFamily="34" charset="0"/>
            </a:endParaRPr>
          </a:p>
          <a:p>
            <a:pPr algn="just"/>
            <a:r>
              <a:rPr lang="pt-BR" sz="1200" b="1" dirty="0">
                <a:latin typeface="Arial" panose="020B0604020202020204" pitchFamily="34" charset="0"/>
              </a:rPr>
              <a:t>Lei Complementar 141/2012</a:t>
            </a:r>
            <a:r>
              <a:rPr lang="pt-BR" sz="1200" dirty="0">
                <a:latin typeface="Arial" panose="020B0604020202020204" pitchFamily="34" charset="0"/>
              </a:rPr>
              <a:t>: Mínimo constitucional, critérios de rateio, fiscalização, avaliação e controle </a:t>
            </a:r>
            <a:r>
              <a:rPr lang="pt-BR" sz="1200" dirty="0" err="1">
                <a:latin typeface="Arial" panose="020B0604020202020204" pitchFamily="34" charset="0"/>
              </a:rPr>
              <a:t>etc</a:t>
            </a:r>
            <a:r>
              <a:rPr lang="pt-BR" sz="1200" dirty="0">
                <a:latin typeface="Arial" panose="020B0604020202020204" pitchFamily="34" charset="0"/>
              </a:rPr>
              <a:t>;</a:t>
            </a:r>
          </a:p>
          <a:p>
            <a:pPr algn="just"/>
            <a:endParaRPr lang="pt-BR" sz="1200" dirty="0">
              <a:latin typeface="Arial" panose="020B0604020202020204" pitchFamily="34" charset="0"/>
            </a:endParaRPr>
          </a:p>
          <a:p>
            <a:pPr algn="just"/>
            <a:r>
              <a:rPr lang="pt-BR" sz="1200" b="1" dirty="0">
                <a:latin typeface="Arial" panose="020B0604020202020204" pitchFamily="34" charset="0"/>
              </a:rPr>
              <a:t>Decreto 7.827/2012</a:t>
            </a:r>
            <a:r>
              <a:rPr lang="pt-BR" sz="1200" dirty="0">
                <a:latin typeface="Arial" panose="020B0604020202020204" pitchFamily="34" charset="0"/>
              </a:rPr>
              <a:t>: Regulamenta a LC 141/2012</a:t>
            </a:r>
            <a:endParaRPr lang="pt-BR" sz="12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CFBF76E-C019-4D7C-A943-A70F54CD9958}"/>
              </a:ext>
            </a:extLst>
          </p:cNvPr>
          <p:cNvSpPr txBox="1">
            <a:spLocks/>
          </p:cNvSpPr>
          <p:nvPr/>
        </p:nvSpPr>
        <p:spPr>
          <a:xfrm>
            <a:off x="360306" y="423128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Demais normas </a:t>
            </a:r>
            <a:r>
              <a:rPr lang="pt-BR" sz="2400" b="0" dirty="0">
                <a:solidFill>
                  <a:srgbClr val="0D8571"/>
                </a:solidFill>
              </a:rPr>
              <a:t>(principais)</a:t>
            </a:r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 do SUS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354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029598-20B0-41A9-867C-018DE88932BD}"/>
              </a:ext>
            </a:extLst>
          </p:cNvPr>
          <p:cNvSpPr/>
          <p:nvPr/>
        </p:nvSpPr>
        <p:spPr>
          <a:xfrm>
            <a:off x="321269" y="1095131"/>
            <a:ext cx="6165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</a:rPr>
              <a:t>Resolução CIT nº 8/2016: </a:t>
            </a:r>
            <a:r>
              <a:rPr lang="pt-BR" sz="1200" dirty="0">
                <a:latin typeface="Arial" panose="020B0604020202020204" pitchFamily="34" charset="0"/>
              </a:rPr>
              <a:t>Pactuação </a:t>
            </a:r>
            <a:r>
              <a:rPr lang="pt-BR" sz="1200" dirty="0" err="1">
                <a:latin typeface="Arial" panose="020B0604020202020204" pitchFamily="34" charset="0"/>
              </a:rPr>
              <a:t>interfederativa</a:t>
            </a:r>
            <a:r>
              <a:rPr lang="pt-BR" sz="1200" dirty="0">
                <a:latin typeface="Arial" panose="020B0604020202020204" pitchFamily="34" charset="0"/>
              </a:rPr>
              <a:t> de indicadores para o período 2017-2021</a:t>
            </a:r>
          </a:p>
          <a:p>
            <a:pPr algn="just"/>
            <a:r>
              <a:rPr lang="pt-BR" sz="1200" b="1" dirty="0">
                <a:latin typeface="Arial" panose="020B0604020202020204" pitchFamily="34" charset="0"/>
              </a:rPr>
              <a:t>Portaria 3.992/2017</a:t>
            </a:r>
            <a:r>
              <a:rPr lang="pt-BR" sz="1200" dirty="0">
                <a:latin typeface="Arial" panose="020B0604020202020204" pitchFamily="34" charset="0"/>
              </a:rPr>
              <a:t>: Financiamento e transferência de recursos federais</a:t>
            </a:r>
          </a:p>
          <a:p>
            <a:pPr algn="just"/>
            <a:r>
              <a:rPr lang="pt-BR" sz="1200" b="1" dirty="0">
                <a:latin typeface="Arial" panose="020B0604020202020204" pitchFamily="34" charset="0"/>
              </a:rPr>
              <a:t>Portaria 4.279/2010</a:t>
            </a:r>
            <a:r>
              <a:rPr lang="pt-BR" sz="1200" dirty="0">
                <a:latin typeface="Arial" panose="020B0604020202020204" pitchFamily="34" charset="0"/>
              </a:rPr>
              <a:t>: Redes de Atenção à Saúde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BDB8CA-8F39-41DB-8A47-F7ED112F329B}"/>
              </a:ext>
            </a:extLst>
          </p:cNvPr>
          <p:cNvSpPr/>
          <p:nvPr/>
        </p:nvSpPr>
        <p:spPr>
          <a:xfrm>
            <a:off x="307577" y="3124329"/>
            <a:ext cx="61650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pt-BR" sz="1100" b="1" dirty="0">
                <a:latin typeface="Arial" panose="020B0604020202020204" pitchFamily="34" charset="0"/>
              </a:rPr>
              <a:t>Saude Legis: </a:t>
            </a:r>
            <a:r>
              <a:rPr lang="pt-BR" sz="1100" dirty="0">
                <a:latin typeface="Arial" panose="020B0604020202020204" pitchFamily="34" charset="0"/>
                <a:hlinkClick r:id="rId2"/>
              </a:rPr>
              <a:t>http://saude.gov.br/saudelegis</a:t>
            </a:r>
            <a:endParaRPr lang="pt-BR" sz="1100" dirty="0">
              <a:latin typeface="Arial" panose="020B0604020202020204" pitchFamily="34" charset="0"/>
            </a:endParaRPr>
          </a:p>
          <a:p>
            <a:pPr algn="just"/>
            <a:endParaRPr lang="pt-BR" sz="1100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pt-BR" sz="1100" b="1" dirty="0">
                <a:latin typeface="Arial" panose="020B0604020202020204" pitchFamily="34" charset="0"/>
              </a:rPr>
              <a:t>Informe Governo de SP</a:t>
            </a:r>
            <a:r>
              <a:rPr lang="pt-BR" sz="1100" dirty="0">
                <a:latin typeface="Arial" panose="020B0604020202020204" pitchFamily="34" charset="0"/>
              </a:rPr>
              <a:t>: </a:t>
            </a:r>
            <a:r>
              <a:rPr lang="pt-BR" sz="1100" dirty="0">
                <a:latin typeface="Arial" panose="020B0604020202020204" pitchFamily="34" charset="0"/>
                <a:hlinkClick r:id="rId3"/>
              </a:rPr>
              <a:t>http://www.saude.sp.gov.br/ses/legislacao/informe-eletronico-de-legislacao-em-saude/receber-informes-por-e-mail</a:t>
            </a:r>
            <a:endParaRPr lang="pt-BR" sz="1100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endParaRPr lang="pt-BR" sz="1100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pt-BR" sz="1100" b="1" dirty="0">
                <a:latin typeface="Arial" panose="020B0604020202020204" pitchFamily="34" charset="0"/>
              </a:rPr>
              <a:t>Informe ENSP</a:t>
            </a:r>
            <a:r>
              <a:rPr lang="pt-BR" sz="1100" dirty="0">
                <a:latin typeface="Arial" panose="020B0604020202020204" pitchFamily="34" charset="0"/>
              </a:rPr>
              <a:t>: </a:t>
            </a:r>
            <a:r>
              <a:rPr lang="pt-BR" sz="1100" dirty="0">
                <a:hlinkClick r:id="rId4"/>
              </a:rPr>
              <a:t>http://www.ensp.fiocruz.br/portal-ensp/informe/site/</a:t>
            </a:r>
            <a:endParaRPr lang="pt-BR" sz="1100" dirty="0"/>
          </a:p>
          <a:p>
            <a:pPr algn="just"/>
            <a:endParaRPr lang="pt-BR" sz="1100" dirty="0"/>
          </a:p>
          <a:p>
            <a:pPr marL="171450" indent="-171450" algn="just">
              <a:buFontTx/>
              <a:buChar char="-"/>
            </a:pPr>
            <a:r>
              <a:rPr lang="pt-BR" sz="1100" b="1" dirty="0">
                <a:latin typeface="Arial" panose="020B0604020202020204" pitchFamily="34" charset="0"/>
              </a:rPr>
              <a:t>Biblioteca Virtual em Saúde: </a:t>
            </a:r>
            <a:r>
              <a:rPr lang="pt-BR" sz="1100" dirty="0">
                <a:latin typeface="Arial" panose="020B0604020202020204" pitchFamily="34" charset="0"/>
                <a:hlinkClick r:id="rId5"/>
              </a:rPr>
              <a:t>http://brasil.bvs.br/</a:t>
            </a:r>
            <a:endParaRPr lang="pt-BR" sz="1100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endParaRPr lang="pt-BR" sz="1100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endParaRPr lang="pt-BR" sz="1100" dirty="0">
              <a:latin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3F058560-0487-4519-BEFB-582EAA2C73C4}"/>
              </a:ext>
            </a:extLst>
          </p:cNvPr>
          <p:cNvSpPr txBox="1">
            <a:spLocks/>
          </p:cNvSpPr>
          <p:nvPr/>
        </p:nvSpPr>
        <p:spPr>
          <a:xfrm>
            <a:off x="360306" y="415352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Outras normas importantes</a:t>
            </a:r>
            <a:endParaRPr lang="pt-BR" sz="2800" dirty="0"/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B25E311D-538E-4D62-A688-E8BD6DF7A034}"/>
              </a:ext>
            </a:extLst>
          </p:cNvPr>
          <p:cNvSpPr txBox="1">
            <a:spLocks/>
          </p:cNvSpPr>
          <p:nvPr/>
        </p:nvSpPr>
        <p:spPr>
          <a:xfrm>
            <a:off x="360306" y="2276360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Dicas de Consultas: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896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2656" y="627534"/>
            <a:ext cx="6192688" cy="857250"/>
          </a:xfrm>
        </p:spPr>
        <p:txBody>
          <a:bodyPr/>
          <a:lstStyle/>
          <a:p>
            <a:br>
              <a:rPr lang="pt-BR" sz="2600" dirty="0"/>
            </a:br>
            <a:r>
              <a:rPr lang="pt-BR" sz="26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Publicações Sugeridas</a:t>
            </a:r>
            <a:br>
              <a:rPr lang="pt-BR" sz="2600" dirty="0"/>
            </a:br>
            <a:br>
              <a:rPr lang="pt-BR" sz="2600" dirty="0"/>
            </a:br>
            <a:endParaRPr lang="pt-BR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029598-20B0-41A9-867C-018DE88932BD}"/>
              </a:ext>
            </a:extLst>
          </p:cNvPr>
          <p:cNvSpPr/>
          <p:nvPr/>
        </p:nvSpPr>
        <p:spPr>
          <a:xfrm>
            <a:off x="360306" y="1995686"/>
            <a:ext cx="616503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b="1" dirty="0"/>
              <a:t>O SUS DE A </a:t>
            </a:r>
            <a:r>
              <a:rPr lang="pt-BR" sz="1100" b="1" dirty="0" err="1"/>
              <a:t>a</a:t>
            </a:r>
            <a:r>
              <a:rPr lang="pt-BR" sz="1100" b="1" dirty="0"/>
              <a:t> Z: </a:t>
            </a:r>
            <a:r>
              <a:rPr lang="pt-BR" sz="1100" dirty="0"/>
              <a:t> http://bvsms.saude.gov.br/bvs/publicacoes/sus_az_garantindo_saude_municipios_3ed_p1.pdf</a:t>
            </a:r>
          </a:p>
          <a:p>
            <a:pPr marL="171450" indent="-171450">
              <a:buFontTx/>
              <a:buChar char="-"/>
            </a:pPr>
            <a:endParaRPr lang="pt-BR" sz="1100" dirty="0"/>
          </a:p>
          <a:p>
            <a:pPr marL="171450" indent="-171450" algn="just">
              <a:buFontTx/>
              <a:buChar char="-"/>
            </a:pPr>
            <a:r>
              <a:rPr lang="pt-BR" sz="1100" b="1" dirty="0"/>
              <a:t>SAÚDE NO BRASIL (LANCET): </a:t>
            </a:r>
            <a:r>
              <a:rPr lang="pt-BR" sz="1100" dirty="0"/>
              <a:t>http://www.abc.org.br/IMG/pdf/doc-574.pdf</a:t>
            </a:r>
          </a:p>
          <a:p>
            <a:pPr marL="171450" indent="-171450" algn="just">
              <a:buFontTx/>
              <a:buChar char="-"/>
            </a:pPr>
            <a:endParaRPr lang="pt-BR" sz="1100" dirty="0"/>
          </a:p>
          <a:p>
            <a:pPr marL="171450" indent="-171450">
              <a:buFontTx/>
              <a:buChar char="-"/>
            </a:pPr>
            <a:r>
              <a:rPr lang="pt-BR" sz="1100" b="1" dirty="0"/>
              <a:t>COLEÇÃO CONASS</a:t>
            </a:r>
            <a:r>
              <a:rPr lang="pt-BR" sz="1100" dirty="0"/>
              <a:t>: http://www.conass.org.br/biblioteca/</a:t>
            </a:r>
            <a:br>
              <a:rPr lang="pt-BR" sz="1100" dirty="0"/>
            </a:br>
            <a:endParaRPr lang="pt-BR" sz="1100" dirty="0"/>
          </a:p>
          <a:p>
            <a:r>
              <a:rPr lang="pt-BR" sz="1100" dirty="0"/>
              <a:t>-    </a:t>
            </a:r>
            <a:r>
              <a:rPr lang="pt-BR" sz="1100" b="1" dirty="0"/>
              <a:t>LIVRO INTERATIVO (</a:t>
            </a:r>
            <a:r>
              <a:rPr lang="pt-BR" sz="1100" b="1" dirty="0" err="1"/>
              <a:t>Jairnilson</a:t>
            </a:r>
            <a:r>
              <a:rPr lang="pt-BR" sz="1100" b="1" dirty="0"/>
              <a:t> Paim): </a:t>
            </a:r>
            <a:r>
              <a:rPr lang="pt-BR" sz="1100" dirty="0"/>
              <a:t>http://www.livrosinterativoseditora.fiocruz.br/sus/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6673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Organização e </a:t>
            </a:r>
            <a:br>
              <a:rPr lang="pt-BR" sz="2800" dirty="0"/>
            </a:br>
            <a:r>
              <a:rPr lang="pt-BR" sz="2800" dirty="0"/>
              <a:t>Funcionamento do SUS</a:t>
            </a:r>
          </a:p>
        </p:txBody>
      </p:sp>
    </p:spTree>
    <p:extLst>
      <p:ext uri="{BB962C8B-B14F-4D97-AF65-F5344CB8AC3E}">
        <p14:creationId xmlns:p14="http://schemas.microsoft.com/office/powerpoint/2010/main" val="355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6B5355-E004-4415-9079-24B8E68E4129}"/>
              </a:ext>
            </a:extLst>
          </p:cNvPr>
          <p:cNvSpPr/>
          <p:nvPr/>
        </p:nvSpPr>
        <p:spPr>
          <a:xfrm>
            <a:off x="-16398" y="-20538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692802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034463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47242" y="624027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COMPETÊNCIAS FEDERATIVAS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8C1772-0442-451A-B227-FC681583D8F8}"/>
              </a:ext>
            </a:extLst>
          </p:cNvPr>
          <p:cNvSpPr txBox="1"/>
          <p:nvPr/>
        </p:nvSpPr>
        <p:spPr>
          <a:xfrm>
            <a:off x="1271078" y="940368"/>
            <a:ext cx="29523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solidFill>
                  <a:srgbClr val="5FA5A3"/>
                </a:solidFill>
                <a:latin typeface="Arial Rounded MT Bold" panose="020F0704030504030204" pitchFamily="34" charset="0"/>
              </a:rPr>
              <a:t>União, Estados e Municípios</a:t>
            </a:r>
            <a:endParaRPr lang="pt-BR" sz="1013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D5620B-A48D-41DD-9871-474852C71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5" y="1779662"/>
            <a:ext cx="3115940" cy="27628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CC8484C-0D97-4088-BADC-EFD5B633EF1B}"/>
              </a:ext>
            </a:extLst>
          </p:cNvPr>
          <p:cNvSpPr/>
          <p:nvPr/>
        </p:nvSpPr>
        <p:spPr>
          <a:xfrm>
            <a:off x="3545382" y="2725477"/>
            <a:ext cx="2928528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CF 88 (art. 23,24 e 30): Competências gerais (materiais e legislativas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F3738F6-6674-412C-80FD-AEB43CA505A4}"/>
              </a:ext>
            </a:extLst>
          </p:cNvPr>
          <p:cNvSpPr/>
          <p:nvPr/>
        </p:nvSpPr>
        <p:spPr>
          <a:xfrm>
            <a:off x="3545382" y="3256361"/>
            <a:ext cx="2928528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LEI 8080 (art. 15 a 19): Competências no SUS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E7FEBDF-F0C7-42FF-AE85-11F0341FBDA8}"/>
              </a:ext>
            </a:extLst>
          </p:cNvPr>
          <p:cNvSpPr/>
          <p:nvPr/>
        </p:nvSpPr>
        <p:spPr>
          <a:xfrm>
            <a:off x="3545382" y="3801392"/>
            <a:ext cx="2928528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LC 141: Competências quanto à aplicação de recursos no SUS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2816AC5-401D-4B8C-8E1A-2EF46A048F5C}"/>
              </a:ext>
            </a:extLst>
          </p:cNvPr>
          <p:cNvSpPr/>
          <p:nvPr/>
        </p:nvSpPr>
        <p:spPr>
          <a:xfrm>
            <a:off x="3762225" y="1733725"/>
            <a:ext cx="2398355" cy="539013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4D7334-700C-4B54-B2D0-279A498D12C0}"/>
              </a:ext>
            </a:extLst>
          </p:cNvPr>
          <p:cNvSpPr txBox="1"/>
          <p:nvPr/>
        </p:nvSpPr>
        <p:spPr>
          <a:xfrm>
            <a:off x="3821514" y="1787787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2"/>
                </a:solidFill>
              </a:rPr>
              <a:t>Descentralização como diretriz: Municipalização ou Regionalização 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A2096E-B3FA-4BB6-BAC4-584FC08467BA}"/>
              </a:ext>
            </a:extLst>
          </p:cNvPr>
          <p:cNvSpPr txBox="1"/>
          <p:nvPr/>
        </p:nvSpPr>
        <p:spPr>
          <a:xfrm>
            <a:off x="3802915" y="2246877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</a:rPr>
              <a:t>Esvaziamento dos Estados e da União?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7932FD-1C12-4D1D-B047-E924EBD3AA6F}"/>
              </a:ext>
            </a:extLst>
          </p:cNvPr>
          <p:cNvSpPr/>
          <p:nvPr/>
        </p:nvSpPr>
        <p:spPr>
          <a:xfrm>
            <a:off x="3545382" y="4343993"/>
            <a:ext cx="2928528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Normativos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40511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27438" y="649352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Aplicação Mínima em Saúde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LC 141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08FE5B-7327-406F-A7C9-FCDCDF5D6908}"/>
              </a:ext>
            </a:extLst>
          </p:cNvPr>
          <p:cNvSpPr/>
          <p:nvPr/>
        </p:nvSpPr>
        <p:spPr>
          <a:xfrm>
            <a:off x="1484784" y="1995686"/>
            <a:ext cx="4163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rgbClr val="0D8571"/>
                </a:solidFill>
              </a:rPr>
              <a:t>União, Estados e Municípios devem aplicar recursos em </a:t>
            </a:r>
          </a:p>
          <a:p>
            <a:pPr algn="ctr"/>
            <a:r>
              <a:rPr lang="pt-BR" sz="1200" b="1" dirty="0">
                <a:solidFill>
                  <a:srgbClr val="0D8571"/>
                </a:solidFill>
              </a:rPr>
              <a:t>AÇÕES E SERVIÇOS PÚBLICOS DE SAÚDE (ASPS) </a:t>
            </a:r>
          </a:p>
          <a:p>
            <a:pPr algn="ctr"/>
            <a:r>
              <a:rPr lang="pt-BR" sz="1200" b="1" dirty="0">
                <a:solidFill>
                  <a:srgbClr val="0D8571"/>
                </a:solidFill>
              </a:rPr>
              <a:t>conforme proporção mínima estabelecida (na LC 141 e na CF*)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E594788-8C24-484D-B9BF-749A09B8C50D}"/>
              </a:ext>
            </a:extLst>
          </p:cNvPr>
          <p:cNvCxnSpPr/>
          <p:nvPr/>
        </p:nvCxnSpPr>
        <p:spPr>
          <a:xfrm flipH="1">
            <a:off x="980728" y="2318851"/>
            <a:ext cx="936104" cy="0"/>
          </a:xfrm>
          <a:prstGeom prst="line">
            <a:avLst/>
          </a:prstGeom>
          <a:ln w="19050">
            <a:solidFill>
              <a:srgbClr val="0D8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093DC08-31D8-43F2-BF60-CE15EC9E5877}"/>
              </a:ext>
            </a:extLst>
          </p:cNvPr>
          <p:cNvCxnSpPr>
            <a:cxnSpLocks/>
          </p:cNvCxnSpPr>
          <p:nvPr/>
        </p:nvCxnSpPr>
        <p:spPr>
          <a:xfrm flipV="1">
            <a:off x="984573" y="2318852"/>
            <a:ext cx="0" cy="1102022"/>
          </a:xfrm>
          <a:prstGeom prst="line">
            <a:avLst/>
          </a:prstGeom>
          <a:ln w="19050">
            <a:solidFill>
              <a:srgbClr val="0D8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74914A7-EBBD-4EB9-9C14-4A9EDB71D588}"/>
              </a:ext>
            </a:extLst>
          </p:cNvPr>
          <p:cNvCxnSpPr/>
          <p:nvPr/>
        </p:nvCxnSpPr>
        <p:spPr>
          <a:xfrm>
            <a:off x="980728" y="3420874"/>
            <a:ext cx="936104" cy="0"/>
          </a:xfrm>
          <a:prstGeom prst="straightConnector1">
            <a:avLst/>
          </a:prstGeom>
          <a:ln w="19050">
            <a:solidFill>
              <a:srgbClr val="0D85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EF7329-4004-47ED-8F9A-FB274684CC4E}"/>
              </a:ext>
            </a:extLst>
          </p:cNvPr>
          <p:cNvSpPr txBox="1"/>
          <p:nvPr/>
        </p:nvSpPr>
        <p:spPr>
          <a:xfrm>
            <a:off x="2060848" y="2988826"/>
            <a:ext cx="3245620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Universal, Igualitário e Gratuito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D89EA52-F9CD-421C-8C00-CB28A0696BBC}"/>
              </a:ext>
            </a:extLst>
          </p:cNvPr>
          <p:cNvSpPr txBox="1"/>
          <p:nvPr/>
        </p:nvSpPr>
        <p:spPr>
          <a:xfrm>
            <a:off x="2060848" y="3335635"/>
            <a:ext cx="3245620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conformidade com os Planos de Saúde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A1B4B9-4F21-4B5D-AFE0-DB5F4F42671A}"/>
              </a:ext>
            </a:extLst>
          </p:cNvPr>
          <p:cNvSpPr txBox="1"/>
          <p:nvPr/>
        </p:nvSpPr>
        <p:spPr>
          <a:xfrm>
            <a:off x="2060848" y="3687377"/>
            <a:ext cx="3245620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específica do setor de saúde</a:t>
            </a:r>
          </a:p>
        </p:txBody>
      </p:sp>
    </p:spTree>
    <p:extLst>
      <p:ext uri="{BB962C8B-B14F-4D97-AF65-F5344CB8AC3E}">
        <p14:creationId xmlns:p14="http://schemas.microsoft.com/office/powerpoint/2010/main" val="38821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27438" y="649352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Ações e Serviços Públicos de Saúde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LC 141 – art. 3º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EC82E8-4C0E-448B-A6B0-33DD53D9E2A1}"/>
              </a:ext>
            </a:extLst>
          </p:cNvPr>
          <p:cNvSpPr/>
          <p:nvPr/>
        </p:nvSpPr>
        <p:spPr>
          <a:xfrm>
            <a:off x="692928" y="1822930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Vigilância em Saúde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F24648A-92EF-43CD-9D23-43E41D9F8604}"/>
              </a:ext>
            </a:extLst>
          </p:cNvPr>
          <p:cNvSpPr/>
          <p:nvPr/>
        </p:nvSpPr>
        <p:spPr>
          <a:xfrm>
            <a:off x="2637144" y="1822929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Atenção Integral à Saúde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1455B95-CF9E-488C-82DD-B05857EFFE4C}"/>
              </a:ext>
            </a:extLst>
          </p:cNvPr>
          <p:cNvSpPr/>
          <p:nvPr/>
        </p:nvSpPr>
        <p:spPr>
          <a:xfrm>
            <a:off x="4586429" y="1822929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Capacitação de Pessoal do SUS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696880A-FBC0-4CB4-8838-F073EC0FB6F2}"/>
              </a:ext>
            </a:extLst>
          </p:cNvPr>
          <p:cNvSpPr/>
          <p:nvPr/>
        </p:nvSpPr>
        <p:spPr>
          <a:xfrm>
            <a:off x="692928" y="2455147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Desenvolvimento científico/tecnológico e controle de qualidade  por instituições do SUS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32B7B93-6BDD-4117-9767-0D0314E5AD35}"/>
              </a:ext>
            </a:extLst>
          </p:cNvPr>
          <p:cNvSpPr/>
          <p:nvPr/>
        </p:nvSpPr>
        <p:spPr>
          <a:xfrm>
            <a:off x="2637144" y="2455146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Produção, aquisição e distribuição de insumos dos serviços de saúde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ACD3C6-3120-4FC6-A69D-B36675A81AB5}"/>
              </a:ext>
            </a:extLst>
          </p:cNvPr>
          <p:cNvSpPr/>
          <p:nvPr/>
        </p:nvSpPr>
        <p:spPr>
          <a:xfrm>
            <a:off x="4586429" y="2455146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Saneamento básico de domicílios e pequenas comunidades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E25B25-3E6C-4F2E-A7F0-881B1BFE73A4}"/>
              </a:ext>
            </a:extLst>
          </p:cNvPr>
          <p:cNvSpPr/>
          <p:nvPr/>
        </p:nvSpPr>
        <p:spPr>
          <a:xfrm>
            <a:off x="687627" y="3091661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Saneamento básico indígena e quilombola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53DC014-FE92-4FFB-B568-AD4A88F125E2}"/>
              </a:ext>
            </a:extLst>
          </p:cNvPr>
          <p:cNvSpPr/>
          <p:nvPr/>
        </p:nvSpPr>
        <p:spPr>
          <a:xfrm>
            <a:off x="2631843" y="3091660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Manejo ambiental vinculado ao controle de doenças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BE734C2-607D-4579-8EF4-A9EDC4EA7ED6}"/>
              </a:ext>
            </a:extLst>
          </p:cNvPr>
          <p:cNvSpPr/>
          <p:nvPr/>
        </p:nvSpPr>
        <p:spPr>
          <a:xfrm>
            <a:off x="4581128" y="3091660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Investimento em rede física do SUS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FA40915-3E7D-4D1B-B5D8-62B641ABB1BB}"/>
              </a:ext>
            </a:extLst>
          </p:cNvPr>
          <p:cNvSpPr/>
          <p:nvPr/>
        </p:nvSpPr>
        <p:spPr>
          <a:xfrm>
            <a:off x="687627" y="3723879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Remuneração de pessoal ativo do SUS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D641425-0AC4-4634-B9C9-C0EAE8DF4A5F}"/>
              </a:ext>
            </a:extLst>
          </p:cNvPr>
          <p:cNvSpPr/>
          <p:nvPr/>
        </p:nvSpPr>
        <p:spPr>
          <a:xfrm>
            <a:off x="2631843" y="3723878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Apoio administrativo (vinculado e imprescindível a ASPS)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CCA15CF-E7BA-40B1-8EBB-15296268E710}"/>
              </a:ext>
            </a:extLst>
          </p:cNvPr>
          <p:cNvSpPr/>
          <p:nvPr/>
        </p:nvSpPr>
        <p:spPr>
          <a:xfrm>
            <a:off x="4581128" y="3723878"/>
            <a:ext cx="1851601" cy="5743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Gestão do sistema público de saúde</a:t>
            </a:r>
          </a:p>
        </p:txBody>
      </p:sp>
    </p:spTree>
    <p:extLst>
      <p:ext uri="{BB962C8B-B14F-4D97-AF65-F5344CB8AC3E}">
        <p14:creationId xmlns:p14="http://schemas.microsoft.com/office/powerpoint/2010/main" val="27835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27438" y="649352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NÃO SÃO ASPS </a:t>
            </a:r>
            <a:r>
              <a:rPr lang="pt-BR" sz="1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(para fins de aplicação mínima)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LC 141 – art. 3º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EC82E8-4C0E-448B-A6B0-33DD53D9E2A1}"/>
              </a:ext>
            </a:extLst>
          </p:cNvPr>
          <p:cNvSpPr/>
          <p:nvPr/>
        </p:nvSpPr>
        <p:spPr>
          <a:xfrm>
            <a:off x="692928" y="1822930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Pagamento de aposentadorias e pensões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D1A4AFA-0930-4BE2-9B5C-F6274CDA8570}"/>
              </a:ext>
            </a:extLst>
          </p:cNvPr>
          <p:cNvSpPr/>
          <p:nvPr/>
        </p:nvSpPr>
        <p:spPr>
          <a:xfrm>
            <a:off x="2636912" y="1822930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Pagamento de pessoal da saúde em atividade em outras áreas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3894005-E07D-4B3D-A1E6-339F74CC1FDC}"/>
              </a:ext>
            </a:extLst>
          </p:cNvPr>
          <p:cNvSpPr/>
          <p:nvPr/>
        </p:nvSpPr>
        <p:spPr>
          <a:xfrm>
            <a:off x="4580896" y="1822929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Assistência à saúde que não seja universal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30B4CA-DCF4-4F7E-B82E-2473F83691B3}"/>
              </a:ext>
            </a:extLst>
          </p:cNvPr>
          <p:cNvSpPr/>
          <p:nvPr/>
        </p:nvSpPr>
        <p:spPr>
          <a:xfrm>
            <a:off x="692928" y="2499742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Merenda ou outros programas de alimentação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4E70A09-0E0E-4C82-BE55-59125816BEC9}"/>
              </a:ext>
            </a:extLst>
          </p:cNvPr>
          <p:cNvSpPr/>
          <p:nvPr/>
        </p:nvSpPr>
        <p:spPr>
          <a:xfrm>
            <a:off x="2636912" y="2499742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Saneamento básico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26E7065-6E1E-4FDE-959E-721B7D2605F5}"/>
              </a:ext>
            </a:extLst>
          </p:cNvPr>
          <p:cNvSpPr/>
          <p:nvPr/>
        </p:nvSpPr>
        <p:spPr>
          <a:xfrm>
            <a:off x="4580896" y="2499741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Limpeza urbana e remoção de resíduos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D912152-C76D-4845-9695-7DAB988BDB42}"/>
              </a:ext>
            </a:extLst>
          </p:cNvPr>
          <p:cNvSpPr/>
          <p:nvPr/>
        </p:nvSpPr>
        <p:spPr>
          <a:xfrm>
            <a:off x="692928" y="3176553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Preservação e correção do meio ambiente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D71BA03-7BB3-4BF0-8E00-8D8C4B8874A2}"/>
              </a:ext>
            </a:extLst>
          </p:cNvPr>
          <p:cNvSpPr/>
          <p:nvPr/>
        </p:nvSpPr>
        <p:spPr>
          <a:xfrm>
            <a:off x="2636912" y="3176553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Ações de assistência social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441B87E-D700-4898-90FF-C8D16DD61277}"/>
              </a:ext>
            </a:extLst>
          </p:cNvPr>
          <p:cNvSpPr/>
          <p:nvPr/>
        </p:nvSpPr>
        <p:spPr>
          <a:xfrm>
            <a:off x="4580896" y="3176552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Obras de infraestrutura (ainda que para beneficiar a rede de saúde)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763618F-981D-46FF-A2FE-EA1743C84864}"/>
              </a:ext>
            </a:extLst>
          </p:cNvPr>
          <p:cNvSpPr/>
          <p:nvPr/>
        </p:nvSpPr>
        <p:spPr>
          <a:xfrm>
            <a:off x="2636911" y="3870419"/>
            <a:ext cx="1851601" cy="57430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Ações e serviços financiados com outros recursos</a:t>
            </a:r>
          </a:p>
        </p:txBody>
      </p:sp>
    </p:spTree>
    <p:extLst>
      <p:ext uri="{BB962C8B-B14F-4D97-AF65-F5344CB8AC3E}">
        <p14:creationId xmlns:p14="http://schemas.microsoft.com/office/powerpoint/2010/main" val="3847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27438" y="649352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Aplicação Mínima em Saúde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2ADBEA-0164-4118-A12B-6C296DE37A21}"/>
              </a:ext>
            </a:extLst>
          </p:cNvPr>
          <p:cNvSpPr txBox="1"/>
          <p:nvPr/>
        </p:nvSpPr>
        <p:spPr>
          <a:xfrm>
            <a:off x="767314" y="1635646"/>
            <a:ext cx="1728192" cy="30777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4B6644-FDF1-4C15-AD1F-2A9DA29318A7}"/>
              </a:ext>
            </a:extLst>
          </p:cNvPr>
          <p:cNvSpPr/>
          <p:nvPr/>
        </p:nvSpPr>
        <p:spPr>
          <a:xfrm>
            <a:off x="757416" y="1980714"/>
            <a:ext cx="1738089" cy="167115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Valor empenhado no exercício anterior + variação do PIB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Não inferior a 15% da RCL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A8DF9D-B4EE-4CA5-9F1F-687D4FF324BC}"/>
              </a:ext>
            </a:extLst>
          </p:cNvPr>
          <p:cNvSpPr txBox="1"/>
          <p:nvPr/>
        </p:nvSpPr>
        <p:spPr>
          <a:xfrm>
            <a:off x="2636912" y="1635646"/>
            <a:ext cx="1728192" cy="30777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701BFC4-B735-4713-9AC5-16A40238210B}"/>
              </a:ext>
            </a:extLst>
          </p:cNvPr>
          <p:cNvSpPr/>
          <p:nvPr/>
        </p:nvSpPr>
        <p:spPr>
          <a:xfrm>
            <a:off x="2627014" y="1980714"/>
            <a:ext cx="1738090" cy="167115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12% da receita da arrecadação dos impostos (-) valores transferidos para municípios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182CD1-551F-44B0-8CDC-573E8A817642}"/>
              </a:ext>
            </a:extLst>
          </p:cNvPr>
          <p:cNvSpPr txBox="1"/>
          <p:nvPr/>
        </p:nvSpPr>
        <p:spPr>
          <a:xfrm>
            <a:off x="4529010" y="1635646"/>
            <a:ext cx="1728192" cy="30777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Municípios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20D283-66E0-48B2-B3E3-6BDE27D189D5}"/>
              </a:ext>
            </a:extLst>
          </p:cNvPr>
          <p:cNvSpPr/>
          <p:nvPr/>
        </p:nvSpPr>
        <p:spPr>
          <a:xfrm>
            <a:off x="4519112" y="1980714"/>
            <a:ext cx="1738089" cy="167115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12% da receita da arrecadação dos impostos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87DAE9-7EEA-4ACA-A990-9D64AB219CDC}"/>
              </a:ext>
            </a:extLst>
          </p:cNvPr>
          <p:cNvSpPr/>
          <p:nvPr/>
        </p:nvSpPr>
        <p:spPr>
          <a:xfrm>
            <a:off x="767314" y="3795886"/>
            <a:ext cx="57679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 dirty="0">
                <a:solidFill>
                  <a:srgbClr val="0D8571"/>
                </a:solidFill>
                <a:latin typeface="Arial" panose="020B0604020202020204" pitchFamily="34" charset="0"/>
              </a:rPr>
              <a:t>“Compete ao Tribunal de Contas, no âmbito de suas atribuições, verificar a aplicação dos recursos mínimos em ASPS de cada ente da Federação sob sua jurisdição”</a:t>
            </a:r>
            <a:endParaRPr lang="pt-BR" sz="1050" b="1" dirty="0">
              <a:solidFill>
                <a:srgbClr val="0D85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149016" y="-8845"/>
            <a:ext cx="9164662" cy="549959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6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51520" y="3610994"/>
            <a:ext cx="991761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143000" y="3634757"/>
            <a:ext cx="1223522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569" y="3074532"/>
            <a:ext cx="2425609" cy="29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\192.168.0.17\departamentos\ASSCOMSOC\Identidade Visual\PIV 2015\TV Lettering\Exports\Logo Marca Dágu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30" y="267495"/>
            <a:ext cx="1231356" cy="5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523" y="3779716"/>
            <a:ext cx="1596452" cy="19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Cezinha\Desktop\Logo Escoex branco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0" y="972424"/>
            <a:ext cx="5353147" cy="25761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852936" y="4493783"/>
            <a:ext cx="341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Rodrigo Eloy Arantes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CONTROLADORIA-GERAL DA UNIÃO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9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 Saúde em Redes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5E79C9-BD84-4AF6-92E2-0B035D29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6" y="2571750"/>
            <a:ext cx="2160102" cy="17268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FEF156-62DD-467A-88A6-5AB90620A2B1}"/>
              </a:ext>
            </a:extLst>
          </p:cNvPr>
          <p:cNvSpPr txBox="1"/>
          <p:nvPr/>
        </p:nvSpPr>
        <p:spPr>
          <a:xfrm>
            <a:off x="908721" y="393990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Primária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EC8893-8CFB-4CAD-9B4F-297EA8C8D7FA}"/>
              </a:ext>
            </a:extLst>
          </p:cNvPr>
          <p:cNvSpPr txBox="1"/>
          <p:nvPr/>
        </p:nvSpPr>
        <p:spPr>
          <a:xfrm>
            <a:off x="908721" y="339851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Ambulatorial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AD3DDFD-F8A9-4840-B815-0C58E9631B58}"/>
              </a:ext>
            </a:extLst>
          </p:cNvPr>
          <p:cNvSpPr txBox="1"/>
          <p:nvPr/>
        </p:nvSpPr>
        <p:spPr>
          <a:xfrm>
            <a:off x="916361" y="292312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</a:t>
            </a:r>
          </a:p>
          <a:p>
            <a:pPr algn="ctr"/>
            <a:r>
              <a:rPr lang="pt-BR" sz="12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5B1187-7AB7-4081-A44B-D9FEA6BD30F7}"/>
              </a:ext>
            </a:extLst>
          </p:cNvPr>
          <p:cNvSpPr txBox="1"/>
          <p:nvPr/>
        </p:nvSpPr>
        <p:spPr>
          <a:xfrm>
            <a:off x="88269" y="21344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Piramidal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7F1C0E-C99B-4F21-AB02-E54E8B9B4CC1}"/>
              </a:ext>
            </a:extLst>
          </p:cNvPr>
          <p:cNvSpPr txBox="1"/>
          <p:nvPr/>
        </p:nvSpPr>
        <p:spPr>
          <a:xfrm>
            <a:off x="3120876" y="21344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em Rede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78FFA30-B5F6-4B13-A378-D583DD7BA661}"/>
              </a:ext>
            </a:extLst>
          </p:cNvPr>
          <p:cNvSpPr/>
          <p:nvPr/>
        </p:nvSpPr>
        <p:spPr>
          <a:xfrm>
            <a:off x="4520728" y="3253854"/>
            <a:ext cx="576064" cy="40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D3F3B33-11B4-4A2E-B60C-93E3D2E3F958}"/>
              </a:ext>
            </a:extLst>
          </p:cNvPr>
          <p:cNvSpPr/>
          <p:nvPr/>
        </p:nvSpPr>
        <p:spPr>
          <a:xfrm>
            <a:off x="4520728" y="2571750"/>
            <a:ext cx="576064" cy="40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0375A5C-CE7C-4BD6-BA45-7FF25ACB4A1B}"/>
              </a:ext>
            </a:extLst>
          </p:cNvPr>
          <p:cNvSpPr/>
          <p:nvPr/>
        </p:nvSpPr>
        <p:spPr>
          <a:xfrm>
            <a:off x="3507421" y="3153955"/>
            <a:ext cx="576064" cy="40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F1E0E70-B278-4575-A808-2CEEC6B86531}"/>
              </a:ext>
            </a:extLst>
          </p:cNvPr>
          <p:cNvSpPr/>
          <p:nvPr/>
        </p:nvSpPr>
        <p:spPr>
          <a:xfrm>
            <a:off x="5542643" y="3180028"/>
            <a:ext cx="576064" cy="40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3322417-537E-41EA-8AB0-C2449138D530}"/>
              </a:ext>
            </a:extLst>
          </p:cNvPr>
          <p:cNvSpPr/>
          <p:nvPr/>
        </p:nvSpPr>
        <p:spPr>
          <a:xfrm>
            <a:off x="4083485" y="3862132"/>
            <a:ext cx="576064" cy="40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2FD5F4-B17B-41CB-9FEA-EF4B4B9FAD9A}"/>
              </a:ext>
            </a:extLst>
          </p:cNvPr>
          <p:cNvSpPr/>
          <p:nvPr/>
        </p:nvSpPr>
        <p:spPr>
          <a:xfrm>
            <a:off x="4996617" y="3862132"/>
            <a:ext cx="576064" cy="40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EE9FEA5-19EC-4A3D-8B33-FF0060A7F90A}"/>
              </a:ext>
            </a:extLst>
          </p:cNvPr>
          <p:cNvCxnSpPr/>
          <p:nvPr/>
        </p:nvCxnSpPr>
        <p:spPr>
          <a:xfrm flipH="1">
            <a:off x="4083485" y="2923123"/>
            <a:ext cx="353627" cy="23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38B89CE-B5B6-4433-AF98-20E909508EF8}"/>
              </a:ext>
            </a:extLst>
          </p:cNvPr>
          <p:cNvCxnSpPr/>
          <p:nvPr/>
        </p:nvCxnSpPr>
        <p:spPr>
          <a:xfrm>
            <a:off x="3861048" y="3663374"/>
            <a:ext cx="222437" cy="196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9334926-CCDF-46A0-8701-01507B8B8D6C}"/>
              </a:ext>
            </a:extLst>
          </p:cNvPr>
          <p:cNvCxnSpPr/>
          <p:nvPr/>
        </p:nvCxnSpPr>
        <p:spPr>
          <a:xfrm>
            <a:off x="4716865" y="4066892"/>
            <a:ext cx="22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A3B80DA-24A5-440C-8D90-716B1856D23E}"/>
              </a:ext>
            </a:extLst>
          </p:cNvPr>
          <p:cNvCxnSpPr/>
          <p:nvPr/>
        </p:nvCxnSpPr>
        <p:spPr>
          <a:xfrm flipV="1">
            <a:off x="5542643" y="3629342"/>
            <a:ext cx="118605" cy="23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E7ADBA7-87BC-4481-8C04-E6626566CEF9}"/>
              </a:ext>
            </a:extLst>
          </p:cNvPr>
          <p:cNvCxnSpPr/>
          <p:nvPr/>
        </p:nvCxnSpPr>
        <p:spPr>
          <a:xfrm>
            <a:off x="5260415" y="2965233"/>
            <a:ext cx="273620" cy="214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3354C273-6B59-4A4E-AC80-C1EB269E1B91}"/>
              </a:ext>
            </a:extLst>
          </p:cNvPr>
          <p:cNvCxnSpPr>
            <a:cxnSpLocks/>
          </p:cNvCxnSpPr>
          <p:nvPr/>
        </p:nvCxnSpPr>
        <p:spPr>
          <a:xfrm>
            <a:off x="4162136" y="3381087"/>
            <a:ext cx="299640" cy="73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EAA7FD8-BD38-475C-8266-AF8B9BCDFCF2}"/>
              </a:ext>
            </a:extLst>
          </p:cNvPr>
          <p:cNvCxnSpPr/>
          <p:nvPr/>
        </p:nvCxnSpPr>
        <p:spPr>
          <a:xfrm flipV="1">
            <a:off x="5169897" y="3398510"/>
            <a:ext cx="275327" cy="72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151C79A-0B85-40B5-9C5E-16E15F8A428F}"/>
              </a:ext>
            </a:extLst>
          </p:cNvPr>
          <p:cNvCxnSpPr>
            <a:cxnSpLocks/>
          </p:cNvCxnSpPr>
          <p:nvPr/>
        </p:nvCxnSpPr>
        <p:spPr>
          <a:xfrm>
            <a:off x="4824064" y="3003798"/>
            <a:ext cx="0" cy="214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B2D7C03-087D-452B-834F-03B3A2E20F04}"/>
              </a:ext>
            </a:extLst>
          </p:cNvPr>
          <p:cNvCxnSpPr>
            <a:cxnSpLocks/>
          </p:cNvCxnSpPr>
          <p:nvPr/>
        </p:nvCxnSpPr>
        <p:spPr>
          <a:xfrm flipH="1">
            <a:off x="4600545" y="3701493"/>
            <a:ext cx="141679" cy="177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1A7634C-5B18-4B3D-949B-89E0278ED33E}"/>
              </a:ext>
            </a:extLst>
          </p:cNvPr>
          <p:cNvCxnSpPr>
            <a:cxnSpLocks/>
          </p:cNvCxnSpPr>
          <p:nvPr/>
        </p:nvCxnSpPr>
        <p:spPr>
          <a:xfrm>
            <a:off x="4932715" y="3704588"/>
            <a:ext cx="139812" cy="177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 Saúde em Redes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FE9C1F-CACA-4B98-8E19-908ADA40012D}"/>
              </a:ext>
            </a:extLst>
          </p:cNvPr>
          <p:cNvSpPr txBox="1"/>
          <p:nvPr/>
        </p:nvSpPr>
        <p:spPr>
          <a:xfrm>
            <a:off x="908720" y="1995686"/>
            <a:ext cx="2366366" cy="307777"/>
          </a:xfrm>
          <a:prstGeom prst="rect">
            <a:avLst/>
          </a:prstGeom>
          <a:noFill/>
          <a:ln w="28575">
            <a:solidFill>
              <a:srgbClr val="FF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Fragmentado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9EFF6D-1E02-4CDC-A149-1D8F8D40FAD6}"/>
              </a:ext>
            </a:extLst>
          </p:cNvPr>
          <p:cNvSpPr/>
          <p:nvPr/>
        </p:nvSpPr>
        <p:spPr>
          <a:xfrm>
            <a:off x="898822" y="2340754"/>
            <a:ext cx="2376264" cy="2247220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Componentes Isolados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Níveis Hierárquicos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Orientado para a atenção às condições agudas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Voltado para indivíduos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O sujeito é o paciente</a:t>
            </a:r>
          </a:p>
          <a:p>
            <a:pPr marL="171450" indent="-171450">
              <a:buFontTx/>
              <a:buChar char="-"/>
            </a:pPr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Reativo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Ênfase nas ações curativas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Cuidado profissional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Planejamento da oferta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Financiamento por procedimentos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BEAD0A-1F4B-41DD-87B9-67E6D5DEDC14}"/>
              </a:ext>
            </a:extLst>
          </p:cNvPr>
          <p:cNvSpPr txBox="1"/>
          <p:nvPr/>
        </p:nvSpPr>
        <p:spPr>
          <a:xfrm>
            <a:off x="3429000" y="1995686"/>
            <a:ext cx="2366366" cy="307777"/>
          </a:xfrm>
          <a:prstGeom prst="rect">
            <a:avLst/>
          </a:prstGeom>
          <a:noFill/>
          <a:ln w="28575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de Atenção à Saúde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5C10E3-4A98-442D-B6BB-659AF3D4EF8B}"/>
              </a:ext>
            </a:extLst>
          </p:cNvPr>
          <p:cNvSpPr/>
          <p:nvPr/>
        </p:nvSpPr>
        <p:spPr>
          <a:xfrm>
            <a:off x="3419102" y="2340754"/>
            <a:ext cx="2376264" cy="224722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Contínuo de Atenção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Rede </a:t>
            </a:r>
            <a:r>
              <a:rPr lang="pt-BR" sz="1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Poliárquica</a:t>
            </a:r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Orientado para a atenção às condições crônicas e agudas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Voltado para uma população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O sujeito é agente de sua saúde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Proativo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Atenção integral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Cuidado multiprofissional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Planejamento da demanda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Financiamento por capitação</a:t>
            </a:r>
          </a:p>
        </p:txBody>
      </p:sp>
    </p:spTree>
    <p:extLst>
      <p:ext uri="{BB962C8B-B14F-4D97-AF65-F5344CB8AC3E}">
        <p14:creationId xmlns:p14="http://schemas.microsoft.com/office/powerpoint/2010/main" val="8424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Componentes da RAS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9CE2BD-1D2E-4C3C-B7C7-F73B2356D1CC}"/>
              </a:ext>
            </a:extLst>
          </p:cNvPr>
          <p:cNvSpPr/>
          <p:nvPr/>
        </p:nvSpPr>
        <p:spPr>
          <a:xfrm>
            <a:off x="764704" y="2067694"/>
            <a:ext cx="1728192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Centro de Comunicação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105879-E1D5-4B49-84E4-A8603D386B39}"/>
              </a:ext>
            </a:extLst>
          </p:cNvPr>
          <p:cNvSpPr/>
          <p:nvPr/>
        </p:nvSpPr>
        <p:spPr>
          <a:xfrm>
            <a:off x="764704" y="2571750"/>
            <a:ext cx="1728192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Pontos de Atenção à Saúde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3E001B-4D6F-4149-B12C-764B5EEF1DAE}"/>
              </a:ext>
            </a:extLst>
          </p:cNvPr>
          <p:cNvSpPr/>
          <p:nvPr/>
        </p:nvSpPr>
        <p:spPr>
          <a:xfrm>
            <a:off x="764704" y="3075806"/>
            <a:ext cx="1728192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Sistemas de Apoio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DFC0C4-B31C-43BA-A0F6-6EDF668F9664}"/>
              </a:ext>
            </a:extLst>
          </p:cNvPr>
          <p:cNvSpPr/>
          <p:nvPr/>
        </p:nvSpPr>
        <p:spPr>
          <a:xfrm>
            <a:off x="760280" y="3579862"/>
            <a:ext cx="1728192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Sistemas Logísticos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386F6C-520C-4B0C-AC50-23040A72EE32}"/>
              </a:ext>
            </a:extLst>
          </p:cNvPr>
          <p:cNvSpPr/>
          <p:nvPr/>
        </p:nvSpPr>
        <p:spPr>
          <a:xfrm>
            <a:off x="760280" y="4083918"/>
            <a:ext cx="1728192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Sistema de Governança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2C2B99-4490-4511-8AA1-7A79EE36A301}"/>
              </a:ext>
            </a:extLst>
          </p:cNvPr>
          <p:cNvSpPr txBox="1"/>
          <p:nvPr/>
        </p:nvSpPr>
        <p:spPr>
          <a:xfrm>
            <a:off x="2521058" y="2140352"/>
            <a:ext cx="3096344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Primária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C0BABD-2350-414C-81ED-E05F3FACA46A}"/>
              </a:ext>
            </a:extLst>
          </p:cNvPr>
          <p:cNvSpPr txBox="1"/>
          <p:nvPr/>
        </p:nvSpPr>
        <p:spPr>
          <a:xfrm>
            <a:off x="2521058" y="2644408"/>
            <a:ext cx="3096344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Secundários e Terciários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9A4FA4-6C71-4670-A6BE-D8BA3F06CDBC}"/>
              </a:ext>
            </a:extLst>
          </p:cNvPr>
          <p:cNvSpPr txBox="1"/>
          <p:nvPr/>
        </p:nvSpPr>
        <p:spPr>
          <a:xfrm>
            <a:off x="2521058" y="3063825"/>
            <a:ext cx="3096344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Apoio Diagnóstico/terapêutico; assistência farmacêutica; Informação em saúde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570745-2DCF-4133-9177-76C5F2E3EA51}"/>
              </a:ext>
            </a:extLst>
          </p:cNvPr>
          <p:cNvSpPr txBox="1"/>
          <p:nvPr/>
        </p:nvSpPr>
        <p:spPr>
          <a:xfrm>
            <a:off x="2521058" y="3563062"/>
            <a:ext cx="3096344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dos usuários; prontuário clínico; acesso regulado; transporte em saúde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C6CF50-7972-4CC9-968B-B1181040692B}"/>
              </a:ext>
            </a:extLst>
          </p:cNvPr>
          <p:cNvSpPr txBox="1"/>
          <p:nvPr/>
        </p:nvSpPr>
        <p:spPr>
          <a:xfrm>
            <a:off x="2521058" y="4071937"/>
            <a:ext cx="3096344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rede; município-gestor (municipal); microrregião (CIR); macrorregião (CIB)</a:t>
            </a:r>
          </a:p>
        </p:txBody>
      </p:sp>
    </p:spTree>
    <p:extLst>
      <p:ext uri="{BB962C8B-B14F-4D97-AF65-F5344CB8AC3E}">
        <p14:creationId xmlns:p14="http://schemas.microsoft.com/office/powerpoint/2010/main" val="18193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 Saúde em Redes - Regionalização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05F66B-BE5D-4B85-8A13-6D4769AFE1C8}"/>
              </a:ext>
            </a:extLst>
          </p:cNvPr>
          <p:cNvSpPr/>
          <p:nvPr/>
        </p:nvSpPr>
        <p:spPr>
          <a:xfrm>
            <a:off x="764704" y="1923678"/>
            <a:ext cx="4032448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</a:rPr>
              <a:t>Lei 8.080/90: Art. 8º As ações e serviços de saúde, executados pelo Sistema Único de Saúde (SUS), seja diretamente ou mediante participação complementar da iniciativa privada, serão organizados de forma regionalizada e hierarquizada em níveis de complexidade crescente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D7A99F5-0C64-4C0C-BD88-D5F13BCDBAE9}"/>
              </a:ext>
            </a:extLst>
          </p:cNvPr>
          <p:cNvSpPr/>
          <p:nvPr/>
        </p:nvSpPr>
        <p:spPr>
          <a:xfrm>
            <a:off x="1988840" y="2859782"/>
            <a:ext cx="1584176" cy="216024"/>
          </a:xfrm>
          <a:prstGeom prst="roundRect">
            <a:avLst/>
          </a:prstGeom>
          <a:noFill/>
          <a:ln>
            <a:solidFill>
              <a:srgbClr val="FF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36C82EB-BC8A-433A-A70F-4EDA5EE159B2}"/>
              </a:ext>
            </a:extLst>
          </p:cNvPr>
          <p:cNvCxnSpPr>
            <a:stCxn id="2" idx="2"/>
          </p:cNvCxnSpPr>
          <p:nvPr/>
        </p:nvCxnSpPr>
        <p:spPr>
          <a:xfrm>
            <a:off x="2780928" y="3075806"/>
            <a:ext cx="0" cy="504056"/>
          </a:xfrm>
          <a:prstGeom prst="line">
            <a:avLst/>
          </a:prstGeom>
          <a:ln w="28575">
            <a:solidFill>
              <a:srgbClr val="FF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1A3172D-18F2-45A6-ADD8-27D97DF51120}"/>
              </a:ext>
            </a:extLst>
          </p:cNvPr>
          <p:cNvCxnSpPr/>
          <p:nvPr/>
        </p:nvCxnSpPr>
        <p:spPr>
          <a:xfrm>
            <a:off x="2780928" y="3579862"/>
            <a:ext cx="648072" cy="0"/>
          </a:xfrm>
          <a:prstGeom prst="straightConnector1">
            <a:avLst/>
          </a:prstGeom>
          <a:ln w="28575">
            <a:solidFill>
              <a:srgbClr val="FF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4DB471E-8082-48E8-A5C6-574F8C63E5E2}"/>
              </a:ext>
            </a:extLst>
          </p:cNvPr>
          <p:cNvSpPr/>
          <p:nvPr/>
        </p:nvSpPr>
        <p:spPr>
          <a:xfrm>
            <a:off x="3356992" y="3352630"/>
            <a:ext cx="158417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FF7171"/>
                </a:solidFill>
                <a:latin typeface="Calibri" panose="020F0502020204030204" pitchFamily="34" charset="0"/>
              </a:rPr>
              <a:t>Como viabilizar isso em uma federação?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F5A6AC-AEB6-44D6-B760-F6FB06C9B17B}"/>
              </a:ext>
            </a:extLst>
          </p:cNvPr>
          <p:cNvSpPr/>
          <p:nvPr/>
        </p:nvSpPr>
        <p:spPr>
          <a:xfrm>
            <a:off x="4682347" y="4016527"/>
            <a:ext cx="1161596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Decreto 7.508/2011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DB1022-3599-4B2B-8DDB-8C0F4A790FA0}"/>
              </a:ext>
            </a:extLst>
          </p:cNvPr>
          <p:cNvSpPr/>
          <p:nvPr/>
        </p:nvSpPr>
        <p:spPr>
          <a:xfrm>
            <a:off x="1009939" y="4024643"/>
            <a:ext cx="1161596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Iniciativas Locais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019ED59-F0C7-4774-9B62-27720395505B}"/>
              </a:ext>
            </a:extLst>
          </p:cNvPr>
          <p:cNvSpPr/>
          <p:nvPr/>
        </p:nvSpPr>
        <p:spPr>
          <a:xfrm>
            <a:off x="2848202" y="4024643"/>
            <a:ext cx="1161596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Pacto pela Gestão (2006)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E9920A9-17F5-4345-B63F-6FE0BA183334}"/>
              </a:ext>
            </a:extLst>
          </p:cNvPr>
          <p:cNvSpPr/>
          <p:nvPr/>
        </p:nvSpPr>
        <p:spPr>
          <a:xfrm>
            <a:off x="2255781" y="4147982"/>
            <a:ext cx="504056" cy="144016"/>
          </a:xfrm>
          <a:prstGeom prst="rightArrow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C8D6AB9-48F5-43E6-836F-09841EE9D152}"/>
              </a:ext>
            </a:extLst>
          </p:cNvPr>
          <p:cNvSpPr/>
          <p:nvPr/>
        </p:nvSpPr>
        <p:spPr>
          <a:xfrm>
            <a:off x="4094044" y="4156098"/>
            <a:ext cx="504056" cy="144016"/>
          </a:xfrm>
          <a:prstGeom prst="rightArrow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3471A9-0F7C-4391-B9A5-1C225CAC0CCF}"/>
              </a:ext>
            </a:extLst>
          </p:cNvPr>
          <p:cNvSpPr/>
          <p:nvPr/>
        </p:nvSpPr>
        <p:spPr>
          <a:xfrm>
            <a:off x="1988840" y="4623451"/>
            <a:ext cx="316835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17375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LÓGICA DO “PLANEJAMENTO ASCENDENTE”</a:t>
            </a:r>
          </a:p>
        </p:txBody>
      </p:sp>
    </p:spTree>
    <p:extLst>
      <p:ext uri="{BB962C8B-B14F-4D97-AF65-F5344CB8AC3E}">
        <p14:creationId xmlns:p14="http://schemas.microsoft.com/office/powerpoint/2010/main" val="35710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 Saúde em Redes - Regionalização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6C5062-14FA-4499-93A7-FC43DA4C6ED9}"/>
              </a:ext>
            </a:extLst>
          </p:cNvPr>
          <p:cNvSpPr/>
          <p:nvPr/>
        </p:nvSpPr>
        <p:spPr>
          <a:xfrm>
            <a:off x="2636912" y="2571750"/>
            <a:ext cx="3456384" cy="879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Plano Diretor da Regionalização (PDR)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Plano Diretor de Investimentos (PDI)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Programação Pactuada e Integrada (PPI)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1C546A-1209-42C1-BCA5-5201C98D4C00}"/>
              </a:ext>
            </a:extLst>
          </p:cNvPr>
          <p:cNvSpPr/>
          <p:nvPr/>
        </p:nvSpPr>
        <p:spPr>
          <a:xfrm>
            <a:off x="1124744" y="2807893"/>
            <a:ext cx="1161596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Pacto pela Gestão (2006)</a:t>
            </a:r>
          </a:p>
        </p:txBody>
      </p:sp>
    </p:spTree>
    <p:extLst>
      <p:ext uri="{BB962C8B-B14F-4D97-AF65-F5344CB8AC3E}">
        <p14:creationId xmlns:p14="http://schemas.microsoft.com/office/powerpoint/2010/main" val="28545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 Saúde em Redes - Regionalização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9B8855A-6583-4AE8-909D-D4D3E2E92FD1}"/>
              </a:ext>
            </a:extLst>
          </p:cNvPr>
          <p:cNvSpPr/>
          <p:nvPr/>
        </p:nvSpPr>
        <p:spPr>
          <a:xfrm>
            <a:off x="476672" y="2164823"/>
            <a:ext cx="1161596" cy="4069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DECRETO 7.508/2011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6C5062-14FA-4499-93A7-FC43DA4C6ED9}"/>
              </a:ext>
            </a:extLst>
          </p:cNvPr>
          <p:cNvSpPr/>
          <p:nvPr/>
        </p:nvSpPr>
        <p:spPr>
          <a:xfrm>
            <a:off x="1638268" y="2225170"/>
            <a:ext cx="453650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CONTRATO ORGANIZATIVO DA AÇÃO PÚBLICA DA SAÚDE (COAP)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56DC39-2D5B-4D9E-A74A-C492F0CBA016}"/>
              </a:ext>
            </a:extLst>
          </p:cNvPr>
          <p:cNvSpPr/>
          <p:nvPr/>
        </p:nvSpPr>
        <p:spPr>
          <a:xfrm>
            <a:off x="1916832" y="2891748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000" spc="-20" dirty="0">
                <a:solidFill>
                  <a:srgbClr val="000000"/>
                </a:solidFill>
                <a:latin typeface="Arial" panose="020B0604020202020204" pitchFamily="34" charset="0"/>
              </a:rPr>
              <a:t>COAP: acordo de colaboração firmado entre entes federativos com a finalidade de organizar e integrar as ações e serviços de saúde na rede regionalizada e hierarquizada, com definição de responsabilidades, indicadores e metas de saúde, critérios de avaliação de desempenho, recursos financeiros que serão disponibilizados, forma de controle e fiscalização de sua execução e demais elementos necessários à implementação integrada das ações e serviços de saúde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27556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2346B6-6C9A-4F9D-9482-863125B56E2C}"/>
              </a:ext>
            </a:extLst>
          </p:cNvPr>
          <p:cNvSpPr/>
          <p:nvPr/>
        </p:nvSpPr>
        <p:spPr>
          <a:xfrm>
            <a:off x="-16398" y="-20538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 Saúde em Redes - Regionalização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2BEE0A-D75D-473C-BCBB-62F01892E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1844824"/>
            <a:ext cx="3744416" cy="327130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CD6A1C1-AB4D-4F9A-9BB6-A0F29A0D5E93}"/>
              </a:ext>
            </a:extLst>
          </p:cNvPr>
          <p:cNvSpPr/>
          <p:nvPr/>
        </p:nvSpPr>
        <p:spPr>
          <a:xfrm>
            <a:off x="4005064" y="4829893"/>
            <a:ext cx="276368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</a:rPr>
              <a:t>Fonte: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Ouverney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</a:rPr>
              <a:t> e outros (2017)</a:t>
            </a:r>
          </a:p>
        </p:txBody>
      </p:sp>
    </p:spTree>
    <p:extLst>
      <p:ext uri="{BB962C8B-B14F-4D97-AF65-F5344CB8AC3E}">
        <p14:creationId xmlns:p14="http://schemas.microsoft.com/office/powerpoint/2010/main" val="5790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B4E73D-B9F6-443E-8D55-4807115E4FB6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 Saúde em Redes - Regionalização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CCEA5E-15CC-4645-BAA1-1E2406A70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/>
          <a:stretch/>
        </p:blipFill>
        <p:spPr>
          <a:xfrm>
            <a:off x="1235146" y="2266186"/>
            <a:ext cx="3424528" cy="264375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5373F9B-56B2-4F86-89BD-7B412828C0A8}"/>
              </a:ext>
            </a:extLst>
          </p:cNvPr>
          <p:cNvSpPr/>
          <p:nvPr/>
        </p:nvSpPr>
        <p:spPr>
          <a:xfrm>
            <a:off x="1224556" y="1912389"/>
            <a:ext cx="439248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MATO GROSSO DO SUL – REFERÊNCIA EM REGIONALIZAÇÃO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6B55D45-0996-4359-987B-8B971CEA7E5C}"/>
              </a:ext>
            </a:extLst>
          </p:cNvPr>
          <p:cNvSpPr/>
          <p:nvPr/>
        </p:nvSpPr>
        <p:spPr>
          <a:xfrm>
            <a:off x="4990248" y="3241722"/>
            <a:ext cx="1253591" cy="879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17375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79 municípios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17375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11 microrregiões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17375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 macrorregiões</a:t>
            </a:r>
          </a:p>
        </p:txBody>
      </p:sp>
    </p:spTree>
    <p:extLst>
      <p:ext uri="{BB962C8B-B14F-4D97-AF65-F5344CB8AC3E}">
        <p14:creationId xmlns:p14="http://schemas.microsoft.com/office/powerpoint/2010/main" val="28680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Participação da iniciativa privada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05F66B-BE5D-4B85-8A13-6D4769AFE1C8}"/>
              </a:ext>
            </a:extLst>
          </p:cNvPr>
          <p:cNvSpPr/>
          <p:nvPr/>
        </p:nvSpPr>
        <p:spPr>
          <a:xfrm>
            <a:off x="764704" y="2067694"/>
            <a:ext cx="468052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</a:rPr>
              <a:t>Lei 8.080/90: Art. 8º As ações e serviços de saúde, executados pelo Sistema Único de Saúde (SUS), seja diretamente ou mediante participação complementar da iniciativa privada, serão organizados de forma regionalizada e hierarquizada em níveis de complexidade crescente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D7A99F5-0C64-4C0C-BD88-D5F13BCDBAE9}"/>
              </a:ext>
            </a:extLst>
          </p:cNvPr>
          <p:cNvSpPr/>
          <p:nvPr/>
        </p:nvSpPr>
        <p:spPr>
          <a:xfrm>
            <a:off x="1590736" y="2563446"/>
            <a:ext cx="3782479" cy="216024"/>
          </a:xfrm>
          <a:prstGeom prst="roundRect">
            <a:avLst/>
          </a:prstGeom>
          <a:noFill/>
          <a:ln>
            <a:solidFill>
              <a:srgbClr val="FF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EF1EE7-58F0-4FE6-9314-8F488B34892B}"/>
              </a:ext>
            </a:extLst>
          </p:cNvPr>
          <p:cNvSpPr txBox="1"/>
          <p:nvPr/>
        </p:nvSpPr>
        <p:spPr>
          <a:xfrm>
            <a:off x="757941" y="3510425"/>
            <a:ext cx="1388588" cy="76944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assistência à saúde é livre à iniciativa privada (art. 199/CF) </a:t>
            </a:r>
          </a:p>
        </p:txBody>
      </p:sp>
      <p:sp>
        <p:nvSpPr>
          <p:cNvPr id="3" name="Diferente de 2">
            <a:extLst>
              <a:ext uri="{FF2B5EF4-FFF2-40B4-BE49-F238E27FC236}">
                <a16:creationId xmlns:a16="http://schemas.microsoft.com/office/drawing/2014/main" id="{307FD902-12A7-408F-8B27-4FDC9BAA46C6}"/>
              </a:ext>
            </a:extLst>
          </p:cNvPr>
          <p:cNvSpPr/>
          <p:nvPr/>
        </p:nvSpPr>
        <p:spPr>
          <a:xfrm>
            <a:off x="2270109" y="3759067"/>
            <a:ext cx="432048" cy="272158"/>
          </a:xfrm>
          <a:prstGeom prst="mathNotEqual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D49B008-C7CF-429B-B674-55AB589A724C}"/>
              </a:ext>
            </a:extLst>
          </p:cNvPr>
          <p:cNvSpPr txBox="1"/>
          <p:nvPr/>
        </p:nvSpPr>
        <p:spPr>
          <a:xfrm>
            <a:off x="2810358" y="3514700"/>
            <a:ext cx="1388588" cy="76944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Participação complementar (art. 8º e 24 da Lei 8080/1990)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26A560-23DE-4AEC-9186-5ED0707E65F6}"/>
              </a:ext>
            </a:extLst>
          </p:cNvPr>
          <p:cNvSpPr txBox="1"/>
          <p:nvPr/>
        </p:nvSpPr>
        <p:spPr>
          <a:xfrm>
            <a:off x="4862775" y="3510425"/>
            <a:ext cx="1388588" cy="76944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“Terceirização” – Contratos de Gestão (Lei 9790/1999)</a:t>
            </a:r>
          </a:p>
        </p:txBody>
      </p:sp>
      <p:sp>
        <p:nvSpPr>
          <p:cNvPr id="19" name="Diferente de 18">
            <a:extLst>
              <a:ext uri="{FF2B5EF4-FFF2-40B4-BE49-F238E27FC236}">
                <a16:creationId xmlns:a16="http://schemas.microsoft.com/office/drawing/2014/main" id="{BD6E8598-10DD-4560-A22F-57E0F25639C1}"/>
              </a:ext>
            </a:extLst>
          </p:cNvPr>
          <p:cNvSpPr/>
          <p:nvPr/>
        </p:nvSpPr>
        <p:spPr>
          <a:xfrm>
            <a:off x="4314836" y="3759067"/>
            <a:ext cx="432048" cy="272158"/>
          </a:xfrm>
          <a:prstGeom prst="mathNotEqual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7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C4E1696-3E9B-4360-BAFB-414324D9808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32656" y="98757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Integralidade da Assistência </a:t>
            </a:r>
          </a:p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e Descentralização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Participação da iniciativa privada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1F446A-0443-4B7A-88D6-0E7B090F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44" y="1707654"/>
            <a:ext cx="4719890" cy="33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483518"/>
            <a:ext cx="5626130" cy="1080120"/>
          </a:xfrm>
        </p:spPr>
        <p:txBody>
          <a:bodyPr/>
          <a:lstStyle/>
          <a:p>
            <a:pPr algn="ctr"/>
            <a:r>
              <a:rPr lang="pt-BR" sz="2800" dirty="0"/>
              <a:t>Fundamentos da Fiscalização dos Recursos em Saúde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56293" y="2139702"/>
            <a:ext cx="60174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Contexto Histórico e Legislação Básica do SUS</a:t>
            </a:r>
          </a:p>
          <a:p>
            <a:pPr marL="342900" indent="-342900"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Organização e Funcionamento do SUS</a:t>
            </a:r>
          </a:p>
          <a:p>
            <a:pPr marL="342900" indent="-342900"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Planejamento, Gestão e Controle do SUS</a:t>
            </a:r>
          </a:p>
          <a:p>
            <a:pPr marL="342900" indent="-342900">
              <a:buFontTx/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Controle e Auditoria em Saúde</a:t>
            </a:r>
          </a:p>
          <a:p>
            <a:pPr marL="342900" indent="-342900">
              <a:buFontTx/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Tópicos sobre o Financiamento do SUS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+mj-ea"/>
              <a:cs typeface="Segoe UI" pitchFamily="34" charset="0"/>
            </a:endParaRPr>
          </a:p>
          <a:p>
            <a:pPr marL="342900" indent="-342900"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Tópicos Atuais em Saúde Pública</a:t>
            </a:r>
          </a:p>
          <a:p>
            <a:pPr marL="342900" indent="-342900"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Experiências da CGU</a:t>
            </a:r>
          </a:p>
          <a:p>
            <a:pPr marL="342900" indent="-342900">
              <a:buAutoNum type="arabicPeriod"/>
            </a:pPr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Extração e Análise de Dados sobre Saúde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Planejamento, Gestão e Controle do SUS</a:t>
            </a:r>
          </a:p>
        </p:txBody>
      </p:sp>
    </p:spTree>
    <p:extLst>
      <p:ext uri="{BB962C8B-B14F-4D97-AF65-F5344CB8AC3E}">
        <p14:creationId xmlns:p14="http://schemas.microsoft.com/office/powerpoint/2010/main" val="23426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4803E8B9-5D33-4C11-B551-F9D0A4D702C1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376051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742325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330142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ARCABOUÇO INSTITUCIONAL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C8484C-0D97-4088-BADC-EFD5B633EF1B}"/>
              </a:ext>
            </a:extLst>
          </p:cNvPr>
          <p:cNvSpPr/>
          <p:nvPr/>
        </p:nvSpPr>
        <p:spPr>
          <a:xfrm>
            <a:off x="260648" y="2167351"/>
            <a:ext cx="1152128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NACIONAL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B2C963-1C41-42CF-BC74-63441CFFFEE5}"/>
              </a:ext>
            </a:extLst>
          </p:cNvPr>
          <p:cNvSpPr txBox="1"/>
          <p:nvPr/>
        </p:nvSpPr>
        <p:spPr>
          <a:xfrm>
            <a:off x="1556792" y="2129655"/>
            <a:ext cx="864096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 </a:t>
            </a:r>
          </a:p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EE2AD97-C06C-4C16-A736-4BED82E5F005}"/>
              </a:ext>
            </a:extLst>
          </p:cNvPr>
          <p:cNvSpPr/>
          <p:nvPr/>
        </p:nvSpPr>
        <p:spPr>
          <a:xfrm>
            <a:off x="260648" y="2688861"/>
            <a:ext cx="1152128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ESTADUAL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3F08DDC-37EF-453C-85EC-D081E4DB8940}"/>
              </a:ext>
            </a:extLst>
          </p:cNvPr>
          <p:cNvSpPr/>
          <p:nvPr/>
        </p:nvSpPr>
        <p:spPr>
          <a:xfrm>
            <a:off x="260648" y="3210371"/>
            <a:ext cx="1152128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REGIONAL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32EE0A-9D71-49F4-83B1-A66AB0F93ACA}"/>
              </a:ext>
            </a:extLst>
          </p:cNvPr>
          <p:cNvSpPr/>
          <p:nvPr/>
        </p:nvSpPr>
        <p:spPr>
          <a:xfrm>
            <a:off x="260648" y="3726715"/>
            <a:ext cx="1152128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MUNICIPAL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ACA99E9-051F-4E2E-A50C-29D50E2099D6}"/>
              </a:ext>
            </a:extLst>
          </p:cNvPr>
          <p:cNvSpPr txBox="1"/>
          <p:nvPr/>
        </p:nvSpPr>
        <p:spPr>
          <a:xfrm>
            <a:off x="1556792" y="2648581"/>
            <a:ext cx="864096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 Estadual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3CFDE76-957F-41DB-9EC7-063950EFD344}"/>
              </a:ext>
            </a:extLst>
          </p:cNvPr>
          <p:cNvSpPr txBox="1"/>
          <p:nvPr/>
        </p:nvSpPr>
        <p:spPr>
          <a:xfrm>
            <a:off x="1556792" y="3686435"/>
            <a:ext cx="864096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 Municipal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3254D4-34DD-4D83-9B2F-46DD030A3565}"/>
              </a:ext>
            </a:extLst>
          </p:cNvPr>
          <p:cNvSpPr txBox="1"/>
          <p:nvPr/>
        </p:nvSpPr>
        <p:spPr>
          <a:xfrm>
            <a:off x="2581330" y="2127071"/>
            <a:ext cx="1008112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Ministério da Saúde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C24549-6C6B-4C30-8B4D-5379BB18286B}"/>
              </a:ext>
            </a:extLst>
          </p:cNvPr>
          <p:cNvSpPr txBox="1"/>
          <p:nvPr/>
        </p:nvSpPr>
        <p:spPr>
          <a:xfrm>
            <a:off x="2581330" y="2645997"/>
            <a:ext cx="1008112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Secretarias Estaduais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3A16DE-9292-45E5-A005-E79DA1E346FE}"/>
              </a:ext>
            </a:extLst>
          </p:cNvPr>
          <p:cNvSpPr txBox="1"/>
          <p:nvPr/>
        </p:nvSpPr>
        <p:spPr>
          <a:xfrm>
            <a:off x="2581330" y="3688794"/>
            <a:ext cx="1009062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Secretarias Municipais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CD4794-B396-4DAF-9D36-F6DCC2AF183D}"/>
              </a:ext>
            </a:extLst>
          </p:cNvPr>
          <p:cNvSpPr txBox="1"/>
          <p:nvPr/>
        </p:nvSpPr>
        <p:spPr>
          <a:xfrm>
            <a:off x="3755206" y="2127071"/>
            <a:ext cx="1008112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Comissão Tripartite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8FDC246-CF2D-4636-9A2C-8ED9CE1F9575}"/>
              </a:ext>
            </a:extLst>
          </p:cNvPr>
          <p:cNvSpPr txBox="1"/>
          <p:nvPr/>
        </p:nvSpPr>
        <p:spPr>
          <a:xfrm>
            <a:off x="3749884" y="2645997"/>
            <a:ext cx="1008112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Comissão </a:t>
            </a:r>
            <a:r>
              <a:rPr lang="pt-BR" sz="1100" dirty="0" err="1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Bipartite</a:t>
            </a:r>
            <a:endParaRPr lang="pt-BR" sz="110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444B7A-D4D8-463A-805D-34E29A5B4253}"/>
              </a:ext>
            </a:extLst>
          </p:cNvPr>
          <p:cNvSpPr txBox="1"/>
          <p:nvPr/>
        </p:nvSpPr>
        <p:spPr>
          <a:xfrm>
            <a:off x="3749884" y="3172450"/>
            <a:ext cx="1008112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Colegiados Regionais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6A0C17-F36F-4214-B5D4-29FA2FB179C6}"/>
              </a:ext>
            </a:extLst>
          </p:cNvPr>
          <p:cNvSpPr txBox="1"/>
          <p:nvPr/>
        </p:nvSpPr>
        <p:spPr>
          <a:xfrm>
            <a:off x="4963822" y="2119458"/>
            <a:ext cx="1152128" cy="415498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CONASS e </a:t>
            </a:r>
          </a:p>
          <a:p>
            <a:pPr algn="ctr"/>
            <a:r>
              <a:rPr lang="pt-BR" sz="105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CONASEMS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FC3DD2B-F83C-4D5C-B766-3A46CC85EBCC}"/>
              </a:ext>
            </a:extLst>
          </p:cNvPr>
          <p:cNvSpPr txBox="1"/>
          <p:nvPr/>
        </p:nvSpPr>
        <p:spPr>
          <a:xfrm>
            <a:off x="4963822" y="2640967"/>
            <a:ext cx="1152128" cy="415498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COSEMS</a:t>
            </a:r>
          </a:p>
          <a:p>
            <a:pPr algn="ctr"/>
            <a:endParaRPr lang="pt-BR" sz="105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ED39E8D-582A-4A2E-8105-A48C51B52BF0}"/>
              </a:ext>
            </a:extLst>
          </p:cNvPr>
          <p:cNvSpPr/>
          <p:nvPr/>
        </p:nvSpPr>
        <p:spPr>
          <a:xfrm>
            <a:off x="1501210" y="1636661"/>
            <a:ext cx="975260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COLEGIADO PARTICIPATIVO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C74CE3D-B75C-4FAC-9CF1-5A9B3E855AD0}"/>
              </a:ext>
            </a:extLst>
          </p:cNvPr>
          <p:cNvSpPr/>
          <p:nvPr/>
        </p:nvSpPr>
        <p:spPr>
          <a:xfrm>
            <a:off x="2597756" y="1636660"/>
            <a:ext cx="975260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73E0EEF-387E-4400-9235-18E97C52324F}"/>
              </a:ext>
            </a:extLst>
          </p:cNvPr>
          <p:cNvSpPr/>
          <p:nvPr/>
        </p:nvSpPr>
        <p:spPr>
          <a:xfrm>
            <a:off x="3694302" y="1636660"/>
            <a:ext cx="1069016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COMISSÕES INTERGESTORES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DBBA614-89F3-4C3F-BCEE-C8B9236CEFDC}"/>
              </a:ext>
            </a:extLst>
          </p:cNvPr>
          <p:cNvSpPr/>
          <p:nvPr/>
        </p:nvSpPr>
        <p:spPr>
          <a:xfrm>
            <a:off x="4884604" y="1636660"/>
            <a:ext cx="1231346" cy="35032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REPRESENTAÇÕES</a:t>
            </a:r>
          </a:p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GESTORES</a:t>
            </a:r>
          </a:p>
        </p:txBody>
      </p:sp>
    </p:spTree>
    <p:extLst>
      <p:ext uri="{BB962C8B-B14F-4D97-AF65-F5344CB8AC3E}">
        <p14:creationId xmlns:p14="http://schemas.microsoft.com/office/powerpoint/2010/main" val="40092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BD009D1-F376-4F80-8127-AED34ECA4770}"/>
              </a:ext>
            </a:extLst>
          </p:cNvPr>
          <p:cNvSpPr/>
          <p:nvPr/>
        </p:nvSpPr>
        <p:spPr>
          <a:xfrm>
            <a:off x="307743" y="1419622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050" dirty="0">
                <a:latin typeface="Arial" panose="020B0604020202020204" pitchFamily="34" charset="0"/>
              </a:rPr>
              <a:t>Lei 8080/90. Art. 36. O processo de planejamento e orçamento do Sistema Único de Saúde (SUS) será </a:t>
            </a:r>
            <a:r>
              <a:rPr lang="pt-BR" sz="1050" b="1" dirty="0">
                <a:solidFill>
                  <a:srgbClr val="FF7171"/>
                </a:solidFill>
                <a:latin typeface="Arial" panose="020B0604020202020204" pitchFamily="34" charset="0"/>
              </a:rPr>
              <a:t>ascendente</a:t>
            </a:r>
            <a:r>
              <a:rPr lang="pt-BR" sz="1050" dirty="0">
                <a:latin typeface="Arial" panose="020B0604020202020204" pitchFamily="34" charset="0"/>
              </a:rPr>
              <a:t>, do nível local até o federal, ouvidos seus órgãos deliberativos, compatibilizando-se as necessidades da política de saúde com a disponibilidade de recursos em </a:t>
            </a:r>
            <a:r>
              <a:rPr lang="pt-BR" sz="1050" b="1" dirty="0">
                <a:solidFill>
                  <a:srgbClr val="FF7171"/>
                </a:solidFill>
                <a:latin typeface="Arial" panose="020B0604020202020204" pitchFamily="34" charset="0"/>
              </a:rPr>
              <a:t>PLANOS DE SAÚDE </a:t>
            </a:r>
            <a:r>
              <a:rPr lang="pt-BR" sz="1050" dirty="0">
                <a:latin typeface="Arial" panose="020B0604020202020204" pitchFamily="34" charset="0"/>
              </a:rPr>
              <a:t>dos Municípios, dos Estados, do Distrito Federal e da União.</a:t>
            </a:r>
            <a:endParaRPr lang="pt-BR" sz="1050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3" y="62753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PLANEJAMENTO E GESTÃO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Planos de Saúde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356A39-C940-46BA-BD21-0E8588341DD3}"/>
              </a:ext>
            </a:extLst>
          </p:cNvPr>
          <p:cNvSpPr/>
          <p:nvPr/>
        </p:nvSpPr>
        <p:spPr>
          <a:xfrm>
            <a:off x="1396483" y="3162068"/>
            <a:ext cx="468052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PLANO DE SAÚDE = NECESSIDADES + DISPONIBILIDADE DE RECURSOS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AE4A1C-46A7-474E-9C0D-2E567D0C8E39}"/>
              </a:ext>
            </a:extLst>
          </p:cNvPr>
          <p:cNvSpPr/>
          <p:nvPr/>
        </p:nvSpPr>
        <p:spPr>
          <a:xfrm>
            <a:off x="2204864" y="3795886"/>
            <a:ext cx="28246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rgbClr val="376092"/>
                </a:solidFill>
                <a:latin typeface="Arial" panose="020B0604020202020204" pitchFamily="34" charset="0"/>
              </a:rPr>
              <a:t>“É vedada a transferência de recursos para o financiamento de ações não previstas nos planos de saúde”</a:t>
            </a:r>
            <a:endParaRPr lang="pt-BR" sz="11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3" y="62753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PLANEJAMENTO E GESTÃO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Portaria 2.135/2013 (PRC 01)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C706F6-0ACB-4E4B-822E-FB413D399139}"/>
              </a:ext>
            </a:extLst>
          </p:cNvPr>
          <p:cNvSpPr txBox="1"/>
          <p:nvPr/>
        </p:nvSpPr>
        <p:spPr>
          <a:xfrm>
            <a:off x="657198" y="3077437"/>
            <a:ext cx="1509560" cy="30777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F7F94E-8A29-47EF-B611-D0757A799623}"/>
              </a:ext>
            </a:extLst>
          </p:cNvPr>
          <p:cNvSpPr/>
          <p:nvPr/>
        </p:nvSpPr>
        <p:spPr>
          <a:xfrm>
            <a:off x="647302" y="2360384"/>
            <a:ext cx="1519456" cy="375012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PLANO DE SAÚDE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648184A-F7EB-4958-B9E1-423E282DAC59}"/>
              </a:ext>
            </a:extLst>
          </p:cNvPr>
          <p:cNvCxnSpPr/>
          <p:nvPr/>
        </p:nvCxnSpPr>
        <p:spPr>
          <a:xfrm>
            <a:off x="1407030" y="2735396"/>
            <a:ext cx="0" cy="288032"/>
          </a:xfrm>
          <a:prstGeom prst="straightConnector1">
            <a:avLst/>
          </a:prstGeom>
          <a:ln w="28575">
            <a:solidFill>
              <a:srgbClr val="5FA5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70EF575-C8CF-4D4A-BBF1-4C62147E9D3D}"/>
              </a:ext>
            </a:extLst>
          </p:cNvPr>
          <p:cNvCxnSpPr>
            <a:cxnSpLocks/>
          </p:cNvCxnSpPr>
          <p:nvPr/>
        </p:nvCxnSpPr>
        <p:spPr>
          <a:xfrm>
            <a:off x="2238765" y="2547890"/>
            <a:ext cx="288032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60024A-4D90-4E9B-8B32-F1702DB33FBE}"/>
              </a:ext>
            </a:extLst>
          </p:cNvPr>
          <p:cNvSpPr/>
          <p:nvPr/>
        </p:nvSpPr>
        <p:spPr>
          <a:xfrm>
            <a:off x="2598804" y="2360384"/>
            <a:ext cx="1519456" cy="375012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PROGRAMAÇÃO ANUAL DE SAÚDE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4EA02A-E820-4B22-B0FE-71617478C1D1}"/>
              </a:ext>
            </a:extLst>
          </p:cNvPr>
          <p:cNvSpPr txBox="1"/>
          <p:nvPr/>
        </p:nvSpPr>
        <p:spPr>
          <a:xfrm>
            <a:off x="2608700" y="3077436"/>
            <a:ext cx="1509560" cy="307777"/>
          </a:xfrm>
          <a:prstGeom prst="rect">
            <a:avLst/>
          </a:prstGeom>
          <a:noFill/>
          <a:ln w="28575">
            <a:solidFill>
              <a:srgbClr val="5FA5A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120341-9633-4C24-A11A-447781A80BC0}"/>
              </a:ext>
            </a:extLst>
          </p:cNvPr>
          <p:cNvSpPr/>
          <p:nvPr/>
        </p:nvSpPr>
        <p:spPr>
          <a:xfrm>
            <a:off x="4550306" y="2360384"/>
            <a:ext cx="1519456" cy="375012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RELATÓRIO DE GESTÃO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781468B-F2D2-4B4E-B634-33B0C0DCA20E}"/>
              </a:ext>
            </a:extLst>
          </p:cNvPr>
          <p:cNvCxnSpPr>
            <a:cxnSpLocks/>
          </p:cNvCxnSpPr>
          <p:nvPr/>
        </p:nvCxnSpPr>
        <p:spPr>
          <a:xfrm>
            <a:off x="4182981" y="2547890"/>
            <a:ext cx="288032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83A97CC-D264-432B-970D-4B2A0B380A40}"/>
              </a:ext>
            </a:extLst>
          </p:cNvPr>
          <p:cNvCxnSpPr/>
          <p:nvPr/>
        </p:nvCxnSpPr>
        <p:spPr>
          <a:xfrm flipH="1">
            <a:off x="359270" y="2547890"/>
            <a:ext cx="288032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478C642-3D87-47E0-AB07-C298AA5388EE}"/>
              </a:ext>
            </a:extLst>
          </p:cNvPr>
          <p:cNvCxnSpPr/>
          <p:nvPr/>
        </p:nvCxnSpPr>
        <p:spPr>
          <a:xfrm>
            <a:off x="359270" y="2547890"/>
            <a:ext cx="0" cy="175671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7DB7269-11F3-4CD1-B169-E639AE139464}"/>
              </a:ext>
            </a:extLst>
          </p:cNvPr>
          <p:cNvCxnSpPr>
            <a:cxnSpLocks/>
          </p:cNvCxnSpPr>
          <p:nvPr/>
        </p:nvCxnSpPr>
        <p:spPr>
          <a:xfrm>
            <a:off x="359270" y="4304600"/>
            <a:ext cx="297928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FDA555E-F0FF-4BAE-8C47-B41EE9815F10}"/>
              </a:ext>
            </a:extLst>
          </p:cNvPr>
          <p:cNvSpPr/>
          <p:nvPr/>
        </p:nvSpPr>
        <p:spPr>
          <a:xfrm>
            <a:off x="683306" y="3533748"/>
            <a:ext cx="1447447" cy="1541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-Análise situacional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-Definição de diretrizes, objetivos, metas e indicadores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-Processo de monitoramento e avaliação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3B2484-A5A0-4C3B-8935-5901E4074B92}"/>
              </a:ext>
            </a:extLst>
          </p:cNvPr>
          <p:cNvSpPr txBox="1"/>
          <p:nvPr/>
        </p:nvSpPr>
        <p:spPr>
          <a:xfrm>
            <a:off x="657198" y="1367820"/>
            <a:ext cx="1509560" cy="60016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Diretrizes dos Conselhos e das Conferências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BEC8F99-5452-4B12-9DD7-EBD06A7539CC}"/>
              </a:ext>
            </a:extLst>
          </p:cNvPr>
          <p:cNvSpPr/>
          <p:nvPr/>
        </p:nvSpPr>
        <p:spPr>
          <a:xfrm>
            <a:off x="1299018" y="2047344"/>
            <a:ext cx="216024" cy="245310"/>
          </a:xfrm>
          <a:prstGeom prst="downArrow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A962425-E8F0-40E2-B21B-EC9586C00FB3}"/>
              </a:ext>
            </a:extLst>
          </p:cNvPr>
          <p:cNvCxnSpPr>
            <a:cxnSpLocks/>
          </p:cNvCxnSpPr>
          <p:nvPr/>
        </p:nvCxnSpPr>
        <p:spPr>
          <a:xfrm flipH="1">
            <a:off x="2348880" y="2655393"/>
            <a:ext cx="288032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1717ED6-D180-4338-A08B-AC6298D57797}"/>
              </a:ext>
            </a:extLst>
          </p:cNvPr>
          <p:cNvCxnSpPr>
            <a:cxnSpLocks/>
          </p:cNvCxnSpPr>
          <p:nvPr/>
        </p:nvCxnSpPr>
        <p:spPr>
          <a:xfrm>
            <a:off x="2348880" y="2655393"/>
            <a:ext cx="0" cy="1649207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6BB6BC-257D-411B-9595-1ED2090B89B4}"/>
              </a:ext>
            </a:extLst>
          </p:cNvPr>
          <p:cNvCxnSpPr>
            <a:cxnSpLocks/>
          </p:cNvCxnSpPr>
          <p:nvPr/>
        </p:nvCxnSpPr>
        <p:spPr>
          <a:xfrm>
            <a:off x="2329826" y="4304600"/>
            <a:ext cx="326139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5EED300-06CC-4D36-844D-A942FD9F5170}"/>
              </a:ext>
            </a:extLst>
          </p:cNvPr>
          <p:cNvSpPr/>
          <p:nvPr/>
        </p:nvSpPr>
        <p:spPr>
          <a:xfrm>
            <a:off x="2655965" y="3714528"/>
            <a:ext cx="1447447" cy="118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-Previsão das ações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Indicadores a serem utilizados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-Previsão de alocação de recursos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A550A94-6A0E-46BE-AE4F-97123C63D6AF}"/>
              </a:ext>
            </a:extLst>
          </p:cNvPr>
          <p:cNvCxnSpPr>
            <a:cxnSpLocks/>
          </p:cNvCxnSpPr>
          <p:nvPr/>
        </p:nvCxnSpPr>
        <p:spPr>
          <a:xfrm flipH="1">
            <a:off x="4315736" y="2655393"/>
            <a:ext cx="288032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4BAF1F1-DA61-418B-BD13-542E6FDEA7C2}"/>
              </a:ext>
            </a:extLst>
          </p:cNvPr>
          <p:cNvCxnSpPr>
            <a:cxnSpLocks/>
          </p:cNvCxnSpPr>
          <p:nvPr/>
        </p:nvCxnSpPr>
        <p:spPr>
          <a:xfrm>
            <a:off x="4315736" y="2655393"/>
            <a:ext cx="11261" cy="1059135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6C8C659-DC81-4C99-8A2F-80ABC3947AD5}"/>
              </a:ext>
            </a:extLst>
          </p:cNvPr>
          <p:cNvCxnSpPr>
            <a:cxnSpLocks/>
          </p:cNvCxnSpPr>
          <p:nvPr/>
        </p:nvCxnSpPr>
        <p:spPr>
          <a:xfrm>
            <a:off x="4326997" y="3702501"/>
            <a:ext cx="326139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67B39C28-4260-405B-B2BB-C8313D347076}"/>
              </a:ext>
            </a:extLst>
          </p:cNvPr>
          <p:cNvSpPr/>
          <p:nvPr/>
        </p:nvSpPr>
        <p:spPr>
          <a:xfrm>
            <a:off x="4641875" y="2928981"/>
            <a:ext cx="1985908" cy="1999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-Diretrizes, objetivos e indicadores do Plano de Saúde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-Metas da PAS (previstas x executadas)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-Análise da execução orçamentária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sz="1100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-Recomendações necessárias (inclusive redirecionamentos no Plano)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1CA5E926-546F-4C5C-95FE-6AA4044B7CEF}"/>
              </a:ext>
            </a:extLst>
          </p:cNvPr>
          <p:cNvCxnSpPr>
            <a:cxnSpLocks/>
          </p:cNvCxnSpPr>
          <p:nvPr/>
        </p:nvCxnSpPr>
        <p:spPr>
          <a:xfrm flipV="1">
            <a:off x="1844824" y="1967984"/>
            <a:ext cx="1513708" cy="392401"/>
          </a:xfrm>
          <a:prstGeom prst="line">
            <a:avLst/>
          </a:prstGeom>
          <a:ln w="28575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E780B34-F502-44D1-9164-C2E1434FF631}"/>
              </a:ext>
            </a:extLst>
          </p:cNvPr>
          <p:cNvCxnSpPr>
            <a:cxnSpLocks/>
          </p:cNvCxnSpPr>
          <p:nvPr/>
        </p:nvCxnSpPr>
        <p:spPr>
          <a:xfrm flipV="1">
            <a:off x="3388092" y="1967984"/>
            <a:ext cx="0" cy="422147"/>
          </a:xfrm>
          <a:prstGeom prst="line">
            <a:avLst/>
          </a:prstGeom>
          <a:ln w="28575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39EE1BC3-6A00-46C1-BE60-48495012670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388092" y="1960768"/>
            <a:ext cx="1921942" cy="399616"/>
          </a:xfrm>
          <a:prstGeom prst="line">
            <a:avLst/>
          </a:prstGeom>
          <a:ln w="28575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FC9F014-E92B-4AAF-9CE1-29E9E5440AEC}"/>
              </a:ext>
            </a:extLst>
          </p:cNvPr>
          <p:cNvSpPr txBox="1"/>
          <p:nvPr/>
        </p:nvSpPr>
        <p:spPr>
          <a:xfrm>
            <a:off x="2663509" y="1492000"/>
            <a:ext cx="1509560" cy="430887"/>
          </a:xfrm>
          <a:prstGeom prst="rect">
            <a:avLst/>
          </a:prstGeom>
          <a:noFill/>
          <a:ln w="19050">
            <a:solidFill>
              <a:srgbClr val="37609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Aprovação do Conselho</a:t>
            </a:r>
          </a:p>
        </p:txBody>
      </p:sp>
    </p:spTree>
    <p:extLst>
      <p:ext uri="{BB962C8B-B14F-4D97-AF65-F5344CB8AC3E}">
        <p14:creationId xmlns:p14="http://schemas.microsoft.com/office/powerpoint/2010/main" val="41991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4" grpId="0" animBg="1"/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3" y="62753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PLANEJAMENTO E GESTÃO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SARGSUS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9AC4B89-BA15-4B95-B7A9-4DA5F91B0EA8}"/>
              </a:ext>
            </a:extLst>
          </p:cNvPr>
          <p:cNvSpPr/>
          <p:nvPr/>
        </p:nvSpPr>
        <p:spPr>
          <a:xfrm>
            <a:off x="1700808" y="2355726"/>
            <a:ext cx="3916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https://sargsus.saude.gov.br</a:t>
            </a:r>
          </a:p>
        </p:txBody>
      </p:sp>
    </p:spTree>
    <p:extLst>
      <p:ext uri="{BB962C8B-B14F-4D97-AF65-F5344CB8AC3E}">
        <p14:creationId xmlns:p14="http://schemas.microsoft.com/office/powerpoint/2010/main" val="42632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3" y="62753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PLANEJAMENTO E GESTÃO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Implicações: e se a gestão falhar?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578D03-6FE0-4EFD-BF07-A713A7A9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44" y="1779662"/>
            <a:ext cx="5030165" cy="24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3" y="62753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PLANEJAMENTO E GESTÃO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Implicações: e se a gestão falhar?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004D997-81FC-47FF-9604-46270A8AFD83}"/>
              </a:ext>
            </a:extLst>
          </p:cNvPr>
          <p:cNvSpPr/>
          <p:nvPr/>
        </p:nvSpPr>
        <p:spPr>
          <a:xfrm>
            <a:off x="476672" y="1372189"/>
            <a:ext cx="28803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LC 141: Art. 22.  É vedada a exigência de restrição à entrega dos recursos (...) na modalidade regular e automática prevista nesta Lei Complementar, os quais são considerados transferência obrigatória (...). </a:t>
            </a:r>
            <a:endParaRPr lang="pt-BR" sz="1200" dirty="0">
              <a:latin typeface="Arial" panose="020B0604020202020204" pitchFamily="34" charset="0"/>
            </a:endParaRPr>
          </a:p>
          <a:p>
            <a:pPr algn="just"/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Parágrafo único.  A vedação prevista no caput não impede a União e os Estados de condicionarem a entrega dos recursos: </a:t>
            </a:r>
          </a:p>
          <a:p>
            <a:pPr algn="just"/>
            <a:endParaRPr lang="pt-BR" sz="1200" dirty="0">
              <a:latin typeface="Arial" panose="020B0604020202020204" pitchFamily="34" charset="0"/>
            </a:endParaRPr>
          </a:p>
          <a:p>
            <a:pPr algn="just"/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 - à instituição e ao funcionamento do </a:t>
            </a:r>
            <a:r>
              <a:rPr lang="pt-BR" sz="1200" dirty="0">
                <a:solidFill>
                  <a:srgbClr val="FF7171"/>
                </a:solidFill>
                <a:latin typeface="Arial" panose="020B0604020202020204" pitchFamily="34" charset="0"/>
              </a:rPr>
              <a:t>Fundo (de saúde)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 do </a:t>
            </a:r>
            <a:r>
              <a:rPr lang="pt-BR" sz="1200" dirty="0">
                <a:solidFill>
                  <a:srgbClr val="FF7171"/>
                </a:solidFill>
                <a:latin typeface="Arial" panose="020B0604020202020204" pitchFamily="34" charset="0"/>
              </a:rPr>
              <a:t>Conselho de Saúde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no âmbito do ente da Federação; e </a:t>
            </a:r>
          </a:p>
          <a:p>
            <a:pPr algn="just"/>
            <a:endParaRPr lang="pt-BR" sz="1200" dirty="0">
              <a:latin typeface="Arial" panose="020B0604020202020204" pitchFamily="34" charset="0"/>
            </a:endParaRPr>
          </a:p>
          <a:p>
            <a:pPr algn="just"/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II - à </a:t>
            </a:r>
            <a:r>
              <a:rPr lang="pt-BR" sz="1200" u="sng" dirty="0">
                <a:solidFill>
                  <a:srgbClr val="FF7171"/>
                </a:solidFill>
                <a:latin typeface="Arial" panose="020B0604020202020204" pitchFamily="34" charset="0"/>
              </a:rPr>
              <a:t>elaboração</a:t>
            </a:r>
            <a:r>
              <a:rPr lang="pt-BR" sz="1200" dirty="0">
                <a:solidFill>
                  <a:srgbClr val="FF7171"/>
                </a:solidFill>
                <a:latin typeface="Arial" panose="020B0604020202020204" pitchFamily="34" charset="0"/>
              </a:rPr>
              <a:t> do Plano de Saúde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  <a:endParaRPr lang="pt-BR" sz="12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8826ED-7B34-4220-A78F-67DA3946D58D}"/>
              </a:ext>
            </a:extLst>
          </p:cNvPr>
          <p:cNvSpPr/>
          <p:nvPr/>
        </p:nvSpPr>
        <p:spPr>
          <a:xfrm>
            <a:off x="3717032" y="1372189"/>
            <a:ext cx="28083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</a:rPr>
              <a:t>Lei 8142/90: Art. 4° Para receberem os recursos, de que trata o art. 3° desta lei, os Municípios, os Estados e o Distrito Federal deverão contar com:</a:t>
            </a:r>
            <a:endParaRPr lang="pt-BR" sz="1200" dirty="0"/>
          </a:p>
          <a:p>
            <a:pPr algn="just"/>
            <a:r>
              <a:rPr lang="pt-BR" sz="1200" dirty="0">
                <a:latin typeface="Arial" panose="020B0604020202020204" pitchFamily="34" charset="0"/>
              </a:rPr>
              <a:t>I - </a:t>
            </a:r>
            <a:r>
              <a:rPr lang="pt-BR" sz="1200" dirty="0">
                <a:solidFill>
                  <a:srgbClr val="FF7171"/>
                </a:solidFill>
                <a:latin typeface="Arial" panose="020B0604020202020204" pitchFamily="34" charset="0"/>
              </a:rPr>
              <a:t>Fundo de Saúde</a:t>
            </a:r>
            <a:r>
              <a:rPr lang="pt-BR" sz="1200" dirty="0">
                <a:latin typeface="Arial" panose="020B0604020202020204" pitchFamily="34" charset="0"/>
              </a:rPr>
              <a:t>;</a:t>
            </a:r>
            <a:endParaRPr lang="pt-BR" sz="1200" dirty="0"/>
          </a:p>
          <a:p>
            <a:pPr algn="just"/>
            <a:r>
              <a:rPr lang="pt-BR" sz="1200" dirty="0">
                <a:latin typeface="Arial" panose="020B0604020202020204" pitchFamily="34" charset="0"/>
              </a:rPr>
              <a:t>II - </a:t>
            </a:r>
            <a:r>
              <a:rPr lang="pt-BR" sz="1200" dirty="0">
                <a:solidFill>
                  <a:srgbClr val="FF7171"/>
                </a:solidFill>
                <a:latin typeface="Arial" panose="020B0604020202020204" pitchFamily="34" charset="0"/>
              </a:rPr>
              <a:t>Conselho de Saúde</a:t>
            </a:r>
            <a:r>
              <a:rPr lang="pt-BR" sz="1200" dirty="0">
                <a:latin typeface="Arial" panose="020B0604020202020204" pitchFamily="34" charset="0"/>
              </a:rPr>
              <a:t>;</a:t>
            </a:r>
            <a:endParaRPr lang="pt-BR" sz="1200" dirty="0">
              <a:solidFill>
                <a:srgbClr val="FF7171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</a:rPr>
              <a:t>III - </a:t>
            </a:r>
            <a:r>
              <a:rPr lang="pt-BR" sz="1200" dirty="0">
                <a:solidFill>
                  <a:srgbClr val="FF7171"/>
                </a:solidFill>
                <a:latin typeface="Arial" panose="020B0604020202020204" pitchFamily="34" charset="0"/>
              </a:rPr>
              <a:t>Plano de saúde</a:t>
            </a:r>
            <a:r>
              <a:rPr lang="pt-BR" sz="1200" dirty="0">
                <a:latin typeface="Arial" panose="020B0604020202020204" pitchFamily="34" charset="0"/>
              </a:rPr>
              <a:t>;</a:t>
            </a:r>
            <a:endParaRPr lang="pt-BR" sz="1200" dirty="0"/>
          </a:p>
          <a:p>
            <a:pPr algn="just"/>
            <a:r>
              <a:rPr lang="pt-BR" sz="1200" dirty="0">
                <a:latin typeface="Arial" panose="020B0604020202020204" pitchFamily="34" charset="0"/>
              </a:rPr>
              <a:t>IV - </a:t>
            </a:r>
            <a:r>
              <a:rPr lang="pt-BR" sz="1200" dirty="0">
                <a:solidFill>
                  <a:srgbClr val="FF7171"/>
                </a:solidFill>
                <a:latin typeface="Arial" panose="020B0604020202020204" pitchFamily="34" charset="0"/>
              </a:rPr>
              <a:t>Relatórios de gestão </a:t>
            </a:r>
            <a:r>
              <a:rPr lang="pt-BR" sz="1200" dirty="0">
                <a:latin typeface="Arial" panose="020B0604020202020204" pitchFamily="34" charset="0"/>
              </a:rPr>
              <a:t>que permitam o controle de que trata o § 4° do art. 33 da Lei n° 8.080, de 19 de setembro de 1990;</a:t>
            </a:r>
            <a:endParaRPr lang="pt-BR" sz="1200" dirty="0"/>
          </a:p>
          <a:p>
            <a:pPr algn="just"/>
            <a:r>
              <a:rPr lang="pt-BR" sz="1200" dirty="0">
                <a:latin typeface="Arial" panose="020B0604020202020204" pitchFamily="34" charset="0"/>
              </a:rPr>
              <a:t>V - Contrapartida de recursos para a saúde no respectivo orçamento;</a:t>
            </a:r>
            <a:endParaRPr lang="pt-BR" sz="1200" dirty="0"/>
          </a:p>
          <a:p>
            <a:pPr algn="just"/>
            <a:r>
              <a:rPr lang="pt-BR" sz="1200" dirty="0">
                <a:latin typeface="Arial" panose="020B0604020202020204" pitchFamily="34" charset="0"/>
              </a:rPr>
              <a:t>VI - Comissão de elaboração do Plano de Carreira, Cargos e Salários (PCCS).</a:t>
            </a:r>
            <a:endParaRPr lang="pt-B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1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3" y="627534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PLANEJAMENTO E GESTÃO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Papel dos Tribunais de Contas (LC 141/2012)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C54A5-6F65-4635-A25C-432351E41F2E}"/>
              </a:ext>
            </a:extLst>
          </p:cNvPr>
          <p:cNvSpPr txBox="1"/>
          <p:nvPr/>
        </p:nvSpPr>
        <p:spPr>
          <a:xfrm>
            <a:off x="476672" y="1635646"/>
            <a:ext cx="5688632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informado pelo Poder Executivo acerca do montante previsto para transferência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4CF1E4-3AB6-4D2D-A758-57DB642EF014}"/>
              </a:ext>
            </a:extLst>
          </p:cNvPr>
          <p:cNvSpPr txBox="1"/>
          <p:nvPr/>
        </p:nvSpPr>
        <p:spPr>
          <a:xfrm>
            <a:off x="488082" y="2019786"/>
            <a:ext cx="5688632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a aplicação mínima em saúde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E6395F-EE7D-482D-A4C9-1A85C95E3880}"/>
              </a:ext>
            </a:extLst>
          </p:cNvPr>
          <p:cNvSpPr txBox="1"/>
          <p:nvPr/>
        </p:nvSpPr>
        <p:spPr>
          <a:xfrm>
            <a:off x="488082" y="2403926"/>
            <a:ext cx="5688632" cy="43088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Adotar providências para a devolução dos recursos ao fundo de saúde quando não aplicados em ASPS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7083BA-1B02-4F7C-B6F2-F777EC22FF6A}"/>
              </a:ext>
            </a:extLst>
          </p:cNvPr>
          <p:cNvSpPr txBox="1"/>
          <p:nvPr/>
        </p:nvSpPr>
        <p:spPr>
          <a:xfrm>
            <a:off x="488082" y="2957343"/>
            <a:ext cx="5688632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Responsabilização dos agentes quando o recurso da saúde não for aplicado em ASPS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9FF1C0-C4D5-4D15-8D8E-28C9251EF341}"/>
              </a:ext>
            </a:extLst>
          </p:cNvPr>
          <p:cNvSpPr txBox="1"/>
          <p:nvPr/>
        </p:nvSpPr>
        <p:spPr>
          <a:xfrm>
            <a:off x="488082" y="3341483"/>
            <a:ext cx="5688632" cy="93871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 o Poder Legislativo quanto à: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e execução do Plano de Saúde;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Cumprimento das metas estabelecidas;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Destinação de recursos obtidos com alienação de ativos adquiridos com recursos da saúde	</a:t>
            </a:r>
          </a:p>
        </p:txBody>
      </p:sp>
    </p:spTree>
    <p:extLst>
      <p:ext uri="{BB962C8B-B14F-4D97-AF65-F5344CB8AC3E}">
        <p14:creationId xmlns:p14="http://schemas.microsoft.com/office/powerpoint/2010/main" val="15573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Controle e Auditoria</a:t>
            </a:r>
            <a:br>
              <a:rPr lang="pt-BR" sz="2800" dirty="0"/>
            </a:br>
            <a:r>
              <a:rPr lang="pt-BR" sz="2800" dirty="0"/>
              <a:t>em Saúde</a:t>
            </a:r>
          </a:p>
        </p:txBody>
      </p:sp>
    </p:spTree>
    <p:extLst>
      <p:ext uri="{BB962C8B-B14F-4D97-AF65-F5344CB8AC3E}">
        <p14:creationId xmlns:p14="http://schemas.microsoft.com/office/powerpoint/2010/main" val="29857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822003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Sistema Nacional de Auditoria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Componentes </a:t>
            </a:r>
            <a:r>
              <a:rPr lang="pt-BR" sz="2000" b="0" dirty="0">
                <a:solidFill>
                  <a:srgbClr val="C00000"/>
                </a:solidFill>
              </a:rPr>
              <a:t>Federal</a:t>
            </a:r>
            <a:r>
              <a:rPr lang="pt-BR" sz="2000" b="0" dirty="0">
                <a:solidFill>
                  <a:srgbClr val="0D8571"/>
                </a:solidFill>
              </a:rPr>
              <a:t>, 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	          Estaduais e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	          </a:t>
            </a:r>
            <a:r>
              <a:rPr lang="pt-BR" sz="2000" b="0" dirty="0">
                <a:solidFill>
                  <a:srgbClr val="376092"/>
                </a:solidFill>
              </a:rPr>
              <a:t>Municipais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74B5A0-898C-44F2-B2A7-C6B32DD575CD}"/>
              </a:ext>
            </a:extLst>
          </p:cNvPr>
          <p:cNvSpPr/>
          <p:nvPr/>
        </p:nvSpPr>
        <p:spPr>
          <a:xfrm>
            <a:off x="307742" y="2028195"/>
            <a:ext cx="18971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Art. 16. A direção nacional do Sistema Único da Saúde (SUS) compete:</a:t>
            </a:r>
          </a:p>
          <a:p>
            <a:pPr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(...)</a:t>
            </a:r>
          </a:p>
          <a:p>
            <a:pPr algn="just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XIX - estabelecer o Sistema Nacional de Auditoria e coordenar a avaliação técnica e financeira do SUS em todo o Território Nacional em cooperação técnica com os Estados, Municípios e Distrito Federal.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A86E4E-401C-43CE-B487-0E749A9811A6}"/>
              </a:ext>
            </a:extLst>
          </p:cNvPr>
          <p:cNvSpPr txBox="1"/>
          <p:nvPr/>
        </p:nvSpPr>
        <p:spPr>
          <a:xfrm>
            <a:off x="4293096" y="2504016"/>
            <a:ext cx="1874327" cy="707886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dos recursos transferidos, mediante análise dos relatórios de gestão do ente recebedor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0FDA5E-0C6B-48E5-9E17-1561091ABC70}"/>
              </a:ext>
            </a:extLst>
          </p:cNvPr>
          <p:cNvSpPr txBox="1"/>
          <p:nvPr/>
        </p:nvSpPr>
        <p:spPr>
          <a:xfrm>
            <a:off x="4293096" y="1484784"/>
            <a:ext cx="1872208" cy="4001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 e serviços previstos no Plano de Saúde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3228C6-926D-47D3-8427-22CE201E890A}"/>
              </a:ext>
            </a:extLst>
          </p:cNvPr>
          <p:cNvSpPr txBox="1"/>
          <p:nvPr/>
        </p:nvSpPr>
        <p:spPr>
          <a:xfrm>
            <a:off x="4293096" y="1994400"/>
            <a:ext cx="1872208" cy="4001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de saúde sob sua gestão (públicos/privados)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EAB9C0-C755-4E90-8FD9-64701F2DB6D0}"/>
              </a:ext>
            </a:extLst>
          </p:cNvPr>
          <p:cNvSpPr txBox="1"/>
          <p:nvPr/>
        </p:nvSpPr>
        <p:spPr>
          <a:xfrm>
            <a:off x="4290977" y="3321408"/>
            <a:ext cx="1874327" cy="553998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estaduais de saúde (inclusive os componentes do SNA)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9D587A-CD84-4147-8048-FE6DEC4C5FE7}"/>
              </a:ext>
            </a:extLst>
          </p:cNvPr>
          <p:cNvSpPr txBox="1"/>
          <p:nvPr/>
        </p:nvSpPr>
        <p:spPr>
          <a:xfrm>
            <a:off x="4290977" y="3984912"/>
            <a:ext cx="1874327" cy="553998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municipais de saúde (inclusive os componentes do SNA)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BBF285-71D6-4540-95C3-BFC2801647B3}"/>
              </a:ext>
            </a:extLst>
          </p:cNvPr>
          <p:cNvCxnSpPr/>
          <p:nvPr/>
        </p:nvCxnSpPr>
        <p:spPr>
          <a:xfrm>
            <a:off x="2924944" y="915566"/>
            <a:ext cx="1366033" cy="76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864A373-728F-442E-A759-C6329987191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22825" y="915565"/>
            <a:ext cx="1370271" cy="12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5494F32-06F7-4EFE-B221-D1EB1C142A3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36232" y="913747"/>
            <a:ext cx="1356864" cy="194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D7A0398-86E2-4A9B-81A5-751602CC1B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36232" y="921414"/>
            <a:ext cx="1354745" cy="267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FF5E9B-B6D1-4884-A8F8-D12FF56AB3FA}"/>
              </a:ext>
            </a:extLst>
          </p:cNvPr>
          <p:cNvCxnSpPr/>
          <p:nvPr/>
        </p:nvCxnSpPr>
        <p:spPr>
          <a:xfrm>
            <a:off x="3068960" y="1250628"/>
            <a:ext cx="1222017" cy="428625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A4A120B-9670-4C20-9DF2-54B56171A14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82362" y="1267022"/>
            <a:ext cx="1210734" cy="927433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A83490F-0357-4293-A12E-582633622F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91531" y="1278002"/>
            <a:ext cx="1201565" cy="1579957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6223295-78EE-4F67-AEDE-260751C99F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91531" y="1267022"/>
            <a:ext cx="1199446" cy="2994889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803E9E5-90A3-491A-B77B-0F54D3ED5245}"/>
              </a:ext>
            </a:extLst>
          </p:cNvPr>
          <p:cNvCxnSpPr/>
          <p:nvPr/>
        </p:nvCxnSpPr>
        <p:spPr>
          <a:xfrm>
            <a:off x="3308530" y="1555010"/>
            <a:ext cx="982447" cy="124243"/>
          </a:xfrm>
          <a:prstGeom prst="straightConnector1">
            <a:avLst/>
          </a:prstGeom>
          <a:ln>
            <a:solidFill>
              <a:srgbClr val="005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0543AB4-9DCC-441D-BE95-D14049AF44B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12776" y="1557221"/>
            <a:ext cx="980320" cy="637234"/>
          </a:xfrm>
          <a:prstGeom prst="straightConnector1">
            <a:avLst/>
          </a:prstGeom>
          <a:ln>
            <a:solidFill>
              <a:srgbClr val="005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Contexto histórico e </a:t>
            </a:r>
            <a:br>
              <a:rPr lang="pt-BR" sz="2800" dirty="0"/>
            </a:br>
            <a:r>
              <a:rPr lang="pt-BR" sz="2800" dirty="0"/>
              <a:t>Legislação Básica do SUS</a:t>
            </a:r>
          </a:p>
        </p:txBody>
      </p:sp>
    </p:spTree>
    <p:extLst>
      <p:ext uri="{BB962C8B-B14F-4D97-AF65-F5344CB8AC3E}">
        <p14:creationId xmlns:p14="http://schemas.microsoft.com/office/powerpoint/2010/main" val="33485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Sistema Nacional de Auditoria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Acórdão TCU nº 1.246/2017 - Plenário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2E668D-56DC-4C79-AF17-B04C594E6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52" y="1419622"/>
            <a:ext cx="4782983" cy="29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E76E0F0-B9C8-4D84-B344-11F1090D3357}"/>
              </a:ext>
            </a:extLst>
          </p:cNvPr>
          <p:cNvSpPr/>
          <p:nvPr/>
        </p:nvSpPr>
        <p:spPr>
          <a:xfrm>
            <a:off x="2175940" y="4325997"/>
            <a:ext cx="28246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rgbClr val="376092"/>
                </a:solidFill>
                <a:latin typeface="Arial" panose="020B0604020202020204" pitchFamily="34" charset="0"/>
              </a:rPr>
              <a:t>A quem compete fortalecer o SNA?</a:t>
            </a:r>
            <a:endParaRPr lang="pt-BR" sz="11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Sistema Nacional de Auditoria do SUS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Acórdão TCU nº 1.246/2017 - Plenário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A2EC42-C17C-4A58-8BB1-A49EDBE214FA}"/>
              </a:ext>
            </a:extLst>
          </p:cNvPr>
          <p:cNvSpPr txBox="1"/>
          <p:nvPr/>
        </p:nvSpPr>
        <p:spPr>
          <a:xfrm>
            <a:off x="714181" y="1923678"/>
            <a:ext cx="1800200" cy="64633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DENASUS como indutor do fortalecimento do SNA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814C86-CB29-4089-A273-6A34C834CB91}"/>
              </a:ext>
            </a:extLst>
          </p:cNvPr>
          <p:cNvSpPr/>
          <p:nvPr/>
        </p:nvSpPr>
        <p:spPr>
          <a:xfrm>
            <a:off x="714181" y="2643758"/>
            <a:ext cx="1800200" cy="167115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Desconhece a realidade do SNA;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Baixa integração;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Ausência de orientação e </a:t>
            </a:r>
            <a:r>
              <a:rPr lang="pt-BR" sz="10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capacitaçaõ</a:t>
            </a: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1E8F42-F8D2-4094-8CCB-4F9662921E32}"/>
              </a:ext>
            </a:extLst>
          </p:cNvPr>
          <p:cNvSpPr txBox="1"/>
          <p:nvPr/>
        </p:nvSpPr>
        <p:spPr>
          <a:xfrm>
            <a:off x="2564904" y="1923678"/>
            <a:ext cx="1800200" cy="64633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independência e autonomia</a:t>
            </a:r>
          </a:p>
          <a:p>
            <a:pPr algn="ctr"/>
            <a:endParaRPr lang="pt-BR" sz="120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3E6DA2-BE5E-4116-90EA-BC0EC2A2A7A9}"/>
              </a:ext>
            </a:extLst>
          </p:cNvPr>
          <p:cNvSpPr/>
          <p:nvPr/>
        </p:nvSpPr>
        <p:spPr>
          <a:xfrm>
            <a:off x="2564904" y="2643758"/>
            <a:ext cx="1800200" cy="167115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Estrutura organizacional no Ministério da Saúde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Relação com o CNS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Limitação de acesso a informações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Limitação técnica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67D394-1C8F-4DF2-9917-AA2464D8B35F}"/>
              </a:ext>
            </a:extLst>
          </p:cNvPr>
          <p:cNvSpPr txBox="1"/>
          <p:nvPr/>
        </p:nvSpPr>
        <p:spPr>
          <a:xfrm>
            <a:off x="4422915" y="1923678"/>
            <a:ext cx="1800200" cy="64633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de Controle Interno (e não de Auditoria)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1D14EE-64A3-4D3A-ADEF-2C1776331B2F}"/>
              </a:ext>
            </a:extLst>
          </p:cNvPr>
          <p:cNvSpPr/>
          <p:nvPr/>
        </p:nvSpPr>
        <p:spPr>
          <a:xfrm>
            <a:off x="4422915" y="2643758"/>
            <a:ext cx="1800200" cy="167115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Linhas de defesa</a:t>
            </a:r>
          </a:p>
        </p:txBody>
      </p:sp>
    </p:spTree>
    <p:extLst>
      <p:ext uri="{BB962C8B-B14F-4D97-AF65-F5344CB8AC3E}">
        <p14:creationId xmlns:p14="http://schemas.microsoft.com/office/powerpoint/2010/main" val="26269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95CAE2-CF81-4905-85E1-65BBF241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8"/>
            <a:ext cx="6858000" cy="13960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263EDB-B65F-4882-A2CB-2DF688117A91}"/>
              </a:ext>
            </a:extLst>
          </p:cNvPr>
          <p:cNvSpPr txBox="1"/>
          <p:nvPr/>
        </p:nvSpPr>
        <p:spPr>
          <a:xfrm>
            <a:off x="334735" y="1176516"/>
            <a:ext cx="38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REDE DE CONTROLE NA SAÚDE</a:t>
            </a:r>
            <a:endParaRPr lang="pt-BR" sz="1013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AA3F2A-0833-4AE1-9C0A-6DA7544D2921}"/>
              </a:ext>
            </a:extLst>
          </p:cNvPr>
          <p:cNvSpPr txBox="1"/>
          <p:nvPr/>
        </p:nvSpPr>
        <p:spPr>
          <a:xfrm>
            <a:off x="391885" y="2468734"/>
            <a:ext cx="1371601" cy="24820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13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1FD082-1B45-444E-AF46-23AD8B72E64B}"/>
              </a:ext>
            </a:extLst>
          </p:cNvPr>
          <p:cNvSpPr txBox="1"/>
          <p:nvPr/>
        </p:nvSpPr>
        <p:spPr>
          <a:xfrm>
            <a:off x="1939017" y="2468734"/>
            <a:ext cx="1371601" cy="24820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13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PARLAMENTAR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A21514-4E08-4F79-9164-06E03FA6D61D}"/>
              </a:ext>
            </a:extLst>
          </p:cNvPr>
          <p:cNvSpPr txBox="1"/>
          <p:nvPr/>
        </p:nvSpPr>
        <p:spPr>
          <a:xfrm>
            <a:off x="3486150" y="2468734"/>
            <a:ext cx="1371601" cy="24820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13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JUDICIAL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AFDDC1-ADF5-42B7-8D05-BFE12CAA1282}"/>
              </a:ext>
            </a:extLst>
          </p:cNvPr>
          <p:cNvSpPr txBox="1"/>
          <p:nvPr/>
        </p:nvSpPr>
        <p:spPr>
          <a:xfrm>
            <a:off x="5033282" y="2468734"/>
            <a:ext cx="1371601" cy="24820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13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2ADA7F-7D25-4C7C-9D04-B41935B651E4}"/>
              </a:ext>
            </a:extLst>
          </p:cNvPr>
          <p:cNvSpPr txBox="1"/>
          <p:nvPr/>
        </p:nvSpPr>
        <p:spPr>
          <a:xfrm>
            <a:off x="714376" y="2933062"/>
            <a:ext cx="1049111" cy="213585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8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EC98BA-A46D-4172-AC1A-8DBCB5971248}"/>
              </a:ext>
            </a:extLst>
          </p:cNvPr>
          <p:cNvSpPr txBox="1"/>
          <p:nvPr/>
        </p:nvSpPr>
        <p:spPr>
          <a:xfrm>
            <a:off x="742603" y="4287624"/>
            <a:ext cx="1049111" cy="213585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8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89656E-BD89-43B6-98CF-07D1E73549AC}"/>
              </a:ext>
            </a:extLst>
          </p:cNvPr>
          <p:cNvCxnSpPr>
            <a:cxnSpLocks/>
          </p:cNvCxnSpPr>
          <p:nvPr/>
        </p:nvCxnSpPr>
        <p:spPr>
          <a:xfrm>
            <a:off x="391885" y="2676483"/>
            <a:ext cx="0" cy="1699206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70FE34C-5675-4C9C-8CB3-F29356DA48DB}"/>
              </a:ext>
            </a:extLst>
          </p:cNvPr>
          <p:cNvCxnSpPr>
            <a:cxnSpLocks/>
          </p:cNvCxnSpPr>
          <p:nvPr/>
        </p:nvCxnSpPr>
        <p:spPr>
          <a:xfrm>
            <a:off x="391885" y="3019624"/>
            <a:ext cx="29927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894BA5B-C1DD-403B-9B25-DEA7E062924E}"/>
              </a:ext>
            </a:extLst>
          </p:cNvPr>
          <p:cNvCxnSpPr>
            <a:cxnSpLocks/>
          </p:cNvCxnSpPr>
          <p:nvPr/>
        </p:nvCxnSpPr>
        <p:spPr>
          <a:xfrm>
            <a:off x="391885" y="4375689"/>
            <a:ext cx="332572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FDF1269-08C6-49E4-87FF-23702AB4C877}"/>
              </a:ext>
            </a:extLst>
          </p:cNvPr>
          <p:cNvSpPr txBox="1"/>
          <p:nvPr/>
        </p:nvSpPr>
        <p:spPr>
          <a:xfrm>
            <a:off x="5033283" y="2933062"/>
            <a:ext cx="1049111" cy="213585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8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7C12330-9B83-40EC-8E1F-F8104E3F3D72}"/>
              </a:ext>
            </a:extLst>
          </p:cNvPr>
          <p:cNvSpPr txBox="1"/>
          <p:nvPr/>
        </p:nvSpPr>
        <p:spPr>
          <a:xfrm>
            <a:off x="5033282" y="3217587"/>
            <a:ext cx="1049111" cy="213585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8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COLETIVO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23473D4-F60E-4DE3-ACEB-A88337921FD0}"/>
              </a:ext>
            </a:extLst>
          </p:cNvPr>
          <p:cNvCxnSpPr>
            <a:cxnSpLocks/>
          </p:cNvCxnSpPr>
          <p:nvPr/>
        </p:nvCxnSpPr>
        <p:spPr>
          <a:xfrm>
            <a:off x="6404883" y="2676483"/>
            <a:ext cx="0" cy="637324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8B9F41A-408E-4702-B6E4-625005664C7B}"/>
              </a:ext>
            </a:extLst>
          </p:cNvPr>
          <p:cNvCxnSpPr>
            <a:cxnSpLocks/>
          </p:cNvCxnSpPr>
          <p:nvPr/>
        </p:nvCxnSpPr>
        <p:spPr>
          <a:xfrm>
            <a:off x="6105610" y="3019624"/>
            <a:ext cx="29927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FC5F4B9-3E77-43A5-B20A-31C640919913}"/>
              </a:ext>
            </a:extLst>
          </p:cNvPr>
          <p:cNvCxnSpPr>
            <a:cxnSpLocks/>
          </p:cNvCxnSpPr>
          <p:nvPr/>
        </p:nvCxnSpPr>
        <p:spPr>
          <a:xfrm>
            <a:off x="6105610" y="3306099"/>
            <a:ext cx="29927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3445B0-986D-4AE9-BEB6-C71C3D66F97C}"/>
              </a:ext>
            </a:extLst>
          </p:cNvPr>
          <p:cNvCxnSpPr>
            <a:cxnSpLocks/>
          </p:cNvCxnSpPr>
          <p:nvPr/>
        </p:nvCxnSpPr>
        <p:spPr>
          <a:xfrm>
            <a:off x="4698292" y="3295547"/>
            <a:ext cx="29927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4DB866E-A926-49E0-B43F-23EF9EAE10E5}"/>
              </a:ext>
            </a:extLst>
          </p:cNvPr>
          <p:cNvCxnSpPr>
            <a:cxnSpLocks/>
          </p:cNvCxnSpPr>
          <p:nvPr/>
        </p:nvCxnSpPr>
        <p:spPr>
          <a:xfrm>
            <a:off x="4698292" y="3295548"/>
            <a:ext cx="0" cy="236323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E2B2432-7114-498B-842D-41096F932C0F}"/>
              </a:ext>
            </a:extLst>
          </p:cNvPr>
          <p:cNvSpPr txBox="1"/>
          <p:nvPr/>
        </p:nvSpPr>
        <p:spPr>
          <a:xfrm>
            <a:off x="3807108" y="3669717"/>
            <a:ext cx="797039" cy="230832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Formais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A1C9931-B160-4CC4-A5DF-A2ADC7E0B94B}"/>
              </a:ext>
            </a:extLst>
          </p:cNvPr>
          <p:cNvSpPr txBox="1"/>
          <p:nvPr/>
        </p:nvSpPr>
        <p:spPr>
          <a:xfrm>
            <a:off x="4800779" y="3669717"/>
            <a:ext cx="797039" cy="230832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Informais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AB1FBC5-C0FD-4DB6-BFE3-6A0F036AC6D6}"/>
              </a:ext>
            </a:extLst>
          </p:cNvPr>
          <p:cNvCxnSpPr>
            <a:cxnSpLocks/>
          </p:cNvCxnSpPr>
          <p:nvPr/>
        </p:nvCxnSpPr>
        <p:spPr>
          <a:xfrm>
            <a:off x="4171950" y="3531870"/>
            <a:ext cx="1074498" cy="5851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CF0062D-9717-490C-B0D1-2E96303EFC24}"/>
              </a:ext>
            </a:extLst>
          </p:cNvPr>
          <p:cNvCxnSpPr>
            <a:cxnSpLocks/>
          </p:cNvCxnSpPr>
          <p:nvPr/>
        </p:nvCxnSpPr>
        <p:spPr>
          <a:xfrm>
            <a:off x="4172512" y="3531870"/>
            <a:ext cx="0" cy="120594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3BA1602-498F-4105-B5BC-BB7C692FB133}"/>
              </a:ext>
            </a:extLst>
          </p:cNvPr>
          <p:cNvCxnSpPr>
            <a:cxnSpLocks/>
          </p:cNvCxnSpPr>
          <p:nvPr/>
        </p:nvCxnSpPr>
        <p:spPr>
          <a:xfrm>
            <a:off x="5246448" y="3531870"/>
            <a:ext cx="0" cy="120594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D2F2577-5F3F-4705-A6D8-EC0941672521}"/>
              </a:ext>
            </a:extLst>
          </p:cNvPr>
          <p:cNvSpPr txBox="1"/>
          <p:nvPr/>
        </p:nvSpPr>
        <p:spPr>
          <a:xfrm>
            <a:off x="3807108" y="3914245"/>
            <a:ext cx="797039" cy="196208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7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11DCB9C-7E44-43B1-BB4E-B2439C9DDE3D}"/>
              </a:ext>
            </a:extLst>
          </p:cNvPr>
          <p:cNvSpPr txBox="1"/>
          <p:nvPr/>
        </p:nvSpPr>
        <p:spPr>
          <a:xfrm>
            <a:off x="3807108" y="4091416"/>
            <a:ext cx="797039" cy="196208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7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4B26058-5801-4336-A3B1-4D5C18E45EC3}"/>
              </a:ext>
            </a:extLst>
          </p:cNvPr>
          <p:cNvSpPr txBox="1"/>
          <p:nvPr/>
        </p:nvSpPr>
        <p:spPr>
          <a:xfrm>
            <a:off x="4800779" y="3914245"/>
            <a:ext cx="797039" cy="196208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7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A587DD1-D6DF-429E-9C20-9D8B0B81B268}"/>
              </a:ext>
            </a:extLst>
          </p:cNvPr>
          <p:cNvSpPr txBox="1"/>
          <p:nvPr/>
        </p:nvSpPr>
        <p:spPr>
          <a:xfrm>
            <a:off x="4800779" y="4093620"/>
            <a:ext cx="797039" cy="196208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7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 Sociais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AE6A9E-B18B-444A-B14D-3884F4AA31A5}"/>
              </a:ext>
            </a:extLst>
          </p:cNvPr>
          <p:cNvSpPr txBox="1"/>
          <p:nvPr/>
        </p:nvSpPr>
        <p:spPr>
          <a:xfrm>
            <a:off x="1129361" y="3247350"/>
            <a:ext cx="634125" cy="230832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Linha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77804A-7865-4FF1-9C33-93F592EED05C}"/>
              </a:ext>
            </a:extLst>
          </p:cNvPr>
          <p:cNvSpPr txBox="1"/>
          <p:nvPr/>
        </p:nvSpPr>
        <p:spPr>
          <a:xfrm>
            <a:off x="1129361" y="3548347"/>
            <a:ext cx="634125" cy="230832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Linha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90DCD4-29A7-4425-92C3-7F337C8F2DDF}"/>
              </a:ext>
            </a:extLst>
          </p:cNvPr>
          <p:cNvSpPr txBox="1"/>
          <p:nvPr/>
        </p:nvSpPr>
        <p:spPr>
          <a:xfrm>
            <a:off x="1129361" y="3849383"/>
            <a:ext cx="634125" cy="230832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Linha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5D41AA4-996F-40E9-9AF9-5EEC72DD570A}"/>
              </a:ext>
            </a:extLst>
          </p:cNvPr>
          <p:cNvCxnSpPr>
            <a:cxnSpLocks/>
          </p:cNvCxnSpPr>
          <p:nvPr/>
        </p:nvCxnSpPr>
        <p:spPr>
          <a:xfrm flipH="1">
            <a:off x="774591" y="3180008"/>
            <a:ext cx="4579" cy="784791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3566B91-CBC0-4963-8900-67AEBAB9DBA5}"/>
              </a:ext>
            </a:extLst>
          </p:cNvPr>
          <p:cNvCxnSpPr>
            <a:cxnSpLocks/>
          </p:cNvCxnSpPr>
          <p:nvPr/>
        </p:nvCxnSpPr>
        <p:spPr>
          <a:xfrm>
            <a:off x="780833" y="3362766"/>
            <a:ext cx="29927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28B6A85-19EC-4392-8EB6-D9E31EA10A67}"/>
              </a:ext>
            </a:extLst>
          </p:cNvPr>
          <p:cNvCxnSpPr>
            <a:cxnSpLocks/>
          </p:cNvCxnSpPr>
          <p:nvPr/>
        </p:nvCxnSpPr>
        <p:spPr>
          <a:xfrm>
            <a:off x="776254" y="3652464"/>
            <a:ext cx="29927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DB24817-22C0-4FCF-99D4-332C6F81DB40}"/>
              </a:ext>
            </a:extLst>
          </p:cNvPr>
          <p:cNvCxnSpPr>
            <a:cxnSpLocks/>
          </p:cNvCxnSpPr>
          <p:nvPr/>
        </p:nvCxnSpPr>
        <p:spPr>
          <a:xfrm>
            <a:off x="776253" y="3964799"/>
            <a:ext cx="29927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4D75D62-73D3-4FFD-9F0B-7846FA54FDA4}"/>
              </a:ext>
            </a:extLst>
          </p:cNvPr>
          <p:cNvSpPr txBox="1"/>
          <p:nvPr/>
        </p:nvSpPr>
        <p:spPr>
          <a:xfrm>
            <a:off x="3490045" y="2788792"/>
            <a:ext cx="634125" cy="230832"/>
          </a:xfrm>
          <a:prstGeom prst="rect">
            <a:avLst/>
          </a:prstGeom>
          <a:noFill/>
          <a:ln w="19050">
            <a:solidFill>
              <a:srgbClr val="5FA5A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927BC4-A038-4C26-BB76-34085CBDEC4D}"/>
              </a:ext>
            </a:extLst>
          </p:cNvPr>
          <p:cNvSpPr/>
          <p:nvPr/>
        </p:nvSpPr>
        <p:spPr>
          <a:xfrm>
            <a:off x="1990503" y="4677578"/>
            <a:ext cx="3372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D8571"/>
                </a:solidFill>
              </a:rPr>
              <a:t>“Não há espaço vazio em políticas públicas”</a:t>
            </a:r>
            <a:endParaRPr lang="pt-BR" sz="140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2FDC44-EB80-48B0-BD55-5F7B22760D6E}"/>
              </a:ext>
            </a:extLst>
          </p:cNvPr>
          <p:cNvCxnSpPr/>
          <p:nvPr/>
        </p:nvCxnSpPr>
        <p:spPr>
          <a:xfrm>
            <a:off x="1990503" y="2788792"/>
            <a:ext cx="0" cy="1586897"/>
          </a:xfrm>
          <a:prstGeom prst="line">
            <a:avLst/>
          </a:prstGeom>
          <a:ln w="12700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02B394F-7EDD-4E31-80F9-ECE707E16569}"/>
              </a:ext>
            </a:extLst>
          </p:cNvPr>
          <p:cNvCxnSpPr>
            <a:cxnSpLocks/>
          </p:cNvCxnSpPr>
          <p:nvPr/>
        </p:nvCxnSpPr>
        <p:spPr>
          <a:xfrm flipH="1">
            <a:off x="1819487" y="4390343"/>
            <a:ext cx="171016" cy="0"/>
          </a:xfrm>
          <a:prstGeom prst="line">
            <a:avLst/>
          </a:prstGeom>
          <a:ln w="12700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9" grpId="0" animBg="1"/>
      <p:bldP spid="44" grpId="0" animBg="1"/>
      <p:bldP spid="45" grpId="0" animBg="1"/>
      <p:bldP spid="54" grpId="0" animBg="1"/>
      <p:bldP spid="55" grpId="0" animBg="1"/>
      <p:bldP spid="56" grpId="0" animBg="1"/>
      <p:bldP spid="57" grpId="0" animBg="1"/>
      <p:bldP spid="33" grpId="0" animBg="1"/>
      <p:bldP spid="34" grpId="0" animBg="1"/>
      <p:bldP spid="36" grpId="0" animBg="1"/>
      <p:bldP spid="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95CAE2-CF81-4905-85E1-65BBF241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8"/>
            <a:ext cx="6858000" cy="13960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263EDB-B65F-4882-A2CB-2DF688117A91}"/>
              </a:ext>
            </a:extLst>
          </p:cNvPr>
          <p:cNvSpPr txBox="1"/>
          <p:nvPr/>
        </p:nvSpPr>
        <p:spPr>
          <a:xfrm>
            <a:off x="334735" y="1176516"/>
            <a:ext cx="38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REDE DE CONTROLE NA SAÚDE</a:t>
            </a:r>
            <a:endParaRPr lang="pt-BR" sz="1013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927BC4-A038-4C26-BB76-34085CBDEC4D}"/>
              </a:ext>
            </a:extLst>
          </p:cNvPr>
          <p:cNvSpPr/>
          <p:nvPr/>
        </p:nvSpPr>
        <p:spPr>
          <a:xfrm>
            <a:off x="1052736" y="3363838"/>
            <a:ext cx="5011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D8571"/>
                </a:solidFill>
              </a:rPr>
              <a:t>É possível/necessário harmonizar a “rede” de controle na saúde?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691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Tópicos sobre o Financiamento do SUS</a:t>
            </a:r>
          </a:p>
        </p:txBody>
      </p:sp>
    </p:spTree>
    <p:extLst>
      <p:ext uri="{BB962C8B-B14F-4D97-AF65-F5344CB8AC3E}">
        <p14:creationId xmlns:p14="http://schemas.microsoft.com/office/powerpoint/2010/main" val="14764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Fontes de recursos</a:t>
            </a:r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F6602C-3915-400D-B540-AAE98E3F6FCA}"/>
              </a:ext>
            </a:extLst>
          </p:cNvPr>
          <p:cNvSpPr txBox="1"/>
          <p:nvPr/>
        </p:nvSpPr>
        <p:spPr>
          <a:xfrm>
            <a:off x="692696" y="1779662"/>
            <a:ext cx="233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546A"/>
                </a:solidFill>
                <a:latin typeface="Arial Black" panose="020B0A04020102020204" pitchFamily="34" charset="0"/>
              </a:rPr>
              <a:t>Orçamento</a:t>
            </a:r>
          </a:p>
          <a:p>
            <a:r>
              <a:rPr lang="pt-BR" sz="2000" dirty="0">
                <a:solidFill>
                  <a:srgbClr val="44546A"/>
                </a:solidFill>
                <a:latin typeface="Arial Black" panose="020B0A04020102020204" pitchFamily="34" charset="0"/>
              </a:rPr>
              <a:t>Seguridade</a:t>
            </a:r>
            <a:endParaRPr lang="pt-BR" sz="1050" dirty="0">
              <a:solidFill>
                <a:srgbClr val="44546A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2E2C9A-9217-4C4F-A33D-3B76DCF7301E}"/>
              </a:ext>
            </a:extLst>
          </p:cNvPr>
          <p:cNvSpPr txBox="1"/>
          <p:nvPr/>
        </p:nvSpPr>
        <p:spPr>
          <a:xfrm>
            <a:off x="692696" y="2417195"/>
            <a:ext cx="233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Orçamento +</a:t>
            </a:r>
          </a:p>
          <a:p>
            <a:r>
              <a:rPr lang="pt-BR" sz="16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Contribuições sociais</a:t>
            </a:r>
            <a:endParaRPr lang="pt-BR" sz="900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0BDC32-2926-43E0-8507-BFB9F4D7138F}"/>
              </a:ext>
            </a:extLst>
          </p:cNvPr>
          <p:cNvSpPr txBox="1"/>
          <p:nvPr/>
        </p:nvSpPr>
        <p:spPr>
          <a:xfrm>
            <a:off x="692696" y="3377893"/>
            <a:ext cx="2143814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CPMF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86B7F2-94BD-4B82-993A-86197C81BA59}"/>
              </a:ext>
            </a:extLst>
          </p:cNvPr>
          <p:cNvSpPr txBox="1"/>
          <p:nvPr/>
        </p:nvSpPr>
        <p:spPr>
          <a:xfrm>
            <a:off x="692696" y="3737933"/>
            <a:ext cx="2143814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Ressarcimentos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D666550-8602-4F34-8B7E-B9C149AD6664}"/>
              </a:ext>
            </a:extLst>
          </p:cNvPr>
          <p:cNvCxnSpPr/>
          <p:nvPr/>
        </p:nvCxnSpPr>
        <p:spPr>
          <a:xfrm>
            <a:off x="2924944" y="2859782"/>
            <a:ext cx="720080" cy="0"/>
          </a:xfrm>
          <a:prstGeom prst="straightConnector1">
            <a:avLst/>
          </a:prstGeom>
          <a:ln>
            <a:solidFill>
              <a:srgbClr val="376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AB4B8F4-64E6-45B6-804B-38D2BF6A90A5}"/>
              </a:ext>
            </a:extLst>
          </p:cNvPr>
          <p:cNvSpPr txBox="1"/>
          <p:nvPr/>
        </p:nvSpPr>
        <p:spPr>
          <a:xfrm>
            <a:off x="3645024" y="2690505"/>
            <a:ext cx="233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 (OGU)</a:t>
            </a:r>
            <a:endParaRPr lang="pt-BR" sz="900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8781015-9FC2-41AA-8CC0-58B3349DE373}"/>
              </a:ext>
            </a:extLst>
          </p:cNvPr>
          <p:cNvCxnSpPr/>
          <p:nvPr/>
        </p:nvCxnSpPr>
        <p:spPr>
          <a:xfrm>
            <a:off x="2924944" y="3514069"/>
            <a:ext cx="720080" cy="0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CC6C7E-19E8-4E4C-BCA7-D7C31C60D8B6}"/>
              </a:ext>
            </a:extLst>
          </p:cNvPr>
          <p:cNvSpPr txBox="1"/>
          <p:nvPr/>
        </p:nvSpPr>
        <p:spPr>
          <a:xfrm>
            <a:off x="3645024" y="3339421"/>
            <a:ext cx="233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+ 30% (OGU)</a:t>
            </a:r>
            <a:endParaRPr lang="pt-BR" sz="90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7D7C061-E0A3-4CD9-8172-D328DB75910D}"/>
              </a:ext>
            </a:extLst>
          </p:cNvPr>
          <p:cNvCxnSpPr/>
          <p:nvPr/>
        </p:nvCxnSpPr>
        <p:spPr>
          <a:xfrm>
            <a:off x="2948490" y="3877607"/>
            <a:ext cx="720080" cy="0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D82D23-9C06-4238-B1C8-4E9A4A70B157}"/>
              </a:ext>
            </a:extLst>
          </p:cNvPr>
          <p:cNvSpPr txBox="1"/>
          <p:nvPr/>
        </p:nvSpPr>
        <p:spPr>
          <a:xfrm>
            <a:off x="3668570" y="3699461"/>
            <a:ext cx="233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R$ 600 milhões/ano</a:t>
            </a:r>
            <a:endParaRPr lang="pt-BR" sz="90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Fontes de recursos</a:t>
            </a: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912014-4408-433C-8C24-67FCF4B1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70" y="1915451"/>
            <a:ext cx="2473731" cy="25202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81DDE40-E691-434A-815F-2C57FD68632F}"/>
              </a:ext>
            </a:extLst>
          </p:cNvPr>
          <p:cNvSpPr/>
          <p:nvPr/>
        </p:nvSpPr>
        <p:spPr>
          <a:xfrm>
            <a:off x="2452356" y="1501256"/>
            <a:ext cx="212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D8571"/>
                </a:solidFill>
              </a:rPr>
              <a:t>Dotação OGU (2018)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A5C1085-925D-4C8A-B7BC-D4498834CD48}"/>
              </a:ext>
            </a:extLst>
          </p:cNvPr>
          <p:cNvCxnSpPr>
            <a:cxnSpLocks/>
          </p:cNvCxnSpPr>
          <p:nvPr/>
        </p:nvCxnSpPr>
        <p:spPr>
          <a:xfrm>
            <a:off x="4797152" y="2045237"/>
            <a:ext cx="288032" cy="0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5EF4C9-ED5A-41DC-8ED6-C8E5E1ED996A}"/>
              </a:ext>
            </a:extLst>
          </p:cNvPr>
          <p:cNvSpPr txBox="1"/>
          <p:nvPr/>
        </p:nvSpPr>
        <p:spPr>
          <a:xfrm>
            <a:off x="5085184" y="1870588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Aprox. 45% do total</a:t>
            </a:r>
            <a:endParaRPr lang="pt-BR" sz="90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Fontes de recursos</a:t>
            </a: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0C7B3B-6433-46E9-BC09-0D90176F7548}"/>
              </a:ext>
            </a:extLst>
          </p:cNvPr>
          <p:cNvSpPr txBox="1"/>
          <p:nvPr/>
        </p:nvSpPr>
        <p:spPr>
          <a:xfrm>
            <a:off x="1628800" y="2355726"/>
            <a:ext cx="3600400" cy="400110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R$ 270 bilhões/ano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C89399-BD18-4BED-9851-B440C25D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4" y="2283718"/>
            <a:ext cx="2331241" cy="2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Relatório Banco Mundial</a:t>
            </a: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5EB7CD-0585-41CB-AB17-24DF79D0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" y="1563638"/>
            <a:ext cx="6791740" cy="305413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FE3EAC6-4F43-45C8-9381-EA7C63612E3C}"/>
              </a:ext>
            </a:extLst>
          </p:cNvPr>
          <p:cNvSpPr/>
          <p:nvPr/>
        </p:nvSpPr>
        <p:spPr>
          <a:xfrm>
            <a:off x="764704" y="2139702"/>
            <a:ext cx="115212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BC1EA-44D1-4FA5-A4BC-ADF747624D2B}"/>
              </a:ext>
            </a:extLst>
          </p:cNvPr>
          <p:cNvSpPr/>
          <p:nvPr/>
        </p:nvSpPr>
        <p:spPr>
          <a:xfrm>
            <a:off x="1844824" y="2146475"/>
            <a:ext cx="115212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CF2782E-0C56-422D-8A32-6DB65846ED47}"/>
              </a:ext>
            </a:extLst>
          </p:cNvPr>
          <p:cNvSpPr/>
          <p:nvPr/>
        </p:nvSpPr>
        <p:spPr>
          <a:xfrm>
            <a:off x="2996952" y="2146475"/>
            <a:ext cx="1296144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0892E5C-3758-4282-AF9F-F280342DF019}"/>
              </a:ext>
            </a:extLst>
          </p:cNvPr>
          <p:cNvSpPr/>
          <p:nvPr/>
        </p:nvSpPr>
        <p:spPr>
          <a:xfrm>
            <a:off x="4263752" y="2139702"/>
            <a:ext cx="1296144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958D6E-A556-4A5E-B64E-C3C6DEEEEC9A}"/>
              </a:ext>
            </a:extLst>
          </p:cNvPr>
          <p:cNvSpPr/>
          <p:nvPr/>
        </p:nvSpPr>
        <p:spPr>
          <a:xfrm>
            <a:off x="5400368" y="2132929"/>
            <a:ext cx="1296144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9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26749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Fonte: OMS (2010)</a:t>
            </a:r>
            <a:endParaRPr lang="pt-BR" sz="28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29EB78C-6493-43DB-B8B5-357D37F32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59702"/>
              </p:ext>
            </p:extLst>
          </p:nvPr>
        </p:nvGraphicFramePr>
        <p:xfrm>
          <a:off x="548680" y="1347614"/>
          <a:ext cx="3670300" cy="32385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890475928"/>
                    </a:ext>
                  </a:extLst>
                </a:gridCol>
                <a:gridCol w="775568">
                  <a:extLst>
                    <a:ext uri="{9D8B030D-6E8A-4147-A177-3AD203B41FA5}">
                      <a16:colId xmlns:a16="http://schemas.microsoft.com/office/drawing/2014/main" val="90821273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33474023"/>
                    </a:ext>
                  </a:extLst>
                </a:gridCol>
                <a:gridCol w="1078012">
                  <a:extLst>
                    <a:ext uri="{9D8B030D-6E8A-4147-A177-3AD203B41FA5}">
                      <a16:colId xmlns:a16="http://schemas.microsoft.com/office/drawing/2014/main" val="2110283450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PAÍSES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%PIB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Gastos Públicos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Gastos Privados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4030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Alemanha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77,1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2201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Argentina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54,6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45,4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4026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Brasil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7939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Canadá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84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Chile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51,8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044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Colômbia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20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Cuba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739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Espanha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6827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EUA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17,9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53,1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04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França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77,8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22,2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52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Índia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29,2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80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Itália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22,4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2338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Japão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82,5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17,5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7093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México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48,9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51,1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036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Portugal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68,1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31,9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9407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Reino Unido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83,9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16,1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8129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Suécia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81,1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 panose="020B0604020202020204" pitchFamily="34" charset="0"/>
                        </a:rPr>
                        <a:t>18,9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383014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46D0EA7-4626-4424-A100-ECBA6F31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26454"/>
              </p:ext>
            </p:extLst>
          </p:nvPr>
        </p:nvGraphicFramePr>
        <p:xfrm>
          <a:off x="4218980" y="1347614"/>
          <a:ext cx="863600" cy="32385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405493517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Gastos per capita (total)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8126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2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466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337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4404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6269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567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58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087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958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8362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254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125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19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0529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9910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959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3678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2818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3435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02539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 panose="020B0604020202020204" pitchFamily="34" charset="0"/>
                        </a:rPr>
                        <a:t>3757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87213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9867C6C-7F4D-467D-A9BF-27A30980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70292"/>
              </p:ext>
            </p:extLst>
          </p:nvPr>
        </p:nvGraphicFramePr>
        <p:xfrm>
          <a:off x="5096558" y="1347614"/>
          <a:ext cx="1092200" cy="3238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7055168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Gastos per capita (públicos)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703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2009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126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70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2596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3086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3011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8557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583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4440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5771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94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381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813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2643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589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469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30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1826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7967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 panose="020B0604020202020204" pitchFamily="34" charset="0"/>
                        </a:rPr>
                        <a:t>3047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08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692802"/>
            <a:ext cx="3608614" cy="24730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034463"/>
            <a:ext cx="1988840" cy="18561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3531054" y="631790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DIREITOS FUNDAMENTAIS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8C1772-0442-451A-B227-FC681583D8F8}"/>
              </a:ext>
            </a:extLst>
          </p:cNvPr>
          <p:cNvSpPr txBox="1"/>
          <p:nvPr/>
        </p:nvSpPr>
        <p:spPr>
          <a:xfrm>
            <a:off x="1412776" y="1013321"/>
            <a:ext cx="53149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solidFill>
                  <a:srgbClr val="5FA5A3"/>
                </a:solidFill>
                <a:latin typeface="Arial Rounded MT Bold" panose="020F0704030504030204" pitchFamily="34" charset="0"/>
              </a:rPr>
              <a:t>PRIMEIRA, SEGUNDA, TERCEIRA E QUARTA* GERAÇÕES</a:t>
            </a:r>
            <a:endParaRPr lang="pt-BR" sz="1013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4C8147-AE06-420A-9A5D-728734165C14}"/>
              </a:ext>
            </a:extLst>
          </p:cNvPr>
          <p:cNvSpPr/>
          <p:nvPr/>
        </p:nvSpPr>
        <p:spPr>
          <a:xfrm>
            <a:off x="2827347" y="1034407"/>
            <a:ext cx="779471" cy="24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84DA0C3-C186-44E7-BFED-B427F5A3C894}"/>
              </a:ext>
            </a:extLst>
          </p:cNvPr>
          <p:cNvCxnSpPr>
            <a:cxnSpLocks/>
          </p:cNvCxnSpPr>
          <p:nvPr/>
        </p:nvCxnSpPr>
        <p:spPr>
          <a:xfrm>
            <a:off x="3217083" y="1278778"/>
            <a:ext cx="0" cy="164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6754F1-982F-423F-9BE8-B16CA122791D}"/>
              </a:ext>
            </a:extLst>
          </p:cNvPr>
          <p:cNvSpPr txBox="1"/>
          <p:nvPr/>
        </p:nvSpPr>
        <p:spPr>
          <a:xfrm>
            <a:off x="2389397" y="141497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“POLÍTICAS SOCIAIS”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F19B30-BE70-4475-B293-FC337AD8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6" y="1734954"/>
            <a:ext cx="5328592" cy="32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Relatório Banco Mundial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DA3AB6-3265-4E78-BB7E-45C80BBB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40" y="1851670"/>
            <a:ext cx="333327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7D7E38B-0C03-4150-95A1-D709587A6BE8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26749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System </a:t>
            </a:r>
            <a:r>
              <a:rPr lang="pt-BR" sz="2000" b="0" dirty="0" err="1">
                <a:solidFill>
                  <a:srgbClr val="0D8571"/>
                </a:solidFill>
              </a:rPr>
              <a:t>of</a:t>
            </a:r>
            <a:r>
              <a:rPr lang="pt-BR" sz="2000" b="0" dirty="0">
                <a:solidFill>
                  <a:srgbClr val="0D8571"/>
                </a:solidFill>
              </a:rPr>
              <a:t> Health </a:t>
            </a:r>
            <a:r>
              <a:rPr lang="pt-BR" sz="2000" b="0" dirty="0" err="1">
                <a:solidFill>
                  <a:srgbClr val="0D8571"/>
                </a:solidFill>
              </a:rPr>
              <a:t>Accounts</a:t>
            </a:r>
            <a:r>
              <a:rPr lang="pt-BR" sz="2000" b="0" dirty="0">
                <a:solidFill>
                  <a:srgbClr val="0D8571"/>
                </a:solidFill>
              </a:rPr>
              <a:t> – Fiocruz (2018)</a:t>
            </a: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290A96-7AD5-4854-9874-85F8BA0C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9" y="1124744"/>
            <a:ext cx="5805264" cy="38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7D7E38B-0C03-4150-95A1-D709587A6BE8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26749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System </a:t>
            </a:r>
            <a:r>
              <a:rPr lang="pt-BR" sz="2000" b="0" dirty="0" err="1">
                <a:solidFill>
                  <a:srgbClr val="0D8571"/>
                </a:solidFill>
              </a:rPr>
              <a:t>of</a:t>
            </a:r>
            <a:r>
              <a:rPr lang="pt-BR" sz="2000" b="0" dirty="0">
                <a:solidFill>
                  <a:srgbClr val="0D8571"/>
                </a:solidFill>
              </a:rPr>
              <a:t> Health </a:t>
            </a:r>
            <a:r>
              <a:rPr lang="pt-BR" sz="2000" b="0" dirty="0" err="1">
                <a:solidFill>
                  <a:srgbClr val="0D8571"/>
                </a:solidFill>
              </a:rPr>
              <a:t>Accounts</a:t>
            </a:r>
            <a:r>
              <a:rPr lang="pt-BR" sz="2000" b="0" dirty="0">
                <a:solidFill>
                  <a:srgbClr val="0D8571"/>
                </a:solidFill>
              </a:rPr>
              <a:t> – Fiocruz (2018)</a:t>
            </a: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984C5F-5222-4917-A817-FAD2E756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87" y="1923678"/>
            <a:ext cx="4695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Recursos Federais</a:t>
            </a: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3743F3-B10E-4D93-A369-704997F2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2" y="1851670"/>
            <a:ext cx="5658107" cy="27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411510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Recursos Federais</a:t>
            </a:r>
            <a:endParaRPr lang="pt-BR" sz="2800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9C87BE9-A735-4B08-BB61-A4BC0041F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789449"/>
              </p:ext>
            </p:extLst>
          </p:nvPr>
        </p:nvGraphicFramePr>
        <p:xfrm>
          <a:off x="620688" y="1131590"/>
          <a:ext cx="5853262" cy="4103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4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411510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Recursos Federais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CDE558-6570-46A8-99E8-8E12A7F086EE}"/>
              </a:ext>
            </a:extLst>
          </p:cNvPr>
          <p:cNvSpPr/>
          <p:nvPr/>
        </p:nvSpPr>
        <p:spPr>
          <a:xfrm>
            <a:off x="2708920" y="2571750"/>
            <a:ext cx="1941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>
                <a:solidFill>
                  <a:srgbClr val="0D8571"/>
                </a:solidFill>
              </a:rPr>
              <a:t>“CRITÉRIOS DE RATEIO”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8546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411510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Recursos Federais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CE46F3-8FA4-4290-8F29-D046C15C991A}"/>
              </a:ext>
            </a:extLst>
          </p:cNvPr>
          <p:cNvSpPr/>
          <p:nvPr/>
        </p:nvSpPr>
        <p:spPr>
          <a:xfrm>
            <a:off x="1196752" y="1635646"/>
            <a:ext cx="4850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>
                <a:solidFill>
                  <a:srgbClr val="0D8571"/>
                </a:solidFill>
              </a:rPr>
              <a:t>Como controlar a aplicação dos recursos federais repassados a </a:t>
            </a:r>
          </a:p>
          <a:p>
            <a:pPr algn="ctr"/>
            <a:r>
              <a:rPr lang="pt-BR" sz="1400" b="1" dirty="0">
                <a:solidFill>
                  <a:srgbClr val="0D8571"/>
                </a:solidFill>
              </a:rPr>
              <a:t>Estados e Municípios na modalidade fundo-a-fundo</a:t>
            </a:r>
            <a:endParaRPr lang="pt-BR" sz="14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4C5BC6-FAA6-441B-9110-DCF6F2BB1119}"/>
              </a:ext>
            </a:extLst>
          </p:cNvPr>
          <p:cNvSpPr/>
          <p:nvPr/>
        </p:nvSpPr>
        <p:spPr>
          <a:xfrm>
            <a:off x="571181" y="2859782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0D8571"/>
                </a:solidFill>
              </a:rPr>
              <a:t>Qual é a natureza da transferência (voluntária, obrigatória, “legal”, “constitucional” ...) ?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0D8571"/>
                </a:solidFill>
              </a:rPr>
              <a:t>A quem “pertence” o recurso transferido?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0D8571"/>
                </a:solidFill>
              </a:rPr>
              <a:t>Qual é o objeto da transferência?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0D8571"/>
                </a:solidFill>
              </a:rPr>
              <a:t>Como proceder em caso de malversação?</a:t>
            </a:r>
          </a:p>
        </p:txBody>
      </p:sp>
    </p:spTree>
    <p:extLst>
      <p:ext uri="{BB962C8B-B14F-4D97-AF65-F5344CB8AC3E}">
        <p14:creationId xmlns:p14="http://schemas.microsoft.com/office/powerpoint/2010/main" val="28066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411510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Recursos Federais</a:t>
            </a: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72B996-67C1-4B1E-99A0-7C98B400BC47}"/>
              </a:ext>
            </a:extLst>
          </p:cNvPr>
          <p:cNvSpPr txBox="1"/>
          <p:nvPr/>
        </p:nvSpPr>
        <p:spPr>
          <a:xfrm>
            <a:off x="476672" y="1707654"/>
            <a:ext cx="1872208" cy="24622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Decreto 7.505/2011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978F47-2BBC-4C7F-9538-268E66490BBD}"/>
              </a:ext>
            </a:extLst>
          </p:cNvPr>
          <p:cNvSpPr/>
          <p:nvPr/>
        </p:nvSpPr>
        <p:spPr>
          <a:xfrm>
            <a:off x="2348880" y="1676875"/>
            <a:ext cx="2730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D8571"/>
                </a:solidFill>
              </a:rPr>
              <a:t>Termo de Ajustamento de Conduta</a:t>
            </a:r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F0FB19-A19C-4896-8331-9B96D0B25716}"/>
              </a:ext>
            </a:extLst>
          </p:cNvPr>
          <p:cNvSpPr txBox="1"/>
          <p:nvPr/>
        </p:nvSpPr>
        <p:spPr>
          <a:xfrm>
            <a:off x="482033" y="2146546"/>
            <a:ext cx="1872208" cy="246221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strike="sngStrike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Portaria 204/2007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7026EA5-02F1-4C39-875B-F1ADA7898A09}"/>
              </a:ext>
            </a:extLst>
          </p:cNvPr>
          <p:cNvSpPr/>
          <p:nvPr/>
        </p:nvSpPr>
        <p:spPr>
          <a:xfrm>
            <a:off x="2348880" y="2115769"/>
            <a:ext cx="1652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D8571"/>
                </a:solidFill>
              </a:rPr>
              <a:t>Portaria 3.992/2017</a:t>
            </a:r>
            <a:endParaRPr lang="pt-BR" sz="14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5F35ACE-D332-46B1-AAAE-54FBA6D99A7B}"/>
              </a:ext>
            </a:extLst>
          </p:cNvPr>
          <p:cNvSpPr/>
          <p:nvPr/>
        </p:nvSpPr>
        <p:spPr>
          <a:xfrm>
            <a:off x="2132856" y="2859782"/>
            <a:ext cx="2865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D8571"/>
                </a:solidFill>
              </a:rPr>
              <a:t>Acórdão 1.072/2017 – TCU/Plenário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7D8952-369C-4934-B668-7EC677DD05BA}"/>
              </a:ext>
            </a:extLst>
          </p:cNvPr>
          <p:cNvSpPr/>
          <p:nvPr/>
        </p:nvSpPr>
        <p:spPr>
          <a:xfrm>
            <a:off x="1965919" y="3781079"/>
            <a:ext cx="3199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rgbClr val="376092"/>
                </a:solidFill>
              </a:rPr>
              <a:t>Sobre devolução de recursos: </a:t>
            </a:r>
          </a:p>
          <a:p>
            <a:pPr algn="ctr"/>
            <a:r>
              <a:rPr lang="pt-BR" sz="1400" dirty="0">
                <a:solidFill>
                  <a:srgbClr val="376092"/>
                </a:solidFill>
              </a:rPr>
              <a:t>Alto estoque e baixa efetividades das TCE</a:t>
            </a:r>
          </a:p>
        </p:txBody>
      </p:sp>
    </p:spTree>
    <p:extLst>
      <p:ext uri="{BB962C8B-B14F-4D97-AF65-F5344CB8AC3E}">
        <p14:creationId xmlns:p14="http://schemas.microsoft.com/office/powerpoint/2010/main" val="41876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411510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Devoluções de recursos federais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B2EAED-FD20-4F71-85EE-FF788C83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81" y="1419622"/>
            <a:ext cx="5481295" cy="32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32656" y="411510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>
                <a:solidFill>
                  <a:srgbClr val="0D8571"/>
                </a:solidFill>
              </a:rPr>
              <a:t>Devoluções de recursos federais</a:t>
            </a: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91A147-C3B0-466D-89AF-2C7E654B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4" y="1563638"/>
            <a:ext cx="5720596" cy="28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2656" y="498433"/>
            <a:ext cx="5616624" cy="857250"/>
          </a:xfrm>
        </p:spPr>
        <p:txBody>
          <a:bodyPr/>
          <a:lstStyle/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Modelos de Proteção Social</a:t>
            </a:r>
            <a:br>
              <a:rPr lang="pt-BR" sz="2800" dirty="0"/>
            </a:br>
            <a:r>
              <a:rPr lang="pt-BR" sz="2000" b="0" dirty="0" err="1">
                <a:solidFill>
                  <a:srgbClr val="0D8571"/>
                </a:solidFill>
              </a:rPr>
              <a:t>Bismarckiano</a:t>
            </a:r>
            <a:r>
              <a:rPr lang="pt-BR" sz="2000" b="0" dirty="0">
                <a:solidFill>
                  <a:srgbClr val="0D8571"/>
                </a:solidFill>
              </a:rPr>
              <a:t>, </a:t>
            </a:r>
            <a:r>
              <a:rPr lang="pt-BR" sz="2000" b="0" dirty="0" err="1">
                <a:solidFill>
                  <a:srgbClr val="0D8571"/>
                </a:solidFill>
              </a:rPr>
              <a:t>Berevidgiano</a:t>
            </a:r>
            <a:r>
              <a:rPr lang="pt-BR" sz="2000" b="0" dirty="0">
                <a:solidFill>
                  <a:srgbClr val="0D8571"/>
                </a:solidFill>
              </a:rPr>
              <a:t> e Liberal</a:t>
            </a:r>
            <a:br>
              <a:rPr lang="pt-BR" sz="2800" dirty="0"/>
            </a:br>
            <a:endParaRPr lang="pt-BR" sz="28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090390-7D56-4791-A347-BA094008C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57120"/>
              </p:ext>
            </p:extLst>
          </p:nvPr>
        </p:nvGraphicFramePr>
        <p:xfrm>
          <a:off x="476672" y="1923678"/>
          <a:ext cx="5894411" cy="1858815"/>
        </p:xfrm>
        <a:graphic>
          <a:graphicData uri="http://schemas.openxmlformats.org/drawingml/2006/table">
            <a:tbl>
              <a:tblPr/>
              <a:tblGrid>
                <a:gridCol w="212952">
                  <a:extLst>
                    <a:ext uri="{9D8B030D-6E8A-4147-A177-3AD203B41FA5}">
                      <a16:colId xmlns:a16="http://schemas.microsoft.com/office/drawing/2014/main" val="398198796"/>
                    </a:ext>
                  </a:extLst>
                </a:gridCol>
                <a:gridCol w="1227208">
                  <a:extLst>
                    <a:ext uri="{9D8B030D-6E8A-4147-A177-3AD203B41FA5}">
                      <a16:colId xmlns:a16="http://schemas.microsoft.com/office/drawing/2014/main" val="350221422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5289711"/>
                    </a:ext>
                  </a:extLst>
                </a:gridCol>
                <a:gridCol w="1587925">
                  <a:extLst>
                    <a:ext uri="{9D8B030D-6E8A-4147-A177-3AD203B41FA5}">
                      <a16:colId xmlns:a16="http://schemas.microsoft.com/office/drawing/2014/main" val="660192250"/>
                    </a:ext>
                  </a:extLst>
                </a:gridCol>
                <a:gridCol w="1354158">
                  <a:extLst>
                    <a:ext uri="{9D8B030D-6E8A-4147-A177-3AD203B41FA5}">
                      <a16:colId xmlns:a16="http://schemas.microsoft.com/office/drawing/2014/main" val="2801776071"/>
                    </a:ext>
                  </a:extLst>
                </a:gridCol>
              </a:tblGrid>
              <a:tr h="2655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LIBERAL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BISMARCKIANO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BEVERIDGIANO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21577"/>
                  </a:ext>
                </a:extLst>
              </a:tr>
              <a:tr h="26554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ASPECTOS</a:t>
                      </a:r>
                    </a:p>
                  </a:txBody>
                  <a:tcPr marL="8573" marR="8573" marT="857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IDEOLOGIA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Liberal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Corporativista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Social-Democrata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358552"/>
                  </a:ext>
                </a:extLst>
              </a:tr>
              <a:tr h="2655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PRINCÍPIO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Caridade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Solidariedade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Justiça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344492"/>
                  </a:ext>
                </a:extLst>
              </a:tr>
              <a:tr h="2655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FINANÇAS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Doações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dos Salários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Orçamento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44397"/>
                  </a:ext>
                </a:extLst>
              </a:tr>
              <a:tr h="2655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ADMINISTRAÇÃO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Filantrópica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Corporativa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Pública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72499"/>
                  </a:ext>
                </a:extLst>
              </a:tr>
              <a:tr h="2655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ORGANIZAÇÃO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Fragmentada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936866"/>
                  </a:ext>
                </a:extLst>
              </a:tr>
              <a:tr h="2655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COBERTURA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Focalização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Ocupacional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0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6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 err="1">
                <a:solidFill>
                  <a:srgbClr val="0D8571"/>
                </a:solidFill>
              </a:rPr>
              <a:t>Subfinanciamento</a:t>
            </a:r>
            <a:r>
              <a:rPr lang="pt-BR" sz="2000" b="0" dirty="0">
                <a:solidFill>
                  <a:srgbClr val="0D8571"/>
                </a:solidFill>
              </a:rPr>
              <a:t> ou Baixa produtividade?</a:t>
            </a: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E64514-3B12-4B4D-AD27-351E8CC7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6" y="1995686"/>
            <a:ext cx="5454242" cy="274315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99D03B5-4AEF-4A2D-985A-2B87AE638691}"/>
              </a:ext>
            </a:extLst>
          </p:cNvPr>
          <p:cNvSpPr/>
          <p:nvPr/>
        </p:nvSpPr>
        <p:spPr>
          <a:xfrm>
            <a:off x="2320606" y="1555569"/>
            <a:ext cx="223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D8571"/>
                </a:solidFill>
              </a:rPr>
              <a:t>DEA – Banco Mundial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449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 err="1">
                <a:solidFill>
                  <a:srgbClr val="0D8571"/>
                </a:solidFill>
              </a:rPr>
              <a:t>Subfinanciamento</a:t>
            </a:r>
            <a:r>
              <a:rPr lang="pt-BR" sz="2000" b="0" dirty="0">
                <a:solidFill>
                  <a:srgbClr val="0D8571"/>
                </a:solidFill>
              </a:rPr>
              <a:t> ou Baixa produtividade?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99D03B5-4AEF-4A2D-985A-2B87AE638691}"/>
              </a:ext>
            </a:extLst>
          </p:cNvPr>
          <p:cNvSpPr/>
          <p:nvPr/>
        </p:nvSpPr>
        <p:spPr>
          <a:xfrm>
            <a:off x="2320606" y="1555569"/>
            <a:ext cx="223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D8571"/>
                </a:solidFill>
              </a:rPr>
              <a:t>DEA – Banco Mundial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744794-9A28-4980-B0FE-EEEC9635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2" y="1969800"/>
            <a:ext cx="5504765" cy="27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307742" y="627534"/>
            <a:ext cx="60015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Financiamento do SUS</a:t>
            </a:r>
          </a:p>
          <a:p>
            <a:r>
              <a:rPr lang="pt-BR" sz="2000" b="0" dirty="0" err="1">
                <a:solidFill>
                  <a:srgbClr val="0D8571"/>
                </a:solidFill>
              </a:rPr>
              <a:t>Subfinanciamento</a:t>
            </a:r>
            <a:r>
              <a:rPr lang="pt-BR" sz="2000" b="0" dirty="0">
                <a:solidFill>
                  <a:srgbClr val="0D8571"/>
                </a:solidFill>
              </a:rPr>
              <a:t> ou Baixa produtividade?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99D03B5-4AEF-4A2D-985A-2B87AE638691}"/>
              </a:ext>
            </a:extLst>
          </p:cNvPr>
          <p:cNvSpPr/>
          <p:nvPr/>
        </p:nvSpPr>
        <p:spPr>
          <a:xfrm>
            <a:off x="2320606" y="1555569"/>
            <a:ext cx="223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D8571"/>
                </a:solidFill>
              </a:rPr>
              <a:t>DEA – Banco Mundial</a:t>
            </a:r>
            <a:endParaRPr lang="pt-BR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F4EBCB-06ED-4BE7-97FF-B355B75E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2" y="1995686"/>
            <a:ext cx="6109912" cy="27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Tópicos Atuais </a:t>
            </a:r>
            <a:br>
              <a:rPr lang="pt-BR" sz="2800" dirty="0"/>
            </a:br>
            <a:r>
              <a:rPr lang="pt-BR" sz="2800" dirty="0"/>
              <a:t>em Saúde Pública</a:t>
            </a:r>
          </a:p>
        </p:txBody>
      </p:sp>
    </p:spTree>
    <p:extLst>
      <p:ext uri="{BB962C8B-B14F-4D97-AF65-F5344CB8AC3E}">
        <p14:creationId xmlns:p14="http://schemas.microsoft.com/office/powerpoint/2010/main" val="7220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26343" y="483409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-26342" y="849683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682578" y="437500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253938" y="752585"/>
            <a:ext cx="29523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solidFill>
                  <a:srgbClr val="5FA5A3"/>
                </a:solidFill>
                <a:latin typeface="Arial Rounded MT Bold" panose="020F0704030504030204" pitchFamily="34" charset="0"/>
              </a:rPr>
              <a:t>“Novo regime fiscal” – EC 95</a:t>
            </a:r>
            <a:endParaRPr lang="pt-BR" sz="1013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284E9B-D64E-4EBA-A751-695146382860}"/>
              </a:ext>
            </a:extLst>
          </p:cNvPr>
          <p:cNvSpPr/>
          <p:nvPr/>
        </p:nvSpPr>
        <p:spPr>
          <a:xfrm>
            <a:off x="260648" y="1254701"/>
            <a:ext cx="51125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- De acordo com o </a:t>
            </a:r>
            <a:r>
              <a:rPr lang="pt-BR" sz="10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art. 1º da EC 86/2015</a:t>
            </a: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, o mínimo constitucional a ser aplicado na saúde corresponde a 15% da receita corrente líquida (RCL) do exercício. Já o </a:t>
            </a:r>
            <a:r>
              <a:rPr lang="pt-BR" sz="1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art. 2 da EC 86/2015</a:t>
            </a:r>
            <a:r>
              <a:rPr lang="pt-BR" sz="1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estabelece que o cumprimento desse mínimo se daria de forma gradual, sendo que no primeiro ano subsequente à promulgação da EC, o mínimo seria de 13,2% da RCL. Esse percentual seria aumentado gradativamente até chegar a 15% da RCL no quinto ano de vigência da EC.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5F97DA5-CA03-44F4-8540-1DF7A70F0BD2}"/>
              </a:ext>
            </a:extLst>
          </p:cNvPr>
          <p:cNvSpPr/>
          <p:nvPr/>
        </p:nvSpPr>
        <p:spPr>
          <a:xfrm>
            <a:off x="1674466" y="2172430"/>
            <a:ext cx="46408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- A EC 95/2016 (Teto dos Gastos) revogou expressamente o </a:t>
            </a:r>
            <a:r>
              <a:rPr lang="pt-BR" sz="1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art. 2 da EC 86/2015</a:t>
            </a:r>
            <a:r>
              <a:rPr lang="pt-BR" sz="1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(que tratava do escalonamento do mínimo constitucional), mas não fez menção ao art.</a:t>
            </a:r>
            <a:r>
              <a:rPr lang="pt-BR" sz="10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art. 1º da EC 86/2015</a:t>
            </a: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 (que definia o percentual mínimo de 15% da RCL).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A4D62E-C69E-4314-B9DC-59FC1F2F480D}"/>
              </a:ext>
            </a:extLst>
          </p:cNvPr>
          <p:cNvSpPr/>
          <p:nvPr/>
        </p:nvSpPr>
        <p:spPr>
          <a:xfrm>
            <a:off x="241126" y="2778482"/>
            <a:ext cx="515161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- Uma interpretação que surgiu é que, ao revogar o mecanismo do escalonamento </a:t>
            </a:r>
            <a:r>
              <a:rPr lang="pt-BR" sz="1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(art. 2 da EC 86/2015)</a:t>
            </a: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, a EC 95/2016 deu aplicabilidade imediata ao </a:t>
            </a:r>
            <a:r>
              <a:rPr lang="pt-BR" sz="10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(art. 1º da EC 86/2015)</a:t>
            </a: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.  Em outras palavras: se fosse pelo mecanismo do escalonamento, o mínimo a ser aplicado em 2016 seria de 13,2% da RCL. Com a revogação desse dispositivo, passou a valer a regra de aplicação mínima de 15% da RCL já em 2016.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56E87B-E8AA-4BF3-97F7-852897955650}"/>
              </a:ext>
            </a:extLst>
          </p:cNvPr>
          <p:cNvSpPr/>
          <p:nvPr/>
        </p:nvSpPr>
        <p:spPr>
          <a:xfrm>
            <a:off x="1682338" y="3678057"/>
            <a:ext cx="4771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</a:rPr>
              <a:t>- Detalhe: a EC 95/2016 entrou em vigor em 15 de dezembro de 2016. Isso significa que até 14 de dezembro de 2016 a regra era que a União deveria aplicar pelo menos 13,2% da RCL. Faltando duas semanas para o encerramento do exercício, a regra (constitucional), passou a ser de 15%.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81ED21-0603-4FDB-9ED4-074B0FE16113}"/>
              </a:ext>
            </a:extLst>
          </p:cNvPr>
          <p:cNvSpPr txBox="1"/>
          <p:nvPr/>
        </p:nvSpPr>
        <p:spPr>
          <a:xfrm>
            <a:off x="2232668" y="4591885"/>
            <a:ext cx="2376264" cy="2616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1,8% da RCL = +R$12 bilhões/ano</a:t>
            </a:r>
          </a:p>
        </p:txBody>
      </p:sp>
    </p:spTree>
    <p:extLst>
      <p:ext uri="{BB962C8B-B14F-4D97-AF65-F5344CB8AC3E}">
        <p14:creationId xmlns:p14="http://schemas.microsoft.com/office/powerpoint/2010/main" val="30927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666" y="429745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-665" y="796019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255" y="383836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279615" y="698921"/>
            <a:ext cx="29523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solidFill>
                  <a:srgbClr val="5FA5A3"/>
                </a:solidFill>
                <a:latin typeface="Arial Rounded MT Bold" panose="020F0704030504030204" pitchFamily="34" charset="0"/>
              </a:rPr>
              <a:t>“Novo regime fiscal” – EC 95</a:t>
            </a:r>
            <a:endParaRPr lang="pt-BR" sz="1013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E8C88C-B84A-43CD-83A8-C9FE4D60B054}"/>
              </a:ext>
            </a:extLst>
          </p:cNvPr>
          <p:cNvSpPr/>
          <p:nvPr/>
        </p:nvSpPr>
        <p:spPr>
          <a:xfrm>
            <a:off x="1772816" y="2861774"/>
            <a:ext cx="3429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dirty="0"/>
              <a:t>Acórdão TCU nº 1.048/2018 – Plenário: 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“De acordo com as informações prestadas, a soma das disponibilidades provenientes dos atos de cancelamento, de 2012 a 2016, referentes a restos a pagar não processados inscritos e computados para fins de apuração dos mínimos de saúde de 2007 a 2012, atingiu </a:t>
            </a:r>
            <a:r>
              <a:rPr lang="pt-BR" sz="1200" b="1" dirty="0"/>
              <a:t>R$ 2,479 bilhões</a:t>
            </a:r>
            <a:r>
              <a:rPr lang="pt-BR" sz="1200" dirty="0"/>
              <a:t>.”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F173F2-55EB-49A1-88E9-44815F1B6916}"/>
              </a:ext>
            </a:extLst>
          </p:cNvPr>
          <p:cNvSpPr/>
          <p:nvPr/>
        </p:nvSpPr>
        <p:spPr>
          <a:xfrm>
            <a:off x="548680" y="1285857"/>
            <a:ext cx="3429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LC 141: Art. 24.  Para efeito de cálculo dos recursos mínimos a que se refere esta Lei Complementar, serão consideradas: </a:t>
            </a:r>
            <a:endParaRPr lang="pt-BR" sz="1000" dirty="0">
              <a:latin typeface="Arial" panose="020B0604020202020204" pitchFamily="34" charset="0"/>
            </a:endParaRPr>
          </a:p>
          <a:p>
            <a:pPr algn="just"/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I - as despesas liquidadas e pagas no exercício; e </a:t>
            </a:r>
            <a:endParaRPr lang="pt-BR" sz="1000" dirty="0">
              <a:latin typeface="Arial" panose="020B0604020202020204" pitchFamily="34" charset="0"/>
            </a:endParaRPr>
          </a:p>
          <a:p>
            <a:pPr algn="just"/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II - as despesas empenhadas e não liquidadas, inscritas em Restos a Pagar até o limite das disponibilidades de caixa ao final do exercício, consolidadas no Fundo de Saúde.</a:t>
            </a:r>
            <a:endParaRPr lang="pt-BR" sz="1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666" y="429745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-665" y="796019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255" y="383836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279615" y="698921"/>
            <a:ext cx="29523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solidFill>
                  <a:srgbClr val="5FA5A3"/>
                </a:solidFill>
                <a:latin typeface="Arial Rounded MT Bold" panose="020F0704030504030204" pitchFamily="34" charset="0"/>
              </a:rPr>
              <a:t>“Novo regime fiscal” – EC 95</a:t>
            </a:r>
            <a:endParaRPr lang="pt-BR" sz="1013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0CB8E9-29E4-4C92-8394-BAAE0AA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05" y="994980"/>
            <a:ext cx="3431710" cy="408391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6D9042F-DE20-4E65-A1EC-CEDDBF1C1672}"/>
              </a:ext>
            </a:extLst>
          </p:cNvPr>
          <p:cNvSpPr/>
          <p:nvPr/>
        </p:nvSpPr>
        <p:spPr>
          <a:xfrm>
            <a:off x="389827" y="1781800"/>
            <a:ext cx="20310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6092"/>
                </a:solidFill>
              </a:rPr>
              <a:t>Existe Teto para a saúde?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AD82ABE-F560-4490-868B-05384E331CE9}"/>
              </a:ext>
            </a:extLst>
          </p:cNvPr>
          <p:cNvSpPr/>
          <p:nvPr/>
        </p:nvSpPr>
        <p:spPr>
          <a:xfrm>
            <a:off x="389827" y="1968576"/>
            <a:ext cx="20310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376092"/>
                </a:solidFill>
              </a:rPr>
              <a:t>Não é bem assim...</a:t>
            </a:r>
          </a:p>
        </p:txBody>
      </p:sp>
    </p:spTree>
    <p:extLst>
      <p:ext uri="{BB962C8B-B14F-4D97-AF65-F5344CB8AC3E}">
        <p14:creationId xmlns:p14="http://schemas.microsoft.com/office/powerpoint/2010/main" val="25914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05EABF-D637-44BE-8C17-DD5F07565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5526"/>
            <a:ext cx="6858000" cy="41751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Judicialização da saúde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EFA3AA-1DDE-4954-B02F-E30C9C705AE3}"/>
              </a:ext>
            </a:extLst>
          </p:cNvPr>
          <p:cNvSpPr/>
          <p:nvPr/>
        </p:nvSpPr>
        <p:spPr>
          <a:xfrm>
            <a:off x="3330329" y="2039494"/>
            <a:ext cx="1368152" cy="168438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Aumento de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736% 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das ações judiciais de 2010 a 2017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21F543-0946-4DFB-A203-571B6040B2F4}"/>
              </a:ext>
            </a:extLst>
          </p:cNvPr>
          <p:cNvSpPr/>
          <p:nvPr/>
        </p:nvSpPr>
        <p:spPr>
          <a:xfrm>
            <a:off x="4869160" y="2039494"/>
            <a:ext cx="1368152" cy="168438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Mais de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R$ 1 bilhão </a:t>
            </a: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por ano (somente Ministério da Saúde)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151E0B-ACBB-474C-8C9B-F8743811C4F6}"/>
              </a:ext>
            </a:extLst>
          </p:cNvPr>
          <p:cNvSpPr/>
          <p:nvPr/>
        </p:nvSpPr>
        <p:spPr>
          <a:xfrm>
            <a:off x="3330329" y="3847431"/>
            <a:ext cx="2906983" cy="37985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Somando U, E </a:t>
            </a:r>
            <a:r>
              <a:rPr lang="pt-BR" sz="1000" dirty="0" err="1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 M: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R$ 7 bilhões </a:t>
            </a:r>
            <a:r>
              <a:rPr lang="pt-BR" sz="1000" dirty="0">
                <a:solidFill>
                  <a:schemeClr val="bg1"/>
                </a:solidFill>
                <a:latin typeface="Arial Black" panose="020B0A04020102020204" pitchFamily="34" charset="0"/>
              </a:rPr>
              <a:t>por ano</a:t>
            </a:r>
          </a:p>
        </p:txBody>
      </p:sp>
    </p:spTree>
    <p:extLst>
      <p:ext uri="{BB962C8B-B14F-4D97-AF65-F5344CB8AC3E}">
        <p14:creationId xmlns:p14="http://schemas.microsoft.com/office/powerpoint/2010/main" val="20462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Judicialização da saúde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94B00D-3E0D-40C3-87A1-9D8E7D427030}"/>
              </a:ext>
            </a:extLst>
          </p:cNvPr>
          <p:cNvSpPr/>
          <p:nvPr/>
        </p:nvSpPr>
        <p:spPr>
          <a:xfrm>
            <a:off x="1829205" y="1523538"/>
            <a:ext cx="31831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6092"/>
                </a:solidFill>
              </a:rPr>
              <a:t>11 tipos de medicamentos</a:t>
            </a:r>
          </a:p>
          <a:p>
            <a:pPr algn="ctr"/>
            <a:r>
              <a:rPr lang="pt-BR" sz="1400" b="1" dirty="0">
                <a:solidFill>
                  <a:srgbClr val="376092"/>
                </a:solidFill>
              </a:rPr>
              <a:t>=</a:t>
            </a:r>
          </a:p>
          <a:p>
            <a:pPr algn="ctr"/>
            <a:r>
              <a:rPr lang="pt-BR" sz="1400" b="1" dirty="0">
                <a:solidFill>
                  <a:srgbClr val="376092"/>
                </a:solidFill>
              </a:rPr>
              <a:t>94% dos gastos com judicialização</a:t>
            </a:r>
          </a:p>
          <a:p>
            <a:pPr algn="ctr"/>
            <a:r>
              <a:rPr lang="pt-BR" sz="1400" b="1" dirty="0">
                <a:solidFill>
                  <a:srgbClr val="376092"/>
                </a:solidFill>
              </a:rPr>
              <a:t>(no Ministério da Saúde)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31EE43-F596-4F4C-A0B5-4A4A4625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22" y="2477645"/>
            <a:ext cx="4805353" cy="25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Judicialização da saúde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94B00D-3E0D-40C3-87A1-9D8E7D427030}"/>
              </a:ext>
            </a:extLst>
          </p:cNvPr>
          <p:cNvSpPr/>
          <p:nvPr/>
        </p:nvSpPr>
        <p:spPr>
          <a:xfrm>
            <a:off x="1829205" y="1902559"/>
            <a:ext cx="318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6092"/>
                </a:solidFill>
              </a:rPr>
              <a:t>ESTRATÉGIAS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0B6F78-22B7-4FF8-9CD0-DAEAE37D4A40}"/>
              </a:ext>
            </a:extLst>
          </p:cNvPr>
          <p:cNvSpPr/>
          <p:nvPr/>
        </p:nvSpPr>
        <p:spPr>
          <a:xfrm>
            <a:off x="620688" y="2662039"/>
            <a:ext cx="340824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rgbClr val="0D8571"/>
                </a:solidFill>
              </a:rPr>
              <a:t>Atuação junto ao Judiciário e Ministério Público</a:t>
            </a:r>
          </a:p>
          <a:p>
            <a:pPr marL="171450" indent="-171450">
              <a:buFontTx/>
              <a:buChar char="-"/>
            </a:pPr>
            <a:endParaRPr lang="pt-BR" sz="1200" b="1" dirty="0">
              <a:solidFill>
                <a:srgbClr val="0D8571"/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rgbClr val="0D8571"/>
                </a:solidFill>
              </a:rPr>
              <a:t>Gestão sobre gastos com judicialização</a:t>
            </a:r>
          </a:p>
          <a:p>
            <a:pPr marL="171450" indent="-171450">
              <a:buFontTx/>
              <a:buChar char="-"/>
            </a:pPr>
            <a:endParaRPr lang="pt-BR" sz="1200" b="1" dirty="0">
              <a:solidFill>
                <a:srgbClr val="0D8571"/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rgbClr val="0D8571"/>
                </a:solidFill>
              </a:rPr>
              <a:t>Fechar o cerco contra fraudes</a:t>
            </a:r>
          </a:p>
          <a:p>
            <a:pPr marL="171450" indent="-171450">
              <a:buFontTx/>
              <a:buChar char="-"/>
            </a:pPr>
            <a:endParaRPr lang="pt-BR" sz="1200" b="1" dirty="0">
              <a:solidFill>
                <a:srgbClr val="0D8571"/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rgbClr val="0D8571"/>
                </a:solidFill>
              </a:rPr>
              <a:t>Assegurar a legitimidade da Anvisa e da </a:t>
            </a:r>
            <a:r>
              <a:rPr lang="pt-BR" sz="1200" b="1" dirty="0" err="1">
                <a:solidFill>
                  <a:srgbClr val="0D8571"/>
                </a:solidFill>
              </a:rPr>
              <a:t>Conitec</a:t>
            </a:r>
            <a:endParaRPr lang="pt-BR" sz="1200" dirty="0">
              <a:solidFill>
                <a:srgbClr val="0D85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27FA6-112A-49F3-B468-89674A8F0A1A}"/>
              </a:ext>
            </a:extLst>
          </p:cNvPr>
          <p:cNvSpPr/>
          <p:nvPr/>
        </p:nvSpPr>
        <p:spPr>
          <a:xfrm>
            <a:off x="533178" y="2527279"/>
            <a:ext cx="2602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>
                <a:solidFill>
                  <a:srgbClr val="376092"/>
                </a:solidFill>
              </a:rPr>
              <a:t>Intervenções estatais </a:t>
            </a:r>
          </a:p>
          <a:p>
            <a:pPr algn="ctr"/>
            <a:r>
              <a:rPr lang="pt-BR" sz="1600" b="1" dirty="0">
                <a:solidFill>
                  <a:srgbClr val="376092"/>
                </a:solidFill>
              </a:rPr>
              <a:t>sanitário-urbanas (coletivas)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D4D6E6-B06D-4230-A7AA-62DECA60612F}"/>
              </a:ext>
            </a:extLst>
          </p:cNvPr>
          <p:cNvSpPr txBox="1"/>
          <p:nvPr/>
        </p:nvSpPr>
        <p:spPr>
          <a:xfrm>
            <a:off x="884912" y="3112054"/>
            <a:ext cx="1865087" cy="430887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REVOLTA DA VACINA (1904)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27438" y="649352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Saúde Pública no Brasil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Antes de 1988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6A0F1B-235A-4581-A810-A710E802179C}"/>
              </a:ext>
            </a:extLst>
          </p:cNvPr>
          <p:cNvSpPr txBox="1"/>
          <p:nvPr/>
        </p:nvSpPr>
        <p:spPr>
          <a:xfrm>
            <a:off x="476672" y="1277239"/>
            <a:ext cx="1865087" cy="52322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INSTITUIÇÕES</a:t>
            </a:r>
          </a:p>
          <a:p>
            <a:pPr algn="ctr"/>
            <a:r>
              <a:rPr lang="pt-B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FILANTRÓPICAS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1FDDE4-0BC0-4456-80B5-CD7E611832DD}"/>
              </a:ext>
            </a:extLst>
          </p:cNvPr>
          <p:cNvSpPr txBox="1"/>
          <p:nvPr/>
        </p:nvSpPr>
        <p:spPr>
          <a:xfrm>
            <a:off x="3933056" y="2571750"/>
            <a:ext cx="2438402" cy="95410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Elói Chaves (1923):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Marco da intervenção estatal na assistência à saúde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9A916E-B4EB-45DA-8F81-28B1039C4ABF}"/>
              </a:ext>
            </a:extLst>
          </p:cNvPr>
          <p:cNvSpPr txBox="1"/>
          <p:nvPr/>
        </p:nvSpPr>
        <p:spPr>
          <a:xfrm>
            <a:off x="3933056" y="3557638"/>
            <a:ext cx="2438402" cy="430887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 setorial corporativa (IAP, INPS, IPASE, INAMPS)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BA2F684-3D8E-4738-948C-4D2220B1100A}"/>
              </a:ext>
            </a:extLst>
          </p:cNvPr>
          <p:cNvSpPr/>
          <p:nvPr/>
        </p:nvSpPr>
        <p:spPr>
          <a:xfrm>
            <a:off x="3145317" y="3112054"/>
            <a:ext cx="509274" cy="413803"/>
          </a:xfrm>
          <a:prstGeom prst="rightArrow">
            <a:avLst/>
          </a:prstGeom>
          <a:noFill/>
          <a:ln>
            <a:solidFill>
              <a:srgbClr val="0D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Autorizações e Incorporações</a:t>
            </a:r>
          </a:p>
        </p:txBody>
      </p:sp>
    </p:spTree>
    <p:extLst>
      <p:ext uri="{BB962C8B-B14F-4D97-AF65-F5344CB8AC3E}">
        <p14:creationId xmlns:p14="http://schemas.microsoft.com/office/powerpoint/2010/main" val="38062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Controle de Preços </a:t>
            </a:r>
          </a:p>
        </p:txBody>
      </p:sp>
    </p:spTree>
    <p:extLst>
      <p:ext uri="{BB962C8B-B14F-4D97-AF65-F5344CB8AC3E}">
        <p14:creationId xmlns:p14="http://schemas.microsoft.com/office/powerpoint/2010/main" val="40323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Gastos Tributários</a:t>
            </a:r>
          </a:p>
        </p:txBody>
      </p:sp>
    </p:spTree>
    <p:extLst>
      <p:ext uri="{BB962C8B-B14F-4D97-AF65-F5344CB8AC3E}">
        <p14:creationId xmlns:p14="http://schemas.microsoft.com/office/powerpoint/2010/main" val="4233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Contratos de Gestão</a:t>
            </a:r>
          </a:p>
        </p:txBody>
      </p:sp>
    </p:spTree>
    <p:extLst>
      <p:ext uri="{BB962C8B-B14F-4D97-AF65-F5344CB8AC3E}">
        <p14:creationId xmlns:p14="http://schemas.microsoft.com/office/powerpoint/2010/main" val="38016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86376687-2EA6-4DF6-98D3-909020A58BFD}"/>
              </a:ext>
            </a:extLst>
          </p:cNvPr>
          <p:cNvSpPr/>
          <p:nvPr/>
        </p:nvSpPr>
        <p:spPr>
          <a:xfrm>
            <a:off x="-16398" y="0"/>
            <a:ext cx="6874397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-1" y="889467"/>
            <a:ext cx="2747243" cy="26182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255741"/>
            <a:ext cx="1700808" cy="97127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2708920" y="843558"/>
            <a:ext cx="37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TÓPICOS ATUAIS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45CA57-E03A-4B17-A0E5-ED476D83759F}"/>
              </a:ext>
            </a:extLst>
          </p:cNvPr>
          <p:cNvSpPr txBox="1"/>
          <p:nvPr/>
        </p:nvSpPr>
        <p:spPr>
          <a:xfrm>
            <a:off x="1720257" y="1180199"/>
            <a:ext cx="29523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rgbClr val="5FA5A3"/>
                </a:solidFill>
                <a:latin typeface="Arial Rounded MT Bold" panose="020F0704030504030204" pitchFamily="34" charset="0"/>
              </a:rPr>
              <a:t>SUS Legal</a:t>
            </a:r>
          </a:p>
        </p:txBody>
      </p:sp>
    </p:spTree>
    <p:extLst>
      <p:ext uri="{BB962C8B-B14F-4D97-AF65-F5344CB8AC3E}">
        <p14:creationId xmlns:p14="http://schemas.microsoft.com/office/powerpoint/2010/main" val="38733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Experiências da CGU</a:t>
            </a:r>
          </a:p>
        </p:txBody>
      </p:sp>
    </p:spTree>
    <p:extLst>
      <p:ext uri="{BB962C8B-B14F-4D97-AF65-F5344CB8AC3E}">
        <p14:creationId xmlns:p14="http://schemas.microsoft.com/office/powerpoint/2010/main" val="41841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2656" y="483518"/>
            <a:ext cx="5616624" cy="857250"/>
          </a:xfrm>
        </p:spPr>
        <p:txBody>
          <a:bodyPr/>
          <a:lstStyle/>
          <a:p>
            <a:r>
              <a:rPr lang="pt-BR" dirty="0"/>
              <a:t>Título 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76E24F-8888-400B-9DD9-CF2DCEA7998A}"/>
              </a:ext>
            </a:extLst>
          </p:cNvPr>
          <p:cNvSpPr/>
          <p:nvPr/>
        </p:nvSpPr>
        <p:spPr>
          <a:xfrm>
            <a:off x="1714500" y="1653037"/>
            <a:ext cx="3429000" cy="26243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CGU: histórico, competências, organização e estratégias de atuação; Referenciais Técnicos: IN 03/17, IN Conjunta nº 01/2016, IN 08/2017; Trabalhos na saúde e estudos de caso.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- Tema Tático (economia da saúde)</a:t>
            </a:r>
          </a:p>
        </p:txBody>
      </p:sp>
    </p:spTree>
    <p:extLst>
      <p:ext uri="{BB962C8B-B14F-4D97-AF65-F5344CB8AC3E}">
        <p14:creationId xmlns:p14="http://schemas.microsoft.com/office/powerpoint/2010/main" val="25085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1939" y="1131590"/>
            <a:ext cx="5626130" cy="2376263"/>
          </a:xfrm>
        </p:spPr>
        <p:txBody>
          <a:bodyPr/>
          <a:lstStyle/>
          <a:p>
            <a:pPr algn="ctr"/>
            <a:r>
              <a:rPr lang="pt-BR" sz="2800" dirty="0"/>
              <a:t>Extração e Análise de Dados sobre Saúde</a:t>
            </a:r>
          </a:p>
        </p:txBody>
      </p:sp>
    </p:spTree>
    <p:extLst>
      <p:ext uri="{BB962C8B-B14F-4D97-AF65-F5344CB8AC3E}">
        <p14:creationId xmlns:p14="http://schemas.microsoft.com/office/powerpoint/2010/main" val="20670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2656" y="483518"/>
            <a:ext cx="5616624" cy="857250"/>
          </a:xfrm>
        </p:spPr>
        <p:txBody>
          <a:bodyPr/>
          <a:lstStyle/>
          <a:p>
            <a:r>
              <a:rPr lang="pt-BR" dirty="0"/>
              <a:t>Título 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93F2E7-DB74-41BB-B304-F2CA1835C4DB}"/>
              </a:ext>
            </a:extLst>
          </p:cNvPr>
          <p:cNvSpPr/>
          <p:nvPr/>
        </p:nvSpPr>
        <p:spPr>
          <a:xfrm>
            <a:off x="1324531" y="912724"/>
            <a:ext cx="4594820" cy="419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Fontes de dados financeiros: SIOPS, FNS;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Dados sobre estrutura: CNES, SISMOB, SAGE;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Dados sobre produção: SIA/SUS, SIH/SUS, CIHA, SISCAN, CMD;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Dados de apoio: SISMAC, BPS, PF-PMVG, SIGEM, etc.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Extração de dados secundários: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</a:rPr>
              <a:t>TabWin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</a:rPr>
              <a:t>Tabnet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 e alternativas (bancos de dados);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 Cruzamento de informações;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Tópicos sobre análise de documentos do SUS: AIH, APAC, BPA, BPA-I, FPO; Estudos de casos e dinâmicas. </a:t>
            </a:r>
          </a:p>
        </p:txBody>
      </p:sp>
    </p:spTree>
    <p:extLst>
      <p:ext uri="{BB962C8B-B14F-4D97-AF65-F5344CB8AC3E}">
        <p14:creationId xmlns:p14="http://schemas.microsoft.com/office/powerpoint/2010/main" val="22282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149016" y="-8845"/>
            <a:ext cx="9164662" cy="549959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6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51520" y="3610994"/>
            <a:ext cx="991761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143000" y="3634757"/>
            <a:ext cx="1223522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569" y="3074532"/>
            <a:ext cx="2425609" cy="29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\192.168.0.17\departamentos\ASSCOMSOC\Identidade Visual\PIV 2015\TV Lettering\Exports\Logo Marca Dágu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30" y="267495"/>
            <a:ext cx="1231356" cy="5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523" y="3779716"/>
            <a:ext cx="1596452" cy="19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Cezinha\Desktop\Logo Escoex branco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0" y="972424"/>
            <a:ext cx="5353147" cy="25761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852936" y="4493783"/>
            <a:ext cx="341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Rodrigo Eloy Arantes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CONTROLADORIA-GERAL DA UNIÃO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4BD1EDE2-FD29-4F30-87C4-20513C810C1D}"/>
              </a:ext>
            </a:extLst>
          </p:cNvPr>
          <p:cNvSpPr/>
          <p:nvPr/>
        </p:nvSpPr>
        <p:spPr>
          <a:xfrm>
            <a:off x="3140968" y="1535133"/>
            <a:ext cx="312777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 70: Início da </a:t>
            </a:r>
          </a:p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REFORMA SANITÁRIA BRASILEIRA</a:t>
            </a:r>
          </a:p>
          <a:p>
            <a:r>
              <a:rPr lang="pt-BR" sz="11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8ª Conferência Nacional de Saúde (1986)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EA6F8414-62E0-4CAA-95CD-C18E95A62A59}"/>
              </a:ext>
            </a:extLst>
          </p:cNvPr>
          <p:cNvSpPr txBox="1">
            <a:spLocks/>
          </p:cNvSpPr>
          <p:nvPr/>
        </p:nvSpPr>
        <p:spPr>
          <a:xfrm>
            <a:off x="327438" y="649352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Saúde Pública no Brasil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Antes de 1988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75C8B6A-72EE-4488-9370-1181856F5369}"/>
              </a:ext>
            </a:extLst>
          </p:cNvPr>
          <p:cNvSpPr/>
          <p:nvPr/>
        </p:nvSpPr>
        <p:spPr>
          <a:xfrm>
            <a:off x="692696" y="1635646"/>
            <a:ext cx="1944216" cy="2726662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Sistema Nacional de Saúde </a:t>
            </a:r>
          </a:p>
          <a:p>
            <a:pPr algn="ctr"/>
            <a:r>
              <a:rPr lang="pt-BR" b="1" dirty="0"/>
              <a:t>(Lei 6.229/1975)</a:t>
            </a:r>
            <a:endParaRPr lang="pt-BR" b="1" dirty="0">
              <a:solidFill>
                <a:schemeClr val="tx2"/>
              </a:solidFill>
            </a:endParaRPr>
          </a:p>
          <a:p>
            <a:pPr algn="ctr"/>
            <a:endParaRPr lang="pt-BR" b="1" dirty="0">
              <a:solidFill>
                <a:schemeClr val="tx2"/>
              </a:solidFill>
            </a:endParaRPr>
          </a:p>
          <a:p>
            <a:r>
              <a:rPr lang="pt-BR" sz="1600" dirty="0">
                <a:solidFill>
                  <a:schemeClr val="tx2"/>
                </a:solidFill>
              </a:rPr>
              <a:t>Composto por dois subsistemas: </a:t>
            </a:r>
          </a:p>
          <a:p>
            <a:endParaRPr lang="pt-BR" sz="1600" b="1" dirty="0">
              <a:solidFill>
                <a:schemeClr val="tx2"/>
              </a:solidFill>
            </a:endParaRPr>
          </a:p>
          <a:p>
            <a:r>
              <a:rPr lang="pt-BR" sz="1600" b="1" dirty="0">
                <a:solidFill>
                  <a:schemeClr val="tx2"/>
                </a:solidFill>
              </a:rPr>
              <a:t>- subsistema público</a:t>
            </a:r>
          </a:p>
          <a:p>
            <a:r>
              <a:rPr lang="pt-BR" sz="1600" b="1" dirty="0">
                <a:solidFill>
                  <a:schemeClr val="tx2"/>
                </a:solidFill>
              </a:rPr>
              <a:t>- subsistema privado</a:t>
            </a:r>
            <a:endParaRPr lang="pt-BR" sz="1600" b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8B22769-6498-47FB-B000-773E8E426827}"/>
              </a:ext>
            </a:extLst>
          </p:cNvPr>
          <p:cNvSpPr/>
          <p:nvPr/>
        </p:nvSpPr>
        <p:spPr>
          <a:xfrm>
            <a:off x="844643" y="4342036"/>
            <a:ext cx="1640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>
                <a:solidFill>
                  <a:srgbClr val="376092"/>
                </a:solidFill>
              </a:rPr>
              <a:t>Sistema “formal”</a:t>
            </a:r>
          </a:p>
          <a:p>
            <a:pPr algn="ctr"/>
            <a:r>
              <a:rPr lang="pt-BR" sz="1600" dirty="0">
                <a:solidFill>
                  <a:srgbClr val="376092"/>
                </a:solidFill>
              </a:rPr>
              <a:t>(não real)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D2341A-B5B5-41EE-9881-567E2C9499E7}"/>
              </a:ext>
            </a:extLst>
          </p:cNvPr>
          <p:cNvSpPr/>
          <p:nvPr/>
        </p:nvSpPr>
        <p:spPr>
          <a:xfrm>
            <a:off x="3160219" y="2289881"/>
            <a:ext cx="3174868" cy="117851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Sistemas Unificados e Descentralizados de Saúde (SUDS)</a:t>
            </a:r>
          </a:p>
          <a:p>
            <a:pPr algn="ctr"/>
            <a:r>
              <a:rPr lang="pt-BR" sz="1400" dirty="0"/>
              <a:t>(Decreto 94.657/87)</a:t>
            </a:r>
          </a:p>
          <a:p>
            <a:pPr algn="ctr"/>
            <a:r>
              <a:rPr lang="pt-BR" sz="1400" dirty="0">
                <a:solidFill>
                  <a:schemeClr val="tx2"/>
                </a:solidFill>
              </a:rPr>
              <a:t>Universalização do acesso ao INAMPS via convênios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D774AF53-A309-4DBE-9CA1-F4621EC98B64}"/>
              </a:ext>
            </a:extLst>
          </p:cNvPr>
          <p:cNvSpPr/>
          <p:nvPr/>
        </p:nvSpPr>
        <p:spPr>
          <a:xfrm rot="5400000">
            <a:off x="4493015" y="3639939"/>
            <a:ext cx="509274" cy="413803"/>
          </a:xfrm>
          <a:prstGeom prst="rightArrow">
            <a:avLst/>
          </a:prstGeom>
          <a:noFill/>
          <a:ln>
            <a:solidFill>
              <a:srgbClr val="0D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C3A384-6233-4768-BA23-85DB35ED192E}"/>
              </a:ext>
            </a:extLst>
          </p:cNvPr>
          <p:cNvSpPr txBox="1"/>
          <p:nvPr/>
        </p:nvSpPr>
        <p:spPr>
          <a:xfrm>
            <a:off x="3089467" y="4225284"/>
            <a:ext cx="3245620" cy="52322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CONSTITUIÇÃO DE 1988 </a:t>
            </a:r>
          </a:p>
          <a:p>
            <a:pPr algn="ctr"/>
            <a:r>
              <a:rPr lang="pt-B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(criação do SUS)</a:t>
            </a:r>
          </a:p>
        </p:txBody>
      </p:sp>
    </p:spTree>
    <p:extLst>
      <p:ext uri="{BB962C8B-B14F-4D97-AF65-F5344CB8AC3E}">
        <p14:creationId xmlns:p14="http://schemas.microsoft.com/office/powerpoint/2010/main" val="11060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149016" y="-8845"/>
            <a:ext cx="9164662" cy="549959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6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51520" y="3610994"/>
            <a:ext cx="991761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\\192.168.0.17\departamentos\ASSCOMSOC\Identidade Visual\PIV 2015\TV Lettering\Exports\Aba Azu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143000" y="3634757"/>
            <a:ext cx="12235225" cy="1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569" y="3074532"/>
            <a:ext cx="2425609" cy="29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\192.168.0.17\departamentos\ASSCOMSOC\Identidade Visual\PIV 2015\TV Lettering\Exports\Logo Marca Dágu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30" y="267495"/>
            <a:ext cx="1231356" cy="5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ezinha\Desktop\Logo TCE-MS 2016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377608"/>
            <a:ext cx="3660958" cy="33018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192.168.0.17\departamentos\ASSCOMSOC\Identidade Visual\PIV 2015\TV Lettering\Exports\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523" y="3779716"/>
            <a:ext cx="1596452" cy="19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Cezinha\Desktop\Logo Escoex branco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27" y="4317829"/>
            <a:ext cx="1197055" cy="5760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852936" y="4493783"/>
            <a:ext cx="341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Rodrigo Eloy Arantes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CONTROLADORIA-GERAL DA UNIÃO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4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029598-20B0-41A9-867C-018DE88932BD}"/>
              </a:ext>
            </a:extLst>
          </p:cNvPr>
          <p:cNvSpPr/>
          <p:nvPr/>
        </p:nvSpPr>
        <p:spPr>
          <a:xfrm>
            <a:off x="360306" y="1347614"/>
            <a:ext cx="285267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100" dirty="0">
                <a:solidFill>
                  <a:schemeClr val="tx2"/>
                </a:solidFill>
                <a:latin typeface="Arial" panose="020B0604020202020204" pitchFamily="34" charset="0"/>
              </a:rPr>
              <a:t>CF/88. Art. 196. A saúde é direito de todos e dever do Estado, garantido mediante políticas sociais e econômicas que visem à redução do risco de doença e de outros agravos e ao acesso universal e igualitário às ações e serviços para sua promoção, proteção e recuperação.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AB35D5-CB5F-40BF-A8E9-653653C63943}"/>
              </a:ext>
            </a:extLst>
          </p:cNvPr>
          <p:cNvSpPr/>
          <p:nvPr/>
        </p:nvSpPr>
        <p:spPr>
          <a:xfrm>
            <a:off x="3645024" y="1352460"/>
            <a:ext cx="22594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100" dirty="0">
                <a:solidFill>
                  <a:srgbClr val="376092"/>
                </a:solidFill>
                <a:latin typeface="Arial" panose="020B0604020202020204" pitchFamily="34" charset="0"/>
              </a:rPr>
              <a:t>Lei 8080/1990. Art. 2º A saúde é um direito fundamental do ser humano, devendo o Estado prover as condições indispensáveis ao seu pleno exercício.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881F820D-97E2-4AD4-9201-5C93D7F33FB5}"/>
              </a:ext>
            </a:extLst>
          </p:cNvPr>
          <p:cNvSpPr txBox="1">
            <a:spLocks/>
          </p:cNvSpPr>
          <p:nvPr/>
        </p:nvSpPr>
        <p:spPr>
          <a:xfrm>
            <a:off x="354872" y="588079"/>
            <a:ext cx="56166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24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Saúde Pública no Brasil</a:t>
            </a:r>
            <a:br>
              <a:rPr lang="pt-BR" sz="2800" dirty="0"/>
            </a:br>
            <a:r>
              <a:rPr lang="pt-BR" sz="2000" b="0" dirty="0">
                <a:solidFill>
                  <a:srgbClr val="0D8571"/>
                </a:solidFill>
              </a:rPr>
              <a:t>Pós Constituição de1988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1497539-5879-4000-A2AD-89688D797D09}"/>
              </a:ext>
            </a:extLst>
          </p:cNvPr>
          <p:cNvSpPr/>
          <p:nvPr/>
        </p:nvSpPr>
        <p:spPr>
          <a:xfrm>
            <a:off x="544489" y="2860367"/>
            <a:ext cx="1512167" cy="49906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 Black" panose="020B0A04020102020204" pitchFamily="34" charset="0"/>
              </a:rPr>
              <a:t>Saúde é direito de todos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A59AE26-E64A-4699-912B-F961016D30D4}"/>
              </a:ext>
            </a:extLst>
          </p:cNvPr>
          <p:cNvSpPr/>
          <p:nvPr/>
        </p:nvSpPr>
        <p:spPr>
          <a:xfrm>
            <a:off x="2076755" y="2860367"/>
            <a:ext cx="1512167" cy="49906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 Black" panose="020B0A04020102020204" pitchFamily="34" charset="0"/>
              </a:rPr>
              <a:t>Dever do Estado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BC35795-501B-4925-9778-849C8A94C4C2}"/>
              </a:ext>
            </a:extLst>
          </p:cNvPr>
          <p:cNvSpPr/>
          <p:nvPr/>
        </p:nvSpPr>
        <p:spPr>
          <a:xfrm>
            <a:off x="3609021" y="2860367"/>
            <a:ext cx="1512167" cy="49906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 Black" panose="020B0A04020102020204" pitchFamily="34" charset="0"/>
              </a:rPr>
              <a:t>Políticas sociais e econômicas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C4BA74-B60F-4EE6-B8E6-7DABA09F8B23}"/>
              </a:ext>
            </a:extLst>
          </p:cNvPr>
          <p:cNvSpPr/>
          <p:nvPr/>
        </p:nvSpPr>
        <p:spPr>
          <a:xfrm>
            <a:off x="5146595" y="2860367"/>
            <a:ext cx="1512167" cy="49906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 Black" panose="020B0A04020102020204" pitchFamily="34" charset="0"/>
              </a:rPr>
              <a:t>Redução de risco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609FFD-318A-4675-83C3-254F73829934}"/>
              </a:ext>
            </a:extLst>
          </p:cNvPr>
          <p:cNvSpPr/>
          <p:nvPr/>
        </p:nvSpPr>
        <p:spPr>
          <a:xfrm>
            <a:off x="1243809" y="3384422"/>
            <a:ext cx="1512167" cy="49906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 Black" panose="020B0A04020102020204" pitchFamily="34" charset="0"/>
              </a:rPr>
              <a:t>Acesso universal e igualitário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F374B3-9E87-478F-A81C-ADA93AF22BC8}"/>
              </a:ext>
            </a:extLst>
          </p:cNvPr>
          <p:cNvSpPr/>
          <p:nvPr/>
        </p:nvSpPr>
        <p:spPr>
          <a:xfrm>
            <a:off x="2780928" y="3384422"/>
            <a:ext cx="1512167" cy="49906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 Black" panose="020B0A04020102020204" pitchFamily="34" charset="0"/>
              </a:rPr>
              <a:t>Ações e Serviços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22BE784-F4E1-4970-B810-E931D73A1145}"/>
              </a:ext>
            </a:extLst>
          </p:cNvPr>
          <p:cNvSpPr/>
          <p:nvPr/>
        </p:nvSpPr>
        <p:spPr>
          <a:xfrm>
            <a:off x="4318047" y="3384422"/>
            <a:ext cx="1512167" cy="49906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 Black" panose="020B0A04020102020204" pitchFamily="34" charset="0"/>
              </a:rPr>
              <a:t>Promoção, proteção 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18764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3257</Words>
  <Application>Microsoft Office PowerPoint</Application>
  <PresentationFormat>Personalizar</PresentationFormat>
  <Paragraphs>626</Paragraphs>
  <Slides>80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6" baseType="lpstr">
      <vt:lpstr>Arial</vt:lpstr>
      <vt:lpstr>Arial Black</vt:lpstr>
      <vt:lpstr>Arial Rounded MT Bold</vt:lpstr>
      <vt:lpstr>Calibri</vt:lpstr>
      <vt:lpstr>Segoe UI</vt:lpstr>
      <vt:lpstr>Tema do Office</vt:lpstr>
      <vt:lpstr>Apresentação do PowerPoint</vt:lpstr>
      <vt:lpstr>Apresentação do PowerPoint</vt:lpstr>
      <vt:lpstr>Fundamentos da Fiscalização dos Recursos em Saúde</vt:lpstr>
      <vt:lpstr>Contexto histórico e  Legislação Básica do SUS</vt:lpstr>
      <vt:lpstr>Apresentação do PowerPoint</vt:lpstr>
      <vt:lpstr>Modelos de Proteção Social Bismarckiano, Berevidgiano e Liberal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Publicações Sugeridas  </vt:lpstr>
      <vt:lpstr>Organização e  Funcionamento do 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Planejamento, Gestão e Controle do 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Controle e Auditoria em Saúde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Tópicos sobre o Financiamento do 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Tópicos Atuais  em Saúde Pública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Experiências da CGU</vt:lpstr>
      <vt:lpstr>Título  </vt:lpstr>
      <vt:lpstr>Extração e Análise de Dados sobre Saúde</vt:lpstr>
      <vt:lpstr>Título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</dc:creator>
  <cp:lastModifiedBy>Rodrigo Eloy Arantes</cp:lastModifiedBy>
  <cp:revision>710</cp:revision>
  <cp:lastPrinted>2016-11-25T18:45:30Z</cp:lastPrinted>
  <dcterms:created xsi:type="dcterms:W3CDTF">2016-04-15T18:14:31Z</dcterms:created>
  <dcterms:modified xsi:type="dcterms:W3CDTF">2018-10-24T19:11:26Z</dcterms:modified>
</cp:coreProperties>
</file>