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57" r:id="rId6"/>
    <p:sldId id="267" r:id="rId7"/>
    <p:sldId id="268" r:id="rId8"/>
    <p:sldId id="273" r:id="rId9"/>
    <p:sldId id="277" r:id="rId10"/>
    <p:sldId id="274" r:id="rId11"/>
    <p:sldId id="271" r:id="rId12"/>
    <p:sldId id="285" r:id="rId13"/>
    <p:sldId id="286" r:id="rId14"/>
    <p:sldId id="287" r:id="rId15"/>
    <p:sldId id="288" r:id="rId16"/>
    <p:sldId id="289" r:id="rId17"/>
    <p:sldId id="283" r:id="rId18"/>
    <p:sldId id="291" r:id="rId19"/>
    <p:sldId id="276" r:id="rId20"/>
    <p:sldId id="269" r:id="rId21"/>
    <p:sldId id="278" r:id="rId22"/>
    <p:sldId id="279" r:id="rId23"/>
    <p:sldId id="280" r:id="rId24"/>
    <p:sldId id="281" r:id="rId25"/>
    <p:sldId id="298" r:id="rId26"/>
    <p:sldId id="292" r:id="rId27"/>
    <p:sldId id="293" r:id="rId28"/>
    <p:sldId id="282" r:id="rId29"/>
    <p:sldId id="294" r:id="rId30"/>
    <p:sldId id="295" r:id="rId31"/>
    <p:sldId id="296" r:id="rId32"/>
    <p:sldId id="297" r:id="rId33"/>
    <p:sldId id="299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5A3"/>
    <a:srgbClr val="A5C7C7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660"/>
  </p:normalViewPr>
  <p:slideViewPr>
    <p:cSldViewPr snapToGrid="0">
      <p:cViewPr>
        <p:scale>
          <a:sx n="75" d="100"/>
          <a:sy n="75" d="100"/>
        </p:scale>
        <p:origin x="140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D6471-51F9-4306-B7C6-9BC06E9C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4CB80-0D62-459B-B4F5-A9D91200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46CE4-6388-4A46-9C4A-11D6C16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68556-04EB-4D4B-B41D-7B1E7AB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6CDA6-EFF1-4E1D-A63E-429FBFF4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60F96-EA74-434F-9BD1-5A9449F8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60221B-3474-4501-A6C1-780D5D08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2F7DA-D90C-42A5-AB02-F3E01CF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D1C04-534E-447C-9579-A660C2B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D70ED-B014-4C28-A6AD-5B9F3C08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B5485-333E-4858-90A8-AD4A8448E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FACD2-1E3E-42B4-BAB0-6F76786F9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956B3-6037-440A-8C99-0804AAEC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B9633-845F-4C04-9793-B9446090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C8577-83EB-43A4-95C7-7673FC2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F9E7-097B-4E9E-9425-BA63FC82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DFE37-D2EA-49FD-975A-196A230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97F10A-3BB7-4906-9914-36CE1BB2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7C8F6-5FA3-4E02-B508-CD1FC5FE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C54A8-349C-46B3-921A-93656236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1E8F9-CC31-49CD-AF1B-F0E5F2B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A972C2-D078-4215-A1C6-0AFCBC38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4B0F0-ADF7-41DD-AA2A-8FE449EB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1F005D-521F-4D14-9750-CB96CC14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60FE7-B07C-474C-B013-25A56805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5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6B8C-DF91-4456-9452-EECFA8A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55428-B88C-4F5C-853D-932C9AA0A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480269-0D3C-44C1-A2CC-C623020A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6AA42-DAB9-4BFB-BA9D-7C529E93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8369C-5E9D-4135-B53F-0F50A98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1775FB-2D3A-4713-B41B-FA24C7A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B544-E614-4B01-8004-FCD91B32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6111C-A486-4F25-B90B-D8AF53F6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259754-698B-4DF5-A013-8064E02A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A1808C-36F9-46E5-9DAF-AB3AAC21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CCFBFE-BD30-4B79-AEF3-10F15A915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B673C9-644A-41BA-84B3-76FF4C7C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BA9343-1CFE-41C8-8ABD-B84147A1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BA367E-8FC5-49C7-B64C-EA808CCC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0E25-9913-4062-A718-402A0F48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BDB499-8094-43F6-B749-ECD614BB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29E5CF-7737-4039-9E80-3C85657B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717200-50B9-4C2F-BA32-CF658CF0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74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BF47FD-C89B-4F35-A5A2-D5316910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0F1E0C-FD81-420E-898E-6DB18799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EAB6DE-4F31-462C-B557-240271C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4C283-D3B3-439B-BC60-826DB035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5ABAD-3159-4452-A9D4-19F44847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12B53F-6BBA-49E2-BCD2-5A6577C1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FAC2B-3DDC-442C-8910-D5D4EFF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57901-0DE2-41FB-B0BF-76A67663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5B62A-8AF2-4CFE-8F38-B91E93B5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AA20-002D-4CA1-AE24-2071C830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EC2BFC-0271-4C1E-B766-8A02A510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C7FF99-A958-4830-B208-4F9AA4DE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A03951-72A5-44C9-A17F-729C6F8F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FB02A3-87FA-45FB-AC83-BCE78D9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1F163-0852-4DC8-80B9-747583B3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AB052A-D8B2-4A4B-BD6C-33FC298E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58196B-669E-4191-A5A3-D8F0807C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2FB437-554A-47DB-9E2B-86059BAF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8510-2CFF-4A81-9861-B9B789D5829E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4D716-0086-40B8-A4B3-F69EC7492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66386-334C-4F63-8447-781CD073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C825-3D24-43D0-BAB1-2A5579466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isepoliticaemsaude.org/oaps/documento/noticias/95b047b825f37077073d2f300716d9b3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ude.rs.gov.br/upload/arquivos/201703/28151749-caderno-de-diretrizes-objetivos-metas-e-indicadores-2016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C06450C-09B7-4AA2-BAF8-17FE766C5EC3}"/>
              </a:ext>
            </a:extLst>
          </p:cNvPr>
          <p:cNvSpPr/>
          <p:nvPr/>
        </p:nvSpPr>
        <p:spPr>
          <a:xfrm>
            <a:off x="1697664" y="1490573"/>
            <a:ext cx="894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4546A"/>
                </a:solidFill>
                <a:latin typeface="Arial Black" panose="020B0A04020102020204" pitchFamily="34" charset="0"/>
              </a:rPr>
              <a:t>Controle na Administração Pública </a:t>
            </a:r>
          </a:p>
          <a:p>
            <a:pPr algn="ctr"/>
            <a:r>
              <a:rPr lang="pt-BR" sz="2400" dirty="0">
                <a:solidFill>
                  <a:srgbClr val="44546A"/>
                </a:solidFill>
                <a:latin typeface="Arial Black" panose="020B0A04020102020204" pitchFamily="34" charset="0"/>
              </a:rPr>
              <a:t>na perspectiva do </a:t>
            </a:r>
          </a:p>
          <a:p>
            <a:pPr algn="ctr"/>
            <a:r>
              <a:rPr lang="pt-BR" sz="2400" dirty="0">
                <a:solidFill>
                  <a:srgbClr val="44546A"/>
                </a:solidFill>
                <a:latin typeface="Arial Black" panose="020B0A04020102020204" pitchFamily="34" charset="0"/>
              </a:rPr>
              <a:t>CONTROLE INTERNO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5A467B-B8FB-4218-9A70-A68D2AF7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88" y="286601"/>
            <a:ext cx="685879" cy="76764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64899C0-46E1-43F0-AAAA-DEAE04A29A8A}"/>
              </a:ext>
            </a:extLst>
          </p:cNvPr>
          <p:cNvSpPr/>
          <p:nvPr/>
        </p:nvSpPr>
        <p:spPr>
          <a:xfrm>
            <a:off x="1697664" y="5376773"/>
            <a:ext cx="894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Eloy Arantes</a:t>
            </a:r>
          </a:p>
          <a:p>
            <a:pPr algn="ctr"/>
            <a:r>
              <a:rPr lang="pt-BR" sz="200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de outubro de 2018</a:t>
            </a:r>
          </a:p>
        </p:txBody>
      </p:sp>
    </p:spTree>
    <p:extLst>
      <p:ext uri="{BB962C8B-B14F-4D97-AF65-F5344CB8AC3E}">
        <p14:creationId xmlns:p14="http://schemas.microsoft.com/office/powerpoint/2010/main" val="85844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1764203" y="731954"/>
            <a:ext cx="8315462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PLANEJAMENTO E GESTÃO EM SAÚDE</a:t>
            </a:r>
            <a:br>
              <a:rPr lang="pt-BR" sz="3733" dirty="0"/>
            </a:br>
            <a:r>
              <a:rPr lang="pt-BR" sz="2667" b="0" dirty="0">
                <a:solidFill>
                  <a:srgbClr val="0D8571"/>
                </a:solidFill>
              </a:rPr>
              <a:t>E o controle social</a:t>
            </a:r>
            <a:br>
              <a:rPr lang="pt-BR" sz="3733" dirty="0"/>
            </a:br>
            <a:endParaRPr lang="pt-BR" sz="3733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C706F6-0ACB-4E4B-822E-FB413D399139}"/>
              </a:ext>
            </a:extLst>
          </p:cNvPr>
          <p:cNvSpPr txBox="1"/>
          <p:nvPr/>
        </p:nvSpPr>
        <p:spPr>
          <a:xfrm>
            <a:off x="2400264" y="4103249"/>
            <a:ext cx="2012747" cy="379656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F7F94E-8A29-47EF-B611-D0757A799623}"/>
              </a:ext>
            </a:extLst>
          </p:cNvPr>
          <p:cNvSpPr/>
          <p:nvPr/>
        </p:nvSpPr>
        <p:spPr>
          <a:xfrm>
            <a:off x="2387070" y="3147179"/>
            <a:ext cx="2025941" cy="50001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PLANO DE SAÚDE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648184A-F7EB-4958-B9E1-423E282DAC59}"/>
              </a:ext>
            </a:extLst>
          </p:cNvPr>
          <p:cNvCxnSpPr/>
          <p:nvPr/>
        </p:nvCxnSpPr>
        <p:spPr>
          <a:xfrm>
            <a:off x="3400040" y="3647195"/>
            <a:ext cx="0" cy="384043"/>
          </a:xfrm>
          <a:prstGeom prst="straightConnector1">
            <a:avLst/>
          </a:prstGeom>
          <a:ln w="28575">
            <a:solidFill>
              <a:srgbClr val="5FA5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70EF575-C8CF-4D4A-BBF1-4C62147E9D3D}"/>
              </a:ext>
            </a:extLst>
          </p:cNvPr>
          <p:cNvCxnSpPr>
            <a:cxnSpLocks/>
          </p:cNvCxnSpPr>
          <p:nvPr/>
        </p:nvCxnSpPr>
        <p:spPr>
          <a:xfrm>
            <a:off x="4509020" y="3397187"/>
            <a:ext cx="384043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60024A-4D90-4E9B-8B32-F1702DB33FBE}"/>
              </a:ext>
            </a:extLst>
          </p:cNvPr>
          <p:cNvSpPr/>
          <p:nvPr/>
        </p:nvSpPr>
        <p:spPr>
          <a:xfrm>
            <a:off x="4989072" y="3147179"/>
            <a:ext cx="2025941" cy="50001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PROGRAMAÇÃO ANUAL DE SAÚDE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4EA02A-E820-4B22-B0FE-71617478C1D1}"/>
              </a:ext>
            </a:extLst>
          </p:cNvPr>
          <p:cNvSpPr txBox="1"/>
          <p:nvPr/>
        </p:nvSpPr>
        <p:spPr>
          <a:xfrm>
            <a:off x="5002267" y="4103248"/>
            <a:ext cx="2012747" cy="379656"/>
          </a:xfrm>
          <a:prstGeom prst="rect">
            <a:avLst/>
          </a:prstGeom>
          <a:noFill/>
          <a:ln w="28575">
            <a:solidFill>
              <a:srgbClr val="5FA5A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120341-9633-4C24-A11A-447781A80BC0}"/>
              </a:ext>
            </a:extLst>
          </p:cNvPr>
          <p:cNvSpPr/>
          <p:nvPr/>
        </p:nvSpPr>
        <p:spPr>
          <a:xfrm>
            <a:off x="7591075" y="3147179"/>
            <a:ext cx="2025941" cy="500016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RELATÓRIO DE GESTÃO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781468B-F2D2-4B4E-B634-33B0C0DCA20E}"/>
              </a:ext>
            </a:extLst>
          </p:cNvPr>
          <p:cNvCxnSpPr>
            <a:cxnSpLocks/>
          </p:cNvCxnSpPr>
          <p:nvPr/>
        </p:nvCxnSpPr>
        <p:spPr>
          <a:xfrm>
            <a:off x="7101308" y="3397187"/>
            <a:ext cx="384043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83A97CC-D264-432B-970D-4B2A0B380A40}"/>
              </a:ext>
            </a:extLst>
          </p:cNvPr>
          <p:cNvCxnSpPr/>
          <p:nvPr/>
        </p:nvCxnSpPr>
        <p:spPr>
          <a:xfrm flipH="1">
            <a:off x="2003027" y="3397187"/>
            <a:ext cx="38404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478C642-3D87-47E0-AB07-C298AA5388EE}"/>
              </a:ext>
            </a:extLst>
          </p:cNvPr>
          <p:cNvCxnSpPr/>
          <p:nvPr/>
        </p:nvCxnSpPr>
        <p:spPr>
          <a:xfrm>
            <a:off x="2003027" y="3397187"/>
            <a:ext cx="0" cy="234228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7DB7269-11F3-4CD1-B169-E639AE139464}"/>
              </a:ext>
            </a:extLst>
          </p:cNvPr>
          <p:cNvCxnSpPr>
            <a:cxnSpLocks/>
          </p:cNvCxnSpPr>
          <p:nvPr/>
        </p:nvCxnSpPr>
        <p:spPr>
          <a:xfrm>
            <a:off x="2003027" y="5739467"/>
            <a:ext cx="397237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FDA555E-F0FF-4BAE-8C47-B41EE9815F10}"/>
              </a:ext>
            </a:extLst>
          </p:cNvPr>
          <p:cNvSpPr/>
          <p:nvPr/>
        </p:nvSpPr>
        <p:spPr>
          <a:xfrm>
            <a:off x="2435076" y="4711665"/>
            <a:ext cx="1929929" cy="203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-Análise situacional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-Definição de diretrizes, objetivos, metas e indicadores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-Processo de monitoramento e avaliação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3B2484-A5A0-4C3B-8935-5901E4074B92}"/>
              </a:ext>
            </a:extLst>
          </p:cNvPr>
          <p:cNvSpPr txBox="1"/>
          <p:nvPr/>
        </p:nvSpPr>
        <p:spPr>
          <a:xfrm>
            <a:off x="2400264" y="1823761"/>
            <a:ext cx="2012747" cy="76963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Diretrizes dos Conselhos e das Conferências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BEC8F99-5452-4B12-9DD7-EBD06A7539CC}"/>
              </a:ext>
            </a:extLst>
          </p:cNvPr>
          <p:cNvSpPr/>
          <p:nvPr/>
        </p:nvSpPr>
        <p:spPr>
          <a:xfrm>
            <a:off x="3256024" y="2729792"/>
            <a:ext cx="288032" cy="327080"/>
          </a:xfrm>
          <a:prstGeom prst="downArrow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A962425-E8F0-40E2-B21B-EC9586C00FB3}"/>
              </a:ext>
            </a:extLst>
          </p:cNvPr>
          <p:cNvCxnSpPr>
            <a:cxnSpLocks/>
          </p:cNvCxnSpPr>
          <p:nvPr/>
        </p:nvCxnSpPr>
        <p:spPr>
          <a:xfrm flipH="1">
            <a:off x="4655840" y="3540524"/>
            <a:ext cx="38404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1717ED6-D180-4338-A08B-AC6298D57797}"/>
              </a:ext>
            </a:extLst>
          </p:cNvPr>
          <p:cNvCxnSpPr>
            <a:cxnSpLocks/>
          </p:cNvCxnSpPr>
          <p:nvPr/>
        </p:nvCxnSpPr>
        <p:spPr>
          <a:xfrm>
            <a:off x="4655840" y="3540525"/>
            <a:ext cx="0" cy="2198943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6BB6BC-257D-411B-9595-1ED2090B89B4}"/>
              </a:ext>
            </a:extLst>
          </p:cNvPr>
          <p:cNvCxnSpPr>
            <a:cxnSpLocks/>
          </p:cNvCxnSpPr>
          <p:nvPr/>
        </p:nvCxnSpPr>
        <p:spPr>
          <a:xfrm>
            <a:off x="4630435" y="5739467"/>
            <a:ext cx="434852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5EED300-06CC-4D36-844D-A942FD9F5170}"/>
              </a:ext>
            </a:extLst>
          </p:cNvPr>
          <p:cNvSpPr/>
          <p:nvPr/>
        </p:nvSpPr>
        <p:spPr>
          <a:xfrm>
            <a:off x="5065288" y="4952705"/>
            <a:ext cx="1929929" cy="1559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-Previsão das ações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Indicadores a serem utilizados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-Previsão de alocação de recursos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A550A94-6A0E-46BE-AE4F-97123C63D6AF}"/>
              </a:ext>
            </a:extLst>
          </p:cNvPr>
          <p:cNvCxnSpPr>
            <a:cxnSpLocks/>
          </p:cNvCxnSpPr>
          <p:nvPr/>
        </p:nvCxnSpPr>
        <p:spPr>
          <a:xfrm flipH="1">
            <a:off x="7278315" y="3540524"/>
            <a:ext cx="384043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4BAF1F1-DA61-418B-BD13-542E6FDEA7C2}"/>
              </a:ext>
            </a:extLst>
          </p:cNvPr>
          <p:cNvCxnSpPr>
            <a:cxnSpLocks/>
          </p:cNvCxnSpPr>
          <p:nvPr/>
        </p:nvCxnSpPr>
        <p:spPr>
          <a:xfrm>
            <a:off x="7278315" y="3540525"/>
            <a:ext cx="15015" cy="141218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6C8C659-DC81-4C99-8A2F-80ABC3947AD5}"/>
              </a:ext>
            </a:extLst>
          </p:cNvPr>
          <p:cNvCxnSpPr>
            <a:cxnSpLocks/>
          </p:cNvCxnSpPr>
          <p:nvPr/>
        </p:nvCxnSpPr>
        <p:spPr>
          <a:xfrm>
            <a:off x="7293330" y="4936668"/>
            <a:ext cx="434852" cy="0"/>
          </a:xfrm>
          <a:prstGeom prst="straightConnector1">
            <a:avLst/>
          </a:prstGeom>
          <a:ln w="28575">
            <a:solidFill>
              <a:srgbClr val="5FA5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B39C28-4260-405B-B2BB-C8313D347076}"/>
              </a:ext>
            </a:extLst>
          </p:cNvPr>
          <p:cNvSpPr/>
          <p:nvPr/>
        </p:nvSpPr>
        <p:spPr>
          <a:xfrm>
            <a:off x="7713167" y="3905309"/>
            <a:ext cx="2647877" cy="26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-Diretrizes, objetivos e indicadores do Plano de Saúde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-Metas da PAS (previstas x executadas)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-Análise da execução orçamentária</a:t>
            </a:r>
          </a:p>
          <a:p>
            <a:pPr algn="just">
              <a:lnSpc>
                <a:spcPct val="105000"/>
              </a:lnSpc>
              <a:spcAft>
                <a:spcPts val="1067"/>
              </a:spcAft>
            </a:pPr>
            <a:r>
              <a:rPr lang="pt-BR" sz="1467" dirty="0">
                <a:solidFill>
                  <a:srgbClr val="5FA5A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-Recomendações necessárias (inclusive redirecionamentos no Plano)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CA5E926-546F-4C5C-95FE-6AA4044B7CEF}"/>
              </a:ext>
            </a:extLst>
          </p:cNvPr>
          <p:cNvCxnSpPr>
            <a:cxnSpLocks/>
          </p:cNvCxnSpPr>
          <p:nvPr/>
        </p:nvCxnSpPr>
        <p:spPr>
          <a:xfrm flipV="1">
            <a:off x="3983766" y="2623980"/>
            <a:ext cx="2018277" cy="523201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E780B34-F502-44D1-9164-C2E1434FF631}"/>
              </a:ext>
            </a:extLst>
          </p:cNvPr>
          <p:cNvCxnSpPr>
            <a:cxnSpLocks/>
          </p:cNvCxnSpPr>
          <p:nvPr/>
        </p:nvCxnSpPr>
        <p:spPr>
          <a:xfrm flipV="1">
            <a:off x="6041456" y="2623979"/>
            <a:ext cx="0" cy="562863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9EE1BC3-6A00-46C1-BE60-48495012670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41456" y="2614358"/>
            <a:ext cx="2562589" cy="532821"/>
          </a:xfrm>
          <a:prstGeom prst="line">
            <a:avLst/>
          </a:prstGeom>
          <a:ln w="28575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C9F014-E92B-4AAF-9CE1-29E9E5440AEC}"/>
              </a:ext>
            </a:extLst>
          </p:cNvPr>
          <p:cNvSpPr txBox="1"/>
          <p:nvPr/>
        </p:nvSpPr>
        <p:spPr>
          <a:xfrm>
            <a:off x="5075345" y="1989334"/>
            <a:ext cx="2012747" cy="543867"/>
          </a:xfrm>
          <a:prstGeom prst="rect">
            <a:avLst/>
          </a:prstGeom>
          <a:noFill/>
          <a:ln w="19050">
            <a:solidFill>
              <a:srgbClr val="37609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Aprovação do Conselho</a:t>
            </a:r>
          </a:p>
        </p:txBody>
      </p:sp>
    </p:spTree>
    <p:extLst>
      <p:ext uri="{BB962C8B-B14F-4D97-AF65-F5344CB8AC3E}">
        <p14:creationId xmlns:p14="http://schemas.microsoft.com/office/powerpoint/2010/main" val="41991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23" grpId="0"/>
      <p:bldP spid="25" grpId="0" animBg="1"/>
      <p:bldP spid="40" grpId="0"/>
      <p:bldP spid="44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78E4D0-26EE-41D7-A8A6-B062159C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51" y="2842167"/>
            <a:ext cx="4637299" cy="2566926"/>
          </a:xfrm>
          <a:prstGeom prst="rect">
            <a:avLst/>
          </a:prstGeom>
        </p:spPr>
      </p:pic>
      <p:sp>
        <p:nvSpPr>
          <p:cNvPr id="8" name="CaixaDeTexto 7">
            <a:hlinkClick r:id="rId3"/>
            <a:extLst>
              <a:ext uri="{FF2B5EF4-FFF2-40B4-BE49-F238E27FC236}">
                <a16:creationId xmlns:a16="http://schemas.microsoft.com/office/drawing/2014/main" id="{E8F936EA-C18C-46C6-9286-4102631EB055}"/>
              </a:ext>
            </a:extLst>
          </p:cNvPr>
          <p:cNvSpPr txBox="1"/>
          <p:nvPr/>
        </p:nvSpPr>
        <p:spPr>
          <a:xfrm>
            <a:off x="3075965" y="5589250"/>
            <a:ext cx="4618485" cy="307777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DIRETRIZES APROVADAS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206FED-68B3-4A1B-9740-1172E60E5797}"/>
              </a:ext>
            </a:extLst>
          </p:cNvPr>
          <p:cNvSpPr/>
          <p:nvPr/>
        </p:nvSpPr>
        <p:spPr>
          <a:xfrm>
            <a:off x="7858423" y="2842167"/>
            <a:ext cx="1706492" cy="305486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hlinkClick r:id="rId4"/>
            <a:extLst>
              <a:ext uri="{FF2B5EF4-FFF2-40B4-BE49-F238E27FC236}">
                <a16:creationId xmlns:a16="http://schemas.microsoft.com/office/drawing/2014/main" id="{42743276-E372-4983-AE96-30ACE00CF33E}"/>
              </a:ext>
            </a:extLst>
          </p:cNvPr>
          <p:cNvSpPr txBox="1"/>
          <p:nvPr/>
        </p:nvSpPr>
        <p:spPr>
          <a:xfrm>
            <a:off x="7821200" y="3849261"/>
            <a:ext cx="174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OBJETIVOS</a:t>
            </a:r>
          </a:p>
          <a:p>
            <a:pPr algn="ctr"/>
            <a:r>
              <a:rPr lang="pt-BR" b="1" dirty="0">
                <a:solidFill>
                  <a:schemeClr val="tx2"/>
                </a:solidFill>
              </a:rPr>
              <a:t>METAS</a:t>
            </a:r>
          </a:p>
          <a:p>
            <a:pPr algn="ctr"/>
            <a:r>
              <a:rPr lang="pt-BR" b="1" dirty="0">
                <a:solidFill>
                  <a:schemeClr val="tx2"/>
                </a:solidFill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34655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A7308F-96EC-44D4-B1E6-B822B62C6364}"/>
              </a:ext>
            </a:extLst>
          </p:cNvPr>
          <p:cNvSpPr/>
          <p:nvPr/>
        </p:nvSpPr>
        <p:spPr>
          <a:xfrm>
            <a:off x="5459828" y="1984901"/>
            <a:ext cx="485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https://auditoria.cgu.gov.br/download/3800.pdf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A9041C-FDAD-4936-B2C9-4C7EA54869B5}"/>
              </a:ext>
            </a:extLst>
          </p:cNvPr>
          <p:cNvSpPr/>
          <p:nvPr/>
        </p:nvSpPr>
        <p:spPr>
          <a:xfrm>
            <a:off x="1370162" y="2569676"/>
            <a:ext cx="8941955" cy="36482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Consolidação de fiscalizações em 308 municípios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CDF5E0-072B-417B-9662-9839B7BC2630}"/>
              </a:ext>
            </a:extLst>
          </p:cNvPr>
          <p:cNvSpPr/>
          <p:nvPr/>
        </p:nvSpPr>
        <p:spPr>
          <a:xfrm>
            <a:off x="1370162" y="3383859"/>
            <a:ext cx="74244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4546A"/>
                </a:solidFill>
              </a:rPr>
              <a:t>1. O Fundo Municipal de Saúde existe e é movimentado?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1.1 O Fundo de Saúde foi formalmente criado por lei?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1.2 O Fundo de Saúde é gerido exclusivamente pelo Secretário de Saúde?</a:t>
            </a:r>
          </a:p>
          <a:p>
            <a:endParaRPr lang="pt-BR" sz="1400" dirty="0">
              <a:solidFill>
                <a:srgbClr val="44546A"/>
              </a:solidFill>
            </a:endParaRPr>
          </a:p>
          <a:p>
            <a:r>
              <a:rPr lang="pt-BR" sz="1400" dirty="0">
                <a:solidFill>
                  <a:srgbClr val="44546A"/>
                </a:solidFill>
              </a:rPr>
              <a:t>2. O Conselho Municipal de Saúde existe e funciona adequadamente?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2.1. O Conselho de Saúde foi legalmente criado?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2.2 O Conselho de Saúde tem composição paritária?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2.3 O Presidente do Conselho de saúde foi eleito entre e por seus membros titulares?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2.4 O Governo Municipal contribui para o funcionamento do Conselho de Saúde?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2.5 O Conselho de Saúde recebe informações do Gestor sobre suas contas e atividades?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2.6 O CMS está se reunindo ao menos uma vez por mês?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2.7 Os conselheiros receberam capacitação para desempenho de suas atividades?</a:t>
            </a:r>
          </a:p>
        </p:txBody>
      </p:sp>
    </p:spTree>
    <p:extLst>
      <p:ext uri="{BB962C8B-B14F-4D97-AF65-F5344CB8AC3E}">
        <p14:creationId xmlns:p14="http://schemas.microsoft.com/office/powerpoint/2010/main" val="24779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A7308F-96EC-44D4-B1E6-B822B62C6364}"/>
              </a:ext>
            </a:extLst>
          </p:cNvPr>
          <p:cNvSpPr/>
          <p:nvPr/>
        </p:nvSpPr>
        <p:spPr>
          <a:xfrm>
            <a:off x="5459828" y="1984901"/>
            <a:ext cx="485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https://auditoria.cgu.gov.br/download/3800.pdf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A9041C-FDAD-4936-B2C9-4C7EA54869B5}"/>
              </a:ext>
            </a:extLst>
          </p:cNvPr>
          <p:cNvSpPr/>
          <p:nvPr/>
        </p:nvSpPr>
        <p:spPr>
          <a:xfrm>
            <a:off x="1370162" y="2569676"/>
            <a:ext cx="8941955" cy="36482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Consolidação de fiscalizações em 308 municípios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CDF5E0-072B-417B-9662-9839B7BC2630}"/>
              </a:ext>
            </a:extLst>
          </p:cNvPr>
          <p:cNvSpPr/>
          <p:nvPr/>
        </p:nvSpPr>
        <p:spPr>
          <a:xfrm>
            <a:off x="1549400" y="3149943"/>
            <a:ext cx="972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4546A"/>
                </a:solidFill>
              </a:rPr>
              <a:t>3. O Plano de Saúde existe e está em vigor?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3.1 O Plano de Saúde foi elaborado?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3.2 O Plano de Saúde foi aprovado pelo Conselho de Saúde?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3.3 O Plano de saúde tem conteúdo e estrutura conforme legislação vigente?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3.4 O Plano de Saúde foi elaborado, encaminhado e aprovado durante o primeiro ano de gestão em curso?</a:t>
            </a:r>
          </a:p>
          <a:p>
            <a:endParaRPr lang="pt-BR" sz="1400" dirty="0">
              <a:solidFill>
                <a:srgbClr val="44546A"/>
              </a:solidFill>
            </a:endParaRPr>
          </a:p>
          <a:p>
            <a:r>
              <a:rPr lang="pt-BR" sz="1400" dirty="0">
                <a:solidFill>
                  <a:srgbClr val="44546A"/>
                </a:solidFill>
              </a:rPr>
              <a:t>4. O Relatório Anual de Gestão existe e foi analisado pelas instâncias municipal e federal de controle?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4.1 O Relatório Anual de Gestão Municipal do Ano Anterior foi elaborado?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4.2 O Relatório Anual de Gestão Municipal do Ano Anterior foi encaminhado ao CMS para deliberação?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4.3 O Relatório Anual de Gestão Municipal do Ano Anterior foi aprovado pelo CMS?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4.4 O Relatório Anual de Gestão Municipal do Ano Anterior tem conteúdo e estrutura conforme a legislação?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4.5 O Relatório Anual de Gestão Municipal foi elaborado, encaminhado e aprovado durante o primeiro ano de gestão em curso?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4.6 O Relatório Anual de Gestão Municipal do Ano Anterior encontra-se disponível no SARGSUS?</a:t>
            </a:r>
          </a:p>
          <a:p>
            <a:pPr lvl="1"/>
            <a:r>
              <a:rPr lang="pt-BR" sz="1400" dirty="0">
                <a:solidFill>
                  <a:srgbClr val="44546A"/>
                </a:solidFill>
              </a:rPr>
              <a:t>4.7 O Ministério da Saúde, por meio de seu sistema de auditoria, efetua análise dos Relatórios de Gestão dos entes federativos, nos termos da Lei n° 8.080/1990 e da Lei Complementar nº. 141/2012?</a:t>
            </a:r>
          </a:p>
        </p:txBody>
      </p:sp>
    </p:spTree>
    <p:extLst>
      <p:ext uri="{BB962C8B-B14F-4D97-AF65-F5344CB8AC3E}">
        <p14:creationId xmlns:p14="http://schemas.microsoft.com/office/powerpoint/2010/main" val="722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A7308F-96EC-44D4-B1E6-B822B62C6364}"/>
              </a:ext>
            </a:extLst>
          </p:cNvPr>
          <p:cNvSpPr/>
          <p:nvPr/>
        </p:nvSpPr>
        <p:spPr>
          <a:xfrm>
            <a:off x="5459828" y="1984901"/>
            <a:ext cx="485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https://auditoria.cgu.gov.br/download/3800.pdf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A9041C-FDAD-4936-B2C9-4C7EA54869B5}"/>
              </a:ext>
            </a:extLst>
          </p:cNvPr>
          <p:cNvSpPr/>
          <p:nvPr/>
        </p:nvSpPr>
        <p:spPr>
          <a:xfrm>
            <a:off x="1370162" y="2569676"/>
            <a:ext cx="8941955" cy="36482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Consolidação de fiscalizações em 308 municípios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0476DC-F51E-4406-B25A-69747D2A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57" y="3397369"/>
            <a:ext cx="5034763" cy="20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A7308F-96EC-44D4-B1E6-B822B62C6364}"/>
              </a:ext>
            </a:extLst>
          </p:cNvPr>
          <p:cNvSpPr/>
          <p:nvPr/>
        </p:nvSpPr>
        <p:spPr>
          <a:xfrm>
            <a:off x="5459828" y="1984901"/>
            <a:ext cx="485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https://auditoria.cgu.gov.br/download/3800.pdf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A9041C-FDAD-4936-B2C9-4C7EA54869B5}"/>
              </a:ext>
            </a:extLst>
          </p:cNvPr>
          <p:cNvSpPr/>
          <p:nvPr/>
        </p:nvSpPr>
        <p:spPr>
          <a:xfrm>
            <a:off x="1370162" y="2569676"/>
            <a:ext cx="8941955" cy="36482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Consolidação de fiscalizações em 308 municípios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F1E412-6B3A-4E38-A22B-0376A22B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66" y="3074054"/>
            <a:ext cx="7007879" cy="11845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336084-3625-46D8-B436-7E1604E4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568" y="4398166"/>
            <a:ext cx="6539473" cy="1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A7308F-96EC-44D4-B1E6-B822B62C6364}"/>
              </a:ext>
            </a:extLst>
          </p:cNvPr>
          <p:cNvSpPr/>
          <p:nvPr/>
        </p:nvSpPr>
        <p:spPr>
          <a:xfrm>
            <a:off x="5459828" y="1984901"/>
            <a:ext cx="485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https://auditoria.cgu.gov.br/download/3800.pdf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A9041C-FDAD-4936-B2C9-4C7EA54869B5}"/>
              </a:ext>
            </a:extLst>
          </p:cNvPr>
          <p:cNvSpPr/>
          <p:nvPr/>
        </p:nvSpPr>
        <p:spPr>
          <a:xfrm>
            <a:off x="1370162" y="2569676"/>
            <a:ext cx="8941955" cy="36482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Consolidação de fiscalizações em 308 municípios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1B42C64-D189-449E-854E-A02568AA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84" y="3419219"/>
            <a:ext cx="7027539" cy="16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FCA5-FFCF-48EE-9F59-C45C585C35C6}"/>
              </a:ext>
            </a:extLst>
          </p:cNvPr>
          <p:cNvSpPr/>
          <p:nvPr/>
        </p:nvSpPr>
        <p:spPr>
          <a:xfrm>
            <a:off x="5557256" y="1984901"/>
            <a:ext cx="496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https://auditoria.cgu.gov.br/download/11105.pdf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CFBA14-537F-4069-9520-F8CB427C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81" y="3216861"/>
            <a:ext cx="3846700" cy="25485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832488-EF99-4265-865B-3F734EC2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08" y="2477343"/>
            <a:ext cx="3477412" cy="4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3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SOCIAL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breves comentários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FCA5-FFCF-48EE-9F59-C45C585C35C6}"/>
              </a:ext>
            </a:extLst>
          </p:cNvPr>
          <p:cNvSpPr/>
          <p:nvPr/>
        </p:nvSpPr>
        <p:spPr>
          <a:xfrm>
            <a:off x="5557256" y="1984901"/>
            <a:ext cx="496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https://auditoria.cgu.gov.br/download/11105.pdf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3DD0EE3-6555-47B9-BEC8-F2E1B5F8822E}"/>
              </a:ext>
            </a:extLst>
          </p:cNvPr>
          <p:cNvSpPr/>
          <p:nvPr/>
        </p:nvSpPr>
        <p:spPr>
          <a:xfrm>
            <a:off x="2871616" y="2842167"/>
            <a:ext cx="1824203" cy="224584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Qualidade do CMS (clusters)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0663E1-C81E-4424-814A-7EBFDC019F4D}"/>
              </a:ext>
            </a:extLst>
          </p:cNvPr>
          <p:cNvSpPr/>
          <p:nvPr/>
        </p:nvSpPr>
        <p:spPr>
          <a:xfrm>
            <a:off x="4891670" y="2842167"/>
            <a:ext cx="1824203" cy="224584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Indicadores de saúde (SISPACTO)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49D61E-B9B0-400A-8108-E648B6D566C4}"/>
              </a:ext>
            </a:extLst>
          </p:cNvPr>
          <p:cNvSpPr/>
          <p:nvPr/>
        </p:nvSpPr>
        <p:spPr>
          <a:xfrm>
            <a:off x="6911032" y="2842167"/>
            <a:ext cx="1824203" cy="224584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Apreciação do RAG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82A05C-FEA8-4C9B-BC0D-C38CCFB434C0}"/>
              </a:ext>
            </a:extLst>
          </p:cNvPr>
          <p:cNvSpPr/>
          <p:nvPr/>
        </p:nvSpPr>
        <p:spPr>
          <a:xfrm>
            <a:off x="2871961" y="5469619"/>
            <a:ext cx="5863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O que determina a “qualidade” de um Conselho de Saúde: </a:t>
            </a:r>
          </a:p>
          <a:p>
            <a:pPr algn="ctr"/>
            <a:r>
              <a:rPr lang="pt-BR" b="1" dirty="0">
                <a:solidFill>
                  <a:srgbClr val="44546A"/>
                </a:solidFill>
              </a:rPr>
              <a:t>“</a:t>
            </a:r>
            <a:r>
              <a:rPr lang="pt-BR" dirty="0">
                <a:solidFill>
                  <a:srgbClr val="44546A"/>
                </a:solidFill>
              </a:rPr>
              <a:t>Eleições para a presidência” e “Sede própria”</a:t>
            </a:r>
          </a:p>
        </p:txBody>
      </p:sp>
    </p:spTree>
    <p:extLst>
      <p:ext uri="{BB962C8B-B14F-4D97-AF65-F5344CB8AC3E}">
        <p14:creationId xmlns:p14="http://schemas.microsoft.com/office/powerpoint/2010/main" val="89918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JUDICIALIZAÇÃO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e o ativismo judicial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CA160E-0937-458F-924D-2F2EEDEB870E}"/>
              </a:ext>
            </a:extLst>
          </p:cNvPr>
          <p:cNvSpPr/>
          <p:nvPr/>
        </p:nvSpPr>
        <p:spPr>
          <a:xfrm>
            <a:off x="1702034" y="2842167"/>
            <a:ext cx="1824203" cy="224584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Aumento de </a:t>
            </a:r>
            <a:r>
              <a:rPr lang="pt-BR" sz="2133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736% </a:t>
            </a: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das ações judiciais de 2010 a 2017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C29932-D8BE-480A-8F8C-331257EABA3C}"/>
              </a:ext>
            </a:extLst>
          </p:cNvPr>
          <p:cNvSpPr/>
          <p:nvPr/>
        </p:nvSpPr>
        <p:spPr>
          <a:xfrm>
            <a:off x="3753808" y="2842167"/>
            <a:ext cx="1824203" cy="2245844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Mais de </a:t>
            </a:r>
            <a:r>
              <a:rPr lang="pt-BR" sz="2133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R$ 1 bilhão </a:t>
            </a:r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por ano (somente Ministério da Saúde)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9AAA6A-1A20-4A29-9250-88AA038CDD0E}"/>
              </a:ext>
            </a:extLst>
          </p:cNvPr>
          <p:cNvSpPr/>
          <p:nvPr/>
        </p:nvSpPr>
        <p:spPr>
          <a:xfrm>
            <a:off x="1702035" y="5252749"/>
            <a:ext cx="3875977" cy="50647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Somando U, E </a:t>
            </a:r>
            <a:r>
              <a:rPr lang="pt-BR" sz="1333" dirty="0" err="1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 M: </a:t>
            </a:r>
            <a:r>
              <a:rPr lang="pt-BR" sz="2133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R$ 7 bilhões </a:t>
            </a:r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por ano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5E7EBD-23C0-4CEF-86BB-CAE38B693CBF}"/>
              </a:ext>
            </a:extLst>
          </p:cNvPr>
          <p:cNvSpPr/>
          <p:nvPr/>
        </p:nvSpPr>
        <p:spPr>
          <a:xfrm>
            <a:off x="6938432" y="2354233"/>
            <a:ext cx="3183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5FA5A3"/>
                </a:solidFill>
              </a:rPr>
              <a:t>11 tipos de medicamentos</a:t>
            </a:r>
          </a:p>
          <a:p>
            <a:pPr algn="ctr"/>
            <a:r>
              <a:rPr lang="pt-BR" sz="1400" b="1" dirty="0">
                <a:solidFill>
                  <a:srgbClr val="5FA5A3"/>
                </a:solidFill>
              </a:rPr>
              <a:t>=</a:t>
            </a:r>
          </a:p>
          <a:p>
            <a:pPr algn="ctr"/>
            <a:r>
              <a:rPr lang="pt-BR" sz="1400" b="1" dirty="0">
                <a:solidFill>
                  <a:srgbClr val="5FA5A3"/>
                </a:solidFill>
              </a:rPr>
              <a:t>94% dos gastos com judicialização</a:t>
            </a:r>
          </a:p>
          <a:p>
            <a:pPr algn="ctr"/>
            <a:r>
              <a:rPr lang="pt-BR" sz="1400" b="1" dirty="0">
                <a:solidFill>
                  <a:srgbClr val="5FA5A3"/>
                </a:solidFill>
              </a:rPr>
              <a:t>(no Ministério da Saúde)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F3DA1B-0B47-40AF-81E1-7650BD6A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49" y="3308340"/>
            <a:ext cx="4805353" cy="25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E7E626-CF59-4616-8DD1-CD015085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17" y="1882776"/>
            <a:ext cx="8383915" cy="4975224"/>
          </a:xfrm>
          <a:prstGeom prst="rect">
            <a:avLst/>
          </a:prstGeom>
        </p:spPr>
      </p:pic>
      <p:sp>
        <p:nvSpPr>
          <p:cNvPr id="4" name="AutoShape 2" descr="data:image/jpeg;base64,/9j/4AAQSkZJRgABAQAAAQABAAD/2wCEAAkGBxQSEhQUEhQTFhUXFhQXFxgVFRUTFxcWGBoYFhYVFBQYHCogGBolHRMXITEhJSkrLi4uFx80ODQsNygtLisBCgoKDg0OGxAQGzckICQyLDQsLCwsLCwsLCwsLCwsLCwsLCwsLCwsLCwsLCwsLCwsLCwsLCwsLCwsLC8sLCwsLP/AABEIAL0BCwMBEQACEQEDEQH/xAAbAAEAAwEBAQEAAAAAAAAAAAAABAUGAwIHAf/EAEcQAAIBAgQDBAYGBggFBQAAAAECAAMRBAUSITFBUQYTYXEUIoGRobEHMlLB0fAVI0Jy4fEWMzRUYoKTsjWSorPDJCVEY3P/xAAZAQEAAwEBAAAAAAAAAAAAAAAAAgMEAQX/xAAyEQACAgEDAgMGBgEFAAAAAAAAAQIRAxIhMQQTQVHwIjJhkaHRIzNSgbHBcRRDROHx/9oADAMBAAIRAxEAPwD7jAEAQBAEAQBAEAQBAEAQBAEAQBAEAQBAEAQBAEAQBAEAQBAEAQBAEAQBAEAQBAEAQBAEAQBAEAQBAEAQBAEAQBAEAQBAEAQBAEAQBAEAQBAEAQBAEAQBAEAQBAEAQBAEAQBAEAQBAEAQBAEA41sUiGzGx9skot8EXJLkqcRmx1sKZBUG3DnbeWrEq3KZZXexOyrEM4YtbiANref3SGSKXBZjk5ck6VlggHGviVS2o2vw2J+U6ot8EXJLk90aoYXU3HtHzhprk6mnuj3OHRAEAQBAEAQBAEAQBAEAQBAEAQBAEAQBAEAQBAEAQDh6ZT+2vvElol5EdcfM6U6gYXUgjw3nGmuTqafBk80zYNUbY2G3Ll/G82Y8TUTFkypyIeExB037t9yT75OUVfJXGTrg0uT4oCkSQRbc+ZP8plyR9o14pLSesVnlNFvZjva1rRHDJs7LPFI8LndxfQff/COz8Tne+BVZtmD1HARBYLzN9yfZ0l2OCit2U5MkpPZFrkmJc2QhbKu9gePv8TKcsUty7DJvYt5SXiAIAgCAIAgCAIAgCAIAgCAIAgCAIAgCAIAgCAIBwx1TTTY+HxOw+clBWyM3UWY/EY3S1rX9tvum1QtWYHOnRaUM30Ufqb2J+tzPDl4iVPFc+S5ZdMOCl/SA+x8f4S/R8SjufAivmbFyF2A8j90ksaStkHkbdIVKtWwJJsWvy4L4eyEohuRwxmKdiq6vl5fjJxiluRlJvYlelv8Aa+UhpRPUzvlgqu5NmI8F5Dbp1Mjk0pEseqTNZk1AqGLAgk8xbYfzmPK7extxRpblgzAcZUWn4Kg6j3ztM5aPU4dEAQBAEAQBAEAQBAEAQBAEAQBAEAQBAEAQBAI2Pw5qLpBA3BN+klCVOyE4uSoxtbAEsTqG5PWblNJGBwtnvMWsgHUj3D8ichydnwVkuKiNg9yx/PWSl5EI+ZoGwgIUG+wt+MzamjTpTKzEYP17hW24bE/dLoz2KpQ32IeLLg2AYbdJONUVytMvMixDqpsxGwHAeZ+cz5Yps0YZSSJS51V73SCCAeY6bmQ7MdNlnenqo9ZnmruUSy7nx8uvnGPGlbGTK3SPNDElKosAbAnf3CHG4nFKpF7hMwuuqpZRewsD0ufnM8ob0jTHJtbOv6Rp/a+B/Cc7cvIl3I+Z1oYpXvpN7eBnHFrk6pJ8HaRJCAIAgCAIAgCAIAgCAIAgCAIAgCAIBwxWJWmAWvubbSUYuXBGUlHkg4rOUCMfW4G2w48ucsjidlcs0aKam9wCOcvaozp2V+YOC1rjbz4+6WQVIqnuyBiAAp9Yf9XP2SxclcuDvlmCOlW2sTfn18vCRnNW0Sxw2TLmUF4gFDisUpdt+Z68tppjF0Z5SVk/BYpFQXPU8DKpRbZZGSSI+AxSl2Yn4HnJzi6ojCSuz29UPWFnIsBy5+3znEmocC057M7HDVAxIfjbjbgPZI6o1wS0yu7OorPqRC1wASeHP2eAnKVNkrdpHDH1yGsCRYcpKEVRGcnZ7weYPTHFrseR6fzM5KCZ2ORxNbl+N7zax2A3JvMU4aTbCeomyBYIAgCAIAgCAIAgCAIAgCAIAgCAIBS5/V3A6An8+6X4UZ8zMdjsa5UC/E9B+ek3RgrME5uixy+qxvc7ADkPzylU0i6DZAdrknqSZYipkPMHsv5/POWQW5XN7FpRxpVQukbADnylLhbsuU6VHv8ASJ6D4znbR3uMlLX/AFZc7bE+6Q0+1RPV7NmU4nzm0xlkybW8LSmy2tiRgcvGm5a1z09nWRnk3JQx7XZ5y5FFUnUDxPIeA+c7NvSIJaiZicwCtYaTt1lccdonLJTIVDM7u7er04/npLHj2SK1k3bIdbMCzE2HHrJrHSIPJbIQxBLjbx5+cs0pIr1NsssPjnFgNrnfyH5MqcEXRmy6yrFOCx1Hhbl5/dKMkY8F+OUubNhhr6F1bmwv5zDLnY3x43Os4dEAQBAEAQBAEAQBAEAQBAEAQCgz7BuQzXWxsBub/LzmjFJbIzZoPdmTxmBcENYELvsef5tNsZp7GKUGtyThGfuz6n1r739n4yEtN8ko6tPB59Ef7J+E7qQ0MrsZRbvFBHMfDf8ACWRaoqknqSJUiTEAs8YgFLSegEpi/astkvZorMHglLjY9ePSXSm0iqME2W3oKdD7zKdbLtCI+aEJTsPz+SZLHvIjk2jRT4FeJ9kumUQI9ZrsT4yaWxB8nfC4VdPDj4mRlJ2SjFUWFHLKQpFiu+/7TeQ5yp5JaqLViio2QwEQ9D7ZZuyGyOaV1Lk34C3OdadEVJWaTJ6Nwo+03wvb5CZcjNeJcGymE3iAIAgCAIAgCAIAgCAIAgCAIAgHKvQVxZhcceJHynVJrg44p8ldmOUqy2RN77+seHtPlLYZWnuymeJNbI5YHKLGziygbWPP83nZZfI5DD5k39FU+h95kO5Is7UTJZtgSKpsrc/Hj/C02Y5+zyYckPa4Ivoz/ZMnqRDSzrhME7Oo0nj8t5yU0kSjBt8EzNsM40jSeZ+775XjkieSL4KtkZTvcfCXWmVU0O8bqfeYpHLZAzCoSbEnh1MsgqK5uz1SpAJffgTxPs5w3bOpUiEtIE2395k7K6LZRYWEpLixx3q01Xy+HH4yqG7stnsqM7Xa7HzmpcGV8kvKsErEXvub8ekhkm0TxwTZ9FwmWpT0kA3A6npaeZLI5HqxxxiTZWWCAIAgCAIAgCAIAgCAIAgCAIAgCAIAgCAVuJysuxbXa/8Ah9nWWxyUqoqlit3ZSZvlzKdmNgtzZT+PgJfjyJmfLjaZxpIbi5+qvxP8vjJN7EEtyBmNS7nwFvv++WQWxXN7kXHYlRtceqoHtt+Jk4RZCckVXpH+L4mXUU6iI9QseJ3MnVFbdstqm1MDy/GUreRe9okfDVF1DcdZKSdEYtWWeHqqWXccf4yqSdF0WrLariEsTcGwNtrylRZc5Ip0pg8Fv/l/hLrKErNfkGX6d2S1lHFbbnja48PjMWad8M3YcdcovpnNIgCAIAgGUzntl6M6pVwtYFidB1UiGsbbEMeo49Zmn1Gh04v6FEs2l00S8Z2hq0V11cFXCDdijUahUcyVD3tJyyuKtxf0+5KWRx3cf4LHJs4pYqn3lFtQvYi1mU9GB4GTx5IzVxJwmpK0RO0WfHCLrNCq9MAXdDTspJtYgtq6b2tvI5cujerRHJk0b0RsB2kq1qQq0sHVZDex7yiCbEg2UtfiDIxyuUdSj/ByORyVqP8AB1ybtXRxFQ0bVKVYXBp1V0ttxtYkHrbjO488ZvTw/JiGWMnXDL6XFogFLkPaSni6ldKYI7ogXP7YNwWA6XUj3SrHmU20vArhkU20vAupaWFbnOcphwgYM9SodNOmgBd28ATYAX3JIAlc8ihV8vghOaiQcXnGLpqXbBAoNzoxCtUA5nRosfIEyMsmRb6fruRc5rfT9SwwGZ9/h0r0kLa1DKpIB8QTwuN/dJxnqjqROMtUdSKQ9s//AFHo3otfvr206qXTVfVqta295T/qPb0aXf7FXe9rTW5fVcVVFNWFBmY8UDoCvH9onSffzl7bq6LbdcFDlfbP0mo1OjhaxdL6gWpKFsbbkt1lEOo1ulF/Qqjm1OkjVCaS8/HQEWO4MJ0GrM1jABUbSABe23ht901xulZjlWp0UWYKAxG5vufb/CaIbozz2ZTYimGW++5Pul6dOjPJWiI9AAHcydkHE9UMN9X2TjkdUSZmb2FvD57SEETyMg4UcTLGVxJ+EG5J5CVyLIkn0levwMhpZPUizyGorVAL8So4HrvKsyaRdhacjezzj0hAEAQBAEAwH0o/1mC//R/nTmPq+Y+vIy9TzE3rsACTYAA3vwtzv4TYajAfRfhz3mLqICKDNpTobM5FvJSB7Zh6Rbya48PqZemW7a4NF28/sGI/dX/es0dR+Wy3N7jPP0f/APD6Hk/+9o6f8tDB+WjNdu6H/uWDNL+tY0724+rU9Un2avYsz9QvxY1z/wBlOZfiRrk+jTcayp7U45qWGcp/WPalSH/2VDoX3Xv/AJTK8snGO3PgV5JVHbkxmHwgy3NKKr/VVqap7SAnv7xFP+czIo9nMkuH6/n+TOl2sqXgz6TN5sMB2rx3o2a4avVBNLutIPG1y6uQOo1qT4TFmlozKT4oy5Zacqk+Dd4eutRQ6MGUi4KkEEeBE2Jpq0aU73R4wODSigSmNKgsQOmoljbwuTEYqKpBJJUjDN/x8fuf+EzH/wAn15Gb/f8AXkfQJtNR8++j3+25h++f+5UmHpfzJ+vFmXB78j6DNxqEA5HDp9hf+UTup+ZzSvIyfajCsLkIouTa2kbD1R85twSXmYeoi1vRlsQLaR0HxM1x8zHLyOPd6rDqZK63I1exYYLLyWG423lUsmxbHHbIua0DqIuOPy2k8ctiGSO55w2DOkbjeHPcRhsdXTQhF+JE4nbOtUiNJkDS9jcPeqp6Bm+4fOZOplUTX0sbkbueeekIAgCAIAgHz76VVu2DFyLvUFxxFzTFx4zF1fMTL1PMS6zTsctZCpxWL3H7VUup/eQixls+nUlWp/Mslh1KrZVdms9r4fFegYrS1vVpuqhOWpRZQBpI8Lg7G/KvFllGfbn+xXjySjLRIve3n9gxH7q/71l3Uflstze4yh7NNjly5Hw/o7AK5VGSprNma41BwCeNhYcpTi7qxXGirH3FjuJ1+j3FU8U1SvVu2LBsxb9mmfq90vBV5HncG/GOmam3J+9/XwO4GpXJ8m4mw0mQ7QYyo+OopSovXGHHeuqsi2qVAVp6i5A2Go28ZlySbyJJXW/2M85NzSSuij+kCrXrUkqNhKtHuWv3hek1g1hayEn62nfwlXUuUop6arx2K87lJXpqje5HmAxGHpVh+2gJ8G4MPYwI9k2Y564qRqhLVFM851k9LFUzTrLccQRsyn7SnkYyY4zVSE4KapnzvFYLGZO/eUm7zDlt/sm/Kov7Df4h4eUwuOTp3a3Xr1ZkcZ4Xa4PpOU5guIopWT6ri9jxB4FT4ggj2TfCanFSRrjJSVoxTf8AHx+5/wCEzJ/yfXkZ/wDf9eR9Am01Hz/6Pf7bmH75/wC5UmHpfzJ+vFmXB78j6BNxqEAQDN9qaTsVsNuW45cefiJq6dpGTqE2zPVMMyi5G3mPxmlSTMri0cqOLWmwLA8Dw934zri5LY4pKL3J6ZmpFwG+Er7bLFkTIOLxYeoAAenLzlkY0rK5TTdF0iAADoLSizRRAzQ7qPb+fdLMZXkIWmWFZsuz1CwY9AF/H7phzOzfgVFzKC8QBAEAQBAPnf0r1gr4TfdWqMRzsDT5ewzF1jpxMnUveJvqeKRkFQOpQjUGuNNut+k2JpqzVaqzBUqfp2bCvR3oUAoaoPqsyhiAp5+s3uW/S+Jfi59UeF4mVfiZdS4Rou37gYCvcgXCgeJLrsJo6h/hsuz+4zz9Hrg4CjYg21g+B1tsZzpn+GjmD3EZvtVgKmX4oY7DLemx/WqOALfWDdFbjfk3smfNB4p9yPHj6+P8lWSLxy1xNrgs9oVcP6QrjuwpLXIBSwuVYcmHSa45YuOq9jQskXHUVfYQF6NTEv8AXxNV6h8FB0InkAsr6feLm/FkMO6cvMvczwYrUqlJuDoynwuLX9kunFSi0y2S1JoxX0WZlZKuFcjXTcsovxB2cL1swv8A55k6Sezg/AzdNLZxZf5PnmrE4jDVWAqJUJpg2GqkwDKB1K387W8ZfDLc3B8r+C2GT2nFnTtniKaYKv3hFmpsqg8S7CyBRzN7e6dztLG7O5WlB2eOw2AehgqSVAQ3rMQeK62LAEcjYic6eDjjSZzDFxgkzNGsv6fG4+rp4/tdzw85Ra/1PryKb/H9eR9Dm01nzbsBjqa47GAuo7xmKXIAa1Rz6p57MDMHTSSyS+P3ZjwSWuR9Eq4lFBZnVQNySwAA8SZubS5NbaRX9nc0OKR6tgKZqutIgEFqa2XU1+ZYP02tIYsmtN+HgRxy1K/kWssJlXmmEd2BFrAczbzluOSSKckG2ZitTqNsdNuM1pxRjakynxmGbUeG23GXxkqKJRdkqphHRBsOXOQUk2TcXFEDAu3eaiBsb/h8pZNLTRXBvVZpKeJFgWIBIvbw5TK477GpS23FTDK/rG+/jCk1sHFPc7YDLEaoo34349N5yeRpEoY05Gpw+HCCy8L3mNyb5NkYqKpHWcJCAIAgCAIBVVezmEZizYeizMSSWQMSTvxMreHG3biiDxwe9HheyuDH/wAah1+oCL+R2nOxj/SjnZh5FrSpKoCqAoHAKAAPICWpUWJUQsbkmHrNrq0adRrWu6hjb2yEscJO5KyDhGW7R4yvK8Kh7zD06Kn1l1Uwo3BKsCV42II9k5CEFvFfIRjBbxRYugIIIBB2IO4I6ESwmU/9E8Fe/o1Ly0+r/wAvD4SrsY/0or7UPIm4DKaFAk0aVOmSLHQoW48bSUccY+6qJRhGPCO2MwaVkKVVDqbXVhcG24uJKUVJUzrSaplf/RfB/wB1of6aj42lfYx/pXyIdqHke8dk+FxDWqU6bslhf9teagsPWG24nZY4Te6OuEZcoYXs9hqbB1pAsv1WctUK/ulydPshYoJ3QWOKd0WGIoq6lXF1PEHnJtWSasrP6MYP+7UP9Nffe0r7OP8ASvkQ7UPIlV8povTWm9NGReCkXA48j5mTcItU0ScItU0Rv6MYP+64f/ST8JDs4/0r5Ee1D9K+R5/otgv7ph/9JB9072cf6V8jnZx/pXyJ+CWkg7qloUUwPUW3qhrkXA4X3ko0tkWKlsiTJHRAKzMcCztddIAHl58pbCaS3KckG3sYnG03D8RvuefE+U3xaaPPkmmccxxrmwv15CShBEZzfB+5dgWakSCSS1gAvkPxic0pHYQbiXdLs7VPEnoL24DbgT5zO88UaF08mXi5JbbX/wBP8Zn73wNHZ+JJwWXd22rVfa3C33yMsmpUThj0uydKywQBAEAQBAEAQBAEApe2GJanhKjo7o4sE0abs7HSi7g7amHCx24yrO2oNoryuotoqcyy9sFl7AYmqoSmBxQWc7AI4UFQXYEk3NhxHGVyi8eL3iEouGPkkPUq0AmIq1ajakFJMPw11GKilfo5sxYm9rnku/W3H2m/hR1tx9pv9jjjKdV8VhqDYhyxvWrollprTplSgUAagC9l3O4veclqc1G/i/X+TkrclG/iz1j8RW/SCU6dVmYU3cpwpKGOhC6jdtI1MbndigGkHZJy7lJ/YSb7lJnXIKtQ1cayvUqohWmgdr6qyKTVKjgo1MFsLDaSxtuUndr+/E7Bu5Hrs9iO+w/pPf1VZqdqoYhlpuh/WFEYWQ7HwtY2MYpaoa7/AM/DzGN6o6rKFKlWhghjEep6RiK6OqsQRUV2C06brax/VgbgA9JTco49a5b9fQqtxhrXLfr6GsxuOZ63o1E6WCh61Swbu0OyqoO3eNY2vsACbHYHTKTctK/cvcrlpRWdm1eqcTWFd2QsaVB3s1kQnXUAACtd2axI4KOMrxXLVK/giGO3bv8AwQ8marVwwrnE1Uo06r1dTHU1SmrlirnmoQBbC3ratthIQtw1atlv+3/hGFuN3sdcLWxWM7uone09Tq9/Wp06VEG+jSd69R14mxUatrW36nOdNbf0v7b+R1Oc6a2+392dKtes2YNTp1nYrSuw2FKnrPqkoOJVBzJLNUHAA27cu7Sf29fc7b7lJnbs7UZvTHNar3IcpTdmDEd2tqtRbjSAWvta3q8J3E29Tvb7cncbb1O9ivyOocPhHx9WrWPeFqvdkp+s1fq6CsdF9RXRwIHhIY3og8jfO/2IQemGtv14E7LaeKq1aNRmqKBqasW1IjXUhaFKgd9Kk3NRhc22JvtOKm2m/wB/sl/ZKKm2n8/tX9mpmgvPFdNSkA2uCL+c6nTONWqMbjsvu7etwNuHTbrN0Mm3Bgnj35IdTJgxuW+H8ZNZaIPDZqsoydKdOnxuAD7ePCY8mVybNmLCoxRbykvEAQBAEAQBAEAQBAEAQBAKbtFlNTEGh3dRUFOqKjal13Kg6bC4BIJvvzt0tKskHKqfDK8kHKqGPyPvBQTVenTqirU1XZqhW5W54fXIY8trDaJY7peAlC6R+Z1lNStiMNVR0VaJqEq6lrswChgARcgX4nnE8blKLT4E4NyTXgccDkNRMVVrd4NL90OBNVgguQznYAsTew4BQLAWnI42puV/c4sbUm7JOBylqbYmrqU1qzMQ1jZVUaaKeQFifEmdjBpt+L9I7GFW/F+kQsqyXE4agiU6tJnDAsGVhTZSWZ9wdWti19XgAAJGGOcIpJkYwlGNJkPP8EaWGOGpkd7ja7AkCyjvDqqsF+yEUj+chljUNK5k/wCefoRyRqOlcyZbYXJmL0nxDI3cgClTpqVpobW1nUSWa2w4ADlfeWrG7Tl4cFihum/AiYfs/WU4smqh793dfVNz6ummlRr/AFF22A362uJGOKS1b8kVje+/J7wmQ1aeCOHFVQ5pd0pCkIgOzMBe7Obk3PO2w3iOKSx6b8DqxtQ02TcwyVXwbYWmdCml3anjawsL9eG/tk5Y08eheRKULhpR7yfDV0VRXemdKBQtNSF2t6xLbk7cBYC548uwUkvaEVJckbB5O9OniWV19IrtUbXY6VO60l66VW3xkY42k65fpHFBpPzfpEROzlVcA+FWqutqYp30lUVSfX2uSWYM12J3J5cJDsy7WiyPbfb02fuYdmnfDCmtUGqrUXDMpFP9UfVQID6qDfbc73JM7LE3Cr32+gljbjV7/Yu8DTqgE1nUsbbIulFt0vck77knpsJbFPxLVfiSWNhc8JI6ZvMc7fXppMPrW2AOw48ZqhhVXIyTzO6iyhxlasovfcn/AA+ZmmKgzNKU0WOVUK1QgMNrC52lWRwiti3HGcnubECYTefsAQBAEAQBAEAQBAEAQBAEAQBAEAQBAEAp8RkzPiaeINY3p6giBF0gPs177liBa8qeO5qV8FbhctVlxLSwQBAEAQBAEAQBAOWKplkKg2uLTsXTsjJWqMzi8ItJjsLgXJA6zXGTkjJKKizOvhzUZRfn85pUtKMrjqZvspwHcrYkE2HDwnnZJ6menjx6ET5WWCAIAgCAIAgCAIAgCAIAgCAIAgCAIAgCAIAgCAIAgCAIAgCAIAgEbE4JHBuo34mwvJRm0QlBS5KPAZUO/vZgqkkbAbDYcponlegzwxLWaWZTWIAgCAIAgCAIAgCAIAgCAIAgCAIAgCAIAgCAIAgCAIAgCAIAgCAIAgCAIAgCAIAgCAIAgCAIAgCAIAgCAIAgCAIAgCAIAgCAIAgCAIAgCAIAgCAIAgCAIAgCAIAgCAIAgCAIAgCAIAgCAIAgCAIAgCAIAgCAIAgCAIAgCAIAgCAIAgCAIAgCAIAgCAIAgCAIAgCAIAgCAIAgCAIAgCAIAgCAIAgCAIAgCAIAgCAIAgCAIAgCAIB//9k="/>
          <p:cNvSpPr>
            <a:spLocks noChangeAspect="1" noChangeArrowheads="1"/>
          </p:cNvSpPr>
          <p:nvPr/>
        </p:nvSpPr>
        <p:spPr bwMode="auto">
          <a:xfrm>
            <a:off x="155575" y="-1736725"/>
            <a:ext cx="5124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1A48EC-2B90-4B5C-9560-2D49F2A0402E}"/>
              </a:ext>
            </a:extLst>
          </p:cNvPr>
          <p:cNvSpPr/>
          <p:nvPr/>
        </p:nvSpPr>
        <p:spPr>
          <a:xfrm>
            <a:off x="1509569" y="3410855"/>
            <a:ext cx="9068609" cy="344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1B8545-8DFB-4B4A-A61E-B5BEE8DCE880}"/>
              </a:ext>
            </a:extLst>
          </p:cNvPr>
          <p:cNvSpPr txBox="1"/>
          <p:nvPr/>
        </p:nvSpPr>
        <p:spPr>
          <a:xfrm>
            <a:off x="3027638" y="235442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DEMOCRACIA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6BFEC4-34D3-4274-826F-FDD39EF77EEA}"/>
              </a:ext>
            </a:extLst>
          </p:cNvPr>
          <p:cNvSpPr txBox="1"/>
          <p:nvPr/>
        </p:nvSpPr>
        <p:spPr>
          <a:xfrm>
            <a:off x="2463800" y="4539807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SOBERANIA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POPULAR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CF98EF-20CD-4CEA-BB8F-66001A50754E}"/>
              </a:ext>
            </a:extLst>
          </p:cNvPr>
          <p:cNvSpPr txBox="1"/>
          <p:nvPr/>
        </p:nvSpPr>
        <p:spPr>
          <a:xfrm>
            <a:off x="5173275" y="4406590"/>
            <a:ext cx="180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ESTADO REGIDO POR REGRAS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C27F62-0FFB-4EAF-987F-BB9215BC9C9B}"/>
              </a:ext>
            </a:extLst>
          </p:cNvPr>
          <p:cNvSpPr txBox="1"/>
          <p:nvPr/>
        </p:nvSpPr>
        <p:spPr>
          <a:xfrm>
            <a:off x="7842279" y="4539807"/>
            <a:ext cx="18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PRESTAÇÃO DE CONTAS</a:t>
            </a:r>
          </a:p>
        </p:txBody>
      </p:sp>
    </p:spTree>
    <p:extLst>
      <p:ext uri="{BB962C8B-B14F-4D97-AF65-F5344CB8AC3E}">
        <p14:creationId xmlns:p14="http://schemas.microsoft.com/office/powerpoint/2010/main" val="29148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JUDICIALIZAÇÃO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892568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e o ativismo judicial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F76F22-1FD0-408B-9931-3B7D0BE8C623}"/>
              </a:ext>
            </a:extLst>
          </p:cNvPr>
          <p:cNvSpPr txBox="1"/>
          <p:nvPr/>
        </p:nvSpPr>
        <p:spPr>
          <a:xfrm>
            <a:off x="2465428" y="3345231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/>
                </a:solidFill>
              </a:rPr>
              <a:t>Oferta de ASPS </a:t>
            </a:r>
            <a:r>
              <a:rPr lang="pt-BR" sz="2000" b="1" dirty="0">
                <a:solidFill>
                  <a:schemeClr val="tx2"/>
                </a:solidFill>
              </a:rPr>
              <a:t>incorporados </a:t>
            </a:r>
            <a:r>
              <a:rPr lang="pt-BR" sz="2000" dirty="0">
                <a:solidFill>
                  <a:schemeClr val="tx2"/>
                </a:solidFill>
              </a:rPr>
              <a:t>ou “</a:t>
            </a:r>
            <a:r>
              <a:rPr lang="pt-BR" sz="2000" b="1" dirty="0">
                <a:solidFill>
                  <a:schemeClr val="tx2"/>
                </a:solidFill>
              </a:rPr>
              <a:t>não incorporados</a:t>
            </a:r>
            <a:r>
              <a:rPr lang="pt-BR" sz="2000" dirty="0">
                <a:solidFill>
                  <a:schemeClr val="tx2"/>
                </a:solidFill>
              </a:rPr>
              <a:t>”</a:t>
            </a:r>
            <a:r>
              <a:rPr lang="pt-BR" sz="2000" b="1" dirty="0">
                <a:solidFill>
                  <a:schemeClr val="tx2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9D28A4-D550-41F5-BEE6-9CE291EEDED5}"/>
              </a:ext>
            </a:extLst>
          </p:cNvPr>
          <p:cNvSpPr txBox="1"/>
          <p:nvPr/>
        </p:nvSpPr>
        <p:spPr>
          <a:xfrm>
            <a:off x="4811565" y="3745341"/>
            <a:ext cx="1563835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Regulação?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287154-C022-4A27-9051-DB86F3BB5497}"/>
              </a:ext>
            </a:extLst>
          </p:cNvPr>
          <p:cNvSpPr txBox="1"/>
          <p:nvPr/>
        </p:nvSpPr>
        <p:spPr>
          <a:xfrm>
            <a:off x="6937908" y="3745341"/>
            <a:ext cx="1563835" cy="83099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Legitimidade dos órgãos competentes?</a:t>
            </a:r>
          </a:p>
        </p:txBody>
      </p:sp>
    </p:spTree>
    <p:extLst>
      <p:ext uri="{BB962C8B-B14F-4D97-AF65-F5344CB8AC3E}">
        <p14:creationId xmlns:p14="http://schemas.microsoft.com/office/powerpoint/2010/main" val="33046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1934323" y="1096004"/>
            <a:ext cx="800210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3733" dirty="0"/>
            </a:br>
            <a:r>
              <a:rPr lang="pt-BR" sz="2667" b="0" dirty="0">
                <a:solidFill>
                  <a:srgbClr val="0D8571"/>
                </a:solidFill>
              </a:rPr>
              <a:t>Componentes </a:t>
            </a:r>
            <a:r>
              <a:rPr lang="pt-BR" sz="2667" b="0" dirty="0">
                <a:solidFill>
                  <a:srgbClr val="C00000"/>
                </a:solidFill>
              </a:rPr>
              <a:t>Federal</a:t>
            </a:r>
            <a:r>
              <a:rPr lang="pt-BR" sz="2667" b="0" dirty="0">
                <a:solidFill>
                  <a:srgbClr val="0D8571"/>
                </a:solidFill>
              </a:rPr>
              <a:t>, </a:t>
            </a:r>
          </a:p>
          <a:p>
            <a:r>
              <a:rPr lang="pt-BR" sz="2667" b="0" dirty="0">
                <a:solidFill>
                  <a:srgbClr val="0D8571"/>
                </a:solidFill>
              </a:rPr>
              <a:t>	          Estaduais e</a:t>
            </a:r>
          </a:p>
          <a:p>
            <a:r>
              <a:rPr lang="pt-BR" sz="2667" b="0" dirty="0">
                <a:solidFill>
                  <a:srgbClr val="0D8571"/>
                </a:solidFill>
              </a:rPr>
              <a:t>	          </a:t>
            </a:r>
            <a:r>
              <a:rPr lang="pt-BR" sz="2667" b="0" dirty="0">
                <a:solidFill>
                  <a:srgbClr val="376092"/>
                </a:solidFill>
              </a:rPr>
              <a:t>Municipais</a:t>
            </a:r>
            <a:br>
              <a:rPr lang="pt-BR" sz="3733" dirty="0"/>
            </a:br>
            <a:endParaRPr lang="pt-BR" sz="3733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74B5A0-898C-44F2-B2A7-C6B32DD575CD}"/>
              </a:ext>
            </a:extLst>
          </p:cNvPr>
          <p:cNvSpPr/>
          <p:nvPr/>
        </p:nvSpPr>
        <p:spPr>
          <a:xfrm>
            <a:off x="1934323" y="2704260"/>
            <a:ext cx="2529496" cy="325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67" dirty="0">
                <a:latin typeface="Arial" panose="020B0604020202020204" pitchFamily="34" charset="0"/>
                <a:cs typeface="Arial" panose="020B0604020202020204" pitchFamily="34" charset="0"/>
              </a:rPr>
              <a:t>Art. 16. A direção nacional do Sistema Único da Saúde (SUS) compete:</a:t>
            </a:r>
          </a:p>
          <a:p>
            <a:pPr algn="just"/>
            <a:r>
              <a:rPr lang="pt-BR" sz="1467" dirty="0">
                <a:latin typeface="Arial" panose="020B0604020202020204" pitchFamily="34" charset="0"/>
                <a:cs typeface="Arial" panose="020B0604020202020204" pitchFamily="34" charset="0"/>
              </a:rPr>
              <a:t>(...)</a:t>
            </a:r>
          </a:p>
          <a:p>
            <a:pPr algn="just"/>
            <a:endParaRPr lang="pt-BR" sz="1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67" dirty="0">
                <a:latin typeface="Arial" panose="020B0604020202020204" pitchFamily="34" charset="0"/>
                <a:cs typeface="Arial" panose="020B0604020202020204" pitchFamily="34" charset="0"/>
              </a:rPr>
              <a:t>XIX - estabelecer o Sistema Nacional de Auditoria e coordenar a avaliação técnica e financeira do SUS em todo o Território Nacional em cooperação técnica com os Estados, Municípios e Distrito Federal.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A86E4E-401C-43CE-B487-0E749A9811A6}"/>
              </a:ext>
            </a:extLst>
          </p:cNvPr>
          <p:cNvSpPr txBox="1"/>
          <p:nvPr/>
        </p:nvSpPr>
        <p:spPr>
          <a:xfrm>
            <a:off x="7248129" y="3338689"/>
            <a:ext cx="2499103" cy="91281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333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dos recursos transferidos, mediante análise dos relatórios de gestão do ente recebedor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0FDA5E-0C6B-48E5-9E17-1561091ABC70}"/>
              </a:ext>
            </a:extLst>
          </p:cNvPr>
          <p:cNvSpPr txBox="1"/>
          <p:nvPr/>
        </p:nvSpPr>
        <p:spPr>
          <a:xfrm>
            <a:off x="7248128" y="1979712"/>
            <a:ext cx="2496277" cy="502573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333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 e serviços previstos no Plano de Saúde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3228C6-926D-47D3-8427-22CE201E890A}"/>
              </a:ext>
            </a:extLst>
          </p:cNvPr>
          <p:cNvSpPr txBox="1"/>
          <p:nvPr/>
        </p:nvSpPr>
        <p:spPr>
          <a:xfrm>
            <a:off x="7248128" y="2659200"/>
            <a:ext cx="2496277" cy="502573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333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de saúde sob sua gestão (públicos/privados)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EAB9C0-C755-4E90-8FD9-64701F2DB6D0}"/>
              </a:ext>
            </a:extLst>
          </p:cNvPr>
          <p:cNvSpPr txBox="1"/>
          <p:nvPr/>
        </p:nvSpPr>
        <p:spPr>
          <a:xfrm>
            <a:off x="7245303" y="4428544"/>
            <a:ext cx="2499103" cy="70769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333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estaduais de saúde (inclusive os componentes do SNA)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9D587A-CD84-4147-8048-FE6DEC4C5FE7}"/>
              </a:ext>
            </a:extLst>
          </p:cNvPr>
          <p:cNvSpPr txBox="1"/>
          <p:nvPr/>
        </p:nvSpPr>
        <p:spPr>
          <a:xfrm>
            <a:off x="7245303" y="5313216"/>
            <a:ext cx="2499103" cy="70769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r>
              <a:rPr lang="pt-BR" sz="1333" b="1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municipais de saúde (inclusive os componentes do SNA)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BBF285-71D6-4540-95C3-BFC2801647B3}"/>
              </a:ext>
            </a:extLst>
          </p:cNvPr>
          <p:cNvCxnSpPr/>
          <p:nvPr/>
        </p:nvCxnSpPr>
        <p:spPr>
          <a:xfrm>
            <a:off x="5423926" y="1220756"/>
            <a:ext cx="1821377" cy="10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864A373-728F-442E-A759-C632998719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21101" y="1220753"/>
            <a:ext cx="1827027" cy="168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5494F32-06F7-4EFE-B221-D1EB1C142A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438976" y="1218330"/>
            <a:ext cx="1809153" cy="257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D7A0398-86E2-4A9B-81A5-751602CC1B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38977" y="1228553"/>
            <a:ext cx="1806326" cy="35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FF5E9B-B6D1-4884-A8F8-D12FF56AB3FA}"/>
              </a:ext>
            </a:extLst>
          </p:cNvPr>
          <p:cNvCxnSpPr/>
          <p:nvPr/>
        </p:nvCxnSpPr>
        <p:spPr>
          <a:xfrm>
            <a:off x="5615947" y="1667505"/>
            <a:ext cx="1629356" cy="571500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A4A120B-9670-4C20-9DF2-54B56171A14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33816" y="1689364"/>
            <a:ext cx="1614312" cy="1221123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A83490F-0357-4293-A12E-582633622F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46042" y="1704003"/>
            <a:ext cx="1602087" cy="2091093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6223295-78EE-4F67-AEDE-260751C99F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46042" y="1689363"/>
            <a:ext cx="1599261" cy="3977700"/>
          </a:xfrm>
          <a:prstGeom prst="straightConnector1">
            <a:avLst/>
          </a:prstGeom>
          <a:ln>
            <a:solidFill>
              <a:srgbClr val="0D857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803E9E5-90A3-491A-B77B-0F54D3ED5245}"/>
              </a:ext>
            </a:extLst>
          </p:cNvPr>
          <p:cNvCxnSpPr/>
          <p:nvPr/>
        </p:nvCxnSpPr>
        <p:spPr>
          <a:xfrm>
            <a:off x="5935374" y="2073348"/>
            <a:ext cx="1309929" cy="165657"/>
          </a:xfrm>
          <a:prstGeom prst="straightConnector1">
            <a:avLst/>
          </a:prstGeom>
          <a:ln>
            <a:solidFill>
              <a:srgbClr val="005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0543AB4-9DCC-441D-BE95-D14049AF44B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41035" y="2076295"/>
            <a:ext cx="1307093" cy="834192"/>
          </a:xfrm>
          <a:prstGeom prst="straightConnector1">
            <a:avLst/>
          </a:prstGeom>
          <a:ln>
            <a:solidFill>
              <a:srgbClr val="005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1934323" y="836712"/>
            <a:ext cx="800210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3733" dirty="0"/>
            </a:br>
            <a:r>
              <a:rPr lang="pt-BR" sz="2667" b="0" dirty="0">
                <a:solidFill>
                  <a:srgbClr val="0D8571"/>
                </a:solidFill>
              </a:rPr>
              <a:t>Acórdão TCU nº 1.246/2017 - Plenário</a:t>
            </a:r>
            <a:br>
              <a:rPr lang="pt-BR" sz="3733" dirty="0"/>
            </a:br>
            <a:endParaRPr lang="pt-BR" sz="3733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E668D-56DC-4C79-AF17-B04C594E6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670" y="1892830"/>
            <a:ext cx="6377311" cy="387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76E0F0-B9C8-4D84-B344-11F1090D3357}"/>
              </a:ext>
            </a:extLst>
          </p:cNvPr>
          <p:cNvSpPr/>
          <p:nvPr/>
        </p:nvSpPr>
        <p:spPr>
          <a:xfrm>
            <a:off x="4425254" y="5767997"/>
            <a:ext cx="3766140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67" b="1" dirty="0">
                <a:solidFill>
                  <a:srgbClr val="376092"/>
                </a:solidFill>
                <a:latin typeface="Arial" panose="020B0604020202020204" pitchFamily="34" charset="0"/>
              </a:rPr>
              <a:t>A quem compete fortalecer o SNA?</a:t>
            </a:r>
            <a:endParaRPr lang="pt-BR" sz="1467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DBFB7792-1B86-40F5-9175-5D964A2BF713}"/>
              </a:ext>
            </a:extLst>
          </p:cNvPr>
          <p:cNvSpPr txBox="1">
            <a:spLocks/>
          </p:cNvSpPr>
          <p:nvPr/>
        </p:nvSpPr>
        <p:spPr>
          <a:xfrm>
            <a:off x="1934323" y="836712"/>
            <a:ext cx="800210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06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pt-BR" sz="3200" dirty="0">
                <a:solidFill>
                  <a:srgbClr val="17375E"/>
                </a:solidFill>
                <a:latin typeface="Arial Rounded MT Bold" panose="020F0704030504030204" pitchFamily="34" charset="0"/>
              </a:rPr>
              <a:t>Sistema Nacional de Auditoria do SUS</a:t>
            </a:r>
            <a:br>
              <a:rPr lang="pt-BR" sz="3733" dirty="0"/>
            </a:br>
            <a:r>
              <a:rPr lang="pt-BR" sz="2667" b="0" dirty="0">
                <a:solidFill>
                  <a:srgbClr val="0D8571"/>
                </a:solidFill>
              </a:rPr>
              <a:t>Acórdão TCU nº 1.246/2017 - Plenário</a:t>
            </a:r>
            <a:br>
              <a:rPr lang="pt-BR" sz="3733" dirty="0"/>
            </a:br>
            <a:endParaRPr lang="pt-BR" sz="3733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A2EC42-C17C-4A58-8BB1-A49EDBE214FA}"/>
              </a:ext>
            </a:extLst>
          </p:cNvPr>
          <p:cNvSpPr txBox="1"/>
          <p:nvPr/>
        </p:nvSpPr>
        <p:spPr>
          <a:xfrm>
            <a:off x="2476241" y="2564904"/>
            <a:ext cx="2400267" cy="83099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DENASUS como indutor do fortalecimento do SNA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814C86-CB29-4089-A273-6A34C834CB91}"/>
              </a:ext>
            </a:extLst>
          </p:cNvPr>
          <p:cNvSpPr/>
          <p:nvPr/>
        </p:nvSpPr>
        <p:spPr>
          <a:xfrm>
            <a:off x="2476241" y="3525011"/>
            <a:ext cx="2400267" cy="2228208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Desconhece a realidade do SNA;</a:t>
            </a:r>
          </a:p>
          <a:p>
            <a:pPr algn="ctr"/>
            <a:endParaRPr lang="pt-BR" sz="1333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Baixa integração;</a:t>
            </a:r>
          </a:p>
          <a:p>
            <a:pPr algn="ctr"/>
            <a:endParaRPr lang="pt-BR" sz="1333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Ausência de orientação e capacitação;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1E8F42-F8D2-4094-8CCB-4F9662921E32}"/>
              </a:ext>
            </a:extLst>
          </p:cNvPr>
          <p:cNvSpPr txBox="1"/>
          <p:nvPr/>
        </p:nvSpPr>
        <p:spPr>
          <a:xfrm>
            <a:off x="4943872" y="2564904"/>
            <a:ext cx="2400267" cy="83099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independência e autonomia</a:t>
            </a:r>
          </a:p>
          <a:p>
            <a:pPr algn="ctr"/>
            <a:endParaRPr lang="pt-BR" sz="16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3E6DA2-BE5E-4116-90EA-BC0EC2A2A7A9}"/>
              </a:ext>
            </a:extLst>
          </p:cNvPr>
          <p:cNvSpPr/>
          <p:nvPr/>
        </p:nvSpPr>
        <p:spPr>
          <a:xfrm>
            <a:off x="4943872" y="3525011"/>
            <a:ext cx="2400267" cy="2228208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Estrutura organizacional no Ministério da Saúde</a:t>
            </a:r>
          </a:p>
          <a:p>
            <a:pPr algn="ctr"/>
            <a:endParaRPr lang="pt-BR" sz="1333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Relação com o CNS</a:t>
            </a:r>
          </a:p>
          <a:p>
            <a:pPr algn="ctr"/>
            <a:endParaRPr lang="pt-BR" sz="1333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Limitação de acesso a informações</a:t>
            </a:r>
          </a:p>
          <a:p>
            <a:pPr algn="ctr"/>
            <a:endParaRPr lang="pt-BR" sz="1333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Limitação técnica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67D394-1C8F-4DF2-9917-AA2464D8B35F}"/>
              </a:ext>
            </a:extLst>
          </p:cNvPr>
          <p:cNvSpPr txBox="1"/>
          <p:nvPr/>
        </p:nvSpPr>
        <p:spPr>
          <a:xfrm>
            <a:off x="7421220" y="2564904"/>
            <a:ext cx="2400267" cy="83099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de Controle Interno (e não de Auditoria)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1D14EE-64A3-4D3A-ADEF-2C1776331B2F}"/>
              </a:ext>
            </a:extLst>
          </p:cNvPr>
          <p:cNvSpPr/>
          <p:nvPr/>
        </p:nvSpPr>
        <p:spPr>
          <a:xfrm>
            <a:off x="7421220" y="3525011"/>
            <a:ext cx="2400267" cy="2228208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Linhas de defesa</a:t>
            </a:r>
          </a:p>
        </p:txBody>
      </p:sp>
    </p:spTree>
    <p:extLst>
      <p:ext uri="{BB962C8B-B14F-4D97-AF65-F5344CB8AC3E}">
        <p14:creationId xmlns:p14="http://schemas.microsoft.com/office/powerpoint/2010/main" val="26269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607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“MOMENTO” DO CONTROLE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466022" y="1927854"/>
            <a:ext cx="54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Prévio, Concomitante ou Posterior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6DE35E-994A-4C47-83BF-E2BE4C111B6B}"/>
              </a:ext>
            </a:extLst>
          </p:cNvPr>
          <p:cNvSpPr txBox="1"/>
          <p:nvPr/>
        </p:nvSpPr>
        <p:spPr>
          <a:xfrm>
            <a:off x="3799344" y="3017887"/>
            <a:ext cx="249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2"/>
                </a:solidFill>
              </a:rPr>
              <a:t>Qual é o melhor?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36EBF4-30B1-4B80-99F3-7034C87882A9}"/>
              </a:ext>
            </a:extLst>
          </p:cNvPr>
          <p:cNvSpPr txBox="1"/>
          <p:nvPr/>
        </p:nvSpPr>
        <p:spPr>
          <a:xfrm>
            <a:off x="3964444" y="3648830"/>
            <a:ext cx="3414256" cy="400110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nº 13.655/2018</a:t>
            </a:r>
          </a:p>
        </p:txBody>
      </p:sp>
    </p:spTree>
    <p:extLst>
      <p:ext uri="{BB962C8B-B14F-4D97-AF65-F5344CB8AC3E}">
        <p14:creationId xmlns:p14="http://schemas.microsoft.com/office/powerpoint/2010/main" val="13742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729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BUROCRACIAS DE CONTROLE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300922" y="1927854"/>
            <a:ext cx="70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Hipertrofia e “mal-estar” democrático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6B114-9369-4D35-82B7-1F29105D14C1}"/>
              </a:ext>
            </a:extLst>
          </p:cNvPr>
          <p:cNvSpPr txBox="1"/>
          <p:nvPr/>
        </p:nvSpPr>
        <p:spPr>
          <a:xfrm>
            <a:off x="4344800" y="2912739"/>
            <a:ext cx="3478400" cy="584775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das instituições de </a:t>
            </a:r>
            <a:r>
              <a:rPr lang="pt-BR" sz="1600" i="1" dirty="0" err="1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 democracia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719DC5-6F58-409D-842E-233AE5562A40}"/>
              </a:ext>
            </a:extLst>
          </p:cNvPr>
          <p:cNvSpPr txBox="1"/>
          <p:nvPr/>
        </p:nvSpPr>
        <p:spPr>
          <a:xfrm>
            <a:off x="4344800" y="3728346"/>
            <a:ext cx="3478400" cy="584775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desconfiança como combustível para o controle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1E2810-CD6E-4FF0-A9EB-9791D6DD6EF5}"/>
              </a:ext>
            </a:extLst>
          </p:cNvPr>
          <p:cNvSpPr txBox="1"/>
          <p:nvPr/>
        </p:nvSpPr>
        <p:spPr>
          <a:xfrm>
            <a:off x="4344800" y="4543953"/>
            <a:ext cx="3478400" cy="584775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como redutor da discricionariedade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9BB5B6-10C6-423E-A44A-1B1F4F51A511}"/>
              </a:ext>
            </a:extLst>
          </p:cNvPr>
          <p:cNvSpPr txBox="1"/>
          <p:nvPr/>
        </p:nvSpPr>
        <p:spPr>
          <a:xfrm>
            <a:off x="3138300" y="5359560"/>
            <a:ext cx="5891400" cy="584775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de atuação das burocracias de controle: </a:t>
            </a:r>
          </a:p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a </a:t>
            </a:r>
            <a: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legalidade estrita </a:t>
            </a:r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das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33515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ADMINISTRATIVO -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Aliado, Obstáculo ou Ameaça?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70D892-067C-4C9B-90B7-3D5868C6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77" y="2462116"/>
            <a:ext cx="5418123" cy="39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ADMINISTRATIVO -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Questão conceitual: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7A37AF-F3BB-49BE-81DC-76A4AD8B6E81}"/>
              </a:ext>
            </a:extLst>
          </p:cNvPr>
          <p:cNvSpPr txBox="1"/>
          <p:nvPr/>
        </p:nvSpPr>
        <p:spPr>
          <a:xfrm>
            <a:off x="3942522" y="3160041"/>
            <a:ext cx="450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pPr algn="ctr"/>
            <a:r>
              <a:rPr lang="pt-BR" b="1" dirty="0"/>
              <a:t>Controle Interno</a:t>
            </a:r>
          </a:p>
          <a:p>
            <a:pPr algn="ctr"/>
            <a:r>
              <a:rPr lang="pt-BR" b="1" dirty="0"/>
              <a:t>x</a:t>
            </a:r>
          </a:p>
          <a:p>
            <a:pPr algn="ctr"/>
            <a:r>
              <a:rPr lang="pt-BR" b="1" dirty="0"/>
              <a:t>Auditoria Interna</a:t>
            </a:r>
          </a:p>
        </p:txBody>
      </p:sp>
    </p:spTree>
    <p:extLst>
      <p:ext uri="{BB962C8B-B14F-4D97-AF65-F5344CB8AC3E}">
        <p14:creationId xmlns:p14="http://schemas.microsoft.com/office/powerpoint/2010/main" val="4084281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AD0772-C7E7-4AB7-83B4-C9C3DEBA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7" y="1003528"/>
            <a:ext cx="9554256" cy="530964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35E90FA-7E8F-4B2D-BACF-4F6BE0201AF5}"/>
              </a:ext>
            </a:extLst>
          </p:cNvPr>
          <p:cNvSpPr/>
          <p:nvPr/>
        </p:nvSpPr>
        <p:spPr>
          <a:xfrm>
            <a:off x="4357004" y="2771775"/>
            <a:ext cx="2706974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FE5444-2E20-45C5-95C0-BD4A0CD161D6}"/>
              </a:ext>
            </a:extLst>
          </p:cNvPr>
          <p:cNvSpPr/>
          <p:nvPr/>
        </p:nvSpPr>
        <p:spPr>
          <a:xfrm>
            <a:off x="7134225" y="2733675"/>
            <a:ext cx="2732989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917AB7-E162-4F2C-998D-08756AEEF6A7}"/>
              </a:ext>
            </a:extLst>
          </p:cNvPr>
          <p:cNvSpPr/>
          <p:nvPr/>
        </p:nvSpPr>
        <p:spPr>
          <a:xfrm>
            <a:off x="4581525" y="1581150"/>
            <a:ext cx="5095875" cy="57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091347-9AFD-456B-967A-1872EE434095}"/>
              </a:ext>
            </a:extLst>
          </p:cNvPr>
          <p:cNvSpPr/>
          <p:nvPr/>
        </p:nvSpPr>
        <p:spPr>
          <a:xfrm>
            <a:off x="8629650" y="2157411"/>
            <a:ext cx="1047750" cy="1223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38801D-44A2-45E8-92F7-53F2BF79BA5A}"/>
              </a:ext>
            </a:extLst>
          </p:cNvPr>
          <p:cNvSpPr/>
          <p:nvPr/>
        </p:nvSpPr>
        <p:spPr>
          <a:xfrm>
            <a:off x="9937461" y="1581149"/>
            <a:ext cx="1002346" cy="418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4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Arcabouço Normativo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5C84E1-4C1F-48B8-A29B-49D2F491BF19}"/>
              </a:ext>
            </a:extLst>
          </p:cNvPr>
          <p:cNvSpPr/>
          <p:nvPr/>
        </p:nvSpPr>
        <p:spPr>
          <a:xfrm>
            <a:off x="3969581" y="2811713"/>
            <a:ext cx="1760880" cy="1593089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IN Conjunta </a:t>
            </a: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nº 01/2016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7AEC45-E7FA-4D12-BD88-4908A16B729B}"/>
              </a:ext>
            </a:extLst>
          </p:cNvPr>
          <p:cNvSpPr txBox="1"/>
          <p:nvPr/>
        </p:nvSpPr>
        <p:spPr>
          <a:xfrm>
            <a:off x="5894200" y="3438980"/>
            <a:ext cx="2400267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Controles Internos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D165B5-216C-432C-9E6F-28AB7851F8E2}"/>
              </a:ext>
            </a:extLst>
          </p:cNvPr>
          <p:cNvSpPr txBox="1"/>
          <p:nvPr/>
        </p:nvSpPr>
        <p:spPr>
          <a:xfrm>
            <a:off x="5894200" y="2825080"/>
            <a:ext cx="2400267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Riscos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0B244B-A84C-4306-8F90-0CF196A5BD77}"/>
              </a:ext>
            </a:extLst>
          </p:cNvPr>
          <p:cNvSpPr txBox="1"/>
          <p:nvPr/>
        </p:nvSpPr>
        <p:spPr>
          <a:xfrm>
            <a:off x="5894200" y="4066248"/>
            <a:ext cx="2400267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Governança</a:t>
            </a:r>
          </a:p>
        </p:txBody>
      </p:sp>
    </p:spTree>
    <p:extLst>
      <p:ext uri="{BB962C8B-B14F-4D97-AF65-F5344CB8AC3E}">
        <p14:creationId xmlns:p14="http://schemas.microsoft.com/office/powerpoint/2010/main" val="11422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QUEhQTFhUXFhQXFxgVFRUTFxcWGBoYFhYVFBQYHCogGBolHRMXITEhJSkrLi4uFx80ODQsNygtLisBCgoKDg0OGxAQGzckICQyLDQsLCwsLCwsLCwsLCwsLCwsLCwsLCwsLCwsLCwsLCwsLCwsLCwsLCwsLC8sLCwsLP/AABEIAL0BCwMBEQACEQEDEQH/xAAbAAEAAwEBAQEAAAAAAAAAAAAABAUGAwIHAf/EAEcQAAIBAgQDBAYGBggFBQAAAAECAAMRBAUSITFBUQYTYXEUIoGRobEHMlLB0fAVI0Jy4fEWMzRUYoKTsjWSorPDJCVEY3P/xAAZAQEAAwEBAAAAAAAAAAAAAAAAAgMEAQX/xAAyEQACAgEDAgMGBgEFAAAAAAAAAQIRAxIhMQQTQVHwIjJhkaHRIzNSgbHBcRRDROHx/9oADAMBAAIRAxEAPwD7jAEAQBAEAQBAEAQBAEAQBAEAQBAEAQBAEAQBAEAQBAEAQBAEAQBAEAQBAEAQBAEAQBAEAQBAEAQBAEAQBAEAQBAEAQBAEAQBAEAQBAEAQBAEAQBAEAQBAEAQBAEAQBAEAQBAEAQBAEAQBAEA41sUiGzGx9skot8EXJLkqcRmx1sKZBUG3DnbeWrEq3KZZXexOyrEM4YtbiANref3SGSKXBZjk5ck6VlggHGviVS2o2vw2J+U6ot8EXJLk90aoYXU3HtHzhprk6mnuj3OHRAEAQBAEAQBAEAQBAEAQBAEAQBAEAQBAEAQBAEAQDh6ZT+2vvElol5EdcfM6U6gYXUgjw3nGmuTqafBk80zYNUbY2G3Ll/G82Y8TUTFkypyIeExB037t9yT75OUVfJXGTrg0uT4oCkSQRbc+ZP8plyR9o14pLSesVnlNFvZjva1rRHDJs7LPFI8LndxfQff/COz8Tne+BVZtmD1HARBYLzN9yfZ0l2OCit2U5MkpPZFrkmJc2QhbKu9gePv8TKcsUty7DJvYt5SXiAIAgCAIAgCAIAgCAIAgCAIAgCAIAgCAIAgCAIBwx1TTTY+HxOw+clBWyM3UWY/EY3S1rX9tvum1QtWYHOnRaUM30Ufqb2J+tzPDl4iVPFc+S5ZdMOCl/SA+x8f4S/R8SjufAivmbFyF2A8j90ksaStkHkbdIVKtWwJJsWvy4L4eyEohuRwxmKdiq6vl5fjJxiluRlJvYlelv8Aa+UhpRPUzvlgqu5NmI8F5Dbp1Mjk0pEseqTNZk1AqGLAgk8xbYfzmPK7extxRpblgzAcZUWn4Kg6j3ztM5aPU4dEAQBAEAQBAEAQBAEAQBAEAQBAEAQBAEAQBAI2Pw5qLpBA3BN+klCVOyE4uSoxtbAEsTqG5PWblNJGBwtnvMWsgHUj3D8ichydnwVkuKiNg9yx/PWSl5EI+ZoGwgIUG+wt+MzamjTpTKzEYP17hW24bE/dLoz2KpQ32IeLLg2AYbdJONUVytMvMixDqpsxGwHAeZ+cz5Yps0YZSSJS51V73SCCAeY6bmQ7MdNlnenqo9ZnmruUSy7nx8uvnGPGlbGTK3SPNDElKosAbAnf3CHG4nFKpF7hMwuuqpZRewsD0ufnM8ob0jTHJtbOv6Rp/a+B/Cc7cvIl3I+Z1oYpXvpN7eBnHFrk6pJ8HaRJCAIAgCAIAgCAIAgCAIAgCAIAgCAIBwxWJWmAWvubbSUYuXBGUlHkg4rOUCMfW4G2w48ucsjidlcs0aKam9wCOcvaozp2V+YOC1rjbz4+6WQVIqnuyBiAAp9Yf9XP2SxclcuDvlmCOlW2sTfn18vCRnNW0Sxw2TLmUF4gFDisUpdt+Z68tppjF0Z5SVk/BYpFQXPU8DKpRbZZGSSI+AxSl2Yn4HnJzi6ojCSuz29UPWFnIsBy5+3znEmocC057M7HDVAxIfjbjbgPZI6o1wS0yu7OorPqRC1wASeHP2eAnKVNkrdpHDH1yGsCRYcpKEVRGcnZ7weYPTHFrseR6fzM5KCZ2ORxNbl+N7zax2A3JvMU4aTbCeomyBYIAgCAIAgCAIAgCAIAgCAIAgCAIBS5/V3A6An8+6X4UZ8zMdjsa5UC/E9B+ek3RgrME5uixy+qxvc7ADkPzylU0i6DZAdrknqSZYipkPMHsv5/POWQW5XN7FpRxpVQukbADnylLhbsuU6VHv8ASJ6D4znbR3uMlLX/AFZc7bE+6Q0+1RPV7NmU4nzm0xlkybW8LSmy2tiRgcvGm5a1z09nWRnk3JQx7XZ5y5FFUnUDxPIeA+c7NvSIJaiZicwCtYaTt1lccdonLJTIVDM7u7er04/npLHj2SK1k3bIdbMCzE2HHrJrHSIPJbIQxBLjbx5+cs0pIr1NsssPjnFgNrnfyH5MqcEXRmy6yrFOCx1Hhbl5/dKMkY8F+OUubNhhr6F1bmwv5zDLnY3x43Os4dEAQBAEAQBAEAQBAEAQBAEAQCgz7BuQzXWxsBub/LzmjFJbIzZoPdmTxmBcENYELvsef5tNsZp7GKUGtyThGfuz6n1r739n4yEtN8ko6tPB59Ef7J+E7qQ0MrsZRbvFBHMfDf8ACWRaoqknqSJUiTEAs8YgFLSegEpi/astkvZorMHglLjY9ePSXSm0iqME2W3oKdD7zKdbLtCI+aEJTsPz+SZLHvIjk2jRT4FeJ9kumUQI9ZrsT4yaWxB8nfC4VdPDj4mRlJ2SjFUWFHLKQpFiu+/7TeQ5yp5JaqLViio2QwEQ9D7ZZuyGyOaV1Lk34C3OdadEVJWaTJ6Nwo+03wvb5CZcjNeJcGymE3iAIAgCAIAgCAIAgCAIAgCAIAgHKvQVxZhcceJHynVJrg44p8ldmOUqy2RN77+seHtPlLYZWnuymeJNbI5YHKLGziygbWPP83nZZfI5DD5k39FU+h95kO5Is7UTJZtgSKpsrc/Hj/C02Y5+zyYckPa4Ivoz/ZMnqRDSzrhME7Oo0nj8t5yU0kSjBt8EzNsM40jSeZ+775XjkieSL4KtkZTvcfCXWmVU0O8bqfeYpHLZAzCoSbEnh1MsgqK5uz1SpAJffgTxPs5w3bOpUiEtIE2395k7K6LZRYWEpLixx3q01Xy+HH4yqG7stnsqM7Xa7HzmpcGV8kvKsErEXvub8ekhkm0TxwTZ9FwmWpT0kA3A6npaeZLI5HqxxxiTZWWCAIAgCAIAgCAIAgCAIAgCAIAgCAIAgCAVuJysuxbXa/8Ah9nWWxyUqoqlit3ZSZvlzKdmNgtzZT+PgJfjyJmfLjaZxpIbi5+qvxP8vjJN7EEtyBmNS7nwFvv++WQWxXN7kXHYlRtceqoHtt+Jk4RZCckVXpH+L4mXUU6iI9QseJ3MnVFbdstqm1MDy/GUreRe9okfDVF1DcdZKSdEYtWWeHqqWXccf4yqSdF0WrLariEsTcGwNtrylRZc5Ip0pg8Fv/l/hLrKErNfkGX6d2S1lHFbbnja48PjMWad8M3YcdcovpnNIgCAIAgGUzntl6M6pVwtYFidB1UiGsbbEMeo49Zmn1Gh04v6FEs2l00S8Z2hq0V11cFXCDdijUahUcyVD3tJyyuKtxf0+5KWRx3cf4LHJs4pYqn3lFtQvYi1mU9GB4GTx5IzVxJwmpK0RO0WfHCLrNCq9MAXdDTspJtYgtq6b2tvI5cujerRHJk0b0RsB2kq1qQq0sHVZDex7yiCbEg2UtfiDIxyuUdSj/ByORyVqP8AB1ybtXRxFQ0bVKVYXBp1V0ttxtYkHrbjO488ZvTw/JiGWMnXDL6XFogFLkPaSni6ldKYI7ogXP7YNwWA6XUj3SrHmU20vArhkU20vAupaWFbnOcphwgYM9SodNOmgBd28ATYAX3JIAlc8ihV8vghOaiQcXnGLpqXbBAoNzoxCtUA5nRosfIEyMsmRb6fruRc5rfT9SwwGZ9/h0r0kLa1DKpIB8QTwuN/dJxnqjqROMtUdSKQ9s//AFHo3otfvr206qXTVfVqta295T/qPb0aXf7FXe9rTW5fVcVVFNWFBmY8UDoCvH9onSffzl7bq6LbdcFDlfbP0mo1OjhaxdL6gWpKFsbbkt1lEOo1ulF/Qqjm1OkjVCaS8/HQEWO4MJ0GrM1jABUbSABe23ht901xulZjlWp0UWYKAxG5vufb/CaIbozz2ZTYimGW++5Pul6dOjPJWiI9AAHcydkHE9UMN9X2TjkdUSZmb2FvD57SEETyMg4UcTLGVxJ+EG5J5CVyLIkn0levwMhpZPUizyGorVAL8So4HrvKsyaRdhacjezzj0hAEAQBAEAwH0o/1mC//R/nTmPq+Y+vIy9TzE3rsACTYAA3vwtzv4TYajAfRfhz3mLqICKDNpTobM5FvJSB7Zh6Rbya48PqZemW7a4NF28/sGI/dX/es0dR+Wy3N7jPP0f/APD6Hk/+9o6f8tDB+WjNdu6H/uWDNL+tY0724+rU9Un2avYsz9QvxY1z/wBlOZfiRrk+jTcayp7U45qWGcp/WPalSH/2VDoX3Xv/AJTK8snGO3PgV5JVHbkxmHwgy3NKKr/VVqap7SAnv7xFP+czIo9nMkuH6/n+TOl2sqXgz6TN5sMB2rx3o2a4avVBNLutIPG1y6uQOo1qT4TFmlozKT4oy5Zacqk+Dd4eutRQ6MGUi4KkEEeBE2Jpq0aU73R4wODSigSmNKgsQOmoljbwuTEYqKpBJJUjDN/x8fuf+EzH/wAn15Gb/f8AXkfQJtNR8++j3+25h++f+5UmHpfzJ+vFmXB78j6DNxqEA5HDp9hf+UTup+ZzSvIyfajCsLkIouTa2kbD1R85twSXmYeoi1vRlsQLaR0HxM1x8zHLyOPd6rDqZK63I1exYYLLyWG423lUsmxbHHbIua0DqIuOPy2k8ctiGSO55w2DOkbjeHPcRhsdXTQhF+JE4nbOtUiNJkDS9jcPeqp6Bm+4fOZOplUTX0sbkbueeekIAgCAIAgHz76VVu2DFyLvUFxxFzTFx4zF1fMTL1PMS6zTsctZCpxWL3H7VUup/eQixls+nUlWp/Mslh1KrZVdms9r4fFegYrS1vVpuqhOWpRZQBpI8Lg7G/KvFllGfbn+xXjySjLRIve3n9gxH7q/71l3Uflstze4yh7NNjly5Hw/o7AK5VGSprNma41BwCeNhYcpTi7qxXGirH3FjuJ1+j3FU8U1SvVu2LBsxb9mmfq90vBV5HncG/GOmam3J+9/XwO4GpXJ8m4mw0mQ7QYyo+OopSovXGHHeuqsi2qVAVp6i5A2Go28ZlySbyJJXW/2M85NzSSuij+kCrXrUkqNhKtHuWv3hek1g1hayEn62nfwlXUuUop6arx2K87lJXpqje5HmAxGHpVh+2gJ8G4MPYwI9k2Y564qRqhLVFM851k9LFUzTrLccQRsyn7SnkYyY4zVSE4KapnzvFYLGZO/eUm7zDlt/sm/Kov7Df4h4eUwuOTp3a3Xr1ZkcZ4Xa4PpOU5guIopWT6ri9jxB4FT4ggj2TfCanFSRrjJSVoxTf8AHx+5/wCEzJ/yfXkZ/wDf9eR9Am01Hz/6Pf7bmH75/wC5UmHpfzJ+vFmXB78j6BNxqEAQDN9qaTsVsNuW45cefiJq6dpGTqE2zPVMMyi5G3mPxmlSTMri0cqOLWmwLA8Dw934zri5LY4pKL3J6ZmpFwG+Er7bLFkTIOLxYeoAAenLzlkY0rK5TTdF0iAADoLSizRRAzQ7qPb+fdLMZXkIWmWFZsuz1CwY9AF/H7phzOzfgVFzKC8QBAEAQBAPnf0r1gr4TfdWqMRzsDT5ewzF1jpxMnUveJvqeKRkFQOpQjUGuNNut+k2JpqzVaqzBUqfp2bCvR3oUAoaoPqsyhiAp5+s3uW/S+Jfi59UeF4mVfiZdS4Rou37gYCvcgXCgeJLrsJo6h/hsuz+4zz9Hrg4CjYg21g+B1tsZzpn+GjmD3EZvtVgKmX4oY7DLemx/WqOALfWDdFbjfk3smfNB4p9yPHj6+P8lWSLxy1xNrgs9oVcP6QrjuwpLXIBSwuVYcmHSa45YuOq9jQskXHUVfYQF6NTEv8AXxNV6h8FB0InkAsr6feLm/FkMO6cvMvczwYrUqlJuDoynwuLX9kunFSi0y2S1JoxX0WZlZKuFcjXTcsovxB2cL1swv8A55k6Sezg/AzdNLZxZf5PnmrE4jDVWAqJUJpg2GqkwDKB1K387W8ZfDLc3B8r+C2GT2nFnTtniKaYKv3hFmpsqg8S7CyBRzN7e6dztLG7O5WlB2eOw2AehgqSVAQ3rMQeK62LAEcjYic6eDjjSZzDFxgkzNGsv6fG4+rp4/tdzw85Ra/1PryKb/H9eR9Dm01nzbsBjqa47GAuo7xmKXIAa1Rz6p57MDMHTSSyS+P3ZjwSWuR9Eq4lFBZnVQNySwAA8SZubS5NbaRX9nc0OKR6tgKZqutIgEFqa2XU1+ZYP02tIYsmtN+HgRxy1K/kWssJlXmmEd2BFrAczbzluOSSKckG2ZitTqNsdNuM1pxRjakynxmGbUeG23GXxkqKJRdkqphHRBsOXOQUk2TcXFEDAu3eaiBsb/h8pZNLTRXBvVZpKeJFgWIBIvbw5TK477GpS23FTDK/rG+/jCk1sHFPc7YDLEaoo34349N5yeRpEoY05Gpw+HCCy8L3mNyb5NkYqKpHWcJCAIAgCAIBVVezmEZizYeizMSSWQMSTvxMreHG3biiDxwe9HheyuDH/wAah1+oCL+R2nOxj/SjnZh5FrSpKoCqAoHAKAAPICWpUWJUQsbkmHrNrq0adRrWu6hjb2yEscJO5KyDhGW7R4yvK8Kh7zD06Kn1l1Uwo3BKsCV42II9k5CEFvFfIRjBbxRYugIIIBB2IO4I6ESwmU/9E8Fe/o1Ly0+r/wAvD4SrsY/0or7UPIm4DKaFAk0aVOmSLHQoW48bSUccY+6qJRhGPCO2MwaVkKVVDqbXVhcG24uJKUVJUzrSaplf/RfB/wB1of6aj42lfYx/pXyIdqHke8dk+FxDWqU6bslhf9teagsPWG24nZY4Te6OuEZcoYXs9hqbB1pAsv1WctUK/ulydPshYoJ3QWOKd0WGIoq6lXF1PEHnJtWSasrP6MYP+7UP9Nffe0r7OP8ASvkQ7UPIlV8povTWm9NGReCkXA48j5mTcItU0ScItU0Rv6MYP+64f/ST8JDs4/0r5Ee1D9K+R5/otgv7ph/9JB9072cf6V8jnZx/pXyJ+CWkg7qloUUwPUW3qhrkXA4X3ko0tkWKlsiTJHRAKzMcCztddIAHl58pbCaS3KckG3sYnG03D8RvuefE+U3xaaPPkmmccxxrmwv15CShBEZzfB+5dgWakSCSS1gAvkPxic0pHYQbiXdLs7VPEnoL24DbgT5zO88UaF08mXi5JbbX/wBP8Zn73wNHZ+JJwWXd22rVfa3C33yMsmpUThj0uydKywQBAEAQBAEAQBAEApe2GJanhKjo7o4sE0abs7HSi7g7amHCx24yrO2oNoryuotoqcyy9sFl7AYmqoSmBxQWc7AI4UFQXYEk3NhxHGVyi8eL3iEouGPkkPUq0AmIq1ajakFJMPw11GKilfo5sxYm9rnku/W3H2m/hR1tx9pv9jjjKdV8VhqDYhyxvWrollprTplSgUAagC9l3O4veclqc1G/i/X+TkrclG/iz1j8RW/SCU6dVmYU3cpwpKGOhC6jdtI1MbndigGkHZJy7lJ/YSb7lJnXIKtQ1cayvUqohWmgdr6qyKTVKjgo1MFsLDaSxtuUndr+/E7Bu5Hrs9iO+w/pPf1VZqdqoYhlpuh/WFEYWQ7HwtY2MYpaoa7/AM/DzGN6o6rKFKlWhghjEep6RiK6OqsQRUV2C06brax/VgbgA9JTco49a5b9fQqtxhrXLfr6GsxuOZ63o1E6WCh61Swbu0OyqoO3eNY2vsACbHYHTKTctK/cvcrlpRWdm1eqcTWFd2QsaVB3s1kQnXUAACtd2axI4KOMrxXLVK/giGO3bv8AwQ8marVwwrnE1Uo06r1dTHU1SmrlirnmoQBbC3ratthIQtw1atlv+3/hGFuN3sdcLWxWM7uone09Tq9/Wp06VEG+jSd69R14mxUatrW36nOdNbf0v7b+R1Oc6a2+392dKtes2YNTp1nYrSuw2FKnrPqkoOJVBzJLNUHAA27cu7Sf29fc7b7lJnbs7UZvTHNar3IcpTdmDEd2tqtRbjSAWvta3q8J3E29Tvb7cncbb1O9ivyOocPhHx9WrWPeFqvdkp+s1fq6CsdF9RXRwIHhIY3og8jfO/2IQemGtv14E7LaeKq1aNRmqKBqasW1IjXUhaFKgd9Kk3NRhc22JvtOKm2m/wB/sl/ZKKm2n8/tX9mpmgvPFdNSkA2uCL+c6nTONWqMbjsvu7etwNuHTbrN0Mm3Bgnj35IdTJgxuW+H8ZNZaIPDZqsoydKdOnxuAD7ePCY8mVybNmLCoxRbykvEAQBAEAQBAEAQBAEAQBAKbtFlNTEGh3dRUFOqKjal13Kg6bC4BIJvvzt0tKskHKqfDK8kHKqGPyPvBQTVenTqirU1XZqhW5W54fXIY8trDaJY7peAlC6R+Z1lNStiMNVR0VaJqEq6lrswChgARcgX4nnE8blKLT4E4NyTXgccDkNRMVVrd4NL90OBNVgguQznYAsTew4BQLAWnI42puV/c4sbUm7JOBylqbYmrqU1qzMQ1jZVUaaKeQFifEmdjBpt+L9I7GFW/F+kQsqyXE4agiU6tJnDAsGVhTZSWZ9wdWti19XgAAJGGOcIpJkYwlGNJkPP8EaWGOGpkd7ja7AkCyjvDqqsF+yEUj+chljUNK5k/wCefoRyRqOlcyZbYXJmL0nxDI3cgClTpqVpobW1nUSWa2w4ADlfeWrG7Tl4cFihum/AiYfs/WU4smqh793dfVNz6ummlRr/AFF22A362uJGOKS1b8kVje+/J7wmQ1aeCOHFVQ5pd0pCkIgOzMBe7Obk3PO2w3iOKSx6b8DqxtQ02TcwyVXwbYWmdCml3anjawsL9eG/tk5Y08eheRKULhpR7yfDV0VRXemdKBQtNSF2t6xLbk7cBYC548uwUkvaEVJckbB5O9OniWV19IrtUbXY6VO60l66VW3xkY42k65fpHFBpPzfpEROzlVcA+FWqutqYp30lUVSfX2uSWYM12J3J5cJDsy7WiyPbfb02fuYdmnfDCmtUGqrUXDMpFP9UfVQID6qDfbc73JM7LE3Cr32+gljbjV7/Yu8DTqgE1nUsbbIulFt0vck77knpsJbFPxLVfiSWNhc8JI6ZvMc7fXppMPrW2AOw48ZqhhVXIyTzO6iyhxlasovfcn/AA+ZmmKgzNKU0WOVUK1QgMNrC52lWRwiti3HGcnubECYTefsAQBAEAQBAEAQBAEAQBAEAQBAEAQBAEAp8RkzPiaeINY3p6giBF0gPs177liBa8qeO5qV8FbhctVlxLSwQBAEAQBAEAQBAOWKplkKg2uLTsXTsjJWqMzi8ItJjsLgXJA6zXGTkjJKKizOvhzUZRfn85pUtKMrjqZvspwHcrYkE2HDwnnZJ6menjx6ET5WWCAIAgCAIAgCAIAgCAIAgCAIAgCAIAgCAIAgCAIAgCAIAgCAIAgEbE4JHBuo34mwvJRm0QlBS5KPAZUO/vZgqkkbAbDYcponlegzwxLWaWZTWIAgCAIAgCAIAgCAIAgCAIAgCAIAgCAIAgCAIAgCAIAgCAIAgCAIAgCAIAgCAIAgCAIAgCAIAgCAIAgCAIAgCAIAgCAIAgCAIAgCAIAgCAIAgCAIAgCAIAgCAIAgCAIAgCAIAgCAIAgCAIAgCAIAgCAIAgCAIAgCAIAgCAIAgCAIAgCAIAgCAIAgCAIAgCAIAgCAIAgCAIAgCAIAgCAIAgCAIAgCAIAgCAIAgCAIAgCAIAgCAIB//9k="/>
          <p:cNvSpPr>
            <a:spLocks noChangeAspect="1" noChangeArrowheads="1"/>
          </p:cNvSpPr>
          <p:nvPr/>
        </p:nvSpPr>
        <p:spPr bwMode="auto">
          <a:xfrm>
            <a:off x="155575" y="-1736725"/>
            <a:ext cx="5124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463CC8-EC01-485C-B16D-310AFB29D1C6}"/>
              </a:ext>
            </a:extLst>
          </p:cNvPr>
          <p:cNvSpPr txBox="1"/>
          <p:nvPr/>
        </p:nvSpPr>
        <p:spPr>
          <a:xfrm>
            <a:off x="2406650" y="1305778"/>
            <a:ext cx="762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4546A"/>
                </a:solidFill>
                <a:latin typeface="Arial Black" panose="020B0A04020102020204" pitchFamily="34" charset="0"/>
              </a:rPr>
              <a:t>Como esses pilares se materializam em uma DEMOCRACIA REPRESENTATIVA?</a:t>
            </a:r>
          </a:p>
        </p:txBody>
      </p:sp>
    </p:spTree>
    <p:extLst>
      <p:ext uri="{BB962C8B-B14F-4D97-AF65-F5344CB8AC3E}">
        <p14:creationId xmlns:p14="http://schemas.microsoft.com/office/powerpoint/2010/main" val="759611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Arcabouço Normativo – IN 01/2016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233DE1-EFC4-4EA0-8505-AE98099F5254}"/>
              </a:ext>
            </a:extLst>
          </p:cNvPr>
          <p:cNvSpPr/>
          <p:nvPr/>
        </p:nvSpPr>
        <p:spPr>
          <a:xfrm>
            <a:off x="2413000" y="2462116"/>
            <a:ext cx="774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Art. 3o Os órgãos e entidades do Poder Executivo federal deverão implementar, manter, monitorar e revisar os </a:t>
            </a:r>
            <a:r>
              <a:rPr lang="pt-BR" sz="1400" b="1" dirty="0">
                <a:solidFill>
                  <a:srgbClr val="C00000"/>
                </a:solidFill>
              </a:rPr>
              <a:t>controles internos da gestão</a:t>
            </a:r>
            <a:r>
              <a:rPr lang="pt-BR" sz="1400" dirty="0"/>
              <a:t>, tendo por base a </a:t>
            </a:r>
            <a:r>
              <a:rPr lang="pt-BR" sz="1400" b="1" dirty="0">
                <a:solidFill>
                  <a:srgbClr val="C00000"/>
                </a:solidFill>
              </a:rPr>
              <a:t>identificação, a avaliação e o gerenciamento de riscos</a:t>
            </a:r>
            <a:r>
              <a:rPr lang="pt-BR" sz="1400" dirty="0"/>
              <a:t> que possam impactar a consecução dos </a:t>
            </a:r>
            <a:r>
              <a:rPr lang="pt-BR" sz="1400" b="1" dirty="0">
                <a:solidFill>
                  <a:srgbClr val="C00000"/>
                </a:solidFill>
              </a:rPr>
              <a:t>objetivos</a:t>
            </a:r>
            <a:r>
              <a:rPr lang="pt-BR" sz="1400" dirty="0"/>
              <a:t> estabelecidos pelo Poder Público.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BCA9B4-B068-4E22-AF8B-2F82643DD707}"/>
              </a:ext>
            </a:extLst>
          </p:cNvPr>
          <p:cNvSpPr txBox="1"/>
          <p:nvPr/>
        </p:nvSpPr>
        <p:spPr>
          <a:xfrm>
            <a:off x="1300922" y="3504210"/>
            <a:ext cx="2877378" cy="338554"/>
          </a:xfrm>
          <a:prstGeom prst="rect">
            <a:avLst/>
          </a:prstGeom>
          <a:solidFill>
            <a:srgbClr val="5FA5A3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Estratégico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4F802E-7793-491B-86B1-D6BD3CCB82B2}"/>
              </a:ext>
            </a:extLst>
          </p:cNvPr>
          <p:cNvSpPr txBox="1"/>
          <p:nvPr/>
        </p:nvSpPr>
        <p:spPr>
          <a:xfrm>
            <a:off x="4291772" y="3504210"/>
            <a:ext cx="2877378" cy="338554"/>
          </a:xfrm>
          <a:prstGeom prst="rect">
            <a:avLst/>
          </a:prstGeom>
          <a:solidFill>
            <a:srgbClr val="5FA5A3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Tático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803195-DB26-40C6-AAEC-F967730CA43F}"/>
              </a:ext>
            </a:extLst>
          </p:cNvPr>
          <p:cNvSpPr txBox="1"/>
          <p:nvPr/>
        </p:nvSpPr>
        <p:spPr>
          <a:xfrm>
            <a:off x="7282622" y="3504210"/>
            <a:ext cx="2877378" cy="338554"/>
          </a:xfrm>
          <a:prstGeom prst="rect">
            <a:avLst/>
          </a:prstGeom>
          <a:solidFill>
            <a:srgbClr val="5FA5A3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Operacional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523A26-01E2-42FE-99C5-CCD3AE581747}"/>
              </a:ext>
            </a:extLst>
          </p:cNvPr>
          <p:cNvSpPr txBox="1"/>
          <p:nvPr/>
        </p:nvSpPr>
        <p:spPr>
          <a:xfrm>
            <a:off x="1300922" y="4146194"/>
            <a:ext cx="2877378" cy="338554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Mapeamento de processos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4CB0B2-FE51-4C82-8336-37C3D6E54EB6}"/>
              </a:ext>
            </a:extLst>
          </p:cNvPr>
          <p:cNvSpPr txBox="1"/>
          <p:nvPr/>
        </p:nvSpPr>
        <p:spPr>
          <a:xfrm>
            <a:off x="4291772" y="4146194"/>
            <a:ext cx="2877378" cy="338554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Projetos*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32432B-8BA9-4EA6-A7E3-5DE241A732EA}"/>
              </a:ext>
            </a:extLst>
          </p:cNvPr>
          <p:cNvSpPr txBox="1"/>
          <p:nvPr/>
        </p:nvSpPr>
        <p:spPr>
          <a:xfrm>
            <a:off x="7282622" y="4146194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dos riscos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5E8424-45C5-4831-8374-C7CF5BC7DDB8}"/>
              </a:ext>
            </a:extLst>
          </p:cNvPr>
          <p:cNvSpPr txBox="1"/>
          <p:nvPr/>
        </p:nvSpPr>
        <p:spPr>
          <a:xfrm>
            <a:off x="1300922" y="4788178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dos riscos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8B11E6-6E41-459E-AABF-68D5FC02E0ED}"/>
              </a:ext>
            </a:extLst>
          </p:cNvPr>
          <p:cNvSpPr txBox="1"/>
          <p:nvPr/>
        </p:nvSpPr>
        <p:spPr>
          <a:xfrm>
            <a:off x="4291772" y="4788178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aos riscos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A39DA0-7087-4922-9C66-5D9C5F7A727B}"/>
              </a:ext>
            </a:extLst>
          </p:cNvPr>
          <p:cNvSpPr txBox="1"/>
          <p:nvPr/>
        </p:nvSpPr>
        <p:spPr>
          <a:xfrm>
            <a:off x="7282622" y="4788178"/>
            <a:ext cx="2877378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Controles Internos</a:t>
            </a:r>
          </a:p>
        </p:txBody>
      </p:sp>
    </p:spTree>
    <p:extLst>
      <p:ext uri="{BB962C8B-B14F-4D97-AF65-F5344CB8AC3E}">
        <p14:creationId xmlns:p14="http://schemas.microsoft.com/office/powerpoint/2010/main" val="2160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Arcabouço Normativo – IN 01/2016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32432B-8BA9-4EA6-A7E3-5DE241A732EA}"/>
              </a:ext>
            </a:extLst>
          </p:cNvPr>
          <p:cNvSpPr txBox="1"/>
          <p:nvPr/>
        </p:nvSpPr>
        <p:spPr>
          <a:xfrm>
            <a:off x="1414394" y="2674058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dos riscos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5E8424-45C5-4831-8374-C7CF5BC7DDB8}"/>
              </a:ext>
            </a:extLst>
          </p:cNvPr>
          <p:cNvSpPr txBox="1"/>
          <p:nvPr/>
        </p:nvSpPr>
        <p:spPr>
          <a:xfrm>
            <a:off x="4405244" y="2674058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dos riscos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8B11E6-6E41-459E-AABF-68D5FC02E0ED}"/>
              </a:ext>
            </a:extLst>
          </p:cNvPr>
          <p:cNvSpPr txBox="1"/>
          <p:nvPr/>
        </p:nvSpPr>
        <p:spPr>
          <a:xfrm>
            <a:off x="7396094" y="2674058"/>
            <a:ext cx="2877378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aos riscos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8D917F-DBEF-4061-8C12-1FCF41B93EB0}"/>
              </a:ext>
            </a:extLst>
          </p:cNvPr>
          <p:cNvSpPr txBox="1"/>
          <p:nvPr/>
        </p:nvSpPr>
        <p:spPr>
          <a:xfrm>
            <a:off x="1414394" y="3178387"/>
            <a:ext cx="2877378" cy="1323439"/>
          </a:xfrm>
          <a:prstGeom prst="rect">
            <a:avLst/>
          </a:prstGeom>
          <a:noFill/>
          <a:ln w="28575">
            <a:solidFill>
              <a:srgbClr val="A5C7C7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Identificação: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- Do Risco;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- Do Fator de Risco;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- Das Causas;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- Das Consequências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E8F2D6-709C-4E01-A6B9-8B96D42DD80B}"/>
              </a:ext>
            </a:extLst>
          </p:cNvPr>
          <p:cNvSpPr txBox="1"/>
          <p:nvPr/>
        </p:nvSpPr>
        <p:spPr>
          <a:xfrm>
            <a:off x="4405244" y="3178386"/>
            <a:ext cx="2877378" cy="830997"/>
          </a:xfrm>
          <a:prstGeom prst="rect">
            <a:avLst/>
          </a:prstGeom>
          <a:noFill/>
          <a:ln w="28575">
            <a:solidFill>
              <a:srgbClr val="A5C7C7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Risco Inerente e Residual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Probabilidade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9DEF1D-BAC6-43BE-A5F7-AC7996D355D5}"/>
              </a:ext>
            </a:extLst>
          </p:cNvPr>
          <p:cNvSpPr txBox="1"/>
          <p:nvPr/>
        </p:nvSpPr>
        <p:spPr>
          <a:xfrm>
            <a:off x="7396094" y="3162543"/>
            <a:ext cx="2877378" cy="830997"/>
          </a:xfrm>
          <a:prstGeom prst="rect">
            <a:avLst/>
          </a:prstGeom>
          <a:noFill/>
          <a:ln w="28575">
            <a:solidFill>
              <a:srgbClr val="A5C7C7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Aceitar, Mitigar, Compartilhar ou Evitar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Apetite ao Risco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0CDEDB9-5E76-4FEF-99E3-D684E54A677C}"/>
              </a:ext>
            </a:extLst>
          </p:cNvPr>
          <p:cNvSpPr txBox="1"/>
          <p:nvPr/>
        </p:nvSpPr>
        <p:spPr>
          <a:xfrm>
            <a:off x="1414394" y="5308878"/>
            <a:ext cx="8859078" cy="338554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Controles Internos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E823C22A-9954-4319-A0A8-0FCE9622F55F}"/>
              </a:ext>
            </a:extLst>
          </p:cNvPr>
          <p:cNvSpPr/>
          <p:nvPr/>
        </p:nvSpPr>
        <p:spPr>
          <a:xfrm rot="5400000">
            <a:off x="5634436" y="415230"/>
            <a:ext cx="418994" cy="8859078"/>
          </a:xfrm>
          <a:prstGeom prst="rightBrace">
            <a:avLst/>
          </a:prstGeom>
          <a:ln w="12700">
            <a:solidFill>
              <a:srgbClr val="5FA5A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INTERNO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Arcabouço Normativo – COSO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A39730-54E8-491C-B085-692ADF53F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60" y="3009900"/>
            <a:ext cx="2963334" cy="28448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7DF4123-B460-438C-9402-C193ACF29A6B}"/>
              </a:ext>
            </a:extLst>
          </p:cNvPr>
          <p:cNvSpPr/>
          <p:nvPr/>
        </p:nvSpPr>
        <p:spPr>
          <a:xfrm>
            <a:off x="5536086" y="268570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0086BE-DE01-460C-AA84-F8A9AFADB9D9}"/>
              </a:ext>
            </a:extLst>
          </p:cNvPr>
          <p:cNvSpPr/>
          <p:nvPr/>
        </p:nvSpPr>
        <p:spPr>
          <a:xfrm>
            <a:off x="4608986" y="5809565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9413A44-6C4B-4D37-A79D-3611067F6ECF}"/>
              </a:ext>
            </a:extLst>
          </p:cNvPr>
          <p:cNvSpPr/>
          <p:nvPr/>
        </p:nvSpPr>
        <p:spPr>
          <a:xfrm rot="16200000">
            <a:off x="6808350" y="3923268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</a:t>
            </a:r>
          </a:p>
          <a:p>
            <a:pPr algn="ctr"/>
            <a:r>
              <a:rPr lang="pt-BR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5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300922" y="1404634"/>
            <a:ext cx="885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CONTROLE SOBRE A GESTÃO PÚBLICA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64B87-D3CE-4D74-88C8-F1268943DCF7}"/>
              </a:ext>
            </a:extLst>
          </p:cNvPr>
          <p:cNvSpPr txBox="1"/>
          <p:nvPr/>
        </p:nvSpPr>
        <p:spPr>
          <a:xfrm>
            <a:off x="1300922" y="187734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5FA5A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O controle como aliado da gestão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32432B-8BA9-4EA6-A7E3-5DE241A732EA}"/>
              </a:ext>
            </a:extLst>
          </p:cNvPr>
          <p:cNvSpPr txBox="1"/>
          <p:nvPr/>
        </p:nvSpPr>
        <p:spPr>
          <a:xfrm>
            <a:off x="1414394" y="3055058"/>
            <a:ext cx="8745606" cy="338554"/>
          </a:xfrm>
          <a:prstGeom prst="rect">
            <a:avLst/>
          </a:prstGeom>
          <a:solidFill>
            <a:srgbClr val="A5C7C7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diminuir o “custo” do controle para a gestão?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8D917F-DBEF-4061-8C12-1FCF41B93EB0}"/>
              </a:ext>
            </a:extLst>
          </p:cNvPr>
          <p:cNvSpPr txBox="1"/>
          <p:nvPr/>
        </p:nvSpPr>
        <p:spPr>
          <a:xfrm>
            <a:off x="1414394" y="3559387"/>
            <a:ext cx="8745606" cy="2308324"/>
          </a:xfrm>
          <a:prstGeom prst="rect">
            <a:avLst/>
          </a:prstGeom>
          <a:noFill/>
          <a:ln w="28575">
            <a:solidFill>
              <a:srgbClr val="A5C7C7"/>
            </a:solidFill>
          </a:ln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rgbClr val="5FA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5FA5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Planejamento, gestão de riscos e controles</a:t>
            </a:r>
          </a:p>
          <a:p>
            <a:endParaRPr lang="pt-BR" sz="1600" dirty="0">
              <a:solidFill>
                <a:srgbClr val="5FA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5FA5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importância de documentar/registrar os atos administrativos e suas motivações</a:t>
            </a:r>
          </a:p>
          <a:p>
            <a:endParaRPr lang="pt-BR" sz="1600" dirty="0">
              <a:solidFill>
                <a:srgbClr val="5FA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5FA5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Transparência ativa</a:t>
            </a:r>
          </a:p>
          <a:p>
            <a:endParaRPr lang="pt-BR" sz="1600" dirty="0">
              <a:solidFill>
                <a:srgbClr val="5FA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5FA5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Interlocução/diálogo com instâncias de controle – prévio/concomitante</a:t>
            </a:r>
          </a:p>
          <a:p>
            <a:endParaRPr lang="pt-BR" sz="1600" dirty="0">
              <a:solidFill>
                <a:srgbClr val="5FA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07B8E0-3CE0-4F6F-8B96-314FD704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75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234DB5-9C95-4A40-BBA6-F6F01FCA6453}"/>
              </a:ext>
            </a:extLst>
          </p:cNvPr>
          <p:cNvSpPr txBox="1"/>
          <p:nvPr/>
        </p:nvSpPr>
        <p:spPr>
          <a:xfrm>
            <a:off x="624113" y="843999"/>
            <a:ext cx="688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MODELO WEBERIANO CLÁSSICO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CE9ACD-CAD6-4C50-BAC2-5FD4930B7CA4}"/>
              </a:ext>
            </a:extLst>
          </p:cNvPr>
          <p:cNvSpPr txBox="1"/>
          <p:nvPr/>
        </p:nvSpPr>
        <p:spPr>
          <a:xfrm>
            <a:off x="624113" y="1521344"/>
            <a:ext cx="547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BUROCRACIA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593C47-9747-4368-8A3C-9CEA1DC9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35" y="3965543"/>
            <a:ext cx="2713580" cy="1529861"/>
          </a:xfrm>
          <a:prstGeom prst="rect">
            <a:avLst/>
          </a:prstGeom>
          <a:ln w="76200">
            <a:solidFill>
              <a:srgbClr val="A5C7C7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81A8AAC-8D73-4662-83FE-3BB4C981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426" y="3965543"/>
            <a:ext cx="2721585" cy="1529861"/>
          </a:xfrm>
          <a:prstGeom prst="rect">
            <a:avLst/>
          </a:prstGeom>
          <a:ln w="76200">
            <a:solidFill>
              <a:srgbClr val="A5C7C7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3A8AA2-8192-488A-9BD6-D5770D68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323" y="3965543"/>
            <a:ext cx="2731895" cy="1529861"/>
          </a:xfrm>
          <a:prstGeom prst="rect">
            <a:avLst/>
          </a:prstGeom>
          <a:ln w="76200">
            <a:solidFill>
              <a:srgbClr val="A5C7C7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CB4656-B206-4442-A65E-A76BD1D80FD6}"/>
              </a:ext>
            </a:extLst>
          </p:cNvPr>
          <p:cNvSpPr txBox="1"/>
          <p:nvPr/>
        </p:nvSpPr>
        <p:spPr>
          <a:xfrm>
            <a:off x="1620492" y="5020522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A5C7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POVO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F14F7F-C018-4753-9923-6E0E67F3BC13}"/>
              </a:ext>
            </a:extLst>
          </p:cNvPr>
          <p:cNvSpPr txBox="1"/>
          <p:nvPr/>
        </p:nvSpPr>
        <p:spPr>
          <a:xfrm>
            <a:off x="4683162" y="5020522"/>
            <a:ext cx="312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A5C7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POLÍTICOS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84789C-EF9D-47EF-9971-FCBF37D9A538}"/>
              </a:ext>
            </a:extLst>
          </p:cNvPr>
          <p:cNvSpPr txBox="1"/>
          <p:nvPr/>
        </p:nvSpPr>
        <p:spPr>
          <a:xfrm>
            <a:off x="8416059" y="5082077"/>
            <a:ext cx="34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A5C7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BUROCRATAS</a:t>
            </a:r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E1EAD50D-900A-4586-8EB2-A233EB3E2883}"/>
              </a:ext>
            </a:extLst>
          </p:cNvPr>
          <p:cNvSpPr/>
          <p:nvPr/>
        </p:nvSpPr>
        <p:spPr>
          <a:xfrm>
            <a:off x="3865378" y="4529578"/>
            <a:ext cx="817784" cy="401789"/>
          </a:xfrm>
          <a:prstGeom prst="leftRightArrow">
            <a:avLst/>
          </a:prstGeom>
          <a:solidFill>
            <a:srgbClr val="A5C7C7"/>
          </a:solidFill>
          <a:ln>
            <a:solidFill>
              <a:srgbClr val="A5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a Esquerda para a Direita 21">
            <a:extLst>
              <a:ext uri="{FF2B5EF4-FFF2-40B4-BE49-F238E27FC236}">
                <a16:creationId xmlns:a16="http://schemas.microsoft.com/office/drawing/2014/main" id="{0CE12C62-E55C-4AA4-9A4B-2D9810C7CFD0}"/>
              </a:ext>
            </a:extLst>
          </p:cNvPr>
          <p:cNvSpPr/>
          <p:nvPr/>
        </p:nvSpPr>
        <p:spPr>
          <a:xfrm>
            <a:off x="7598275" y="4529578"/>
            <a:ext cx="817784" cy="401789"/>
          </a:xfrm>
          <a:prstGeom prst="leftRightArrow">
            <a:avLst/>
          </a:prstGeom>
          <a:solidFill>
            <a:srgbClr val="A5C7C7"/>
          </a:solidFill>
          <a:ln>
            <a:solidFill>
              <a:srgbClr val="A5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5F95DF-8C94-4BC1-A920-6D88394D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37" y="971550"/>
            <a:ext cx="2456830" cy="58864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71D826-F4EA-4CDE-BC38-408EB56D694E}"/>
              </a:ext>
            </a:extLst>
          </p:cNvPr>
          <p:cNvSpPr txBox="1"/>
          <p:nvPr/>
        </p:nvSpPr>
        <p:spPr>
          <a:xfrm>
            <a:off x="4721367" y="995449"/>
            <a:ext cx="377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“O DIRIGENTE”</a:t>
            </a:r>
            <a:endParaRPr lang="pt-BR" b="1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5E98E9-C17A-4225-B2B3-D9E4AC0A0BFF}"/>
              </a:ext>
            </a:extLst>
          </p:cNvPr>
          <p:cNvSpPr txBox="1"/>
          <p:nvPr/>
        </p:nvSpPr>
        <p:spPr>
          <a:xfrm>
            <a:off x="4904954" y="1580224"/>
            <a:ext cx="275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A5C7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½ burocrata</a:t>
            </a:r>
          </a:p>
          <a:p>
            <a:r>
              <a:rPr lang="pt-BR" dirty="0">
                <a:solidFill>
                  <a:srgbClr val="A5C7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½ político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14547C-64BA-443A-AAA5-4AF30F2098E8}"/>
              </a:ext>
            </a:extLst>
          </p:cNvPr>
          <p:cNvSpPr txBox="1"/>
          <p:nvPr/>
        </p:nvSpPr>
        <p:spPr>
          <a:xfrm>
            <a:off x="4904954" y="2649452"/>
            <a:ext cx="529921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2400" b="1" dirty="0">
              <a:solidFill>
                <a:srgbClr val="5FA5A3"/>
              </a:solidFill>
            </a:endParaRPr>
          </a:p>
          <a:p>
            <a:r>
              <a:rPr lang="pt-BR" sz="2400" b="1" dirty="0">
                <a:solidFill>
                  <a:srgbClr val="5FA5A3"/>
                </a:solidFill>
              </a:rPr>
              <a:t>POLITIZAÇÃO DA BUROCRACIA</a:t>
            </a:r>
          </a:p>
          <a:p>
            <a:r>
              <a:rPr lang="pt-BR" sz="2400" b="1" dirty="0">
                <a:solidFill>
                  <a:srgbClr val="5FA5A3"/>
                </a:solidFill>
              </a:rPr>
              <a:t>(OU BUROCRATIZAÇÃO DA POLÍTICA)</a:t>
            </a:r>
          </a:p>
          <a:p>
            <a:endParaRPr lang="pt-BR" sz="2400" b="1" dirty="0">
              <a:solidFill>
                <a:srgbClr val="5FA5A3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D6D177-3B98-4848-BEA8-32D897D3DC86}"/>
              </a:ext>
            </a:extLst>
          </p:cNvPr>
          <p:cNvSpPr/>
          <p:nvPr/>
        </p:nvSpPr>
        <p:spPr>
          <a:xfrm>
            <a:off x="4904954" y="3914775"/>
            <a:ext cx="4835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  <a:latin typeface="Times New Roman" panose="02020603050405020304" pitchFamily="18" charset="0"/>
              </a:rPr>
              <a:t>“O conhecimento especializado dá ao burocrata poder sobre políticos generalistas que deveriam chefiá-los”</a:t>
            </a:r>
            <a:endParaRPr lang="pt-BR" b="1" dirty="0">
              <a:solidFill>
                <a:srgbClr val="44546A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0" y="1084793"/>
            <a:ext cx="7910286" cy="36285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0" y="1524452"/>
            <a:ext cx="6415313" cy="1558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7910286" y="995169"/>
            <a:ext cx="428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ACCOUNTABILITY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3A5C31-1DA5-47D3-81A2-A4398B356211}"/>
              </a:ext>
            </a:extLst>
          </p:cNvPr>
          <p:cNvSpPr txBox="1"/>
          <p:nvPr/>
        </p:nvSpPr>
        <p:spPr>
          <a:xfrm>
            <a:off x="3057611" y="2651625"/>
            <a:ext cx="6715403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546A"/>
                </a:solidFill>
                <a:latin typeface="Arial Black" panose="020B0A04020102020204" pitchFamily="34" charset="0"/>
              </a:rPr>
              <a:t>“Mecanismos institucionais por meio dos quais os governantes são constrangidos a responder, ininterruptamente, por seus atos ou omissões perante os governados”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417573-5270-4180-9C2E-95AA49F17663}"/>
              </a:ext>
            </a:extLst>
          </p:cNvPr>
          <p:cNvSpPr txBox="1"/>
          <p:nvPr/>
        </p:nvSpPr>
        <p:spPr>
          <a:xfrm>
            <a:off x="1553029" y="4803551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Tipos “clássicos”: </a:t>
            </a:r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VERTICAL, HORIZONTAL E SOCIETAL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4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545EFD-5262-4FA6-875F-E380550A46DE}"/>
              </a:ext>
            </a:extLst>
          </p:cNvPr>
          <p:cNvSpPr txBox="1"/>
          <p:nvPr/>
        </p:nvSpPr>
        <p:spPr>
          <a:xfrm>
            <a:off x="1" y="6518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4546A"/>
                </a:solidFill>
                <a:latin typeface="Arial Rounded MT Bold" panose="020F0704030504030204" pitchFamily="34" charset="0"/>
              </a:rPr>
              <a:t>TIPOS DE ACCOUNTABILITY</a:t>
            </a:r>
            <a:endParaRPr lang="pt-BR" dirty="0">
              <a:solidFill>
                <a:srgbClr val="44546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DED90C-01E6-42BB-A864-8813611389D1}"/>
              </a:ext>
            </a:extLst>
          </p:cNvPr>
          <p:cNvSpPr txBox="1"/>
          <p:nvPr/>
        </p:nvSpPr>
        <p:spPr>
          <a:xfrm>
            <a:off x="1" y="11264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5FA5A3"/>
                </a:solidFill>
                <a:latin typeface="Arial Rounded MT Bold" panose="020F0704030504030204" pitchFamily="34" charset="0"/>
              </a:rPr>
              <a:t>Arantes (2010) e outros</a:t>
            </a:r>
            <a:endParaRPr lang="pt-BR" dirty="0">
              <a:solidFill>
                <a:srgbClr val="5FA5A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340FEAE-3E05-4F11-A1F0-56DA32BDF701}"/>
              </a:ext>
            </a:extLst>
          </p:cNvPr>
          <p:cNvSpPr/>
          <p:nvPr/>
        </p:nvSpPr>
        <p:spPr>
          <a:xfrm>
            <a:off x="2110765" y="1905528"/>
            <a:ext cx="2428046" cy="330143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PROCESSO ELEITORAL</a:t>
            </a:r>
          </a:p>
          <a:p>
            <a:pPr algn="ctr"/>
            <a:endParaRPr lang="pt-BR" sz="2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Sistema Eleitoral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Disseminação de Informações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Financiamento de campanhas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Pluralismo de ideias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2F2FBA-D70B-4A82-B576-E974E70291AD}"/>
              </a:ext>
            </a:extLst>
          </p:cNvPr>
          <p:cNvSpPr/>
          <p:nvPr/>
        </p:nvSpPr>
        <p:spPr>
          <a:xfrm>
            <a:off x="4705805" y="1905528"/>
            <a:ext cx="2428046" cy="330143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50" b="1" dirty="0"/>
              <a:t>REGRAS INTERTEMPORAIS</a:t>
            </a:r>
          </a:p>
          <a:p>
            <a:pPr algn="ctr"/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Limitação do Poder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Estado democrático x Governo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chemeClr val="tx2"/>
                </a:solidFill>
              </a:rPr>
              <a:t>Checks</a:t>
            </a:r>
            <a:r>
              <a:rPr lang="pt-BR" b="1" dirty="0">
                <a:solidFill>
                  <a:schemeClr val="tx2"/>
                </a:solidFill>
              </a:rPr>
              <a:t> </a:t>
            </a:r>
            <a:r>
              <a:rPr lang="pt-BR" b="1" dirty="0" err="1">
                <a:solidFill>
                  <a:schemeClr val="tx2"/>
                </a:solidFill>
              </a:rPr>
              <a:t>and</a:t>
            </a:r>
            <a:r>
              <a:rPr lang="pt-BR" b="1" dirty="0">
                <a:solidFill>
                  <a:schemeClr val="tx2"/>
                </a:solidFill>
              </a:rPr>
              <a:t> balances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381701-09EC-4448-85D6-5798BE59EB84}"/>
              </a:ext>
            </a:extLst>
          </p:cNvPr>
          <p:cNvSpPr/>
          <p:nvPr/>
        </p:nvSpPr>
        <p:spPr>
          <a:xfrm>
            <a:off x="2110765" y="5317827"/>
            <a:ext cx="7618126" cy="107234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56EACE-349B-468E-8CFA-C4E6DA10D42A}"/>
              </a:ext>
            </a:extLst>
          </p:cNvPr>
          <p:cNvSpPr txBox="1"/>
          <p:nvPr/>
        </p:nvSpPr>
        <p:spPr>
          <a:xfrm>
            <a:off x="2262228" y="566933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 relação entre </a:t>
            </a:r>
            <a:r>
              <a:rPr lang="pt-BR" b="1" i="1" dirty="0" err="1">
                <a:solidFill>
                  <a:schemeClr val="tx2"/>
                </a:solidFill>
              </a:rPr>
              <a:t>accountability</a:t>
            </a:r>
            <a:r>
              <a:rPr lang="pt-BR" dirty="0">
                <a:solidFill>
                  <a:schemeClr val="tx2"/>
                </a:solidFill>
              </a:rPr>
              <a:t> e </a:t>
            </a:r>
            <a:r>
              <a:rPr lang="pt-BR" b="1" dirty="0">
                <a:solidFill>
                  <a:schemeClr val="tx2"/>
                </a:solidFill>
              </a:rPr>
              <a:t>democracia participativa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8F2586-E35E-45EC-95CE-AF67A0779BCB}"/>
              </a:ext>
            </a:extLst>
          </p:cNvPr>
          <p:cNvSpPr/>
          <p:nvPr/>
        </p:nvSpPr>
        <p:spPr>
          <a:xfrm>
            <a:off x="7300845" y="1905528"/>
            <a:ext cx="2428046" cy="330143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CONTROLE INSTITUCIONAL</a:t>
            </a:r>
          </a:p>
          <a:p>
            <a:pPr algn="ctr"/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Parlamentar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Judicial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Administrativo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2"/>
                </a:solidFill>
              </a:rPr>
              <a:t>Social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95CAE2-CF81-4905-85E1-65BBF241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" y="16651"/>
            <a:ext cx="12173296" cy="24781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263EDB-B65F-4882-A2CB-2DF688117A91}"/>
              </a:ext>
            </a:extLst>
          </p:cNvPr>
          <p:cNvSpPr txBox="1"/>
          <p:nvPr/>
        </p:nvSpPr>
        <p:spPr>
          <a:xfrm>
            <a:off x="776967" y="1007681"/>
            <a:ext cx="821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CONTROLE INSTITUCIONAL NA SAÚDE</a:t>
            </a:r>
            <a:endParaRPr lang="pt-B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A3F2A-0833-4AE1-9C0A-6DA7544D2921}"/>
              </a:ext>
            </a:extLst>
          </p:cNvPr>
          <p:cNvSpPr txBox="1"/>
          <p:nvPr/>
        </p:nvSpPr>
        <p:spPr>
          <a:xfrm>
            <a:off x="2046514" y="3291645"/>
            <a:ext cx="1828801" cy="3002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1FD082-1B45-444E-AF46-23AD8B72E64B}"/>
              </a:ext>
            </a:extLst>
          </p:cNvPr>
          <p:cNvSpPr txBox="1"/>
          <p:nvPr/>
        </p:nvSpPr>
        <p:spPr>
          <a:xfrm>
            <a:off x="4109357" y="3291645"/>
            <a:ext cx="1828801" cy="3002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PARLAMENTAR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A21514-4E08-4F79-9164-06E03FA6D61D}"/>
              </a:ext>
            </a:extLst>
          </p:cNvPr>
          <p:cNvSpPr txBox="1"/>
          <p:nvPr/>
        </p:nvSpPr>
        <p:spPr>
          <a:xfrm>
            <a:off x="6172201" y="3291645"/>
            <a:ext cx="1828801" cy="3002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JUDICIAL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AFDDC1-ADF5-42B7-8D05-BFE12CAA1282}"/>
              </a:ext>
            </a:extLst>
          </p:cNvPr>
          <p:cNvSpPr txBox="1"/>
          <p:nvPr/>
        </p:nvSpPr>
        <p:spPr>
          <a:xfrm>
            <a:off x="8235044" y="3291645"/>
            <a:ext cx="1828801" cy="30021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2ADA7F-7D25-4C7C-9D04-B41935B651E4}"/>
              </a:ext>
            </a:extLst>
          </p:cNvPr>
          <p:cNvSpPr txBox="1"/>
          <p:nvPr/>
        </p:nvSpPr>
        <p:spPr>
          <a:xfrm>
            <a:off x="2476502" y="3910750"/>
            <a:ext cx="1398815" cy="254044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EC98BA-A46D-4172-AC1A-8DBCB5971248}"/>
              </a:ext>
            </a:extLst>
          </p:cNvPr>
          <p:cNvSpPr txBox="1"/>
          <p:nvPr/>
        </p:nvSpPr>
        <p:spPr>
          <a:xfrm>
            <a:off x="2514138" y="5716832"/>
            <a:ext cx="1398815" cy="254044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9656E-BD89-43B6-98CF-07D1E73549AC}"/>
              </a:ext>
            </a:extLst>
          </p:cNvPr>
          <p:cNvCxnSpPr>
            <a:cxnSpLocks/>
          </p:cNvCxnSpPr>
          <p:nvPr/>
        </p:nvCxnSpPr>
        <p:spPr>
          <a:xfrm>
            <a:off x="2046513" y="3568644"/>
            <a:ext cx="0" cy="2265608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70FE34C-5675-4C9C-8CB3-F29356DA48DB}"/>
              </a:ext>
            </a:extLst>
          </p:cNvPr>
          <p:cNvCxnSpPr>
            <a:cxnSpLocks/>
          </p:cNvCxnSpPr>
          <p:nvPr/>
        </p:nvCxnSpPr>
        <p:spPr>
          <a:xfrm>
            <a:off x="2046514" y="4026165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894BA5B-C1DD-403B-9B25-DEA7E062924E}"/>
              </a:ext>
            </a:extLst>
          </p:cNvPr>
          <p:cNvCxnSpPr>
            <a:cxnSpLocks/>
          </p:cNvCxnSpPr>
          <p:nvPr/>
        </p:nvCxnSpPr>
        <p:spPr>
          <a:xfrm>
            <a:off x="2046514" y="5834252"/>
            <a:ext cx="443429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DF1269-08C6-49E4-87FF-23702AB4C877}"/>
              </a:ext>
            </a:extLst>
          </p:cNvPr>
          <p:cNvSpPr txBox="1"/>
          <p:nvPr/>
        </p:nvSpPr>
        <p:spPr>
          <a:xfrm>
            <a:off x="8235045" y="3910750"/>
            <a:ext cx="1398815" cy="254044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7C12330-9B83-40EC-8E1F-F8104E3F3D72}"/>
              </a:ext>
            </a:extLst>
          </p:cNvPr>
          <p:cNvSpPr txBox="1"/>
          <p:nvPr/>
        </p:nvSpPr>
        <p:spPr>
          <a:xfrm>
            <a:off x="8235043" y="4290116"/>
            <a:ext cx="1398815" cy="254044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COLETIVO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23473D4-F60E-4DE3-ACEB-A88337921FD0}"/>
              </a:ext>
            </a:extLst>
          </p:cNvPr>
          <p:cNvCxnSpPr>
            <a:cxnSpLocks/>
          </p:cNvCxnSpPr>
          <p:nvPr/>
        </p:nvCxnSpPr>
        <p:spPr>
          <a:xfrm>
            <a:off x="10063844" y="3568644"/>
            <a:ext cx="0" cy="849765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8B9F41A-408E-4702-B6E4-625005664C7B}"/>
              </a:ext>
            </a:extLst>
          </p:cNvPr>
          <p:cNvCxnSpPr>
            <a:cxnSpLocks/>
          </p:cNvCxnSpPr>
          <p:nvPr/>
        </p:nvCxnSpPr>
        <p:spPr>
          <a:xfrm>
            <a:off x="9664814" y="4026165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C5F4B9-3E77-43A5-B20A-31C640919913}"/>
              </a:ext>
            </a:extLst>
          </p:cNvPr>
          <p:cNvCxnSpPr>
            <a:cxnSpLocks/>
          </p:cNvCxnSpPr>
          <p:nvPr/>
        </p:nvCxnSpPr>
        <p:spPr>
          <a:xfrm>
            <a:off x="9664814" y="4408132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3445B0-986D-4AE9-BEB6-C71C3D66F97C}"/>
              </a:ext>
            </a:extLst>
          </p:cNvPr>
          <p:cNvCxnSpPr>
            <a:cxnSpLocks/>
          </p:cNvCxnSpPr>
          <p:nvPr/>
        </p:nvCxnSpPr>
        <p:spPr>
          <a:xfrm>
            <a:off x="7788390" y="4394063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4DB866E-A926-49E0-B43F-23EF9EAE10E5}"/>
              </a:ext>
            </a:extLst>
          </p:cNvPr>
          <p:cNvCxnSpPr>
            <a:cxnSpLocks/>
          </p:cNvCxnSpPr>
          <p:nvPr/>
        </p:nvCxnSpPr>
        <p:spPr>
          <a:xfrm>
            <a:off x="7788389" y="4394065"/>
            <a:ext cx="0" cy="315097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E2B2432-7114-498B-842D-41096F932C0F}"/>
              </a:ext>
            </a:extLst>
          </p:cNvPr>
          <p:cNvSpPr txBox="1"/>
          <p:nvPr/>
        </p:nvSpPr>
        <p:spPr>
          <a:xfrm>
            <a:off x="6600145" y="4892957"/>
            <a:ext cx="1062719" cy="27699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Formais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A1C9931-B160-4CC4-A5DF-A2ADC7E0B94B}"/>
              </a:ext>
            </a:extLst>
          </p:cNvPr>
          <p:cNvSpPr txBox="1"/>
          <p:nvPr/>
        </p:nvSpPr>
        <p:spPr>
          <a:xfrm>
            <a:off x="7925039" y="4892957"/>
            <a:ext cx="1062719" cy="27699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Informais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AB1FBC5-C0FD-4DB6-BFE3-6A0F036AC6D6}"/>
              </a:ext>
            </a:extLst>
          </p:cNvPr>
          <p:cNvCxnSpPr>
            <a:cxnSpLocks/>
          </p:cNvCxnSpPr>
          <p:nvPr/>
        </p:nvCxnSpPr>
        <p:spPr>
          <a:xfrm>
            <a:off x="7086600" y="4709161"/>
            <a:ext cx="1432664" cy="7801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CF0062D-9717-490C-B0D1-2E96303EFC24}"/>
              </a:ext>
            </a:extLst>
          </p:cNvPr>
          <p:cNvCxnSpPr>
            <a:cxnSpLocks/>
          </p:cNvCxnSpPr>
          <p:nvPr/>
        </p:nvCxnSpPr>
        <p:spPr>
          <a:xfrm>
            <a:off x="7087349" y="4709160"/>
            <a:ext cx="0" cy="160792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3BA1602-498F-4105-B5BC-BB7C692FB133}"/>
              </a:ext>
            </a:extLst>
          </p:cNvPr>
          <p:cNvCxnSpPr>
            <a:cxnSpLocks/>
          </p:cNvCxnSpPr>
          <p:nvPr/>
        </p:nvCxnSpPr>
        <p:spPr>
          <a:xfrm>
            <a:off x="8519264" y="4709160"/>
            <a:ext cx="0" cy="160792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D2F2577-5F3F-4705-A6D8-EC0941672521}"/>
              </a:ext>
            </a:extLst>
          </p:cNvPr>
          <p:cNvSpPr txBox="1"/>
          <p:nvPr/>
        </p:nvSpPr>
        <p:spPr>
          <a:xfrm>
            <a:off x="6600145" y="5218993"/>
            <a:ext cx="1062719" cy="230832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1DCB9C-7E44-43B1-BB4E-B2439C9DDE3D}"/>
              </a:ext>
            </a:extLst>
          </p:cNvPr>
          <p:cNvSpPr txBox="1"/>
          <p:nvPr/>
        </p:nvSpPr>
        <p:spPr>
          <a:xfrm>
            <a:off x="6600145" y="5455221"/>
            <a:ext cx="1062719" cy="230832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4B26058-5801-4336-A3B1-4D5C18E45EC3}"/>
              </a:ext>
            </a:extLst>
          </p:cNvPr>
          <p:cNvSpPr txBox="1"/>
          <p:nvPr/>
        </p:nvSpPr>
        <p:spPr>
          <a:xfrm>
            <a:off x="7925039" y="5218993"/>
            <a:ext cx="1062719" cy="230832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A587DD1-D6DF-429E-9C20-9D8B0B81B268}"/>
              </a:ext>
            </a:extLst>
          </p:cNvPr>
          <p:cNvSpPr txBox="1"/>
          <p:nvPr/>
        </p:nvSpPr>
        <p:spPr>
          <a:xfrm>
            <a:off x="7925039" y="5458160"/>
            <a:ext cx="1062719" cy="230832"/>
          </a:xfrm>
          <a:prstGeom prst="rect">
            <a:avLst/>
          </a:prstGeom>
          <a:solidFill>
            <a:srgbClr val="5FA5A3"/>
          </a:solidFill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 Sociais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AE6A9E-B18B-444A-B14D-3884F4AA31A5}"/>
              </a:ext>
            </a:extLst>
          </p:cNvPr>
          <p:cNvSpPr txBox="1"/>
          <p:nvPr/>
        </p:nvSpPr>
        <p:spPr>
          <a:xfrm>
            <a:off x="3029815" y="4329801"/>
            <a:ext cx="845500" cy="27699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Linha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77804A-7865-4FF1-9C33-93F592EED05C}"/>
              </a:ext>
            </a:extLst>
          </p:cNvPr>
          <p:cNvSpPr txBox="1"/>
          <p:nvPr/>
        </p:nvSpPr>
        <p:spPr>
          <a:xfrm>
            <a:off x="3029815" y="4731130"/>
            <a:ext cx="845500" cy="27699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Linha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90DCD4-29A7-4425-92C3-7F337C8F2DDF}"/>
              </a:ext>
            </a:extLst>
          </p:cNvPr>
          <p:cNvSpPr txBox="1"/>
          <p:nvPr/>
        </p:nvSpPr>
        <p:spPr>
          <a:xfrm>
            <a:off x="3029815" y="5132512"/>
            <a:ext cx="845500" cy="276999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Linha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5D41AA4-996F-40E9-9AF9-5EEC72DD570A}"/>
              </a:ext>
            </a:extLst>
          </p:cNvPr>
          <p:cNvCxnSpPr>
            <a:cxnSpLocks/>
          </p:cNvCxnSpPr>
          <p:nvPr/>
        </p:nvCxnSpPr>
        <p:spPr>
          <a:xfrm flipH="1">
            <a:off x="2556789" y="4240011"/>
            <a:ext cx="6105" cy="1046388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3566B91-CBC0-4963-8900-67AEBAB9DBA5}"/>
              </a:ext>
            </a:extLst>
          </p:cNvPr>
          <p:cNvCxnSpPr>
            <a:cxnSpLocks/>
          </p:cNvCxnSpPr>
          <p:nvPr/>
        </p:nvCxnSpPr>
        <p:spPr>
          <a:xfrm>
            <a:off x="2565111" y="4483688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28B6A85-19EC-4392-8EB6-D9E31EA10A67}"/>
              </a:ext>
            </a:extLst>
          </p:cNvPr>
          <p:cNvCxnSpPr>
            <a:cxnSpLocks/>
          </p:cNvCxnSpPr>
          <p:nvPr/>
        </p:nvCxnSpPr>
        <p:spPr>
          <a:xfrm>
            <a:off x="2559006" y="4869952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DB24817-22C0-4FCF-99D4-332C6F81DB40}"/>
              </a:ext>
            </a:extLst>
          </p:cNvPr>
          <p:cNvCxnSpPr>
            <a:cxnSpLocks/>
          </p:cNvCxnSpPr>
          <p:nvPr/>
        </p:nvCxnSpPr>
        <p:spPr>
          <a:xfrm>
            <a:off x="2559005" y="5286399"/>
            <a:ext cx="399031" cy="0"/>
          </a:xfrm>
          <a:prstGeom prst="line">
            <a:avLst/>
          </a:prstGeom>
          <a:ln w="28575">
            <a:solidFill>
              <a:srgbClr val="5FA5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4D75D62-73D3-4FFD-9F0B-7846FA54FDA4}"/>
              </a:ext>
            </a:extLst>
          </p:cNvPr>
          <p:cNvSpPr txBox="1"/>
          <p:nvPr/>
        </p:nvSpPr>
        <p:spPr>
          <a:xfrm>
            <a:off x="6177394" y="3718390"/>
            <a:ext cx="845500" cy="276999"/>
          </a:xfrm>
          <a:prstGeom prst="rect">
            <a:avLst/>
          </a:prstGeom>
          <a:noFill/>
          <a:ln w="19050">
            <a:solidFill>
              <a:srgbClr val="5FA5A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2FDC44-EB80-48B0-BD55-5F7B22760D6E}"/>
              </a:ext>
            </a:extLst>
          </p:cNvPr>
          <p:cNvCxnSpPr/>
          <p:nvPr/>
        </p:nvCxnSpPr>
        <p:spPr>
          <a:xfrm>
            <a:off x="4178004" y="3718390"/>
            <a:ext cx="0" cy="2115863"/>
          </a:xfrm>
          <a:prstGeom prst="line">
            <a:avLst/>
          </a:prstGeom>
          <a:ln w="12700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02B394F-7EDD-4E31-80F9-ECE707E16569}"/>
              </a:ext>
            </a:extLst>
          </p:cNvPr>
          <p:cNvCxnSpPr>
            <a:cxnSpLocks/>
          </p:cNvCxnSpPr>
          <p:nvPr/>
        </p:nvCxnSpPr>
        <p:spPr>
          <a:xfrm flipH="1">
            <a:off x="3949983" y="5853791"/>
            <a:ext cx="228021" cy="0"/>
          </a:xfrm>
          <a:prstGeom prst="line">
            <a:avLst/>
          </a:prstGeom>
          <a:ln w="12700">
            <a:solidFill>
              <a:srgbClr val="5FA5A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  <p:bldP spid="44" grpId="0" animBg="1"/>
      <p:bldP spid="45" grpId="0" animBg="1"/>
      <p:bldP spid="54" grpId="0" animBg="1"/>
      <p:bldP spid="55" grpId="0" animBg="1"/>
      <p:bldP spid="56" grpId="0" animBg="1"/>
      <p:bldP spid="57" grpId="0" animBg="1"/>
      <p:bldP spid="33" grpId="0" animBg="1"/>
      <p:bldP spid="34" grpId="0" animBg="1"/>
      <p:bldP spid="36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C7F5A1B-7996-49FA-8D03-048CD0C065E2}"/>
              </a:ext>
            </a:extLst>
          </p:cNvPr>
          <p:cNvSpPr/>
          <p:nvPr/>
        </p:nvSpPr>
        <p:spPr>
          <a:xfrm>
            <a:off x="1523999" y="501402"/>
            <a:ext cx="3662991" cy="3490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F3C044-5574-46A6-B22C-255CE42962DD}"/>
              </a:ext>
            </a:extLst>
          </p:cNvPr>
          <p:cNvSpPr/>
          <p:nvPr/>
        </p:nvSpPr>
        <p:spPr>
          <a:xfrm>
            <a:off x="1524000" y="989767"/>
            <a:ext cx="2267744" cy="129503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13019-6B0F-450B-8394-E3C0A323E1D4}"/>
              </a:ext>
            </a:extLst>
          </p:cNvPr>
          <p:cNvSpPr txBox="1"/>
          <p:nvPr/>
        </p:nvSpPr>
        <p:spPr>
          <a:xfrm>
            <a:off x="5135893" y="440190"/>
            <a:ext cx="61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44546A"/>
                </a:solidFill>
                <a:latin typeface="Arial Rounded MT Bold" panose="020F0704030504030204" pitchFamily="34" charset="0"/>
              </a:rPr>
              <a:t>ARCABOUÇO INSTITUCIONAL DO SUS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C8484C-0D97-4088-BADC-EFD5B633EF1B}"/>
              </a:ext>
            </a:extLst>
          </p:cNvPr>
          <p:cNvSpPr/>
          <p:nvPr/>
        </p:nvSpPr>
        <p:spPr>
          <a:xfrm>
            <a:off x="2510159" y="2935504"/>
            <a:ext cx="1536171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NACIONAL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B2C963-1C41-42CF-BC74-63441CFFFEE5}"/>
              </a:ext>
            </a:extLst>
          </p:cNvPr>
          <p:cNvSpPr txBox="1"/>
          <p:nvPr/>
        </p:nvSpPr>
        <p:spPr>
          <a:xfrm>
            <a:off x="9435452" y="2859040"/>
            <a:ext cx="1152128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</a:t>
            </a:r>
          </a:p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E2AD97-C06C-4C16-A736-4BED82E5F005}"/>
              </a:ext>
            </a:extLst>
          </p:cNvPr>
          <p:cNvSpPr/>
          <p:nvPr/>
        </p:nvSpPr>
        <p:spPr>
          <a:xfrm>
            <a:off x="2510159" y="3630851"/>
            <a:ext cx="1536171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ESTADUAL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3F08DDC-37EF-453C-85EC-D081E4DB8940}"/>
              </a:ext>
            </a:extLst>
          </p:cNvPr>
          <p:cNvSpPr/>
          <p:nvPr/>
        </p:nvSpPr>
        <p:spPr>
          <a:xfrm>
            <a:off x="2510159" y="4326198"/>
            <a:ext cx="1536171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REGIONAL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32EE0A-9D71-49F4-83B1-A66AB0F93ACA}"/>
              </a:ext>
            </a:extLst>
          </p:cNvPr>
          <p:cNvSpPr/>
          <p:nvPr/>
        </p:nvSpPr>
        <p:spPr>
          <a:xfrm>
            <a:off x="2510159" y="5014656"/>
            <a:ext cx="1536171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Arial Black" panose="020B0A04020102020204" pitchFamily="34" charset="0"/>
              </a:rPr>
              <a:t>MUNICIPAL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ACA99E9-051F-4E2E-A50C-29D50E2099D6}"/>
              </a:ext>
            </a:extLst>
          </p:cNvPr>
          <p:cNvSpPr txBox="1"/>
          <p:nvPr/>
        </p:nvSpPr>
        <p:spPr>
          <a:xfrm>
            <a:off x="9435452" y="3550941"/>
            <a:ext cx="1152128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Estadual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3CFDE76-957F-41DB-9EC7-063950EFD344}"/>
              </a:ext>
            </a:extLst>
          </p:cNvPr>
          <p:cNvSpPr txBox="1"/>
          <p:nvPr/>
        </p:nvSpPr>
        <p:spPr>
          <a:xfrm>
            <a:off x="9435452" y="4934747"/>
            <a:ext cx="1152128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 Municipal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3254D4-34DD-4D83-9B2F-46DD030A3565}"/>
              </a:ext>
            </a:extLst>
          </p:cNvPr>
          <p:cNvSpPr txBox="1"/>
          <p:nvPr/>
        </p:nvSpPr>
        <p:spPr>
          <a:xfrm>
            <a:off x="4486802" y="2855596"/>
            <a:ext cx="1344149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Ministério da Saúde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C24549-6C6B-4C30-8B4D-5379BB18286B}"/>
              </a:ext>
            </a:extLst>
          </p:cNvPr>
          <p:cNvSpPr txBox="1"/>
          <p:nvPr/>
        </p:nvSpPr>
        <p:spPr>
          <a:xfrm>
            <a:off x="4486802" y="3547497"/>
            <a:ext cx="1344149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Secretarias Estaduais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3A16DE-9292-45E5-A005-E79DA1E346FE}"/>
              </a:ext>
            </a:extLst>
          </p:cNvPr>
          <p:cNvSpPr txBox="1"/>
          <p:nvPr/>
        </p:nvSpPr>
        <p:spPr>
          <a:xfrm>
            <a:off x="4486801" y="4937894"/>
            <a:ext cx="1345416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Secretarias Municipais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CD4794-B396-4DAF-9D36-F6DCC2AF183D}"/>
              </a:ext>
            </a:extLst>
          </p:cNvPr>
          <p:cNvSpPr txBox="1"/>
          <p:nvPr/>
        </p:nvSpPr>
        <p:spPr>
          <a:xfrm>
            <a:off x="6051970" y="2855596"/>
            <a:ext cx="1344149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Comissão Tripartite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8FDC246-CF2D-4636-9A2C-8ED9CE1F9575}"/>
              </a:ext>
            </a:extLst>
          </p:cNvPr>
          <p:cNvSpPr txBox="1"/>
          <p:nvPr/>
        </p:nvSpPr>
        <p:spPr>
          <a:xfrm>
            <a:off x="6044874" y="3547497"/>
            <a:ext cx="1344149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Comissão </a:t>
            </a:r>
            <a:r>
              <a:rPr lang="pt-BR" sz="1467" dirty="0" err="1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Bipartite</a:t>
            </a:r>
            <a:endParaRPr lang="pt-BR" sz="1467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444B7A-D4D8-463A-805D-34E29A5B4253}"/>
              </a:ext>
            </a:extLst>
          </p:cNvPr>
          <p:cNvSpPr txBox="1"/>
          <p:nvPr/>
        </p:nvSpPr>
        <p:spPr>
          <a:xfrm>
            <a:off x="6044874" y="4249435"/>
            <a:ext cx="1344149" cy="543867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67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Colegiados Regionais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6A0C17-F36F-4214-B5D4-29FA2FB179C6}"/>
              </a:ext>
            </a:extLst>
          </p:cNvPr>
          <p:cNvSpPr txBox="1"/>
          <p:nvPr/>
        </p:nvSpPr>
        <p:spPr>
          <a:xfrm>
            <a:off x="7617138" y="2843195"/>
            <a:ext cx="1536171" cy="52322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CONASS e </a:t>
            </a:r>
          </a:p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CONASEMS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FC3DD2B-F83C-4D5C-B766-3A46CC85EBCC}"/>
              </a:ext>
            </a:extLst>
          </p:cNvPr>
          <p:cNvSpPr txBox="1"/>
          <p:nvPr/>
        </p:nvSpPr>
        <p:spPr>
          <a:xfrm>
            <a:off x="7617138" y="3540790"/>
            <a:ext cx="1536171" cy="523220"/>
          </a:xfrm>
          <a:prstGeom prst="rect">
            <a:avLst/>
          </a:prstGeom>
          <a:noFill/>
          <a:ln w="28575">
            <a:solidFill>
              <a:srgbClr val="5FA5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D85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COSEMS</a:t>
            </a:r>
          </a:p>
          <a:p>
            <a:pPr algn="ctr"/>
            <a:endParaRPr lang="pt-BR" sz="1400" dirty="0">
              <a:solidFill>
                <a:srgbClr val="0D85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ED39E8D-582A-4A2E-8105-A48C51B52BF0}"/>
              </a:ext>
            </a:extLst>
          </p:cNvPr>
          <p:cNvSpPr/>
          <p:nvPr/>
        </p:nvSpPr>
        <p:spPr>
          <a:xfrm>
            <a:off x="9361342" y="2201715"/>
            <a:ext cx="1300347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COLEGIADO PARTICIPATIVO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C74CE3D-B75C-4FAC-9CF1-5A9B3E855AD0}"/>
              </a:ext>
            </a:extLst>
          </p:cNvPr>
          <p:cNvSpPr/>
          <p:nvPr/>
        </p:nvSpPr>
        <p:spPr>
          <a:xfrm>
            <a:off x="4508703" y="2201715"/>
            <a:ext cx="1300347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73E0EEF-387E-4400-9235-18E97C52324F}"/>
              </a:ext>
            </a:extLst>
          </p:cNvPr>
          <p:cNvSpPr/>
          <p:nvPr/>
        </p:nvSpPr>
        <p:spPr>
          <a:xfrm>
            <a:off x="5970764" y="2201715"/>
            <a:ext cx="1425355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COMISSÕES INTERGESTORES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DBBA614-89F3-4C3F-BCEE-C8B9236CEFDC}"/>
              </a:ext>
            </a:extLst>
          </p:cNvPr>
          <p:cNvSpPr/>
          <p:nvPr/>
        </p:nvSpPr>
        <p:spPr>
          <a:xfrm>
            <a:off x="7557833" y="2201715"/>
            <a:ext cx="1641795" cy="467105"/>
          </a:xfrm>
          <a:prstGeom prst="rect">
            <a:avLst/>
          </a:prstGeom>
          <a:solidFill>
            <a:srgbClr val="5FA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REPRESENTAÇÕES</a:t>
            </a:r>
          </a:p>
          <a:p>
            <a:pPr algn="ctr"/>
            <a:r>
              <a:rPr lang="pt-BR" sz="10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GESTORES</a:t>
            </a:r>
          </a:p>
        </p:txBody>
      </p:sp>
    </p:spTree>
    <p:extLst>
      <p:ext uri="{BB962C8B-B14F-4D97-AF65-F5344CB8AC3E}">
        <p14:creationId xmlns:p14="http://schemas.microsoft.com/office/powerpoint/2010/main" val="40092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1462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Arial Rounded MT Bold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Eloy Arantes</dc:creator>
  <cp:lastModifiedBy>Rodrigo Eloy Arantes</cp:lastModifiedBy>
  <cp:revision>43</cp:revision>
  <dcterms:created xsi:type="dcterms:W3CDTF">2018-10-09T16:25:54Z</dcterms:created>
  <dcterms:modified xsi:type="dcterms:W3CDTF">2018-10-29T16:43:42Z</dcterms:modified>
</cp:coreProperties>
</file>