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4" r:id="rId8"/>
    <p:sldId id="263" r:id="rId9"/>
    <p:sldId id="265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A77F-8411-4E16-9365-2555F421FF75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5821-8110-41DE-A39F-3520BB61B09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34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A77F-8411-4E16-9365-2555F421FF75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5821-8110-41DE-A39F-3520BB61B0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68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A77F-8411-4E16-9365-2555F421FF75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5821-8110-41DE-A39F-3520BB61B0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838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A77F-8411-4E16-9365-2555F421FF75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5821-8110-41DE-A39F-3520BB61B09F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485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A77F-8411-4E16-9365-2555F421FF75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5821-8110-41DE-A39F-3520BB61B0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255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A77F-8411-4E16-9365-2555F421FF75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5821-8110-41DE-A39F-3520BB61B09F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9448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A77F-8411-4E16-9365-2555F421FF75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5821-8110-41DE-A39F-3520BB61B0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615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A77F-8411-4E16-9365-2555F421FF75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5821-8110-41DE-A39F-3520BB61B0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250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A77F-8411-4E16-9365-2555F421FF75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5821-8110-41DE-A39F-3520BB61B0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33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A77F-8411-4E16-9365-2555F421FF75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5821-8110-41DE-A39F-3520BB61B0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25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A77F-8411-4E16-9365-2555F421FF75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5821-8110-41DE-A39F-3520BB61B0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45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A77F-8411-4E16-9365-2555F421FF75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5821-8110-41DE-A39F-3520BB61B0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3850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A77F-8411-4E16-9365-2555F421FF75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5821-8110-41DE-A39F-3520BB61B0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48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A77F-8411-4E16-9365-2555F421FF75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5821-8110-41DE-A39F-3520BB61B0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972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A77F-8411-4E16-9365-2555F421FF75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5821-8110-41DE-A39F-3520BB61B0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045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A77F-8411-4E16-9365-2555F421FF75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5821-8110-41DE-A39F-3520BB61B0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72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A77F-8411-4E16-9365-2555F421FF75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5821-8110-41DE-A39F-3520BB61B0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51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92FA77F-8411-4E16-9365-2555F421FF75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1695821-8110-41DE-A39F-3520BB61B0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372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1234441"/>
          </a:xfrm>
        </p:spPr>
        <p:txBody>
          <a:bodyPr/>
          <a:lstStyle/>
          <a:p>
            <a:r>
              <a:rPr lang="pt-BR" dirty="0" smtClean="0"/>
              <a:t>ALGORITMOS GENÉTICOS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621972" y="4692952"/>
            <a:ext cx="6400800" cy="1947333"/>
          </a:xfrm>
        </p:spPr>
        <p:txBody>
          <a:bodyPr/>
          <a:lstStyle/>
          <a:p>
            <a:pPr algn="r"/>
            <a:r>
              <a:rPr lang="pt-BR" dirty="0" err="1" smtClean="0">
                <a:solidFill>
                  <a:schemeClr val="bg1"/>
                </a:solidFill>
              </a:rPr>
              <a:t>Alezi</a:t>
            </a:r>
            <a:r>
              <a:rPr lang="pt-BR" dirty="0" smtClean="0">
                <a:solidFill>
                  <a:schemeClr val="bg1"/>
                </a:solidFill>
              </a:rPr>
              <a:t> Santos Soares.</a:t>
            </a:r>
          </a:p>
          <a:p>
            <a:pPr algn="r"/>
            <a:r>
              <a:rPr lang="pt-BR" dirty="0" smtClean="0">
                <a:solidFill>
                  <a:schemeClr val="bg1"/>
                </a:solidFill>
              </a:rPr>
              <a:t>Luiz Henrique Meneses Lima.</a:t>
            </a:r>
          </a:p>
          <a:p>
            <a:pPr algn="r"/>
            <a:r>
              <a:rPr lang="pt-BR" dirty="0" smtClean="0">
                <a:solidFill>
                  <a:schemeClr val="bg1"/>
                </a:solidFill>
              </a:rPr>
              <a:t>Rodrigo E. Fonseca.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181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053457" cy="842555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2" y="1528355"/>
            <a:ext cx="6400800" cy="426284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/>
          </a:p>
          <a:p>
            <a:endParaRPr lang="pt-BR" dirty="0" smtClean="0"/>
          </a:p>
          <a:p>
            <a:pPr algn="r"/>
            <a:endParaRPr lang="pt-BR" dirty="0"/>
          </a:p>
        </p:txBody>
      </p:sp>
      <p:pic>
        <p:nvPicPr>
          <p:cNvPr id="6" name="Imagem 3"/>
          <p:cNvPicPr/>
          <p:nvPr/>
        </p:nvPicPr>
        <p:blipFill>
          <a:blip r:embed="rId2"/>
          <a:srcRect l="27955" t="22005" r="21654" b="23405"/>
          <a:stretch/>
        </p:blipFill>
        <p:spPr>
          <a:xfrm>
            <a:off x="114994" y="222069"/>
            <a:ext cx="11868001" cy="63100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5186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54880" y="2560321"/>
            <a:ext cx="4079965" cy="1489166"/>
          </a:xfrm>
        </p:spPr>
        <p:txBody>
          <a:bodyPr>
            <a:noAutofit/>
          </a:bodyPr>
          <a:lstStyle/>
          <a:p>
            <a:r>
              <a:rPr lang="pt-BR" sz="8000" b="1" dirty="0" smtClean="0"/>
              <a:t>Fim</a:t>
            </a:r>
            <a:endParaRPr lang="pt-BR" sz="8000" b="1" dirty="0"/>
          </a:p>
        </p:txBody>
      </p:sp>
    </p:spTree>
    <p:extLst>
      <p:ext uri="{BB962C8B-B14F-4D97-AF65-F5344CB8AC3E}">
        <p14:creationId xmlns:p14="http://schemas.microsoft.com/office/powerpoint/2010/main" val="3821419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842555"/>
          </a:xfrm>
        </p:spPr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2" y="1528355"/>
            <a:ext cx="6400800" cy="4262846"/>
          </a:xfrm>
        </p:spPr>
        <p:txBody>
          <a:bodyPr/>
          <a:lstStyle/>
          <a:p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836611" y="1680755"/>
            <a:ext cx="9326291" cy="42628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bg1"/>
                </a:solidFill>
              </a:rPr>
              <a:t>Introdução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</a:rPr>
              <a:t>algoritmo do caixeiro </a:t>
            </a:r>
            <a:r>
              <a:rPr lang="pt-BR" sz="2800" b="1" dirty="0" smtClean="0">
                <a:solidFill>
                  <a:schemeClr val="bg1"/>
                </a:solidFill>
              </a:rPr>
              <a:t>viajante.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</a:rPr>
              <a:t>algoritmo </a:t>
            </a:r>
            <a:r>
              <a:rPr lang="pt-BR" sz="2800" b="1" dirty="0" smtClean="0">
                <a:solidFill>
                  <a:schemeClr val="bg1"/>
                </a:solidFill>
              </a:rPr>
              <a:t>genético.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</a:rPr>
              <a:t>Inicialização de uma </a:t>
            </a:r>
            <a:r>
              <a:rPr lang="pt-BR" sz="2800" b="1" dirty="0" smtClean="0">
                <a:solidFill>
                  <a:schemeClr val="bg1"/>
                </a:solidFill>
              </a:rPr>
              <a:t>população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bg1"/>
                </a:solidFill>
              </a:rPr>
              <a:t>Exemplos.</a:t>
            </a:r>
          </a:p>
          <a:p>
            <a:pPr algn="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4693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1" y="535578"/>
            <a:ext cx="11189925" cy="545882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ru-RU" b="1" spc="-1" dirty="0">
                <a:solidFill>
                  <a:schemeClr val="bg1"/>
                </a:solidFill>
                <a:latin typeface="Arial"/>
              </a:rPr>
              <a:t>“Não é a mais forte das espécies que sobrevive, nem a mais inteligente, mas a mais sensível à mudança.”</a:t>
            </a:r>
            <a:br>
              <a:rPr lang="ru-RU" b="1" spc="-1" dirty="0">
                <a:solidFill>
                  <a:schemeClr val="bg1"/>
                </a:solidFill>
                <a:latin typeface="Arial"/>
              </a:rPr>
            </a:br>
            <a:r>
              <a:rPr lang="pt-BR" b="1" spc="-1" dirty="0" smtClean="0">
                <a:solidFill>
                  <a:schemeClr val="bg1"/>
                </a:solidFill>
                <a:latin typeface="Arial"/>
              </a:rPr>
              <a:t>														</a:t>
            </a:r>
            <a:r>
              <a:rPr lang="ru-RU" b="1" spc="-1" dirty="0" smtClean="0">
                <a:solidFill>
                  <a:schemeClr val="bg1"/>
                </a:solidFill>
                <a:latin typeface="Arial"/>
              </a:rPr>
              <a:t>(</a:t>
            </a:r>
            <a:r>
              <a:rPr lang="ru-RU" b="1" spc="-1" dirty="0">
                <a:solidFill>
                  <a:schemeClr val="bg1"/>
                </a:solidFill>
                <a:latin typeface="Arial"/>
              </a:rPr>
              <a:t>Charles Darwin)</a:t>
            </a:r>
            <a:r>
              <a:rPr lang="ru-RU" spc="-1" dirty="0">
                <a:solidFill>
                  <a:srgbClr val="DDDDDD"/>
                </a:solidFill>
                <a:latin typeface="Arial"/>
              </a:rPr>
              <a:t/>
            </a:r>
            <a:br>
              <a:rPr lang="ru-RU" spc="-1" dirty="0">
                <a:solidFill>
                  <a:srgbClr val="DDDDDD"/>
                </a:solidFill>
                <a:latin typeface="Arial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816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842555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2" y="1528355"/>
            <a:ext cx="6400800" cy="4262846"/>
          </a:xfrm>
        </p:spPr>
        <p:txBody>
          <a:bodyPr/>
          <a:lstStyle/>
          <a:p>
            <a:r>
              <a:rPr lang="pt-BR" sz="2800" b="1" dirty="0" smtClean="0">
                <a:solidFill>
                  <a:schemeClr val="bg1"/>
                </a:solidFill>
              </a:rPr>
              <a:t>O que é Algoritmos genéticos?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bg1"/>
                </a:solidFill>
              </a:rPr>
              <a:t>Técnica.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bg1"/>
                </a:solidFill>
              </a:rPr>
              <a:t>Otimizar buscas.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bg1"/>
                </a:solidFill>
              </a:rPr>
              <a:t>Basa biológica.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>
              <a:solidFill>
                <a:schemeClr val="bg1"/>
              </a:solidFill>
            </a:endParaRPr>
          </a:p>
          <a:p>
            <a:pPr algn="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0661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053457" cy="842555"/>
          </a:xfrm>
        </p:spPr>
        <p:txBody>
          <a:bodyPr>
            <a:normAutofit fontScale="90000"/>
          </a:bodyPr>
          <a:lstStyle/>
          <a:p>
            <a:r>
              <a:rPr lang="pt-BR" dirty="0"/>
              <a:t>algoritmo do caixeiro viajante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2" y="1528355"/>
            <a:ext cx="6400800" cy="426284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/>
          </a:p>
          <a:p>
            <a:endParaRPr lang="pt-BR" dirty="0" smtClean="0"/>
          </a:p>
          <a:p>
            <a:pPr algn="r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3" y="1528354"/>
            <a:ext cx="6732290" cy="495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92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053457" cy="842555"/>
          </a:xfrm>
        </p:spPr>
        <p:txBody>
          <a:bodyPr>
            <a:normAutofit/>
          </a:bodyPr>
          <a:lstStyle/>
          <a:p>
            <a:r>
              <a:rPr lang="pt-BR" dirty="0"/>
              <a:t>algoritmo </a:t>
            </a:r>
            <a:r>
              <a:rPr lang="pt-BR" dirty="0" smtClean="0"/>
              <a:t>genético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2" y="1528355"/>
            <a:ext cx="6400800" cy="426284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/>
          </a:p>
          <a:p>
            <a:endParaRPr lang="pt-BR" dirty="0" smtClean="0"/>
          </a:p>
          <a:p>
            <a:pPr algn="r"/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" y="1747158"/>
            <a:ext cx="6239691" cy="467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16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484532" cy="842555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Inicialização de uma população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2" y="1528355"/>
            <a:ext cx="6400800" cy="426284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DDDDDD"/>
              </a:buClr>
              <a:buFont typeface="Symbol" charset="2"/>
              <a:buChar char=""/>
            </a:pPr>
            <a:r>
              <a:rPr lang="ru-RU" sz="2400" b="1" spc="-1" dirty="0">
                <a:solidFill>
                  <a:schemeClr val="bg1"/>
                </a:solidFill>
                <a:latin typeface="Arial"/>
              </a:rPr>
              <a:t>Inicialização </a:t>
            </a:r>
            <a:r>
              <a:rPr lang="ru-RU" sz="2400" b="1" spc="-1" dirty="0" smtClean="0">
                <a:solidFill>
                  <a:schemeClr val="bg1"/>
                </a:solidFill>
                <a:latin typeface="Arial"/>
              </a:rPr>
              <a:t>randômica</a:t>
            </a:r>
            <a:r>
              <a:rPr lang="pt-BR" sz="2400" b="1" spc="-1" dirty="0" smtClean="0">
                <a:solidFill>
                  <a:schemeClr val="bg1"/>
                </a:solidFill>
                <a:latin typeface="Arial"/>
              </a:rPr>
              <a:t>.</a:t>
            </a:r>
            <a:endParaRPr lang="ru-RU" sz="2400" b="1" spc="-1" dirty="0">
              <a:solidFill>
                <a:schemeClr val="bg1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DDDDDD"/>
              </a:buClr>
              <a:buFont typeface="Symbol" charset="2"/>
              <a:buChar char=""/>
            </a:pPr>
            <a:r>
              <a:rPr lang="ru-RU" sz="2400" b="1" spc="-1" dirty="0">
                <a:solidFill>
                  <a:schemeClr val="bg1"/>
                </a:solidFill>
                <a:latin typeface="Arial"/>
              </a:rPr>
              <a:t>Inicialização </a:t>
            </a:r>
            <a:r>
              <a:rPr lang="ru-RU" sz="2400" b="1" spc="-1" dirty="0" smtClean="0">
                <a:solidFill>
                  <a:schemeClr val="bg1"/>
                </a:solidFill>
                <a:latin typeface="Arial"/>
              </a:rPr>
              <a:t>heurística</a:t>
            </a:r>
            <a:r>
              <a:rPr lang="pt-BR" sz="2400" b="1" spc="-1" dirty="0" smtClean="0">
                <a:solidFill>
                  <a:schemeClr val="bg1"/>
                </a:solidFill>
                <a:latin typeface="Arial"/>
              </a:rPr>
              <a:t>.</a:t>
            </a:r>
            <a:endParaRPr lang="ru-RU" sz="2400" b="1" spc="-1" dirty="0">
              <a:solidFill>
                <a:schemeClr val="bg1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DDDDDD"/>
              </a:buClr>
              <a:buFont typeface="Symbol" charset="2"/>
              <a:buChar char=""/>
            </a:pPr>
            <a:r>
              <a:rPr lang="ru-RU" sz="2400" b="1" spc="-1" dirty="0">
                <a:solidFill>
                  <a:schemeClr val="bg1"/>
                </a:solidFill>
                <a:latin typeface="Arial"/>
              </a:rPr>
              <a:t>Cálculo de aptidão </a:t>
            </a:r>
            <a:r>
              <a:rPr lang="ru-RU" sz="2400" b="1" spc="-1" dirty="0" smtClean="0">
                <a:solidFill>
                  <a:schemeClr val="bg1"/>
                </a:solidFill>
                <a:latin typeface="Arial"/>
              </a:rPr>
              <a:t>(</a:t>
            </a:r>
            <a:r>
              <a:rPr lang="pt-BR" sz="2400" b="1" spc="-1" dirty="0">
                <a:solidFill>
                  <a:schemeClr val="bg1"/>
                </a:solidFill>
                <a:latin typeface="Arial"/>
              </a:rPr>
              <a:t>F</a:t>
            </a:r>
            <a:r>
              <a:rPr lang="ru-RU" sz="2400" b="1" spc="-1" dirty="0" smtClean="0">
                <a:solidFill>
                  <a:schemeClr val="bg1"/>
                </a:solidFill>
                <a:latin typeface="Arial"/>
              </a:rPr>
              <a:t>itness</a:t>
            </a:r>
            <a:r>
              <a:rPr lang="pt-BR" sz="2400" b="1" spc="-1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pt-BR" sz="2400" b="1" spc="-1" dirty="0" err="1" smtClean="0">
                <a:solidFill>
                  <a:schemeClr val="bg1"/>
                </a:solidFill>
                <a:latin typeface="Arial"/>
              </a:rPr>
              <a:t>Function</a:t>
            </a:r>
            <a:r>
              <a:rPr lang="ru-RU" sz="2400" b="1" spc="-1" dirty="0" smtClean="0">
                <a:solidFill>
                  <a:schemeClr val="bg1"/>
                </a:solidFill>
                <a:latin typeface="Arial"/>
              </a:rPr>
              <a:t>)</a:t>
            </a:r>
            <a:r>
              <a:rPr lang="pt-BR" sz="2400" b="1" spc="-1" dirty="0" smtClean="0">
                <a:solidFill>
                  <a:schemeClr val="bg1"/>
                </a:solidFill>
                <a:latin typeface="Arial"/>
              </a:rPr>
              <a:t>.</a:t>
            </a: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DDDDDD"/>
              </a:buClr>
              <a:buFont typeface="Symbol" charset="2"/>
              <a:buChar char=""/>
            </a:pPr>
            <a:endParaRPr lang="pt-BR" sz="2400" b="1" spc="-1" dirty="0" smtClean="0">
              <a:solidFill>
                <a:schemeClr val="bg1"/>
              </a:solidFill>
              <a:latin typeface="Arial"/>
            </a:endParaRPr>
          </a:p>
          <a:p>
            <a:pPr marL="360">
              <a:lnSpc>
                <a:spcPct val="100000"/>
              </a:lnSpc>
              <a:spcBef>
                <a:spcPts val="561"/>
              </a:spcBef>
              <a:buClr>
                <a:srgbClr val="DDDDDD"/>
              </a:buClr>
            </a:pPr>
            <a:endParaRPr lang="pt-BR" sz="2400" b="1" spc="-1" dirty="0" smtClean="0">
              <a:solidFill>
                <a:schemeClr val="bg1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DDDDDD"/>
              </a:buClr>
              <a:buFont typeface="Symbol" charset="2"/>
              <a:buChar char=""/>
            </a:pPr>
            <a:endParaRPr lang="ru-RU" sz="2400" b="1" spc="-1" dirty="0">
              <a:solidFill>
                <a:schemeClr val="bg1"/>
              </a:solidFill>
              <a:latin typeface="Arial"/>
            </a:endParaRPr>
          </a:p>
          <a:p>
            <a:pPr algn="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6839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053457" cy="842555"/>
          </a:xfrm>
        </p:spPr>
        <p:txBody>
          <a:bodyPr>
            <a:normAutofit/>
          </a:bodyPr>
          <a:lstStyle/>
          <a:p>
            <a:r>
              <a:rPr lang="pt-BR" dirty="0" smtClean="0"/>
              <a:t>Crossover: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2" y="1528355"/>
            <a:ext cx="6400800" cy="426284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/>
          </a:p>
          <a:p>
            <a:endParaRPr lang="pt-BR" dirty="0" smtClean="0"/>
          </a:p>
          <a:p>
            <a:pPr algn="r"/>
            <a:endParaRPr lang="pt-BR" dirty="0"/>
          </a:p>
        </p:txBody>
      </p:sp>
      <p:pic>
        <p:nvPicPr>
          <p:cNvPr id="5" name="Picture 2"/>
          <p:cNvPicPr/>
          <p:nvPr/>
        </p:nvPicPr>
        <p:blipFill>
          <a:blip r:embed="rId2"/>
          <a:stretch/>
        </p:blipFill>
        <p:spPr>
          <a:xfrm>
            <a:off x="684210" y="1990851"/>
            <a:ext cx="10654349" cy="281627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0459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053457" cy="842555"/>
          </a:xfrm>
        </p:spPr>
        <p:txBody>
          <a:bodyPr>
            <a:normAutofit/>
          </a:bodyPr>
          <a:lstStyle/>
          <a:p>
            <a:r>
              <a:rPr lang="pt-BR" dirty="0" smtClean="0"/>
              <a:t>mutação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2" y="1528355"/>
            <a:ext cx="6400800" cy="426284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/>
          </a:p>
          <a:p>
            <a:endParaRPr lang="pt-BR" dirty="0" smtClean="0"/>
          </a:p>
          <a:p>
            <a:pPr algn="r"/>
            <a:endParaRPr lang="pt-BR" dirty="0"/>
          </a:p>
        </p:txBody>
      </p:sp>
      <p:pic>
        <p:nvPicPr>
          <p:cNvPr id="6" name="Imagem 5"/>
          <p:cNvPicPr/>
          <p:nvPr/>
        </p:nvPicPr>
        <p:blipFill>
          <a:blip r:embed="rId2"/>
          <a:stretch/>
        </p:blipFill>
        <p:spPr>
          <a:xfrm>
            <a:off x="351719" y="1901160"/>
            <a:ext cx="11587731" cy="38948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8104074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</TotalTime>
  <Words>100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Symbol</vt:lpstr>
      <vt:lpstr>Wingdings 3</vt:lpstr>
      <vt:lpstr>Fatia</vt:lpstr>
      <vt:lpstr>ALGORITMOS GENÉTICOS</vt:lpstr>
      <vt:lpstr>Sumário</vt:lpstr>
      <vt:lpstr>“Não é a mais forte das espécies que sobrevive, nem a mais inteligente, mas a mais sensível à mudança.”               (Charles Darwin) </vt:lpstr>
      <vt:lpstr>Introdução</vt:lpstr>
      <vt:lpstr>algoritmo do caixeiro viajante</vt:lpstr>
      <vt:lpstr>algoritmo genético</vt:lpstr>
      <vt:lpstr>Inicialização de uma população</vt:lpstr>
      <vt:lpstr>Crossover:</vt:lpstr>
      <vt:lpstr>mutação</vt:lpstr>
      <vt:lpstr>Apresentação do PowerPoint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GENÉTICOS</dc:title>
  <dc:creator>welcome1</dc:creator>
  <cp:lastModifiedBy>welcome1</cp:lastModifiedBy>
  <cp:revision>5</cp:revision>
  <dcterms:created xsi:type="dcterms:W3CDTF">2019-11-27T21:15:29Z</dcterms:created>
  <dcterms:modified xsi:type="dcterms:W3CDTF">2019-11-27T21:58:09Z</dcterms:modified>
</cp:coreProperties>
</file>