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302" r:id="rId3"/>
    <p:sldId id="303" r:id="rId4"/>
    <p:sldId id="304" r:id="rId5"/>
    <p:sldId id="322" r:id="rId6"/>
    <p:sldId id="324" r:id="rId7"/>
    <p:sldId id="323" r:id="rId8"/>
    <p:sldId id="356"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39" r:id="rId23"/>
    <p:sldId id="357" r:id="rId24"/>
    <p:sldId id="358" r:id="rId25"/>
    <p:sldId id="341" r:id="rId26"/>
    <p:sldId id="372" r:id="rId27"/>
    <p:sldId id="305" r:id="rId28"/>
    <p:sldId id="308" r:id="rId29"/>
    <p:sldId id="307" r:id="rId30"/>
    <p:sldId id="309" r:id="rId31"/>
    <p:sldId id="310" r:id="rId32"/>
    <p:sldId id="313" r:id="rId33"/>
    <p:sldId id="314" r:id="rId34"/>
    <p:sldId id="306" r:id="rId35"/>
    <p:sldId id="315" r:id="rId36"/>
    <p:sldId id="373" r:id="rId37"/>
    <p:sldId id="374" r:id="rId38"/>
    <p:sldId id="375" r:id="rId39"/>
    <p:sldId id="376" r:id="rId40"/>
    <p:sldId id="377" r:id="rId41"/>
    <p:sldId id="378" r:id="rId42"/>
    <p:sldId id="379" r:id="rId43"/>
    <p:sldId id="382" r:id="rId44"/>
    <p:sldId id="380" r:id="rId45"/>
    <p:sldId id="383" r:id="rId46"/>
    <p:sldId id="381" r:id="rId47"/>
    <p:sldId id="384" r:id="rId48"/>
    <p:sldId id="350" r:id="rId49"/>
    <p:sldId id="351" r:id="rId50"/>
    <p:sldId id="391" r:id="rId51"/>
    <p:sldId id="392" r:id="rId52"/>
    <p:sldId id="393" r:id="rId53"/>
    <p:sldId id="354" r:id="rId54"/>
    <p:sldId id="387" r:id="rId55"/>
    <p:sldId id="388" r:id="rId56"/>
    <p:sldId id="355" r:id="rId57"/>
    <p:sldId id="385" r:id="rId58"/>
    <p:sldId id="415" r:id="rId59"/>
    <p:sldId id="386" r:id="rId60"/>
    <p:sldId id="389" r:id="rId61"/>
    <p:sldId id="390" r:id="rId62"/>
    <p:sldId id="335" r:id="rId63"/>
    <p:sldId id="336" r:id="rId64"/>
    <p:sldId id="337" r:id="rId65"/>
    <p:sldId id="338" r:id="rId66"/>
    <p:sldId id="342" r:id="rId67"/>
    <p:sldId id="343" r:id="rId68"/>
    <p:sldId id="346" r:id="rId69"/>
    <p:sldId id="344" r:id="rId70"/>
    <p:sldId id="347" r:id="rId71"/>
    <p:sldId id="348" r:id="rId72"/>
    <p:sldId id="349" r:id="rId73"/>
    <p:sldId id="352" r:id="rId74"/>
    <p:sldId id="353" r:id="rId75"/>
    <p:sldId id="311" r:id="rId76"/>
    <p:sldId id="328" r:id="rId77"/>
    <p:sldId id="329" r:id="rId78"/>
    <p:sldId id="330" r:id="rId79"/>
    <p:sldId id="331" r:id="rId80"/>
    <p:sldId id="332" r:id="rId81"/>
    <p:sldId id="333" r:id="rId82"/>
    <p:sldId id="334" r:id="rId83"/>
    <p:sldId id="319" r:id="rId84"/>
    <p:sldId id="320" r:id="rId85"/>
    <p:sldId id="414" r:id="rId86"/>
    <p:sldId id="394" r:id="rId87"/>
    <p:sldId id="395" r:id="rId88"/>
    <p:sldId id="396" r:id="rId89"/>
    <p:sldId id="397" r:id="rId90"/>
    <p:sldId id="398" r:id="rId91"/>
    <p:sldId id="399" r:id="rId92"/>
    <p:sldId id="400" r:id="rId93"/>
    <p:sldId id="401" r:id="rId94"/>
    <p:sldId id="402" r:id="rId95"/>
    <p:sldId id="403" r:id="rId96"/>
    <p:sldId id="404" r:id="rId97"/>
    <p:sldId id="405" r:id="rId98"/>
    <p:sldId id="411" r:id="rId99"/>
    <p:sldId id="413" r:id="rId100"/>
    <p:sldId id="406" r:id="rId101"/>
    <p:sldId id="408" r:id="rId102"/>
    <p:sldId id="409" r:id="rId103"/>
    <p:sldId id="410" r:id="rId104"/>
    <p:sldId id="412" r:id="rId105"/>
    <p:sldId id="407" r:id="rId10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5514F-38BC-427C-8C3E-6A8F929584CD}" type="datetimeFigureOut">
              <a:rPr lang="pt-BR" smtClean="0"/>
              <a:t>13/05/2021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0DD49-DF10-4337-BB85-15578935FB1E}" type="slidenum">
              <a:rPr lang="pt-BR" smtClean="0"/>
              <a:t>‹#›</a:t>
            </a:fld>
            <a:endParaRPr lang="pt-BR"/>
          </a:p>
        </p:txBody>
      </p:sp>
    </p:spTree>
    <p:extLst>
      <p:ext uri="{BB962C8B-B14F-4D97-AF65-F5344CB8AC3E}">
        <p14:creationId xmlns:p14="http://schemas.microsoft.com/office/powerpoint/2010/main" val="173768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5F60DD49-DF10-4337-BB85-15578935FB1E}" type="slidenum">
              <a:rPr lang="pt-BR" smtClean="0"/>
              <a:t>1</a:t>
            </a:fld>
            <a:endParaRPr lang="pt-BR"/>
          </a:p>
        </p:txBody>
      </p:sp>
    </p:spTree>
    <p:extLst>
      <p:ext uri="{BB962C8B-B14F-4D97-AF65-F5344CB8AC3E}">
        <p14:creationId xmlns:p14="http://schemas.microsoft.com/office/powerpoint/2010/main" val="3443920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smtClean="0"/>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2B4247-6849-4669-8C34-DADB7CF9AFC4}" type="datetime1">
              <a:rPr lang="pt-BR" smtClean="0"/>
              <a:t>13/05/2021</a:t>
            </a:fld>
            <a:endParaRPr lang="pt-BR"/>
          </a:p>
        </p:txBody>
      </p:sp>
      <p:sp>
        <p:nvSpPr>
          <p:cNvPr id="5" name="Footer Placeholder 4"/>
          <p:cNvSpPr>
            <a:spLocks noGrp="1"/>
          </p:cNvSpPr>
          <p:nvPr>
            <p:ph type="ftr" sz="quarter" idx="11"/>
          </p:nvPr>
        </p:nvSpPr>
        <p:spPr>
          <a:xfrm>
            <a:off x="1876424" y="5410201"/>
            <a:ext cx="5124886" cy="365125"/>
          </a:xfrm>
        </p:spPr>
        <p:txBody>
          <a:bodyPr/>
          <a:lstStyle/>
          <a:p>
            <a:r>
              <a:rPr lang="pt-BR" dirty="0" smtClean="0"/>
              <a:t>Paulo Augusto </a:t>
            </a:r>
            <a:r>
              <a:rPr lang="pt-BR" dirty="0" err="1" smtClean="0"/>
              <a:t>ponciano</a:t>
            </a:r>
            <a:endParaRPr lang="pt-BR" dirty="0"/>
          </a:p>
        </p:txBody>
      </p:sp>
      <p:sp>
        <p:nvSpPr>
          <p:cNvPr id="6" name="Slide Number Placeholder 5"/>
          <p:cNvSpPr>
            <a:spLocks noGrp="1"/>
          </p:cNvSpPr>
          <p:nvPr>
            <p:ph type="sldNum" sz="quarter" idx="12"/>
          </p:nvPr>
        </p:nvSpPr>
        <p:spPr>
          <a:xfrm>
            <a:off x="9896911" y="5410199"/>
            <a:ext cx="771089" cy="365125"/>
          </a:xfrm>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56641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B7C54D1-D0A2-47D6-A7EE-A49A40F24E66}" type="datetime1">
              <a:rPr lang="pt-BR" smtClean="0"/>
              <a:t>13/05/2021</a:t>
            </a:fld>
            <a:endParaRPr lang="pt-BR"/>
          </a:p>
        </p:txBody>
      </p:sp>
      <p:sp>
        <p:nvSpPr>
          <p:cNvPr id="6" name="Footer Placeholder 5"/>
          <p:cNvSpPr>
            <a:spLocks noGrp="1"/>
          </p:cNvSpPr>
          <p:nvPr>
            <p:ph type="ftr" sz="quarter" idx="11"/>
          </p:nvPr>
        </p:nvSpPr>
        <p:spPr/>
        <p:txBody>
          <a:bodyPr/>
          <a:lstStyle/>
          <a:p>
            <a:r>
              <a:rPr lang="pt-BR" smtClean="0"/>
              <a:t>Paulo Augusto ponciano</a:t>
            </a:r>
            <a:endParaRPr lang="pt-BR"/>
          </a:p>
        </p:txBody>
      </p:sp>
      <p:sp>
        <p:nvSpPr>
          <p:cNvPr id="7" name="Slide Number Placeholder 6"/>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66347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489629A-9F4E-49C9-9B77-EB6F90D811D5}" type="datetime1">
              <a:rPr lang="pt-BR" smtClean="0"/>
              <a:t>13/05/2021</a:t>
            </a:fld>
            <a:endParaRPr lang="pt-BR"/>
          </a:p>
        </p:txBody>
      </p:sp>
      <p:sp>
        <p:nvSpPr>
          <p:cNvPr id="6" name="Footer Placeholder 5"/>
          <p:cNvSpPr>
            <a:spLocks noGrp="1"/>
          </p:cNvSpPr>
          <p:nvPr>
            <p:ph type="ftr" sz="quarter" idx="11"/>
          </p:nvPr>
        </p:nvSpPr>
        <p:spPr/>
        <p:txBody>
          <a:bodyPr/>
          <a:lstStyle/>
          <a:p>
            <a:r>
              <a:rPr lang="pt-BR" smtClean="0"/>
              <a:t>Paulo Augusto ponciano</a:t>
            </a:r>
            <a:endParaRPr lang="pt-BR"/>
          </a:p>
        </p:txBody>
      </p:sp>
      <p:sp>
        <p:nvSpPr>
          <p:cNvPr id="7" name="Slide Number Placeholder 6"/>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2934368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99BE8BF2-D7D0-473D-8870-CF6C27F94726}" type="datetime1">
              <a:rPr lang="pt-BR" smtClean="0"/>
              <a:t>13/05/2021</a:t>
            </a:fld>
            <a:endParaRPr lang="pt-BR"/>
          </a:p>
        </p:txBody>
      </p:sp>
      <p:sp>
        <p:nvSpPr>
          <p:cNvPr id="6" name="Footer Placeholder 5"/>
          <p:cNvSpPr>
            <a:spLocks noGrp="1"/>
          </p:cNvSpPr>
          <p:nvPr>
            <p:ph type="ftr" sz="quarter" idx="11"/>
          </p:nvPr>
        </p:nvSpPr>
        <p:spPr/>
        <p:txBody>
          <a:bodyPr/>
          <a:lstStyle/>
          <a:p>
            <a:r>
              <a:rPr lang="pt-BR" smtClean="0"/>
              <a:t>Paulo Augusto ponciano</a:t>
            </a:r>
            <a:endParaRPr lang="pt-BR"/>
          </a:p>
        </p:txBody>
      </p:sp>
      <p:sp>
        <p:nvSpPr>
          <p:cNvPr id="7" name="Slide Number Placeholder 6"/>
          <p:cNvSpPr>
            <a:spLocks noGrp="1"/>
          </p:cNvSpPr>
          <p:nvPr>
            <p:ph type="sldNum" sz="quarter" idx="12"/>
          </p:nvPr>
        </p:nvSpPr>
        <p:spPr/>
        <p:txBody>
          <a:bodyPr/>
          <a:lstStyle/>
          <a:p>
            <a:fld id="{92C5F87B-C91A-4896-AE1D-1131BB77481E}" type="slidenum">
              <a:rPr lang="pt-BR" smtClean="0"/>
              <a:t>‹#›</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2851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259A234-F4B4-4E92-9C49-6FBAA783A5E0}" type="datetime1">
              <a:rPr lang="pt-BR" smtClean="0"/>
              <a:t>13/05/2021</a:t>
            </a:fld>
            <a:endParaRPr lang="pt-BR"/>
          </a:p>
        </p:txBody>
      </p:sp>
      <p:sp>
        <p:nvSpPr>
          <p:cNvPr id="6" name="Footer Placeholder 5"/>
          <p:cNvSpPr>
            <a:spLocks noGrp="1"/>
          </p:cNvSpPr>
          <p:nvPr>
            <p:ph type="ftr" sz="quarter" idx="11"/>
          </p:nvPr>
        </p:nvSpPr>
        <p:spPr/>
        <p:txBody>
          <a:bodyPr/>
          <a:lstStyle/>
          <a:p>
            <a:r>
              <a:rPr lang="pt-BR" smtClean="0"/>
              <a:t>Paulo Augusto ponciano</a:t>
            </a:r>
            <a:endParaRPr lang="pt-BR"/>
          </a:p>
        </p:txBody>
      </p:sp>
      <p:sp>
        <p:nvSpPr>
          <p:cNvPr id="7" name="Slide Number Placeholder 6"/>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3334031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051DE25E-48D5-42D9-8FA9-27A9C41E0041}" type="datetime1">
              <a:rPr lang="pt-BR" smtClean="0"/>
              <a:t>13/05/2021</a:t>
            </a:fld>
            <a:endParaRPr lang="pt-BR"/>
          </a:p>
        </p:txBody>
      </p:sp>
      <p:sp>
        <p:nvSpPr>
          <p:cNvPr id="4" name="Footer Placeholder 3"/>
          <p:cNvSpPr>
            <a:spLocks noGrp="1"/>
          </p:cNvSpPr>
          <p:nvPr>
            <p:ph type="ftr" sz="quarter" idx="11"/>
          </p:nvPr>
        </p:nvSpPr>
        <p:spPr/>
        <p:txBody>
          <a:bodyPr/>
          <a:lstStyle/>
          <a:p>
            <a:r>
              <a:rPr lang="pt-BR" smtClean="0"/>
              <a:t>Paulo Augusto ponciano</a:t>
            </a:r>
            <a:endParaRPr lang="pt-BR"/>
          </a:p>
        </p:txBody>
      </p:sp>
      <p:sp>
        <p:nvSpPr>
          <p:cNvPr id="5" name="Slide Number Placeholder 4"/>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3343743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EE3C4941-9ECF-4EEB-811B-3EE3C6D31120}" type="datetime1">
              <a:rPr lang="pt-BR" smtClean="0"/>
              <a:t>13/05/2021</a:t>
            </a:fld>
            <a:endParaRPr lang="pt-BR"/>
          </a:p>
        </p:txBody>
      </p:sp>
      <p:sp>
        <p:nvSpPr>
          <p:cNvPr id="4" name="Footer Placeholder 3"/>
          <p:cNvSpPr>
            <a:spLocks noGrp="1"/>
          </p:cNvSpPr>
          <p:nvPr>
            <p:ph type="ftr" sz="quarter" idx="11"/>
          </p:nvPr>
        </p:nvSpPr>
        <p:spPr/>
        <p:txBody>
          <a:bodyPr/>
          <a:lstStyle/>
          <a:p>
            <a:r>
              <a:rPr lang="pt-BR" smtClean="0"/>
              <a:t>Paulo Augusto ponciano</a:t>
            </a:r>
            <a:endParaRPr lang="pt-BR"/>
          </a:p>
        </p:txBody>
      </p:sp>
      <p:sp>
        <p:nvSpPr>
          <p:cNvPr id="5" name="Slide Number Placeholder 4"/>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622278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73A33FB-4323-4947-BF44-A40CB6FCA6C5}" type="datetime1">
              <a:rPr lang="pt-BR" smtClean="0"/>
              <a:t>13/05/2021</a:t>
            </a:fld>
            <a:endParaRPr lang="pt-BR"/>
          </a:p>
        </p:txBody>
      </p:sp>
      <p:sp>
        <p:nvSpPr>
          <p:cNvPr id="5" name="Footer Placeholder 4"/>
          <p:cNvSpPr>
            <a:spLocks noGrp="1"/>
          </p:cNvSpPr>
          <p:nvPr>
            <p:ph type="ftr" sz="quarter" idx="11"/>
          </p:nvPr>
        </p:nvSpPr>
        <p:spPr/>
        <p:txBody>
          <a:bodyPr/>
          <a:lstStyle/>
          <a:p>
            <a:r>
              <a:rPr lang="pt-BR" smtClean="0"/>
              <a:t>Paulo Augusto ponciano</a:t>
            </a:r>
            <a:endParaRPr lang="pt-BR"/>
          </a:p>
        </p:txBody>
      </p:sp>
      <p:sp>
        <p:nvSpPr>
          <p:cNvPr id="6" name="Slide Number Placeholder 5"/>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1983560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53D90A4-842A-41E1-9643-EADCADA670B6}" type="datetime1">
              <a:rPr lang="pt-BR" smtClean="0"/>
              <a:t>13/05/2021</a:t>
            </a:fld>
            <a:endParaRPr lang="pt-BR"/>
          </a:p>
        </p:txBody>
      </p:sp>
      <p:sp>
        <p:nvSpPr>
          <p:cNvPr id="5" name="Footer Placeholder 4"/>
          <p:cNvSpPr>
            <a:spLocks noGrp="1"/>
          </p:cNvSpPr>
          <p:nvPr>
            <p:ph type="ftr" sz="quarter" idx="11"/>
          </p:nvPr>
        </p:nvSpPr>
        <p:spPr/>
        <p:txBody>
          <a:bodyPr/>
          <a:lstStyle/>
          <a:p>
            <a:r>
              <a:rPr lang="pt-BR" smtClean="0"/>
              <a:t>Paulo Augusto ponciano</a:t>
            </a:r>
            <a:endParaRPr lang="pt-BR"/>
          </a:p>
        </p:txBody>
      </p:sp>
      <p:sp>
        <p:nvSpPr>
          <p:cNvPr id="6" name="Slide Number Placeholder 5"/>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8051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C41079F-3725-4D60-B2A8-340BDCD9AEB9}" type="datetime1">
              <a:rPr lang="pt-BR" smtClean="0"/>
              <a:t>13/05/2021</a:t>
            </a:fld>
            <a:endParaRPr lang="pt-BR"/>
          </a:p>
        </p:txBody>
      </p:sp>
      <p:sp>
        <p:nvSpPr>
          <p:cNvPr id="5" name="Footer Placeholder 4"/>
          <p:cNvSpPr>
            <a:spLocks noGrp="1"/>
          </p:cNvSpPr>
          <p:nvPr>
            <p:ph type="ftr" sz="quarter" idx="11"/>
          </p:nvPr>
        </p:nvSpPr>
        <p:spPr/>
        <p:txBody>
          <a:bodyPr/>
          <a:lstStyle/>
          <a:p>
            <a:r>
              <a:rPr lang="pt-BR" smtClean="0"/>
              <a:t>Paulo Augusto ponciano</a:t>
            </a:r>
            <a:endParaRPr lang="pt-BR" dirty="0"/>
          </a:p>
        </p:txBody>
      </p:sp>
      <p:sp>
        <p:nvSpPr>
          <p:cNvPr id="6" name="Slide Number Placeholder 5"/>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96976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A75AE26-9602-4EC8-8267-522C050A5584}" type="datetime1">
              <a:rPr lang="pt-BR" smtClean="0"/>
              <a:t>13/05/2021</a:t>
            </a:fld>
            <a:endParaRPr lang="pt-BR"/>
          </a:p>
        </p:txBody>
      </p:sp>
      <p:sp>
        <p:nvSpPr>
          <p:cNvPr id="5" name="Footer Placeholder 4"/>
          <p:cNvSpPr>
            <a:spLocks noGrp="1"/>
          </p:cNvSpPr>
          <p:nvPr>
            <p:ph type="ftr" sz="quarter" idx="11"/>
          </p:nvPr>
        </p:nvSpPr>
        <p:spPr/>
        <p:txBody>
          <a:bodyPr/>
          <a:lstStyle/>
          <a:p>
            <a:r>
              <a:rPr lang="pt-BR" smtClean="0"/>
              <a:t>Paulo Augusto ponciano</a:t>
            </a:r>
            <a:endParaRPr lang="pt-BR"/>
          </a:p>
        </p:txBody>
      </p:sp>
      <p:sp>
        <p:nvSpPr>
          <p:cNvPr id="6" name="Slide Number Placeholder 5"/>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145295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7B46D040-5405-42BA-955A-29B6660725AD}" type="datetime1">
              <a:rPr lang="pt-BR" smtClean="0"/>
              <a:t>13/05/2021</a:t>
            </a:fld>
            <a:endParaRPr lang="pt-BR"/>
          </a:p>
        </p:txBody>
      </p:sp>
      <p:sp>
        <p:nvSpPr>
          <p:cNvPr id="6" name="Footer Placeholder 5"/>
          <p:cNvSpPr>
            <a:spLocks noGrp="1"/>
          </p:cNvSpPr>
          <p:nvPr>
            <p:ph type="ftr" sz="quarter" idx="11"/>
          </p:nvPr>
        </p:nvSpPr>
        <p:spPr/>
        <p:txBody>
          <a:bodyPr/>
          <a:lstStyle/>
          <a:p>
            <a:r>
              <a:rPr lang="pt-BR" smtClean="0"/>
              <a:t>Paulo Augusto ponciano</a:t>
            </a:r>
            <a:endParaRPr lang="pt-BR"/>
          </a:p>
        </p:txBody>
      </p:sp>
      <p:sp>
        <p:nvSpPr>
          <p:cNvPr id="7" name="Slide Number Placeholder 6"/>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121633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60691D8-0F39-4480-BD8B-96817A40FDB2}" type="datetime1">
              <a:rPr lang="pt-BR" smtClean="0"/>
              <a:t>13/05/2021</a:t>
            </a:fld>
            <a:endParaRPr lang="pt-BR"/>
          </a:p>
        </p:txBody>
      </p:sp>
      <p:sp>
        <p:nvSpPr>
          <p:cNvPr id="8" name="Footer Placeholder 7"/>
          <p:cNvSpPr>
            <a:spLocks noGrp="1"/>
          </p:cNvSpPr>
          <p:nvPr>
            <p:ph type="ftr" sz="quarter" idx="11"/>
          </p:nvPr>
        </p:nvSpPr>
        <p:spPr/>
        <p:txBody>
          <a:bodyPr/>
          <a:lstStyle/>
          <a:p>
            <a:r>
              <a:rPr lang="pt-BR" smtClean="0"/>
              <a:t>Paulo Augusto ponciano</a:t>
            </a:r>
            <a:endParaRPr lang="pt-BR"/>
          </a:p>
        </p:txBody>
      </p:sp>
      <p:sp>
        <p:nvSpPr>
          <p:cNvPr id="9" name="Slide Number Placeholder 8"/>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332536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2E6555A4-8688-4144-A12B-8D006C2ACED6}" type="datetime1">
              <a:rPr lang="pt-BR" smtClean="0"/>
              <a:t>13/05/2021</a:t>
            </a:fld>
            <a:endParaRPr lang="pt-BR"/>
          </a:p>
        </p:txBody>
      </p:sp>
      <p:sp>
        <p:nvSpPr>
          <p:cNvPr id="4" name="Footer Placeholder 3"/>
          <p:cNvSpPr>
            <a:spLocks noGrp="1"/>
          </p:cNvSpPr>
          <p:nvPr>
            <p:ph type="ftr" sz="quarter" idx="11"/>
          </p:nvPr>
        </p:nvSpPr>
        <p:spPr/>
        <p:txBody>
          <a:bodyPr/>
          <a:lstStyle/>
          <a:p>
            <a:r>
              <a:rPr lang="pt-BR" smtClean="0"/>
              <a:t>Paulo Augusto ponciano</a:t>
            </a:r>
            <a:endParaRPr lang="pt-BR"/>
          </a:p>
        </p:txBody>
      </p:sp>
      <p:sp>
        <p:nvSpPr>
          <p:cNvPr id="5" name="Slide Number Placeholder 4"/>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196222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A7E71-0292-4908-B995-D8D9B0A32F64}" type="datetime1">
              <a:rPr lang="pt-BR" smtClean="0"/>
              <a:t>13/05/2021</a:t>
            </a:fld>
            <a:endParaRPr lang="pt-BR"/>
          </a:p>
        </p:txBody>
      </p:sp>
      <p:sp>
        <p:nvSpPr>
          <p:cNvPr id="3" name="Footer Placeholder 2"/>
          <p:cNvSpPr>
            <a:spLocks noGrp="1"/>
          </p:cNvSpPr>
          <p:nvPr>
            <p:ph type="ftr" sz="quarter" idx="11"/>
          </p:nvPr>
        </p:nvSpPr>
        <p:spPr/>
        <p:txBody>
          <a:bodyPr/>
          <a:lstStyle/>
          <a:p>
            <a:r>
              <a:rPr lang="pt-BR" smtClean="0"/>
              <a:t>Paulo Augusto ponciano</a:t>
            </a:r>
            <a:endParaRPr lang="pt-BR"/>
          </a:p>
        </p:txBody>
      </p:sp>
      <p:sp>
        <p:nvSpPr>
          <p:cNvPr id="4" name="Slide Number Placeholder 3"/>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258371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3A3B047-A735-463A-A30D-8791B35BB3CC}" type="datetime1">
              <a:rPr lang="pt-BR" smtClean="0"/>
              <a:t>13/05/2021</a:t>
            </a:fld>
            <a:endParaRPr lang="pt-BR"/>
          </a:p>
        </p:txBody>
      </p:sp>
      <p:sp>
        <p:nvSpPr>
          <p:cNvPr id="6" name="Footer Placeholder 5"/>
          <p:cNvSpPr>
            <a:spLocks noGrp="1"/>
          </p:cNvSpPr>
          <p:nvPr>
            <p:ph type="ftr" sz="quarter" idx="11"/>
          </p:nvPr>
        </p:nvSpPr>
        <p:spPr/>
        <p:txBody>
          <a:bodyPr/>
          <a:lstStyle/>
          <a:p>
            <a:r>
              <a:rPr lang="pt-BR" smtClean="0"/>
              <a:t>Paulo Augusto ponciano</a:t>
            </a:r>
            <a:endParaRPr lang="pt-BR"/>
          </a:p>
        </p:txBody>
      </p:sp>
      <p:sp>
        <p:nvSpPr>
          <p:cNvPr id="7" name="Slide Number Placeholder 6"/>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89103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56FFC55-F5B1-4A34-9487-DACF0850DFD7}" type="datetime1">
              <a:rPr lang="pt-BR" smtClean="0"/>
              <a:t>13/05/2021</a:t>
            </a:fld>
            <a:endParaRPr lang="pt-BR"/>
          </a:p>
        </p:txBody>
      </p:sp>
      <p:sp>
        <p:nvSpPr>
          <p:cNvPr id="6" name="Footer Placeholder 5"/>
          <p:cNvSpPr>
            <a:spLocks noGrp="1"/>
          </p:cNvSpPr>
          <p:nvPr>
            <p:ph type="ftr" sz="quarter" idx="11"/>
          </p:nvPr>
        </p:nvSpPr>
        <p:spPr/>
        <p:txBody>
          <a:bodyPr/>
          <a:lstStyle/>
          <a:p>
            <a:r>
              <a:rPr lang="pt-BR" smtClean="0"/>
              <a:t>Paulo Augusto ponciano</a:t>
            </a:r>
            <a:endParaRPr lang="pt-BR"/>
          </a:p>
        </p:txBody>
      </p:sp>
      <p:sp>
        <p:nvSpPr>
          <p:cNvPr id="7" name="Slide Number Placeholder 6"/>
          <p:cNvSpPr>
            <a:spLocks noGrp="1"/>
          </p:cNvSpPr>
          <p:nvPr>
            <p:ph type="sldNum" sz="quarter" idx="12"/>
          </p:nvPr>
        </p:nvSpPr>
        <p:spPr/>
        <p:txBody>
          <a:bodyPr/>
          <a:lstStyle/>
          <a:p>
            <a:fld id="{92C5F87B-C91A-4896-AE1D-1131BB77481E}" type="slidenum">
              <a:rPr lang="pt-BR" smtClean="0"/>
              <a:t>‹#›</a:t>
            </a:fld>
            <a:endParaRPr lang="pt-BR"/>
          </a:p>
        </p:txBody>
      </p:sp>
    </p:spTree>
    <p:extLst>
      <p:ext uri="{BB962C8B-B14F-4D97-AF65-F5344CB8AC3E}">
        <p14:creationId xmlns:p14="http://schemas.microsoft.com/office/powerpoint/2010/main" val="354060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0AD61D-3AE1-4BC2-AF31-1C7D0CDB1D18}" type="datetime1">
              <a:rPr lang="pt-BR" smtClean="0"/>
              <a:t>13/05/2021</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pt-BR" smtClean="0"/>
              <a:t>Paulo Augusto ponciano</a:t>
            </a:r>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C5F87B-C91A-4896-AE1D-1131BB77481E}" type="slidenum">
              <a:rPr lang="pt-BR" smtClean="0"/>
              <a:t>‹#›</a:t>
            </a:fld>
            <a:endParaRPr lang="pt-BR"/>
          </a:p>
        </p:txBody>
      </p:sp>
    </p:spTree>
    <p:extLst>
      <p:ext uri="{BB962C8B-B14F-4D97-AF65-F5344CB8AC3E}">
        <p14:creationId xmlns:p14="http://schemas.microsoft.com/office/powerpoint/2010/main" val="26472352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731151"/>
          </a:xfrm>
        </p:spPr>
        <p:txBody>
          <a:bodyPr>
            <a:normAutofit fontScale="90000"/>
          </a:bodyPr>
          <a:lstStyle/>
          <a:p>
            <a:r>
              <a:rPr lang="pt-BR" b="1" dirty="0" smtClean="0"/>
              <a:t>Devops</a:t>
            </a:r>
            <a:endParaRPr lang="pt-BR" b="1" dirty="0"/>
          </a:p>
        </p:txBody>
      </p:sp>
      <p:sp>
        <p:nvSpPr>
          <p:cNvPr id="3" name="Subtítulo 2"/>
          <p:cNvSpPr>
            <a:spLocks noGrp="1"/>
          </p:cNvSpPr>
          <p:nvPr>
            <p:ph type="subTitle" idx="1"/>
          </p:nvPr>
        </p:nvSpPr>
        <p:spPr/>
        <p:txBody>
          <a:bodyPr/>
          <a:lstStyle/>
          <a:p>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469308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lstStyle/>
          <a:p>
            <a:r>
              <a:rPr lang="pt-BR" dirty="0" err="1"/>
              <a:t>Scrum</a:t>
            </a:r>
            <a:r>
              <a:rPr lang="pt-BR" dirty="0"/>
              <a:t> é um processo empírico, baseado pura e simplesmente nas experiências passadas de seus </a:t>
            </a:r>
            <a:r>
              <a:rPr lang="pt-BR" dirty="0" smtClean="0"/>
              <a:t>criadores (</a:t>
            </a:r>
            <a:r>
              <a:rPr lang="de-DE" dirty="0"/>
              <a:t>Ken Schwaber e Jeff Sutherland</a:t>
            </a:r>
            <a:r>
              <a:rPr lang="pt-BR" dirty="0" smtClean="0"/>
              <a:t>) </a:t>
            </a:r>
            <a:r>
              <a:rPr lang="pt-BR" dirty="0"/>
              <a:t>que desde o início da década de 90 aplicam </a:t>
            </a:r>
            <a:r>
              <a:rPr lang="pt-BR" dirty="0" err="1"/>
              <a:t>Scrum</a:t>
            </a:r>
            <a:r>
              <a:rPr lang="pt-BR" dirty="0"/>
              <a:t> em projetos de software com sucesso, já sendo uma das metodologias ágeis mais usadas no mundo.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9948170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err="1" smtClean="0"/>
              <a:t>jenkins</a:t>
            </a:r>
            <a:r>
              <a:rPr lang="pt-BR" dirty="0" smtClean="0"/>
              <a:t/>
            </a:r>
            <a:br>
              <a:rPr lang="pt-BR" dirty="0" smtClean="0"/>
            </a:br>
            <a:r>
              <a:rPr lang="pt-BR" dirty="0"/>
              <a:t/>
            </a:r>
            <a:br>
              <a:rPr lang="pt-BR" dirty="0"/>
            </a:br>
            <a:endParaRPr lang="pt-BR"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pic>
        <p:nvPicPr>
          <p:cNvPr id="2050" name="Picture 2" descr="Jenkins : Utilizando a API para builds remotos – ChurrOps on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613" y="2740025"/>
            <a:ext cx="5082386" cy="337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050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jenkins</a:t>
            </a:r>
            <a:endParaRPr lang="pt-BR" dirty="0"/>
          </a:p>
        </p:txBody>
      </p:sp>
      <p:sp>
        <p:nvSpPr>
          <p:cNvPr id="3" name="Espaço Reservado para Conteúdo 2"/>
          <p:cNvSpPr>
            <a:spLocks noGrp="1"/>
          </p:cNvSpPr>
          <p:nvPr>
            <p:ph idx="1"/>
          </p:nvPr>
        </p:nvSpPr>
        <p:spPr/>
        <p:txBody>
          <a:bodyPr/>
          <a:lstStyle/>
          <a:p>
            <a:r>
              <a:rPr lang="pt-BR" b="1" dirty="0" err="1" smtClean="0"/>
              <a:t>Jenkins</a:t>
            </a:r>
            <a:r>
              <a:rPr lang="pt-BR" dirty="0"/>
              <a:t> </a:t>
            </a:r>
            <a:r>
              <a:rPr lang="pt-BR" dirty="0" smtClean="0"/>
              <a:t>é </a:t>
            </a:r>
            <a:r>
              <a:rPr lang="pt-BR" dirty="0"/>
              <a:t>uma ferramenta de integração contínua de código aberto, fácil de instalar e configurar. </a:t>
            </a:r>
            <a:r>
              <a:rPr lang="pt-BR" dirty="0" smtClean="0"/>
              <a:t>Apresenta ótimos resultados </a:t>
            </a:r>
            <a:r>
              <a:rPr lang="pt-BR" dirty="0"/>
              <a:t>e </a:t>
            </a:r>
            <a:r>
              <a:rPr lang="pt-BR" dirty="0" smtClean="0"/>
              <a:t>economia de </a:t>
            </a:r>
            <a:r>
              <a:rPr lang="pt-BR" dirty="0"/>
              <a:t>tempo se </a:t>
            </a:r>
            <a:r>
              <a:rPr lang="pt-BR" dirty="0" smtClean="0"/>
              <a:t>devidamente configurado.</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048688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Jenkins</a:t>
            </a:r>
            <a:endParaRPr lang="pt-BR" dirty="0"/>
          </a:p>
        </p:txBody>
      </p:sp>
      <p:sp>
        <p:nvSpPr>
          <p:cNvPr id="3" name="Espaço Reservado para Conteúdo 2"/>
          <p:cNvSpPr>
            <a:spLocks noGrp="1"/>
          </p:cNvSpPr>
          <p:nvPr>
            <p:ph idx="1"/>
          </p:nvPr>
        </p:nvSpPr>
        <p:spPr/>
        <p:txBody>
          <a:bodyPr/>
          <a:lstStyle/>
          <a:p>
            <a:pPr algn="just"/>
            <a:r>
              <a:rPr lang="pt-BR" dirty="0"/>
              <a:t>É</a:t>
            </a:r>
            <a:r>
              <a:rPr lang="pt-BR" dirty="0" smtClean="0"/>
              <a:t> </a:t>
            </a:r>
            <a:r>
              <a:rPr lang="pt-BR" dirty="0"/>
              <a:t>um servidor de automação gratuito e de código aberto. Ele ajuda a automatizar as partes do desenvolvimento de software relacionadas à construção, teste e implantação, facilitando a integração e entrega contínuas. É um sistema baseado em servidor que é executado em contêineres de </a:t>
            </a:r>
            <a:r>
              <a:rPr lang="pt-BR" dirty="0" err="1"/>
              <a:t>servlet</a:t>
            </a:r>
            <a:r>
              <a:rPr lang="pt-BR" dirty="0"/>
              <a:t> como o Apache </a:t>
            </a:r>
            <a:r>
              <a:rPr lang="pt-BR" dirty="0" smtClean="0"/>
              <a:t>Tomcat.</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963490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smtClean="0"/>
              <a:t>Paulo Augusto ponciano</a:t>
            </a:r>
            <a:endParaRPr lang="pt-BR"/>
          </a:p>
        </p:txBody>
      </p:sp>
      <p:pic>
        <p:nvPicPr>
          <p:cNvPr id="3074" name="Picture 2" descr="Using the Pipeline Plugin to Accelerate Continuous Delivery -- Pa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99" y="486547"/>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783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ipeline: Stage View | Jenkins plug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465" y="179710"/>
            <a:ext cx="8222326" cy="647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987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jenkins</a:t>
            </a:r>
            <a:endParaRPr lang="pt-BR" dirty="0"/>
          </a:p>
        </p:txBody>
      </p:sp>
      <p:sp>
        <p:nvSpPr>
          <p:cNvPr id="3" name="Espaço Reservado para Conteúdo 2"/>
          <p:cNvSpPr>
            <a:spLocks noGrp="1"/>
          </p:cNvSpPr>
          <p:nvPr>
            <p:ph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pic>
        <p:nvPicPr>
          <p:cNvPr id="5" name="Imagem 4"/>
          <p:cNvPicPr>
            <a:picLocks noChangeAspect="1"/>
          </p:cNvPicPr>
          <p:nvPr/>
        </p:nvPicPr>
        <p:blipFill>
          <a:blip r:embed="rId2"/>
          <a:stretch>
            <a:fillRect/>
          </a:stretch>
        </p:blipFill>
        <p:spPr>
          <a:xfrm>
            <a:off x="930527" y="0"/>
            <a:ext cx="10327768" cy="6858000"/>
          </a:xfrm>
          <a:prstGeom prst="rect">
            <a:avLst/>
          </a:prstGeom>
        </p:spPr>
      </p:pic>
    </p:spTree>
    <p:extLst>
      <p:ext uri="{BB962C8B-B14F-4D97-AF65-F5344CB8AC3E}">
        <p14:creationId xmlns:p14="http://schemas.microsoft.com/office/powerpoint/2010/main" val="366968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Pilares</a:t>
            </a:r>
          </a:p>
          <a:p>
            <a:pPr lvl="1"/>
            <a:r>
              <a:rPr lang="pt-BR" b="1" u="sng" dirty="0"/>
              <a:t>Transparência: </a:t>
            </a:r>
            <a:r>
              <a:rPr lang="pt-BR" dirty="0"/>
              <a:t>aspectos significativos do processo devem estar visíveis aos responsáveis pelos resultados</a:t>
            </a:r>
            <a:r>
              <a:rPr lang="pt-BR" dirty="0" smtClean="0"/>
              <a:t>.</a:t>
            </a:r>
            <a:endParaRPr lang="pt-BR" dirty="0"/>
          </a:p>
          <a:p>
            <a:pPr lvl="1"/>
            <a:r>
              <a:rPr lang="pt-BR" b="1" u="sng" dirty="0"/>
              <a:t>Inspeção:</a:t>
            </a:r>
            <a:r>
              <a:rPr lang="pt-BR" dirty="0"/>
              <a:t> os usuários </a:t>
            </a:r>
            <a:r>
              <a:rPr lang="pt-BR" dirty="0" err="1"/>
              <a:t>Scrum</a:t>
            </a:r>
            <a:r>
              <a:rPr lang="pt-BR" dirty="0"/>
              <a:t> devem, frequentemente, inspecionar os artefatos </a:t>
            </a:r>
            <a:r>
              <a:rPr lang="pt-BR" dirty="0" err="1"/>
              <a:t>Scrum</a:t>
            </a:r>
            <a:r>
              <a:rPr lang="pt-BR" dirty="0"/>
              <a:t> e o progresso em direção a detectar variações. Esta inspeção não deve, no entanto, ser tão frequente que atrapalhe a própria execução das tarefas</a:t>
            </a:r>
            <a:r>
              <a:rPr lang="pt-BR" dirty="0" smtClean="0"/>
              <a:t>.</a:t>
            </a:r>
            <a:endParaRPr lang="pt-BR" dirty="0"/>
          </a:p>
          <a:p>
            <a:pPr lvl="1"/>
            <a:r>
              <a:rPr lang="pt-BR" b="1" u="sng" dirty="0"/>
              <a:t>Adaptação:</a:t>
            </a:r>
            <a:r>
              <a:rPr lang="pt-BR" dirty="0"/>
              <a:t> se um ou mais aspectos de um processo desviou para fora dos limites aceitáveis ou produto não será inaceitável, o processo ou o material sendo produzido deve ser ajustado.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385216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lstStyle/>
          <a:p>
            <a:r>
              <a:rPr lang="pt-BR" dirty="0" smtClean="0"/>
              <a:t>Papéis:</a:t>
            </a:r>
          </a:p>
          <a:p>
            <a:pPr lvl="1"/>
            <a:r>
              <a:rPr lang="pt-BR" b="1" u="sng" dirty="0" err="1"/>
              <a:t>Product</a:t>
            </a:r>
            <a:r>
              <a:rPr lang="pt-BR" b="1" u="sng" dirty="0"/>
              <a:t> </a:t>
            </a:r>
            <a:r>
              <a:rPr lang="pt-BR" b="1" u="sng" dirty="0" err="1" smtClean="0"/>
              <a:t>Owner</a:t>
            </a:r>
            <a:r>
              <a:rPr lang="pt-BR" b="1" u="sng" dirty="0"/>
              <a:t>:</a:t>
            </a:r>
            <a:r>
              <a:rPr lang="pt-BR" b="1" dirty="0"/>
              <a:t> </a:t>
            </a:r>
            <a:r>
              <a:rPr lang="pt-BR" dirty="0"/>
              <a:t>É o responsável pelo ROI (retorne sobre o investimento) do projeto, é responsável por gerenciar e priorizar o </a:t>
            </a:r>
            <a:r>
              <a:rPr lang="pt-BR" dirty="0" err="1"/>
              <a:t>Product</a:t>
            </a:r>
            <a:r>
              <a:rPr lang="pt-BR" dirty="0"/>
              <a:t> </a:t>
            </a:r>
            <a:r>
              <a:rPr lang="pt-BR" dirty="0" err="1"/>
              <a:t>Backlog</a:t>
            </a:r>
            <a:r>
              <a:rPr lang="pt-BR" dirty="0"/>
              <a:t> (veja mais abaixo) e para que o </a:t>
            </a:r>
            <a:r>
              <a:rPr lang="pt-BR" dirty="0" err="1"/>
              <a:t>Scrum</a:t>
            </a:r>
            <a:r>
              <a:rPr lang="pt-BR" dirty="0"/>
              <a:t> funcione e ele consiga trabalhar, toda a organização deve respeitar as suas decisões. No mundo mais tradicional da gestão de projetos, o P.O. seria o Gerente de Produto (</a:t>
            </a:r>
            <a:r>
              <a:rPr lang="pt-BR" dirty="0" err="1"/>
              <a:t>Product</a:t>
            </a:r>
            <a:r>
              <a:rPr lang="pt-BR" dirty="0"/>
              <a:t> Manager)</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95693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lstStyle/>
          <a:p>
            <a:r>
              <a:rPr lang="pt-BR" dirty="0" smtClean="0"/>
              <a:t>Papéis:</a:t>
            </a:r>
          </a:p>
          <a:p>
            <a:pPr lvl="1"/>
            <a:r>
              <a:rPr lang="pt-BR" b="1" u="sng" dirty="0"/>
              <a:t>Desenvolvedores:</a:t>
            </a:r>
            <a:r>
              <a:rPr lang="pt-BR" dirty="0"/>
              <a:t> São os responsáveis por desenvolver o produto. O time de desenvolvedores (que não precisa e não deve ser composto apenas por desenvolvedores) é </a:t>
            </a:r>
            <a:r>
              <a:rPr lang="pt-BR" dirty="0" err="1"/>
              <a:t>auto-gerenciável</a:t>
            </a:r>
            <a:r>
              <a:rPr lang="pt-BR" dirty="0"/>
              <a:t>, multifuncional e compartilham a responsabilidade pelo sucesso ou fracasso do projeto.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465554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lstStyle/>
          <a:p>
            <a:r>
              <a:rPr lang="pt-BR" dirty="0" smtClean="0"/>
              <a:t>Papéis:</a:t>
            </a:r>
          </a:p>
          <a:p>
            <a:pPr lvl="1"/>
            <a:r>
              <a:rPr lang="pt-BR" b="1" u="sng" dirty="0" err="1"/>
              <a:t>Scrum</a:t>
            </a:r>
            <a:r>
              <a:rPr lang="pt-BR" b="1" u="sng" dirty="0"/>
              <a:t> </a:t>
            </a:r>
            <a:r>
              <a:rPr lang="pt-BR" b="1" u="sng" dirty="0" smtClean="0"/>
              <a:t>Master:</a:t>
            </a:r>
            <a:r>
              <a:rPr lang="pt-BR" dirty="0" smtClean="0"/>
              <a:t> É </a:t>
            </a:r>
            <a:r>
              <a:rPr lang="pt-BR" dirty="0"/>
              <a:t>o responsável por aplicar e garantir a adoção do </a:t>
            </a:r>
            <a:r>
              <a:rPr lang="pt-BR" dirty="0" err="1"/>
              <a:t>Scrum</a:t>
            </a:r>
            <a:r>
              <a:rPr lang="pt-BR" dirty="0"/>
              <a:t> dentro da equipe e até mesmo dentro da organização onde estão inseridos. Cabe ao </a:t>
            </a:r>
            <a:r>
              <a:rPr lang="pt-BR" dirty="0" err="1"/>
              <a:t>Scrum</a:t>
            </a:r>
            <a:r>
              <a:rPr lang="pt-BR" dirty="0"/>
              <a:t> Master, que é um líder-servidor, liderar o time para que os objetivos do </a:t>
            </a:r>
            <a:r>
              <a:rPr lang="pt-BR" dirty="0" err="1"/>
              <a:t>Product</a:t>
            </a:r>
            <a:r>
              <a:rPr lang="pt-BR" dirty="0"/>
              <a:t> </a:t>
            </a:r>
            <a:r>
              <a:rPr lang="pt-BR" dirty="0" err="1"/>
              <a:t>Owner</a:t>
            </a:r>
            <a:r>
              <a:rPr lang="pt-BR" dirty="0"/>
              <a:t> sejam alcançados e para que o time de desenvolvimento consiga avançar sem impedimentos, removendo-os quando necessário.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503050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normAutofit/>
          </a:bodyPr>
          <a:lstStyle/>
          <a:p>
            <a:r>
              <a:rPr lang="pt-BR" dirty="0"/>
              <a:t>Eventos: O </a:t>
            </a:r>
            <a:r>
              <a:rPr lang="pt-BR" dirty="0" err="1"/>
              <a:t>Scrum</a:t>
            </a:r>
            <a:r>
              <a:rPr lang="pt-BR" dirty="0"/>
              <a:t> chama seus eventos de time-boxes, uma vez que são eventos de duração fechada. Um evento pode ser encerrado em tempo menor do que o previsto, mas nunca maior, e o </a:t>
            </a:r>
            <a:r>
              <a:rPr lang="pt-BR" dirty="0" err="1"/>
              <a:t>Scrum</a:t>
            </a:r>
            <a:r>
              <a:rPr lang="pt-BR" dirty="0"/>
              <a:t> Master deve garantir isso enquanto facilitador dos eventos. </a:t>
            </a:r>
            <a:endParaRPr lang="pt-BR" dirty="0" smtClean="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358838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lstStyle/>
          <a:p>
            <a:r>
              <a:rPr lang="pt-BR" dirty="0" smtClean="0"/>
              <a:t>Os eventos do </a:t>
            </a:r>
            <a:r>
              <a:rPr lang="pt-BR" dirty="0" err="1" smtClean="0"/>
              <a:t>Scrum</a:t>
            </a:r>
            <a:r>
              <a:rPr lang="pt-BR" dirty="0" smtClean="0"/>
              <a:t> são:</a:t>
            </a:r>
          </a:p>
          <a:p>
            <a:pPr lvl="1"/>
            <a:r>
              <a:rPr lang="pt-BR" b="1" dirty="0"/>
              <a:t>Sprint:</a:t>
            </a:r>
          </a:p>
          <a:p>
            <a:pPr lvl="1"/>
            <a:r>
              <a:rPr lang="pt-BR" b="1" dirty="0"/>
              <a:t>Sprint </a:t>
            </a:r>
            <a:r>
              <a:rPr lang="pt-BR" b="1" dirty="0" smtClean="0"/>
              <a:t>Planning</a:t>
            </a:r>
            <a:endParaRPr lang="pt-BR" b="1" dirty="0"/>
          </a:p>
          <a:p>
            <a:pPr lvl="1"/>
            <a:r>
              <a:rPr lang="pt-BR" b="1" dirty="0"/>
              <a:t>Daily </a:t>
            </a:r>
            <a:r>
              <a:rPr lang="pt-BR" b="1" dirty="0" err="1" smtClean="0"/>
              <a:t>Scrum</a:t>
            </a:r>
            <a:endParaRPr lang="pt-BR" b="1" dirty="0"/>
          </a:p>
          <a:p>
            <a:pPr lvl="1"/>
            <a:r>
              <a:rPr lang="pt-BR" b="1" dirty="0"/>
              <a:t>Sprint </a:t>
            </a:r>
            <a:r>
              <a:rPr lang="pt-BR" b="1" dirty="0" err="1" smtClean="0"/>
              <a:t>Review</a:t>
            </a:r>
            <a:endParaRPr lang="pt-BR" b="1" dirty="0"/>
          </a:p>
          <a:p>
            <a:pPr lvl="1"/>
            <a:r>
              <a:rPr lang="pt-BR" b="1" dirty="0"/>
              <a:t>Sprint </a:t>
            </a:r>
            <a:r>
              <a:rPr lang="pt-BR" b="1" dirty="0" err="1" smtClean="0"/>
              <a:t>Retrospective</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857863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r>
              <a:rPr lang="pt-BR" dirty="0" smtClean="0"/>
              <a:t> - </a:t>
            </a:r>
            <a:r>
              <a:rPr lang="pt-BR" dirty="0" err="1" smtClean="0"/>
              <a:t>Sprints</a:t>
            </a:r>
            <a:endParaRPr lang="pt-BR" dirty="0"/>
          </a:p>
        </p:txBody>
      </p:sp>
      <p:sp>
        <p:nvSpPr>
          <p:cNvPr id="3" name="Espaço Reservado para Conteúdo 2"/>
          <p:cNvSpPr>
            <a:spLocks noGrp="1"/>
          </p:cNvSpPr>
          <p:nvPr>
            <p:ph idx="1"/>
          </p:nvPr>
        </p:nvSpPr>
        <p:spPr/>
        <p:txBody>
          <a:bodyPr/>
          <a:lstStyle/>
          <a:p>
            <a:r>
              <a:rPr lang="pt-BR" dirty="0"/>
              <a:t>As </a:t>
            </a:r>
            <a:r>
              <a:rPr lang="pt-BR" dirty="0" err="1"/>
              <a:t>sprints</a:t>
            </a:r>
            <a:r>
              <a:rPr lang="pt-BR" dirty="0"/>
              <a:t> são time-boxes de 1 mês ou menos e são o coração do </a:t>
            </a:r>
            <a:r>
              <a:rPr lang="pt-BR" dirty="0" err="1"/>
              <a:t>Scrum</a:t>
            </a:r>
            <a:r>
              <a:rPr lang="pt-BR" dirty="0"/>
              <a:t>. Durante o período da Sprint um incremento utilizável do produto é criado. </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601227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r>
              <a:rPr lang="pt-BR" dirty="0" smtClean="0"/>
              <a:t> – Sprint </a:t>
            </a:r>
            <a:r>
              <a:rPr lang="pt-BR" dirty="0" err="1" smtClean="0"/>
              <a:t>planning</a:t>
            </a:r>
            <a:endParaRPr lang="pt-BR" dirty="0"/>
          </a:p>
        </p:txBody>
      </p:sp>
      <p:sp>
        <p:nvSpPr>
          <p:cNvPr id="3" name="Espaço Reservado para Conteúdo 2"/>
          <p:cNvSpPr>
            <a:spLocks noGrp="1"/>
          </p:cNvSpPr>
          <p:nvPr>
            <p:ph idx="1"/>
          </p:nvPr>
        </p:nvSpPr>
        <p:spPr/>
        <p:txBody>
          <a:bodyPr/>
          <a:lstStyle/>
          <a:p>
            <a:r>
              <a:rPr lang="pt-BR" dirty="0"/>
              <a:t>Time-box de 8h para uma </a:t>
            </a:r>
            <a:r>
              <a:rPr lang="pt-BR" dirty="0" err="1"/>
              <a:t>sprint</a:t>
            </a:r>
            <a:r>
              <a:rPr lang="pt-BR" dirty="0"/>
              <a:t> de um mês, ou menos tempo de acordo com o tamanho da Sprint. Nesta reunião é onde o </a:t>
            </a:r>
            <a:r>
              <a:rPr lang="pt-BR" dirty="0" err="1"/>
              <a:t>Product</a:t>
            </a:r>
            <a:r>
              <a:rPr lang="pt-BR" dirty="0"/>
              <a:t> </a:t>
            </a:r>
            <a:r>
              <a:rPr lang="pt-BR" dirty="0" err="1"/>
              <a:t>Owner</a:t>
            </a:r>
            <a:r>
              <a:rPr lang="pt-BR" dirty="0"/>
              <a:t> é ouvido em relação às prioridades e os objetivos desta Sprint. É nela também onde o time irá deliberar sobre o que conseguem fazer nesta </a:t>
            </a:r>
            <a:r>
              <a:rPr lang="pt-BR" dirty="0" err="1"/>
              <a:t>sprint</a:t>
            </a:r>
            <a:r>
              <a:rPr lang="pt-BR" dirty="0"/>
              <a:t> em relação às necessidades do P.O., formalizando o </a:t>
            </a:r>
            <a:r>
              <a:rPr lang="pt-BR" b="1" dirty="0"/>
              <a:t>Sprint </a:t>
            </a:r>
            <a:r>
              <a:rPr lang="pt-BR" b="1" dirty="0" err="1"/>
              <a:t>Backlog</a:t>
            </a:r>
            <a:r>
              <a:rPr lang="pt-BR" dirty="0"/>
              <a:t>, ou lista de coisas que serão feitas no próximo mês.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887374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r>
              <a:rPr lang="pt-BR" dirty="0" smtClean="0"/>
              <a:t> – </a:t>
            </a:r>
            <a:r>
              <a:rPr lang="pt-BR" dirty="0" err="1" smtClean="0"/>
              <a:t>daily</a:t>
            </a:r>
            <a:r>
              <a:rPr lang="pt-BR" dirty="0" smtClean="0"/>
              <a:t> </a:t>
            </a:r>
            <a:r>
              <a:rPr lang="pt-BR" dirty="0" err="1" smtClean="0"/>
              <a:t>scrum</a:t>
            </a:r>
            <a:endParaRPr lang="pt-BR" dirty="0"/>
          </a:p>
        </p:txBody>
      </p:sp>
      <p:sp>
        <p:nvSpPr>
          <p:cNvPr id="3" name="Espaço Reservado para Conteúdo 2"/>
          <p:cNvSpPr>
            <a:spLocks noGrp="1"/>
          </p:cNvSpPr>
          <p:nvPr>
            <p:ph idx="1"/>
          </p:nvPr>
        </p:nvSpPr>
        <p:spPr/>
        <p:txBody>
          <a:bodyPr/>
          <a:lstStyle/>
          <a:p>
            <a:r>
              <a:rPr lang="pt-BR" dirty="0"/>
              <a:t>Time-box de 15 min que deve acontecer diariamente, sempre no mesmo local e horário para gerar consistência e evitar perda de tempo, facilitada pelo </a:t>
            </a:r>
            <a:r>
              <a:rPr lang="pt-BR" dirty="0" err="1"/>
              <a:t>Scrum</a:t>
            </a:r>
            <a:r>
              <a:rPr lang="pt-BR" dirty="0"/>
              <a:t> Master. Nesta reunião, que deve ser muito dinâmica e que popularmente é feita em pé (para evitar prolongamentos e distrações), cada membro do time deve responder apenas três perguntas: o que eu fiz ontem, o que eu vou fazer hoje e se tem algo me impedindo.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4221106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Antes do DevOps, o que é integração contínua?</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595744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r>
              <a:rPr lang="pt-BR" dirty="0" smtClean="0"/>
              <a:t> - </a:t>
            </a:r>
            <a:r>
              <a:rPr lang="pt-BR" dirty="0"/>
              <a:t>Sprint </a:t>
            </a:r>
            <a:r>
              <a:rPr lang="pt-BR" dirty="0" err="1"/>
              <a:t>Review</a:t>
            </a:r>
            <a:endParaRPr lang="pt-BR" dirty="0"/>
          </a:p>
        </p:txBody>
      </p:sp>
      <p:sp>
        <p:nvSpPr>
          <p:cNvPr id="3" name="Espaço Reservado para Conteúdo 2"/>
          <p:cNvSpPr>
            <a:spLocks noGrp="1"/>
          </p:cNvSpPr>
          <p:nvPr>
            <p:ph idx="1"/>
          </p:nvPr>
        </p:nvSpPr>
        <p:spPr/>
        <p:txBody>
          <a:bodyPr/>
          <a:lstStyle/>
          <a:p>
            <a:r>
              <a:rPr lang="pt-BR" dirty="0"/>
              <a:t>Time-box de 4h para </a:t>
            </a:r>
            <a:r>
              <a:rPr lang="pt-BR" dirty="0" err="1"/>
              <a:t>sprints</a:t>
            </a:r>
            <a:r>
              <a:rPr lang="pt-BR" dirty="0"/>
              <a:t> de 1 mês onde o incremento do produto, que está pronto pra uso, é apresentado ao </a:t>
            </a:r>
            <a:r>
              <a:rPr lang="pt-BR" dirty="0" err="1"/>
              <a:t>Product</a:t>
            </a:r>
            <a:r>
              <a:rPr lang="pt-BR" dirty="0"/>
              <a:t> </a:t>
            </a:r>
            <a:r>
              <a:rPr lang="pt-BR" dirty="0" err="1"/>
              <a:t>Owner</a:t>
            </a:r>
            <a:r>
              <a:rPr lang="pt-BR" dirty="0"/>
              <a:t> para apreciação. Também é na </a:t>
            </a:r>
            <a:r>
              <a:rPr lang="pt-BR" dirty="0" err="1"/>
              <a:t>review</a:t>
            </a:r>
            <a:r>
              <a:rPr lang="pt-BR" dirty="0"/>
              <a:t> (que deve ser facilitada pelo </a:t>
            </a:r>
            <a:r>
              <a:rPr lang="pt-BR" dirty="0" err="1"/>
              <a:t>Scrum</a:t>
            </a:r>
            <a:r>
              <a:rPr lang="pt-BR" dirty="0"/>
              <a:t> Master) que o </a:t>
            </a:r>
            <a:r>
              <a:rPr lang="pt-BR" dirty="0" err="1"/>
              <a:t>Product</a:t>
            </a:r>
            <a:r>
              <a:rPr lang="pt-BR" dirty="0"/>
              <a:t> </a:t>
            </a:r>
            <a:r>
              <a:rPr lang="pt-BR" dirty="0" err="1"/>
              <a:t>Owner</a:t>
            </a:r>
            <a:r>
              <a:rPr lang="pt-BR" dirty="0"/>
              <a:t> apresentará os números, gráficos e tudo o mais que for importante à equipe saber sobre o </a:t>
            </a:r>
            <a:r>
              <a:rPr lang="pt-BR" dirty="0" smtClean="0"/>
              <a:t>produto.</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473161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r>
              <a:rPr lang="pt-BR" dirty="0" smtClean="0"/>
              <a:t> – Sprint </a:t>
            </a:r>
            <a:r>
              <a:rPr lang="pt-BR" dirty="0" err="1" smtClean="0"/>
              <a:t>retrospective</a:t>
            </a:r>
            <a:endParaRPr lang="pt-BR" dirty="0"/>
          </a:p>
        </p:txBody>
      </p:sp>
      <p:sp>
        <p:nvSpPr>
          <p:cNvPr id="3" name="Espaço Reservado para Conteúdo 2"/>
          <p:cNvSpPr>
            <a:spLocks noGrp="1"/>
          </p:cNvSpPr>
          <p:nvPr>
            <p:ph idx="1"/>
          </p:nvPr>
        </p:nvSpPr>
        <p:spPr/>
        <p:txBody>
          <a:bodyPr/>
          <a:lstStyle/>
          <a:p>
            <a:r>
              <a:rPr lang="pt-BR" dirty="0"/>
              <a:t>Time-box e 3h para </a:t>
            </a:r>
            <a:r>
              <a:rPr lang="pt-BR" dirty="0" err="1"/>
              <a:t>sprints</a:t>
            </a:r>
            <a:r>
              <a:rPr lang="pt-BR" dirty="0"/>
              <a:t> de 1 mês onde o time de desenvolvedores e o </a:t>
            </a:r>
            <a:r>
              <a:rPr lang="pt-BR" dirty="0" err="1"/>
              <a:t>Scrum</a:t>
            </a:r>
            <a:r>
              <a:rPr lang="pt-BR" dirty="0"/>
              <a:t> Master (que atua apenas como facilitador) falam sobre os resultados obtidos na Sprint que passou e as lições tiradas a partir daí, para melhorar o processo, fortemente arraigado ao pilar de adaptação.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3451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CMMI</a:t>
            </a:r>
            <a:endParaRPr lang="pt-BR" dirty="0"/>
          </a:p>
        </p:txBody>
      </p:sp>
      <p:sp>
        <p:nvSpPr>
          <p:cNvPr id="3" name="Espaço Reservado para Conteúdo 2"/>
          <p:cNvSpPr>
            <a:spLocks noGrp="1"/>
          </p:cNvSpPr>
          <p:nvPr>
            <p:ph idx="1"/>
          </p:nvPr>
        </p:nvSpPr>
        <p:spPr/>
        <p:txBody>
          <a:bodyPr/>
          <a:lstStyle/>
          <a:p>
            <a:pPr algn="just"/>
            <a:r>
              <a:rPr lang="pt-BR" dirty="0"/>
              <a:t>Unir o </a:t>
            </a:r>
            <a:r>
              <a:rPr lang="pt-BR" dirty="0" err="1" smtClean="0"/>
              <a:t>Agile</a:t>
            </a:r>
            <a:r>
              <a:rPr lang="pt-BR" dirty="0" smtClean="0"/>
              <a:t> ao </a:t>
            </a:r>
            <a:r>
              <a:rPr lang="pt-BR" dirty="0"/>
              <a:t>CMMI tem como objetivo melhorar a comunicação entre cliente e equipe de desenvolvimento. Isto possibilita a antecipação da identificação de defeitos que ficam mais caros à medida que o projeto vai evoluindo e as fases do desenvolvimento vão sendo finalizadas.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596213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cmmi</a:t>
            </a:r>
            <a:endParaRPr lang="pt-BR" dirty="0"/>
          </a:p>
        </p:txBody>
      </p:sp>
      <p:sp>
        <p:nvSpPr>
          <p:cNvPr id="3" name="Espaço Reservado para Conteúdo 2"/>
          <p:cNvSpPr>
            <a:spLocks noGrp="1"/>
          </p:cNvSpPr>
          <p:nvPr>
            <p:ph idx="1"/>
          </p:nvPr>
        </p:nvSpPr>
        <p:spPr/>
        <p:txBody>
          <a:bodyPr/>
          <a:lstStyle/>
          <a:p>
            <a:pPr fontAlgn="base"/>
            <a:r>
              <a:rPr lang="pt-BR" dirty="0"/>
              <a:t>O </a:t>
            </a:r>
            <a:r>
              <a:rPr lang="pt-BR" i="1" dirty="0"/>
              <a:t>CMMI</a:t>
            </a:r>
            <a:r>
              <a:rPr lang="pt-BR" dirty="0"/>
              <a:t> possui 5 níveis de maturidade:</a:t>
            </a:r>
          </a:p>
          <a:p>
            <a:pPr lvl="1" fontAlgn="base"/>
            <a:r>
              <a:rPr lang="pt-BR" dirty="0"/>
              <a:t>Nível 1 – Inicial;</a:t>
            </a:r>
          </a:p>
          <a:p>
            <a:pPr lvl="1" fontAlgn="base"/>
            <a:r>
              <a:rPr lang="pt-BR" dirty="0"/>
              <a:t>Nível 2 – Gerenciado;</a:t>
            </a:r>
          </a:p>
          <a:p>
            <a:pPr lvl="1" fontAlgn="base"/>
            <a:r>
              <a:rPr lang="pt-BR" dirty="0"/>
              <a:t>Nível 3 – Definido;</a:t>
            </a:r>
          </a:p>
          <a:p>
            <a:pPr lvl="1" fontAlgn="base"/>
            <a:r>
              <a:rPr lang="pt-BR" dirty="0"/>
              <a:t>Nível 4 – Quantitativamente gerenciado;</a:t>
            </a:r>
          </a:p>
          <a:p>
            <a:pPr lvl="1" fontAlgn="base"/>
            <a:r>
              <a:rPr lang="pt-BR" dirty="0"/>
              <a:t>Nível 5 – Em otimização.</a:t>
            </a:r>
          </a:p>
          <a:p>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298979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cmmi</a:t>
            </a:r>
            <a:endParaRPr lang="pt-BR"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457829786"/>
              </p:ext>
            </p:extLst>
          </p:nvPr>
        </p:nvGraphicFramePr>
        <p:xfrm>
          <a:off x="3146854" y="1441621"/>
          <a:ext cx="8872151" cy="4915280"/>
        </p:xfrm>
        <a:graphic>
          <a:graphicData uri="http://schemas.openxmlformats.org/drawingml/2006/table">
            <a:tbl>
              <a:tblPr>
                <a:tableStyleId>{327F97BB-C833-4FB7-BDE5-3F7075034690}</a:tableStyleId>
              </a:tblPr>
              <a:tblGrid>
                <a:gridCol w="2133600">
                  <a:extLst>
                    <a:ext uri="{9D8B030D-6E8A-4147-A177-3AD203B41FA5}">
                      <a16:colId xmlns:a16="http://schemas.microsoft.com/office/drawing/2014/main" val="20000"/>
                    </a:ext>
                  </a:extLst>
                </a:gridCol>
                <a:gridCol w="1927654">
                  <a:extLst>
                    <a:ext uri="{9D8B030D-6E8A-4147-A177-3AD203B41FA5}">
                      <a16:colId xmlns:a16="http://schemas.microsoft.com/office/drawing/2014/main" val="20001"/>
                    </a:ext>
                  </a:extLst>
                </a:gridCol>
                <a:gridCol w="4810897">
                  <a:extLst>
                    <a:ext uri="{9D8B030D-6E8A-4147-A177-3AD203B41FA5}">
                      <a16:colId xmlns:a16="http://schemas.microsoft.com/office/drawing/2014/main" val="20002"/>
                    </a:ext>
                  </a:extLst>
                </a:gridCol>
              </a:tblGrid>
              <a:tr h="244483">
                <a:tc>
                  <a:txBody>
                    <a:bodyPr/>
                    <a:lstStyle/>
                    <a:p>
                      <a:pPr algn="l" fontAlgn="base"/>
                      <a:r>
                        <a:rPr lang="pt-BR" sz="1200" b="1" dirty="0">
                          <a:effectLst/>
                          <a:latin typeface="Arial" panose="020B0604020202020204" pitchFamily="34" charset="0"/>
                          <a:cs typeface="Arial" panose="020B0604020202020204" pitchFamily="34" charset="0"/>
                        </a:rPr>
                        <a:t>Nível</a:t>
                      </a:r>
                    </a:p>
                  </a:txBody>
                  <a:tcPr marL="33747" marR="33747" marT="33747" marB="33747" anchor="ctr"/>
                </a:tc>
                <a:tc>
                  <a:txBody>
                    <a:bodyPr/>
                    <a:lstStyle/>
                    <a:p>
                      <a:pPr algn="l" fontAlgn="base"/>
                      <a:r>
                        <a:rPr lang="pt-BR" sz="1200" b="1" dirty="0">
                          <a:effectLst/>
                          <a:latin typeface="Arial" panose="020B0604020202020204" pitchFamily="34" charset="0"/>
                          <a:cs typeface="Arial" panose="020B0604020202020204" pitchFamily="34" charset="0"/>
                        </a:rPr>
                        <a:t>Objetivo</a:t>
                      </a:r>
                    </a:p>
                  </a:txBody>
                  <a:tcPr marL="33747" marR="33747" marT="33747" marB="33747" anchor="ctr"/>
                </a:tc>
                <a:tc>
                  <a:txBody>
                    <a:bodyPr/>
                    <a:lstStyle/>
                    <a:p>
                      <a:pPr algn="l" fontAlgn="base"/>
                      <a:r>
                        <a:rPr lang="pt-BR" sz="1200" b="1" dirty="0">
                          <a:effectLst/>
                          <a:latin typeface="Arial" panose="020B0604020202020204" pitchFamily="34" charset="0"/>
                          <a:cs typeface="Arial" panose="020B0604020202020204" pitchFamily="34" charset="0"/>
                        </a:rPr>
                        <a:t>Práticas </a:t>
                      </a:r>
                      <a:r>
                        <a:rPr lang="pt-BR" sz="1200" b="1" dirty="0" err="1">
                          <a:effectLst/>
                          <a:latin typeface="Arial" panose="020B0604020202020204" pitchFamily="34" charset="0"/>
                          <a:cs typeface="Arial" panose="020B0604020202020204" pitchFamily="34" charset="0"/>
                        </a:rPr>
                        <a:t>Scrum</a:t>
                      </a:r>
                      <a:endParaRPr lang="pt-BR" sz="1200" b="1" dirty="0">
                        <a:effectLst/>
                        <a:latin typeface="Arial" panose="020B0604020202020204" pitchFamily="34" charset="0"/>
                        <a:cs typeface="Arial" panose="020B0604020202020204" pitchFamily="34" charset="0"/>
                      </a:endParaRPr>
                    </a:p>
                  </a:txBody>
                  <a:tcPr marL="33747" marR="33747" marT="33747" marB="33747" anchor="ctr"/>
                </a:tc>
                <a:extLst>
                  <a:ext uri="{0D108BD9-81ED-4DB2-BD59-A6C34878D82A}">
                    <a16:rowId xmlns:a16="http://schemas.microsoft.com/office/drawing/2014/main" val="10000"/>
                  </a:ext>
                </a:extLst>
              </a:tr>
              <a:tr h="1756407">
                <a:tc>
                  <a:txBody>
                    <a:bodyPr/>
                    <a:lstStyle/>
                    <a:p>
                      <a:pPr algn="l" fontAlgn="base"/>
                      <a:r>
                        <a:rPr lang="pt-BR" sz="1200">
                          <a:effectLst/>
                          <a:latin typeface="Arial" panose="020B0604020202020204" pitchFamily="34" charset="0"/>
                          <a:cs typeface="Arial" panose="020B0604020202020204" pitchFamily="34" charset="0"/>
                        </a:rPr>
                        <a:t>2 – Gerenciado</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a:effectLst/>
                          <a:latin typeface="Arial" panose="020B0604020202020204" pitchFamily="34" charset="0"/>
                          <a:cs typeface="Arial" panose="020B0604020202020204" pitchFamily="34" charset="0"/>
                        </a:rPr>
                        <a:t>Gerenciamento básico de projetos</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dirty="0">
                          <a:effectLst/>
                          <a:latin typeface="Arial" panose="020B0604020202020204" pitchFamily="34" charset="0"/>
                          <a:cs typeface="Arial" panose="020B0604020202020204" pitchFamily="34" charset="0"/>
                        </a:rPr>
                        <a:t>- Criação e gerenciamento do </a:t>
                      </a:r>
                      <a:r>
                        <a:rPr lang="pt-BR" sz="1200" dirty="0" err="1">
                          <a:effectLst/>
                          <a:latin typeface="Arial" panose="020B0604020202020204" pitchFamily="34" charset="0"/>
                          <a:cs typeface="Arial" panose="020B0604020202020204" pitchFamily="34" charset="0"/>
                        </a:rPr>
                        <a:t>Product</a:t>
                      </a:r>
                      <a:r>
                        <a:rPr lang="pt-BR" sz="1200" dirty="0">
                          <a:effectLst/>
                          <a:latin typeface="Arial" panose="020B0604020202020204" pitchFamily="34" charset="0"/>
                          <a:cs typeface="Arial" panose="020B0604020202020204" pitchFamily="34" charset="0"/>
                        </a:rPr>
                        <a:t> </a:t>
                      </a:r>
                      <a:r>
                        <a:rPr lang="pt-BR" sz="1200" dirty="0" err="1">
                          <a:effectLst/>
                          <a:latin typeface="Arial" panose="020B0604020202020204" pitchFamily="34" charset="0"/>
                          <a:cs typeface="Arial" panose="020B0604020202020204" pitchFamily="34" charset="0"/>
                        </a:rPr>
                        <a:t>Backlog</a:t>
                      </a:r>
                      <a:endParaRPr lang="pt-BR" sz="1200" dirty="0">
                        <a:effectLst/>
                        <a:latin typeface="Arial" panose="020B0604020202020204" pitchFamily="34" charset="0"/>
                        <a:cs typeface="Arial" panose="020B0604020202020204" pitchFamily="34" charset="0"/>
                      </a:endParaRPr>
                    </a:p>
                    <a:p>
                      <a:pPr algn="l" fontAlgn="base"/>
                      <a:r>
                        <a:rPr lang="pt-BR" sz="1200" dirty="0">
                          <a:effectLst/>
                          <a:latin typeface="Arial" panose="020B0604020202020204" pitchFamily="34" charset="0"/>
                          <a:cs typeface="Arial" panose="020B0604020202020204" pitchFamily="34" charset="0"/>
                        </a:rPr>
                        <a:t>- Definir plano de release/versão de entrega</a:t>
                      </a:r>
                    </a:p>
                    <a:p>
                      <a:pPr algn="l" fontAlgn="base"/>
                      <a:r>
                        <a:rPr lang="pt-BR" sz="1200" dirty="0">
                          <a:effectLst/>
                          <a:latin typeface="Arial" panose="020B0604020202020204" pitchFamily="34" charset="0"/>
                          <a:cs typeface="Arial" panose="020B0604020202020204" pitchFamily="34" charset="0"/>
                        </a:rPr>
                        <a:t>- Definir duração das </a:t>
                      </a:r>
                      <a:r>
                        <a:rPr lang="pt-BR" sz="1200" dirty="0" err="1">
                          <a:effectLst/>
                          <a:latin typeface="Arial" panose="020B0604020202020204" pitchFamily="34" charset="0"/>
                          <a:cs typeface="Arial" panose="020B0604020202020204" pitchFamily="34" charset="0"/>
                        </a:rPr>
                        <a:t>Sprints</a:t>
                      </a:r>
                      <a:endParaRPr lang="pt-BR" sz="1200" dirty="0">
                        <a:effectLst/>
                        <a:latin typeface="Arial" panose="020B0604020202020204" pitchFamily="34" charset="0"/>
                        <a:cs typeface="Arial" panose="020B0604020202020204" pitchFamily="34" charset="0"/>
                      </a:endParaRPr>
                    </a:p>
                    <a:p>
                      <a:pPr algn="l" fontAlgn="base"/>
                      <a:r>
                        <a:rPr lang="pt-BR" sz="1200" dirty="0">
                          <a:effectLst/>
                          <a:latin typeface="Arial" panose="020B0604020202020204" pitchFamily="34" charset="0"/>
                          <a:cs typeface="Arial" panose="020B0604020202020204" pitchFamily="34" charset="0"/>
                        </a:rPr>
                        <a:t>- Estabelecer métricas que serão consideradas (velocidade em pontos, velocidade em horas, defeitos, testes bem-sucedidos)</a:t>
                      </a:r>
                    </a:p>
                    <a:p>
                      <a:pPr algn="l" fontAlgn="base"/>
                      <a:r>
                        <a:rPr lang="pt-BR" sz="1200" dirty="0">
                          <a:effectLst/>
                          <a:latin typeface="Arial" panose="020B0604020202020204" pitchFamily="34" charset="0"/>
                          <a:cs typeface="Arial" panose="020B0604020202020204" pitchFamily="34" charset="0"/>
                        </a:rPr>
                        <a:t>- Definição dos testes automatizados</a:t>
                      </a:r>
                      <a:endParaRPr lang="pt-BR" sz="1200" b="0" dirty="0">
                        <a:effectLst/>
                        <a:latin typeface="Arial" panose="020B0604020202020204" pitchFamily="34" charset="0"/>
                        <a:cs typeface="Arial" panose="020B0604020202020204" pitchFamily="34" charset="0"/>
                      </a:endParaRPr>
                    </a:p>
                  </a:txBody>
                  <a:tcPr marL="33747" marR="33747" marT="33747" marB="33747" anchor="ctr"/>
                </a:tc>
                <a:extLst>
                  <a:ext uri="{0D108BD9-81ED-4DB2-BD59-A6C34878D82A}">
                    <a16:rowId xmlns:a16="http://schemas.microsoft.com/office/drawing/2014/main" val="10001"/>
                  </a:ext>
                </a:extLst>
              </a:tr>
              <a:tr h="913292">
                <a:tc>
                  <a:txBody>
                    <a:bodyPr/>
                    <a:lstStyle/>
                    <a:p>
                      <a:pPr algn="l" fontAlgn="base"/>
                      <a:r>
                        <a:rPr lang="pt-BR" sz="1200">
                          <a:effectLst/>
                          <a:latin typeface="Arial" panose="020B0604020202020204" pitchFamily="34" charset="0"/>
                          <a:cs typeface="Arial" panose="020B0604020202020204" pitchFamily="34" charset="0"/>
                        </a:rPr>
                        <a:t>3 – Definido</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a:effectLst/>
                          <a:latin typeface="Arial" panose="020B0604020202020204" pitchFamily="34" charset="0"/>
                          <a:cs typeface="Arial" panose="020B0604020202020204" pitchFamily="34" charset="0"/>
                        </a:rPr>
                        <a:t>Padronização do processo</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a:effectLst/>
                          <a:latin typeface="Arial" panose="020B0604020202020204" pitchFamily="34" charset="0"/>
                          <a:cs typeface="Arial" panose="020B0604020202020204" pitchFamily="34" charset="0"/>
                        </a:rPr>
                        <a:t>- Definição formal dos papeis e cerimônias do Scrum</a:t>
                      </a:r>
                    </a:p>
                    <a:p>
                      <a:pPr algn="l" fontAlgn="base"/>
                      <a:r>
                        <a:rPr lang="pt-BR" sz="1200">
                          <a:effectLst/>
                          <a:latin typeface="Arial" panose="020B0604020202020204" pitchFamily="34" charset="0"/>
                          <a:cs typeface="Arial" panose="020B0604020202020204" pitchFamily="34" charset="0"/>
                        </a:rPr>
                        <a:t>- Definição formal do processo de gestão de risco através das cerimônias do Scrum</a:t>
                      </a:r>
                      <a:endParaRPr lang="pt-BR" sz="1200" b="0">
                        <a:effectLst/>
                        <a:latin typeface="Arial" panose="020B0604020202020204" pitchFamily="34" charset="0"/>
                        <a:cs typeface="Arial" panose="020B0604020202020204" pitchFamily="34" charset="0"/>
                      </a:endParaRPr>
                    </a:p>
                  </a:txBody>
                  <a:tcPr marL="33747" marR="33747" marT="33747" marB="33747" anchor="ctr"/>
                </a:tc>
                <a:extLst>
                  <a:ext uri="{0D108BD9-81ED-4DB2-BD59-A6C34878D82A}">
                    <a16:rowId xmlns:a16="http://schemas.microsoft.com/office/drawing/2014/main" val="10002"/>
                  </a:ext>
                </a:extLst>
              </a:tr>
              <a:tr h="913292">
                <a:tc>
                  <a:txBody>
                    <a:bodyPr/>
                    <a:lstStyle/>
                    <a:p>
                      <a:pPr algn="l" fontAlgn="base"/>
                      <a:r>
                        <a:rPr lang="pt-BR" sz="1200">
                          <a:effectLst/>
                          <a:latin typeface="Arial" panose="020B0604020202020204" pitchFamily="34" charset="0"/>
                          <a:cs typeface="Arial" panose="020B0604020202020204" pitchFamily="34" charset="0"/>
                        </a:rPr>
                        <a:t>4 – Quantitativamente Gerenciado</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a:effectLst/>
                          <a:latin typeface="Arial" panose="020B0604020202020204" pitchFamily="34" charset="0"/>
                          <a:cs typeface="Arial" panose="020B0604020202020204" pitchFamily="34" charset="0"/>
                        </a:rPr>
                        <a:t>Gerenciar quantitativamente</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a:effectLst/>
                          <a:latin typeface="Arial" panose="020B0604020202020204" pitchFamily="34" charset="0"/>
                          <a:cs typeface="Arial" panose="020B0604020202020204" pitchFamily="34" charset="0"/>
                        </a:rPr>
                        <a:t>- Utilizar e formalizar métricas como velocidade, defeitos, testes bem-sucedidos para análise de variações e tendências, e tomadas de decisões para ações preventivas ou corretivas</a:t>
                      </a:r>
                      <a:endParaRPr lang="pt-BR" sz="1200" b="0">
                        <a:effectLst/>
                        <a:latin typeface="Arial" panose="020B0604020202020204" pitchFamily="34" charset="0"/>
                        <a:cs typeface="Arial" panose="020B0604020202020204" pitchFamily="34" charset="0"/>
                      </a:endParaRPr>
                    </a:p>
                  </a:txBody>
                  <a:tcPr marL="33747" marR="33747" marT="33747" marB="33747" anchor="ctr"/>
                </a:tc>
                <a:extLst>
                  <a:ext uri="{0D108BD9-81ED-4DB2-BD59-A6C34878D82A}">
                    <a16:rowId xmlns:a16="http://schemas.microsoft.com/office/drawing/2014/main" val="10003"/>
                  </a:ext>
                </a:extLst>
              </a:tr>
              <a:tr h="1081915">
                <a:tc>
                  <a:txBody>
                    <a:bodyPr/>
                    <a:lstStyle/>
                    <a:p>
                      <a:pPr algn="l" fontAlgn="base"/>
                      <a:r>
                        <a:rPr lang="pt-BR" sz="1200">
                          <a:effectLst/>
                          <a:latin typeface="Arial" panose="020B0604020202020204" pitchFamily="34" charset="0"/>
                          <a:cs typeface="Arial" panose="020B0604020202020204" pitchFamily="34" charset="0"/>
                        </a:rPr>
                        <a:t>5 – Otimizado</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a:effectLst/>
                          <a:latin typeface="Arial" panose="020B0604020202020204" pitchFamily="34" charset="0"/>
                          <a:cs typeface="Arial" panose="020B0604020202020204" pitchFamily="34" charset="0"/>
                        </a:rPr>
                        <a:t>Melhoria Contínua</a:t>
                      </a:r>
                      <a:endParaRPr lang="pt-BR" sz="1200" b="0">
                        <a:effectLst/>
                        <a:latin typeface="Arial" panose="020B0604020202020204" pitchFamily="34" charset="0"/>
                        <a:cs typeface="Arial" panose="020B0604020202020204" pitchFamily="34" charset="0"/>
                      </a:endParaRPr>
                    </a:p>
                  </a:txBody>
                  <a:tcPr marL="33747" marR="33747" marT="33747" marB="33747" anchor="ctr"/>
                </a:tc>
                <a:tc>
                  <a:txBody>
                    <a:bodyPr/>
                    <a:lstStyle/>
                    <a:p>
                      <a:pPr algn="l" fontAlgn="base"/>
                      <a:r>
                        <a:rPr lang="pt-BR" sz="1200" dirty="0">
                          <a:effectLst/>
                          <a:latin typeface="Arial" panose="020B0604020202020204" pitchFamily="34" charset="0"/>
                          <a:cs typeface="Arial" panose="020B0604020202020204" pitchFamily="34" charset="0"/>
                        </a:rPr>
                        <a:t>- Utilizar as reuniões de retrospectiva das </a:t>
                      </a:r>
                      <a:r>
                        <a:rPr lang="pt-BR" sz="1200" dirty="0" err="1">
                          <a:effectLst/>
                          <a:latin typeface="Arial" panose="020B0604020202020204" pitchFamily="34" charset="0"/>
                          <a:cs typeface="Arial" panose="020B0604020202020204" pitchFamily="34" charset="0"/>
                        </a:rPr>
                        <a:t>Sprints</a:t>
                      </a:r>
                      <a:r>
                        <a:rPr lang="pt-BR" sz="1200" dirty="0">
                          <a:effectLst/>
                          <a:latin typeface="Arial" panose="020B0604020202020204" pitchFamily="34" charset="0"/>
                          <a:cs typeface="Arial" panose="020B0604020202020204" pitchFamily="34" charset="0"/>
                        </a:rPr>
                        <a:t> para identificar, documentar e traçar plano de ação para implementar itens de melhoria.</a:t>
                      </a:r>
                    </a:p>
                    <a:p>
                      <a:pPr algn="l" fontAlgn="base"/>
                      <a:r>
                        <a:rPr lang="pt-BR" sz="1200" dirty="0">
                          <a:effectLst/>
                          <a:latin typeface="Arial" panose="020B0604020202020204" pitchFamily="34" charset="0"/>
                          <a:cs typeface="Arial" panose="020B0604020202020204" pitchFamily="34" charset="0"/>
                        </a:rPr>
                        <a:t>- Ciclo PDCA (</a:t>
                      </a:r>
                      <a:r>
                        <a:rPr lang="pt-BR" sz="1200" dirty="0" err="1">
                          <a:effectLst/>
                          <a:latin typeface="Arial" panose="020B0604020202020204" pitchFamily="34" charset="0"/>
                          <a:cs typeface="Arial" panose="020B0604020202020204" pitchFamily="34" charset="0"/>
                        </a:rPr>
                        <a:t>Plan</a:t>
                      </a:r>
                      <a:r>
                        <a:rPr lang="pt-BR" sz="1200" dirty="0">
                          <a:effectLst/>
                          <a:latin typeface="Arial" panose="020B0604020202020204" pitchFamily="34" charset="0"/>
                          <a:cs typeface="Arial" panose="020B0604020202020204" pitchFamily="34" charset="0"/>
                        </a:rPr>
                        <a:t>-Do-</a:t>
                      </a:r>
                      <a:r>
                        <a:rPr lang="pt-BR" sz="1200" dirty="0" err="1">
                          <a:effectLst/>
                          <a:latin typeface="Arial" panose="020B0604020202020204" pitchFamily="34" charset="0"/>
                          <a:cs typeface="Arial" panose="020B0604020202020204" pitchFamily="34" charset="0"/>
                        </a:rPr>
                        <a:t>Check</a:t>
                      </a:r>
                      <a:r>
                        <a:rPr lang="pt-BR" sz="1200" dirty="0">
                          <a:effectLst/>
                          <a:latin typeface="Arial" panose="020B0604020202020204" pitchFamily="34" charset="0"/>
                          <a:cs typeface="Arial" panose="020B0604020202020204" pitchFamily="34" charset="0"/>
                        </a:rPr>
                        <a:t>-</a:t>
                      </a:r>
                      <a:r>
                        <a:rPr lang="pt-BR" sz="1200" dirty="0" err="1">
                          <a:effectLst/>
                          <a:latin typeface="Arial" panose="020B0604020202020204" pitchFamily="34" charset="0"/>
                          <a:cs typeface="Arial" panose="020B0604020202020204" pitchFamily="34" charset="0"/>
                        </a:rPr>
                        <a:t>Act</a:t>
                      </a:r>
                      <a:r>
                        <a:rPr lang="pt-BR" sz="1200" dirty="0">
                          <a:effectLst/>
                          <a:latin typeface="Arial" panose="020B0604020202020204" pitchFamily="34" charset="0"/>
                          <a:cs typeface="Arial" panose="020B0604020202020204" pitchFamily="34" charset="0"/>
                        </a:rPr>
                        <a:t>)</a:t>
                      </a:r>
                      <a:endParaRPr lang="pt-BR" sz="1200" b="0" dirty="0">
                        <a:effectLst/>
                        <a:latin typeface="Arial" panose="020B0604020202020204" pitchFamily="34" charset="0"/>
                        <a:cs typeface="Arial" panose="020B0604020202020204" pitchFamily="34" charset="0"/>
                      </a:endParaRPr>
                    </a:p>
                  </a:txBody>
                  <a:tcPr marL="33747" marR="33747" marT="33747" marB="33747" anchor="ctr"/>
                </a:tc>
                <a:extLst>
                  <a:ext uri="{0D108BD9-81ED-4DB2-BD59-A6C34878D82A}">
                    <a16:rowId xmlns:a16="http://schemas.microsoft.com/office/drawing/2014/main" val="10004"/>
                  </a:ext>
                </a:extLst>
              </a:tr>
            </a:tbl>
          </a:graphicData>
        </a:graphic>
      </p:graphicFrame>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909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XP</a:t>
            </a:r>
            <a:endParaRPr lang="pt-BR" dirty="0"/>
          </a:p>
        </p:txBody>
      </p:sp>
      <p:sp>
        <p:nvSpPr>
          <p:cNvPr id="3" name="Espaço Reservado para Conteúdo 2"/>
          <p:cNvSpPr>
            <a:spLocks noGrp="1"/>
          </p:cNvSpPr>
          <p:nvPr>
            <p:ph idx="1"/>
          </p:nvPr>
        </p:nvSpPr>
        <p:spPr/>
        <p:txBody>
          <a:bodyPr/>
          <a:lstStyle/>
          <a:p>
            <a:r>
              <a:rPr lang="pt-BR" dirty="0"/>
              <a:t>Extreme </a:t>
            </a:r>
            <a:r>
              <a:rPr lang="pt-BR" dirty="0" err="1"/>
              <a:t>Programming</a:t>
            </a:r>
            <a:r>
              <a:rPr lang="pt-BR" dirty="0"/>
              <a:t> (XP) é uma metodologia ágil para equipes pequenas e médias que desenvolvem software baseado em requisitos vagos e que se modificam </a:t>
            </a:r>
            <a:r>
              <a:rPr lang="pt-BR" dirty="0" smtClean="0"/>
              <a:t>rapidamente.</a:t>
            </a:r>
          </a:p>
          <a:p>
            <a:r>
              <a:rPr lang="pt-BR" dirty="0"/>
              <a:t>Uma de suas práticas mais conhecidas é a programação em pares, que é uma técnica em que dois programadores compartilham uma única máquina para desenvolver o código, no qual um dos programadores desenvolve e o outro observa procurando a identificação de erros para sua pronta correção. </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797849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Agora sim, </a:t>
            </a:r>
            <a:r>
              <a:rPr lang="pt-BR" b="1" dirty="0" err="1" smtClean="0"/>
              <a:t>devops</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654929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DevOps</a:t>
            </a:r>
            <a:endParaRPr lang="pt-BR" dirty="0"/>
          </a:p>
        </p:txBody>
      </p:sp>
      <p:sp>
        <p:nvSpPr>
          <p:cNvPr id="3" name="Marcador de Posição de Conteúdo 2"/>
          <p:cNvSpPr>
            <a:spLocks noGrp="1"/>
          </p:cNvSpPr>
          <p:nvPr>
            <p:ph idx="1"/>
          </p:nvPr>
        </p:nvSpPr>
        <p:spPr/>
        <p:txBody>
          <a:bodyPr/>
          <a:lstStyle/>
          <a:p>
            <a:pPr algn="just"/>
            <a:r>
              <a:rPr lang="pt-BR" dirty="0" smtClean="0"/>
              <a:t>É uma cultura que, através da integração contínua, visa aproximar Desenvolvedores (Dev) com as demais pessoas envolvidas no processo de desenvolvimento do software, ou seja, o operacional (Ops), que tem como principal objetivo facilictar a comunicação entre os envolvidos e automatizar e monitorar todas as fases de construção do software (desenvolvimento, testes, liberação para produção e gerenciamento de infra-estrutura necessária).</a:t>
            </a:r>
            <a:endParaRPr lang="pt-BR" dirty="0"/>
          </a:p>
        </p:txBody>
      </p:sp>
      <p:sp>
        <p:nvSpPr>
          <p:cNvPr id="4" name="Marcador de Posição do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69508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pt-BR" dirty="0" smtClean="0"/>
              <a:t>DevOps</a:t>
            </a:r>
            <a:endParaRPr lang="pt-BR" dirty="0"/>
          </a:p>
        </p:txBody>
      </p:sp>
      <p:sp>
        <p:nvSpPr>
          <p:cNvPr id="3" name="Marcador de Posição de Conteúdo 2"/>
          <p:cNvSpPr>
            <a:spLocks noGrp="1"/>
          </p:cNvSpPr>
          <p:nvPr>
            <p:ph idx="1"/>
          </p:nvPr>
        </p:nvSpPr>
        <p:spPr/>
        <p:txBody>
          <a:bodyPr/>
          <a:lstStyle/>
          <a:p>
            <a:r>
              <a:rPr lang="pt-BR" dirty="0" smtClean="0"/>
              <a:t>Pode-se ser entendido como uma cultura que visa unir o time técnico de desenvolvimento do software com os envolvidos na operação.</a:t>
            </a:r>
            <a:endParaRPr lang="pt-BR" dirty="0"/>
          </a:p>
        </p:txBody>
      </p:sp>
      <p:sp>
        <p:nvSpPr>
          <p:cNvPr id="4" name="Marcador de Posição do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722309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Devops</a:t>
            </a:r>
            <a:endParaRPr lang="pt-BR" dirty="0"/>
          </a:p>
        </p:txBody>
      </p:sp>
      <p:sp>
        <p:nvSpPr>
          <p:cNvPr id="3" name="Marcador de Posição de Conteúdo 2"/>
          <p:cNvSpPr>
            <a:spLocks noGrp="1"/>
          </p:cNvSpPr>
          <p:nvPr>
            <p:ph idx="1"/>
          </p:nvPr>
        </p:nvSpPr>
        <p:spPr/>
        <p:txBody>
          <a:bodyPr/>
          <a:lstStyle/>
          <a:p>
            <a:r>
              <a:rPr lang="pt-BR" dirty="0" smtClean="0"/>
              <a:t>A cultura DevOps auxilia empresas e projetos no processo de lançamentos de novas versões, controlando de forma automatizada todas as etapas do gama evolutivo.</a:t>
            </a:r>
            <a:endParaRPr lang="pt-BR" dirty="0"/>
          </a:p>
        </p:txBody>
      </p:sp>
      <p:sp>
        <p:nvSpPr>
          <p:cNvPr id="4" name="Marcador de Posição do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228768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Integração contínua</a:t>
            </a:r>
            <a:endParaRPr lang="pt-BR" dirty="0"/>
          </a:p>
        </p:txBody>
      </p:sp>
      <p:sp>
        <p:nvSpPr>
          <p:cNvPr id="3" name="Espaço Reservado para Conteúdo 2"/>
          <p:cNvSpPr>
            <a:spLocks noGrp="1"/>
          </p:cNvSpPr>
          <p:nvPr>
            <p:ph idx="1"/>
          </p:nvPr>
        </p:nvSpPr>
        <p:spPr/>
        <p:txBody>
          <a:bodyPr/>
          <a:lstStyle/>
          <a:p>
            <a:pPr algn="just"/>
            <a:r>
              <a:rPr lang="pt-BR" dirty="0" smtClean="0"/>
              <a:t>CI (</a:t>
            </a:r>
            <a:r>
              <a:rPr lang="pt-BR" dirty="0"/>
              <a:t>Continuous </a:t>
            </a:r>
            <a:r>
              <a:rPr lang="pt-BR" dirty="0" smtClean="0"/>
              <a:t>integration), é uma disciplina dentro da Engenharia de Software que apresenta a prática de unir de forma automatizada o trabalho de todos os desenvolvedores do time em uma única linha principal de entrega, que é disponibilizada para testes ou publicação em produção várias vezes ao dia.</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95096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devops</a:t>
            </a:r>
            <a:endParaRPr lang="pt-BR" dirty="0"/>
          </a:p>
        </p:txBody>
      </p:sp>
      <p:sp>
        <p:nvSpPr>
          <p:cNvPr id="3" name="Espaço Reservado para Conteúdo 2"/>
          <p:cNvSpPr>
            <a:spLocks noGrp="1"/>
          </p:cNvSpPr>
          <p:nvPr>
            <p:ph idx="1"/>
          </p:nvPr>
        </p:nvSpPr>
        <p:spPr/>
        <p:txBody>
          <a:bodyPr/>
          <a:lstStyle/>
          <a:p>
            <a:r>
              <a:rPr lang="pt-BR" dirty="0" smtClean="0"/>
              <a:t>Porque a implementação desta cultura inovadora?</a:t>
            </a:r>
          </a:p>
          <a:p>
            <a:pPr lvl="1"/>
            <a:r>
              <a:rPr lang="pt-BR" dirty="0" smtClean="0"/>
              <a:t>Pode ser entendido como uma “evolução” das metodologias ágeis.</a:t>
            </a:r>
          </a:p>
          <a:p>
            <a:pPr lvl="1"/>
            <a:r>
              <a:rPr lang="pt-BR" dirty="0" smtClean="0"/>
              <a:t>Integração das equipes. Todos se sentem parte de um todo. Maior colaboratividade.</a:t>
            </a:r>
          </a:p>
          <a:p>
            <a:pPr lvl="1"/>
            <a:r>
              <a:rPr lang="pt-BR" dirty="0" smtClean="0"/>
              <a:t>Passos do processo bem definidos:</a:t>
            </a:r>
          </a:p>
          <a:p>
            <a:pPr lvl="2"/>
            <a:r>
              <a:rPr lang="pt-BR" dirty="0" smtClean="0"/>
              <a:t>Diretrizes</a:t>
            </a:r>
          </a:p>
          <a:p>
            <a:pPr lvl="2"/>
            <a:r>
              <a:rPr lang="pt-BR" dirty="0" smtClean="0"/>
              <a:t>Desenvolvimento orientado a testes</a:t>
            </a:r>
          </a:p>
          <a:p>
            <a:pPr lvl="2"/>
            <a:r>
              <a:rPr lang="pt-BR" dirty="0" smtClean="0"/>
              <a:t>Implementação</a:t>
            </a:r>
          </a:p>
          <a:p>
            <a:pPr lvl="2"/>
            <a:r>
              <a:rPr lang="pt-BR" dirty="0" smtClean="0"/>
              <a:t>Operação</a:t>
            </a:r>
          </a:p>
          <a:p>
            <a:pPr lvl="1"/>
            <a:endParaRPr lang="pt-BR" dirty="0" smtClean="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673469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devops</a:t>
            </a:r>
            <a:endParaRPr lang="pt-BR" dirty="0"/>
          </a:p>
        </p:txBody>
      </p:sp>
      <p:sp>
        <p:nvSpPr>
          <p:cNvPr id="3" name="Espaço Reservado para Conteúdo 2"/>
          <p:cNvSpPr>
            <a:spLocks noGrp="1"/>
          </p:cNvSpPr>
          <p:nvPr>
            <p:ph idx="1"/>
          </p:nvPr>
        </p:nvSpPr>
        <p:spPr/>
        <p:txBody>
          <a:bodyPr/>
          <a:lstStyle/>
          <a:p>
            <a:r>
              <a:rPr lang="pt-BR" dirty="0" smtClean="0"/>
              <a:t>Fornece melhoria e feedback contínuo.</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195904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História do </a:t>
            </a:r>
            <a:r>
              <a:rPr lang="pt-BR" b="1" dirty="0" err="1" smtClean="0"/>
              <a:t>devops</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839120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 do </a:t>
            </a:r>
            <a:r>
              <a:rPr lang="pt-BR" dirty="0" err="1" smtClean="0"/>
              <a:t>devops</a:t>
            </a:r>
            <a:endParaRPr lang="pt-BR" dirty="0"/>
          </a:p>
        </p:txBody>
      </p:sp>
      <p:sp>
        <p:nvSpPr>
          <p:cNvPr id="3" name="Espaço Reservado para Conteúdo 2"/>
          <p:cNvSpPr>
            <a:spLocks noGrp="1"/>
          </p:cNvSpPr>
          <p:nvPr>
            <p:ph idx="1"/>
          </p:nvPr>
        </p:nvSpPr>
        <p:spPr/>
        <p:txBody>
          <a:bodyPr/>
          <a:lstStyle/>
          <a:p>
            <a:r>
              <a:rPr lang="pt-BR" dirty="0"/>
              <a:t>O termo </a:t>
            </a:r>
            <a:r>
              <a:rPr lang="pt-BR" dirty="0" err="1"/>
              <a:t>DevOps</a:t>
            </a:r>
            <a:r>
              <a:rPr lang="pt-BR" dirty="0"/>
              <a:t> foi criado durante a conferência </a:t>
            </a:r>
            <a:r>
              <a:rPr lang="pt-BR" dirty="0" err="1"/>
              <a:t>Velocity</a:t>
            </a:r>
            <a:r>
              <a:rPr lang="pt-BR" dirty="0"/>
              <a:t> da </a:t>
            </a:r>
            <a:r>
              <a:rPr lang="pt-BR" dirty="0" err="1"/>
              <a:t>O’Reilly</a:t>
            </a:r>
            <a:r>
              <a:rPr lang="pt-BR" dirty="0"/>
              <a:t> em 2009, onde John </a:t>
            </a:r>
            <a:r>
              <a:rPr lang="pt-BR" dirty="0" err="1"/>
              <a:t>Allspaw</a:t>
            </a:r>
            <a:r>
              <a:rPr lang="pt-BR" dirty="0"/>
              <a:t> (Etsy.com) e Paul </a:t>
            </a:r>
            <a:r>
              <a:rPr lang="pt-BR" dirty="0" err="1"/>
              <a:t>Hammond</a:t>
            </a:r>
            <a:r>
              <a:rPr lang="pt-BR" dirty="0"/>
              <a:t> (</a:t>
            </a:r>
            <a:r>
              <a:rPr lang="pt-BR" dirty="0" err="1"/>
              <a:t>Typekit</a:t>
            </a:r>
            <a:r>
              <a:rPr lang="pt-BR" dirty="0"/>
              <a:t>) o apresentaram, com o objetivo de unir desenvolvedores (</a:t>
            </a:r>
            <a:r>
              <a:rPr lang="pt-BR" dirty="0" err="1"/>
              <a:t>Dev</a:t>
            </a:r>
            <a:r>
              <a:rPr lang="pt-BR" dirty="0"/>
              <a:t>) e administradores da infra de TI (</a:t>
            </a:r>
            <a:r>
              <a:rPr lang="pt-BR" dirty="0" err="1"/>
              <a:t>Ops</a:t>
            </a:r>
            <a:r>
              <a:rPr lang="pt-BR" dirty="0"/>
              <a:t>), promovendo a integração contínua até a entrega.</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738749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 do </a:t>
            </a:r>
            <a:r>
              <a:rPr lang="pt-BR" dirty="0" err="1" smtClean="0"/>
              <a:t>devops</a:t>
            </a:r>
            <a:endParaRPr lang="pt-BR" dirty="0"/>
          </a:p>
        </p:txBody>
      </p:sp>
      <p:sp>
        <p:nvSpPr>
          <p:cNvPr id="3" name="Marcador de Posição de Conteúdo 2"/>
          <p:cNvSpPr>
            <a:spLocks noGrp="1"/>
          </p:cNvSpPr>
          <p:nvPr>
            <p:ph idx="1"/>
          </p:nvPr>
        </p:nvSpPr>
        <p:spPr/>
        <p:txBody>
          <a:bodyPr/>
          <a:lstStyle/>
          <a:p>
            <a:r>
              <a:rPr lang="pt-BR" dirty="0" smtClean="0"/>
              <a:t>Teve sua primeira aplicação no Flickr, que possuía uma necessidade à epoca de realizarem cerca de 10 liberações de novas versões em produção </a:t>
            </a:r>
            <a:r>
              <a:rPr lang="pt-BR" b="1" dirty="0" smtClean="0"/>
              <a:t>todos os dias</a:t>
            </a:r>
            <a:r>
              <a:rPr lang="pt-BR" dirty="0" smtClean="0"/>
              <a:t>. Para manutenção da qualidade, muitas etapas eram envolidas no processo de construção de rotinas da aplicação, e que dependiam muito do capital humando para o seu êxito, que nem sempre era alcançado.</a:t>
            </a:r>
            <a:endParaRPr lang="pt-BR" dirty="0"/>
          </a:p>
        </p:txBody>
      </p:sp>
      <p:sp>
        <p:nvSpPr>
          <p:cNvPr id="4" name="Marcador de Posição do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151472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Conceitos do </a:t>
            </a:r>
            <a:r>
              <a:rPr lang="pt-BR" b="1" dirty="0" err="1" smtClean="0"/>
              <a:t>devops</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656512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CAMS</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088592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cams</a:t>
            </a:r>
            <a:endParaRPr lang="pt-BR" dirty="0"/>
          </a:p>
        </p:txBody>
      </p:sp>
      <p:sp>
        <p:nvSpPr>
          <p:cNvPr id="3" name="Espaço Reservado para Conteúdo 2"/>
          <p:cNvSpPr>
            <a:spLocks noGrp="1"/>
          </p:cNvSpPr>
          <p:nvPr>
            <p:ph idx="1"/>
          </p:nvPr>
        </p:nvSpPr>
        <p:spPr/>
        <p:txBody>
          <a:bodyPr/>
          <a:lstStyle/>
          <a:p>
            <a:r>
              <a:rPr lang="pt-BR" dirty="0"/>
              <a:t>O </a:t>
            </a:r>
            <a:r>
              <a:rPr lang="pt-BR" dirty="0" err="1"/>
              <a:t>DevOps</a:t>
            </a:r>
            <a:r>
              <a:rPr lang="pt-BR" dirty="0"/>
              <a:t> se mantêm em quatro pilares principais, conhecidos pelas siglas </a:t>
            </a:r>
            <a:r>
              <a:rPr lang="pt-BR" b="1" dirty="0"/>
              <a:t>C.A.M.S</a:t>
            </a:r>
            <a:r>
              <a:rPr lang="pt-BR" dirty="0"/>
              <a:t>, são eles</a:t>
            </a:r>
            <a:r>
              <a:rPr lang="pt-BR" dirty="0" smtClean="0"/>
              <a:t>:</a:t>
            </a:r>
          </a:p>
          <a:p>
            <a:pPr lvl="1"/>
            <a:r>
              <a:rPr lang="pt-BR" b="1" dirty="0"/>
              <a:t>Cultura</a:t>
            </a:r>
          </a:p>
          <a:p>
            <a:pPr lvl="1"/>
            <a:r>
              <a:rPr lang="pt-BR" b="1" dirty="0"/>
              <a:t>Automação</a:t>
            </a:r>
          </a:p>
          <a:p>
            <a:pPr lvl="1"/>
            <a:r>
              <a:rPr lang="pt-BR" b="1" dirty="0"/>
              <a:t>Medição/Avaliação</a:t>
            </a:r>
          </a:p>
          <a:p>
            <a:pPr lvl="1"/>
            <a:r>
              <a:rPr lang="pt-BR" b="1" dirty="0" smtClean="0"/>
              <a:t>Compartilhamento</a:t>
            </a:r>
            <a:endParaRPr lang="pt-BR" b="1"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759199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Cams</a:t>
            </a:r>
            <a:r>
              <a:rPr lang="pt-BR" dirty="0" smtClean="0"/>
              <a:t> – Cultura</a:t>
            </a:r>
            <a:endParaRPr lang="pt-BR" dirty="0"/>
          </a:p>
        </p:txBody>
      </p:sp>
      <p:sp>
        <p:nvSpPr>
          <p:cNvPr id="3" name="Espaço Reservado para Conteúdo 2"/>
          <p:cNvSpPr>
            <a:spLocks noGrp="1"/>
          </p:cNvSpPr>
          <p:nvPr>
            <p:ph idx="1"/>
          </p:nvPr>
        </p:nvSpPr>
        <p:spPr/>
        <p:txBody>
          <a:bodyPr/>
          <a:lstStyle/>
          <a:p>
            <a:pPr algn="just"/>
            <a:r>
              <a:rPr lang="pt-BR" dirty="0"/>
              <a:t>As equipes precisam ter colaboração, mudança de comportamento, flexibilidade, troca de ideia, manter uma relação saudável entre as áreas e, principalmente, trabalharem juntos, evitando responsabilidades centralizadas e incentivando a criação de equipes multidisciplinares.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94974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Cams</a:t>
            </a:r>
            <a:r>
              <a:rPr lang="pt-BR" dirty="0" smtClean="0"/>
              <a:t> – Automação</a:t>
            </a:r>
            <a:endParaRPr lang="pt-BR" dirty="0"/>
          </a:p>
        </p:txBody>
      </p:sp>
      <p:sp>
        <p:nvSpPr>
          <p:cNvPr id="3" name="Espaço Reservado para Conteúdo 2"/>
          <p:cNvSpPr>
            <a:spLocks noGrp="1"/>
          </p:cNvSpPr>
          <p:nvPr>
            <p:ph idx="1"/>
          </p:nvPr>
        </p:nvSpPr>
        <p:spPr/>
        <p:txBody>
          <a:bodyPr>
            <a:normAutofit/>
          </a:bodyPr>
          <a:lstStyle/>
          <a:p>
            <a:pPr algn="just"/>
            <a:r>
              <a:rPr lang="pt-BR" dirty="0"/>
              <a:t>Algumas ferramentas entram em cena para automatizar o maior número de processos, sendo eles: automação para liberação de versão, automação de build, provisionamento de ambientes para testes e monitoramento ou qualquer outro </a:t>
            </a:r>
            <a:r>
              <a:rPr lang="pt-BR" dirty="0" smtClean="0"/>
              <a:t>processo.</a:t>
            </a:r>
            <a:endParaRPr lang="pt-BR" dirty="0"/>
          </a:p>
          <a:p>
            <a:pPr algn="just"/>
            <a:r>
              <a:rPr lang="pt-BR" dirty="0"/>
              <a:t>O interessante é identificar os processos que sejam repetitivos ou que levem bastante tempo e buscar resolver o quanto antes, evitando que se torne algo mais difícil de alterar futuramente.</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98182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Integração contínua</a:t>
            </a:r>
            <a:endParaRPr lang="pt-BR" dirty="0"/>
          </a:p>
        </p:txBody>
      </p:sp>
      <p:sp>
        <p:nvSpPr>
          <p:cNvPr id="3" name="Marcador de Posição de Conteúdo 2"/>
          <p:cNvSpPr>
            <a:spLocks noGrp="1"/>
          </p:cNvSpPr>
          <p:nvPr>
            <p:ph idx="1"/>
          </p:nvPr>
        </p:nvSpPr>
        <p:spPr/>
        <p:txBody>
          <a:bodyPr/>
          <a:lstStyle/>
          <a:p>
            <a:pPr algn="just"/>
            <a:r>
              <a:rPr lang="pt-BR" dirty="0" smtClean="0"/>
              <a:t>Citando Jez Humble, escritor do livro “Entrega Contínua”, Jez cita uma pergunta interessante:</a:t>
            </a:r>
          </a:p>
          <a:p>
            <a:pPr lvl="1" algn="just"/>
            <a:r>
              <a:rPr lang="pt-BR" dirty="0" smtClean="0"/>
              <a:t>Se precisar realizar alteração em 1 linha de código apenas, em quanto tempo você conseguirá disponibilizá-la em produção?</a:t>
            </a:r>
          </a:p>
          <a:p>
            <a:pPr lvl="1" algn="just"/>
            <a:r>
              <a:rPr lang="pt-BR" dirty="0" smtClean="0"/>
              <a:t>Esse processo é repetível, confiável e com adição de qualidade ao produto final?</a:t>
            </a:r>
          </a:p>
        </p:txBody>
      </p:sp>
      <p:sp>
        <p:nvSpPr>
          <p:cNvPr id="4" name="Marcador de Posição do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315263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Cams</a:t>
            </a:r>
            <a:r>
              <a:rPr lang="pt-BR" dirty="0" smtClean="0"/>
              <a:t> – Mediação / avaliação</a:t>
            </a:r>
            <a:endParaRPr lang="pt-BR" dirty="0"/>
          </a:p>
        </p:txBody>
      </p:sp>
      <p:sp>
        <p:nvSpPr>
          <p:cNvPr id="3" name="Espaço Reservado para Conteúdo 2"/>
          <p:cNvSpPr>
            <a:spLocks noGrp="1"/>
          </p:cNvSpPr>
          <p:nvPr>
            <p:ph idx="1"/>
          </p:nvPr>
        </p:nvSpPr>
        <p:spPr/>
        <p:txBody>
          <a:bodyPr/>
          <a:lstStyle/>
          <a:p>
            <a:pPr algn="just"/>
            <a:r>
              <a:rPr lang="pt-BR" dirty="0"/>
              <a:t>Deve-se medir tudo que possível: performance, processos, interações e até mesmo pessoas. Sem medir não se pode melhorar nem aperfeiçoar os processos.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425513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cams</a:t>
            </a:r>
            <a:r>
              <a:rPr lang="pt-BR" dirty="0"/>
              <a:t> </a:t>
            </a:r>
            <a:r>
              <a:rPr lang="pt-BR" dirty="0" smtClean="0"/>
              <a:t>– compartilhamento</a:t>
            </a:r>
            <a:endParaRPr lang="pt-BR" dirty="0"/>
          </a:p>
        </p:txBody>
      </p:sp>
      <p:sp>
        <p:nvSpPr>
          <p:cNvPr id="3" name="Espaço Reservado para Conteúdo 2"/>
          <p:cNvSpPr>
            <a:spLocks noGrp="1"/>
          </p:cNvSpPr>
          <p:nvPr>
            <p:ph idx="1"/>
          </p:nvPr>
        </p:nvSpPr>
        <p:spPr/>
        <p:txBody>
          <a:bodyPr>
            <a:normAutofit fontScale="92500"/>
          </a:bodyPr>
          <a:lstStyle/>
          <a:p>
            <a:pPr algn="just"/>
            <a:r>
              <a:rPr lang="pt-BR" dirty="0"/>
              <a:t>Ter uma boa comunicação entre as equipes, incentivar as pessoas a se comunicarem e compartilharem ideias e problemas é um ponto crucial numa iniciativa do </a:t>
            </a:r>
            <a:r>
              <a:rPr lang="pt-BR" dirty="0" err="1"/>
              <a:t>DevOps</a:t>
            </a:r>
            <a:r>
              <a:rPr lang="pt-BR" dirty="0" smtClean="0"/>
              <a:t>.</a:t>
            </a:r>
            <a:endParaRPr lang="pt-BR" dirty="0"/>
          </a:p>
          <a:p>
            <a:pPr algn="just"/>
            <a:r>
              <a:rPr lang="pt-BR" dirty="0"/>
              <a:t>Histórias de sucesso atraem novos talentos para o movimento e criam um excelente canal de feedback, que fomentam um processo de melhoria contínua</a:t>
            </a:r>
            <a:r>
              <a:rPr lang="pt-BR" dirty="0" smtClean="0"/>
              <a:t>.</a:t>
            </a:r>
            <a:endParaRPr lang="pt-BR" dirty="0"/>
          </a:p>
          <a:p>
            <a:pPr algn="just"/>
            <a:r>
              <a:rPr lang="pt-BR" dirty="0"/>
              <a:t>O </a:t>
            </a:r>
            <a:r>
              <a:rPr lang="pt-BR" b="1" dirty="0" err="1"/>
              <a:t>DevOps</a:t>
            </a:r>
            <a:r>
              <a:rPr lang="pt-BR" dirty="0"/>
              <a:t> é um movimento em constante construção e </a:t>
            </a:r>
            <a:r>
              <a:rPr lang="pt-BR" dirty="0" smtClean="0"/>
              <a:t>definição.</a:t>
            </a:r>
          </a:p>
          <a:p>
            <a:pPr algn="just"/>
            <a:r>
              <a:rPr lang="pt-BR" dirty="0" smtClean="0"/>
              <a:t>Seguir </a:t>
            </a:r>
            <a:r>
              <a:rPr lang="pt-BR" dirty="0"/>
              <a:t>ou aplicar a cultura </a:t>
            </a:r>
            <a:r>
              <a:rPr lang="pt-BR" b="1" dirty="0" err="1"/>
              <a:t>DevOps</a:t>
            </a:r>
            <a:r>
              <a:rPr lang="pt-BR" dirty="0"/>
              <a:t> em uma empresa parte principalmente da mudança de cultura.</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627613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t>Entrega </a:t>
            </a:r>
            <a:r>
              <a:rPr lang="pt-BR" b="1" dirty="0" smtClean="0"/>
              <a:t>contínua</a:t>
            </a:r>
            <a:endParaRPr lang="pt-BR"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725407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Entrega contínua</a:t>
            </a:r>
            <a:endParaRPr lang="pt-BR" dirty="0"/>
          </a:p>
        </p:txBody>
      </p:sp>
      <p:sp>
        <p:nvSpPr>
          <p:cNvPr id="3" name="Espaço Reservado para Conteúdo 2"/>
          <p:cNvSpPr>
            <a:spLocks noGrp="1"/>
          </p:cNvSpPr>
          <p:nvPr>
            <p:ph idx="1"/>
          </p:nvPr>
        </p:nvSpPr>
        <p:spPr/>
        <p:txBody>
          <a:bodyPr>
            <a:normAutofit/>
          </a:bodyPr>
          <a:lstStyle/>
          <a:p>
            <a:pPr algn="just"/>
            <a:r>
              <a:rPr lang="pt-BR" dirty="0"/>
              <a:t>“Entrega contínua é um pequeno ciclo de construção com </a:t>
            </a:r>
            <a:r>
              <a:rPr lang="pt-BR" dirty="0" err="1"/>
              <a:t>sprints</a:t>
            </a:r>
            <a:r>
              <a:rPr lang="pt-BR" dirty="0"/>
              <a:t> curtos…” onde o objetivo é manter o código em um estado implantável a qualquer momento</a:t>
            </a:r>
            <a:r>
              <a:rPr lang="pt-BR" dirty="0" smtClean="0"/>
              <a:t>.</a:t>
            </a:r>
            <a:endParaRPr lang="pt-BR" dirty="0"/>
          </a:p>
          <a:p>
            <a:pPr algn="just"/>
            <a:r>
              <a:rPr lang="pt-BR" dirty="0"/>
              <a:t>Isso não significa que o código ou projeto estão 100% concluídos, mas os conjuntos de recursos disponíveis são verificados, testados, depurados e prontos para implantação, embora você não precise implantar naquele momento.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089813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t>Implantação </a:t>
            </a:r>
            <a:r>
              <a:rPr lang="pt-BR" b="1" dirty="0" smtClean="0"/>
              <a:t>contínua</a:t>
            </a:r>
            <a:endParaRPr lang="pt-BR"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59075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Implantação contínua</a:t>
            </a:r>
            <a:endParaRPr lang="pt-BR" dirty="0"/>
          </a:p>
        </p:txBody>
      </p:sp>
      <p:sp>
        <p:nvSpPr>
          <p:cNvPr id="3" name="Espaço Reservado para Conteúdo 2"/>
          <p:cNvSpPr>
            <a:spLocks noGrp="1"/>
          </p:cNvSpPr>
          <p:nvPr>
            <p:ph idx="1"/>
          </p:nvPr>
        </p:nvSpPr>
        <p:spPr/>
        <p:txBody>
          <a:bodyPr/>
          <a:lstStyle/>
          <a:p>
            <a:pPr algn="just"/>
            <a:r>
              <a:rPr lang="pt-BR" dirty="0"/>
              <a:t>Com a Implantação contínua, todas as alterações feitas são implantadas automaticamente na produção. Essa abordagem funciona bem em ambientes corporativos em que você planeja usar o usuário como o testador real e pode ser mais rápido de ser liberado.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526537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t>Integração </a:t>
            </a:r>
            <a:r>
              <a:rPr lang="pt-BR" b="1" dirty="0" smtClean="0"/>
              <a:t>contínua</a:t>
            </a:r>
            <a:endParaRPr lang="pt-BR"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380515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Integração contínua</a:t>
            </a:r>
            <a:endParaRPr lang="pt-BR" dirty="0"/>
          </a:p>
        </p:txBody>
      </p:sp>
      <p:sp>
        <p:nvSpPr>
          <p:cNvPr id="3" name="Espaço Reservado para Conteúdo 2"/>
          <p:cNvSpPr>
            <a:spLocks noGrp="1"/>
          </p:cNvSpPr>
          <p:nvPr>
            <p:ph idx="1"/>
          </p:nvPr>
        </p:nvSpPr>
        <p:spPr/>
        <p:txBody>
          <a:bodyPr>
            <a:normAutofit/>
          </a:bodyPr>
          <a:lstStyle/>
          <a:p>
            <a:pPr algn="just"/>
            <a:r>
              <a:rPr lang="pt-BR" dirty="0"/>
              <a:t>A Integração Contínua mescla o código inteiro de todos os desenvolvedores para uma ramificação central do repositório várias vezes por dia, tentando evitar conflitos no código no futuro</a:t>
            </a:r>
            <a:r>
              <a:rPr lang="pt-BR" dirty="0" smtClean="0"/>
              <a:t>.</a:t>
            </a:r>
            <a:endParaRPr lang="pt-BR" dirty="0"/>
          </a:p>
          <a:p>
            <a:pPr algn="just"/>
            <a:r>
              <a:rPr lang="pt-BR" dirty="0"/>
              <a:t>O conceito aqui é ter vários </a:t>
            </a:r>
            <a:r>
              <a:rPr lang="pt-BR" dirty="0" err="1"/>
              <a:t>devs</a:t>
            </a:r>
            <a:r>
              <a:rPr lang="pt-BR" dirty="0"/>
              <a:t> em um projeto para manter a ramificação principal do repositório na forma mais atual do código-fonte, para que cada </a:t>
            </a:r>
            <a:r>
              <a:rPr lang="pt-BR" dirty="0" err="1"/>
              <a:t>dev</a:t>
            </a:r>
            <a:r>
              <a:rPr lang="pt-BR" dirty="0"/>
              <a:t> possa fazer </a:t>
            </a:r>
            <a:r>
              <a:rPr lang="pt-BR" dirty="0" err="1"/>
              <a:t>check</a:t>
            </a:r>
            <a:r>
              <a:rPr lang="pt-BR" dirty="0"/>
              <a:t>-out ou extrair o código mais recente, evitando assim conflitos.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063329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TDD – Test drive </a:t>
            </a:r>
            <a:r>
              <a:rPr lang="pt-BR" b="1" dirty="0" err="1" smtClean="0"/>
              <a:t>development</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83595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Tdd</a:t>
            </a:r>
            <a:r>
              <a:rPr lang="pt-BR" dirty="0" smtClean="0"/>
              <a:t> – </a:t>
            </a:r>
            <a:r>
              <a:rPr lang="pt-BR" dirty="0" err="1" smtClean="0"/>
              <a:t>test</a:t>
            </a:r>
            <a:r>
              <a:rPr lang="pt-BR" dirty="0" smtClean="0"/>
              <a:t> drive </a:t>
            </a:r>
            <a:r>
              <a:rPr lang="pt-BR" dirty="0" err="1" smtClean="0"/>
              <a:t>development</a:t>
            </a:r>
            <a:endParaRPr lang="pt-BR" dirty="0"/>
          </a:p>
        </p:txBody>
      </p:sp>
      <p:sp>
        <p:nvSpPr>
          <p:cNvPr id="3" name="Espaço Reservado para Conteúdo 2"/>
          <p:cNvSpPr>
            <a:spLocks noGrp="1"/>
          </p:cNvSpPr>
          <p:nvPr>
            <p:ph idx="1"/>
          </p:nvPr>
        </p:nvSpPr>
        <p:spPr/>
        <p:txBody>
          <a:bodyPr/>
          <a:lstStyle/>
          <a:p>
            <a:pPr algn="just"/>
            <a:r>
              <a:rPr lang="pt-BR" dirty="0" smtClean="0"/>
              <a:t>Fazendo uma tradução literal, desenvolvimento guiado por testes, é uma técnica de desenvolvimento de software que se relaciona com o conceito de verificação e validação contínua.</a:t>
            </a:r>
          </a:p>
          <a:p>
            <a:pPr algn="just"/>
            <a:r>
              <a:rPr lang="pt-BR" dirty="0" smtClean="0"/>
              <a:t>Primeiro, é desenvolvido o teste do objetivo que se deseja atingir com o desenvolvimento de um novo recurso, e só depois o programador desenvolverá efetivamente sua rotina, precisando atender a todos os casos de testes definidos por ele.</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59467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Ainda, antes do </a:t>
            </a:r>
            <a:r>
              <a:rPr lang="pt-BR" b="1" dirty="0" err="1" smtClean="0"/>
              <a:t>devops</a:t>
            </a:r>
            <a:r>
              <a:rPr lang="pt-BR" b="1" dirty="0" smtClean="0"/>
              <a:t>, o que projeto ágil?</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525613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Tdd</a:t>
            </a:r>
            <a:r>
              <a:rPr lang="pt-BR" dirty="0" smtClean="0"/>
              <a:t> – teste drive </a:t>
            </a:r>
            <a:r>
              <a:rPr lang="pt-BR" dirty="0" err="1" smtClean="0"/>
              <a:t>development</a:t>
            </a:r>
            <a:endParaRPr lang="pt-BR" dirty="0"/>
          </a:p>
        </p:txBody>
      </p:sp>
      <p:sp>
        <p:nvSpPr>
          <p:cNvPr id="3" name="Espaço Reservado para Conteúdo 2"/>
          <p:cNvSpPr>
            <a:spLocks noGrp="1"/>
          </p:cNvSpPr>
          <p:nvPr>
            <p:ph idx="1"/>
          </p:nvPr>
        </p:nvSpPr>
        <p:spPr/>
        <p:txBody>
          <a:bodyPr/>
          <a:lstStyle/>
          <a:p>
            <a:pPr algn="just"/>
            <a:r>
              <a:rPr lang="pt-BR" dirty="0"/>
              <a:t>Desenvolvimento dirigido por testes requer dos desenvolvedores criar testes automatizados que definam requisitos em código antes de escrever o código da aplicação. Os testes contém asserções que podem ser verdadeiras ou falsas. Após as mesmas serem consideradas verdadeiras após sua execução, os testes confirmam o comportamento correto, permitindo os desenvolvedores evoluir e refatorar o código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14807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Tdd</a:t>
            </a:r>
            <a:r>
              <a:rPr lang="pt-BR" dirty="0" smtClean="0"/>
              <a:t> – </a:t>
            </a:r>
            <a:r>
              <a:rPr lang="pt-BR" dirty="0" err="1" smtClean="0"/>
              <a:t>test</a:t>
            </a:r>
            <a:r>
              <a:rPr lang="pt-BR" dirty="0" smtClean="0"/>
              <a:t> drive </a:t>
            </a:r>
            <a:r>
              <a:rPr lang="pt-BR" dirty="0" err="1" smtClean="0"/>
              <a:t>development</a:t>
            </a:r>
            <a:endParaRPr lang="pt-BR" dirty="0"/>
          </a:p>
        </p:txBody>
      </p:sp>
      <p:sp>
        <p:nvSpPr>
          <p:cNvPr id="3" name="Espaço Reservado para Conteúdo 2"/>
          <p:cNvSpPr>
            <a:spLocks noGrp="1"/>
          </p:cNvSpPr>
          <p:nvPr>
            <p:ph idx="1"/>
          </p:nvPr>
        </p:nvSpPr>
        <p:spPr/>
        <p:txBody>
          <a:bodyPr/>
          <a:lstStyle/>
          <a:p>
            <a:r>
              <a:rPr lang="pt-BR" dirty="0" smtClean="0"/>
              <a:t>Etapas:</a:t>
            </a:r>
          </a:p>
          <a:p>
            <a:pPr lvl="1"/>
            <a:r>
              <a:rPr lang="pt-BR" dirty="0" smtClean="0"/>
              <a:t>1) Adicione um teste</a:t>
            </a:r>
          </a:p>
          <a:p>
            <a:pPr lvl="1"/>
            <a:r>
              <a:rPr lang="pt-BR" dirty="0" smtClean="0"/>
              <a:t>2) Execução dos testes para atestação de sucesso</a:t>
            </a:r>
          </a:p>
          <a:p>
            <a:pPr lvl="1"/>
            <a:r>
              <a:rPr lang="pt-BR" dirty="0" smtClean="0"/>
              <a:t>3) Desenvolvimento do código</a:t>
            </a:r>
          </a:p>
          <a:p>
            <a:pPr lvl="1"/>
            <a:r>
              <a:rPr lang="pt-BR" dirty="0" smtClean="0"/>
              <a:t>4) Execução dos testes automatizados sobre o código desenvolvido</a:t>
            </a:r>
          </a:p>
          <a:p>
            <a:pPr lvl="1"/>
            <a:r>
              <a:rPr lang="pt-BR" dirty="0" smtClean="0"/>
              <a:t>5) Refatoração de código</a:t>
            </a:r>
          </a:p>
          <a:p>
            <a:pPr lvl="1"/>
            <a:r>
              <a:rPr lang="pt-BR" dirty="0" smtClean="0"/>
              <a:t>6) Nova execução de testes sobre o código </a:t>
            </a:r>
            <a:r>
              <a:rPr lang="pt-BR" dirty="0" err="1" smtClean="0"/>
              <a:t>refatorado</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2227991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Tdd</a:t>
            </a:r>
            <a:r>
              <a:rPr lang="pt-BR" dirty="0" smtClean="0"/>
              <a:t> – teste drive </a:t>
            </a:r>
            <a:r>
              <a:rPr lang="pt-BR" dirty="0" err="1" smtClean="0"/>
              <a:t>development</a:t>
            </a:r>
            <a:endParaRPr lang="pt-BR" dirty="0"/>
          </a:p>
        </p:txBody>
      </p:sp>
      <p:sp>
        <p:nvSpPr>
          <p:cNvPr id="3" name="Espaço Reservado para Conteúdo 2"/>
          <p:cNvSpPr>
            <a:spLocks noGrp="1"/>
          </p:cNvSpPr>
          <p:nvPr>
            <p:ph idx="1"/>
          </p:nvPr>
        </p:nvSpPr>
        <p:spPr/>
        <p:txBody>
          <a:bodyPr/>
          <a:lstStyle/>
          <a:p>
            <a:pPr algn="just"/>
            <a:r>
              <a:rPr lang="pt-BR" dirty="0" smtClean="0"/>
              <a:t>Vale a pena?</a:t>
            </a:r>
          </a:p>
          <a:p>
            <a:pPr lvl="1" algn="just"/>
            <a:r>
              <a:rPr lang="pt-BR" dirty="0"/>
              <a:t>Um estudo de 2005 descobriu que usar TDD significava escrever mais testes, e logo, programadores que escreviam mais testes tendiam a ser mais produtivos</a:t>
            </a:r>
            <a:r>
              <a:rPr lang="pt-BR" dirty="0" smtClean="0"/>
              <a:t>.</a:t>
            </a:r>
          </a:p>
          <a:p>
            <a:pPr lvl="1" algn="just"/>
            <a:r>
              <a:rPr lang="pt-BR" dirty="0"/>
              <a:t>Desenvolvedores usando TDD puramente em novos projetos reportaram que raramente necessitaram a utilização de um depurador. Usado em junção com um Sistema de controle de versão, quando testes falham inesperadamente, reverter o código para a última versão em que os testes passaram pode ser mais produtivo do que depurar.</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966115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Versionamento de código</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905895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Versionamento de código</a:t>
            </a:r>
            <a:endParaRPr lang="pt-BR" dirty="0"/>
          </a:p>
        </p:txBody>
      </p:sp>
      <p:sp>
        <p:nvSpPr>
          <p:cNvPr id="3" name="Espaço Reservado para Conteúdo 2"/>
          <p:cNvSpPr>
            <a:spLocks noGrp="1"/>
          </p:cNvSpPr>
          <p:nvPr>
            <p:ph idx="1"/>
          </p:nvPr>
        </p:nvSpPr>
        <p:spPr/>
        <p:txBody>
          <a:bodyPr/>
          <a:lstStyle/>
          <a:p>
            <a:r>
              <a:rPr lang="pt-BR" dirty="0" smtClean="0"/>
              <a:t>Softwares que visam gerir as versões e manutenções de arquivos de código fonte, com as principais características:</a:t>
            </a:r>
          </a:p>
          <a:p>
            <a:pPr lvl="1"/>
            <a:r>
              <a:rPr lang="pt-BR" dirty="0"/>
              <a:t>Ter controle de quem está modificando o </a:t>
            </a:r>
            <a:r>
              <a:rPr lang="pt-BR" dirty="0" smtClean="0"/>
              <a:t>arquivo</a:t>
            </a:r>
          </a:p>
          <a:p>
            <a:pPr lvl="1"/>
            <a:r>
              <a:rPr lang="pt-BR" dirty="0"/>
              <a:t>Recuperar alguma versão anterior de um </a:t>
            </a:r>
            <a:r>
              <a:rPr lang="pt-BR" dirty="0" smtClean="0"/>
              <a:t>arquivo</a:t>
            </a:r>
          </a:p>
          <a:p>
            <a:pPr lvl="1"/>
            <a:r>
              <a:rPr lang="pt-BR" dirty="0"/>
              <a:t>Comparar versões de arquivos para identificar o que foi modificado e por </a:t>
            </a:r>
            <a:r>
              <a:rPr lang="pt-BR" dirty="0" smtClean="0"/>
              <a:t>quem</a:t>
            </a:r>
          </a:p>
          <a:p>
            <a:pPr lvl="1"/>
            <a:r>
              <a:rPr lang="pt-BR" dirty="0"/>
              <a:t>Controlar o acesso para que não haja perca de informações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251415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Versionamento de código</a:t>
            </a:r>
            <a:endParaRPr lang="pt-BR" dirty="0"/>
          </a:p>
        </p:txBody>
      </p:sp>
      <p:sp>
        <p:nvSpPr>
          <p:cNvPr id="3" name="Espaço Reservado para Conteúdo 2"/>
          <p:cNvSpPr>
            <a:spLocks noGrp="1"/>
          </p:cNvSpPr>
          <p:nvPr>
            <p:ph idx="1"/>
          </p:nvPr>
        </p:nvSpPr>
        <p:spPr/>
        <p:txBody>
          <a:bodyPr/>
          <a:lstStyle/>
          <a:p>
            <a:pPr algn="just"/>
            <a:r>
              <a:rPr lang="pt-BR" dirty="0" smtClean="0"/>
              <a:t>Ações mais comuns:</a:t>
            </a:r>
          </a:p>
          <a:p>
            <a:pPr lvl="1" algn="just"/>
            <a:r>
              <a:rPr lang="pt-BR" b="1" dirty="0" err="1" smtClean="0"/>
              <a:t>Check</a:t>
            </a:r>
            <a:r>
              <a:rPr lang="pt-BR" b="1" dirty="0" smtClean="0"/>
              <a:t>-out:</a:t>
            </a:r>
            <a:r>
              <a:rPr lang="pt-BR" dirty="0" smtClean="0"/>
              <a:t> Download e reserva da última versão do arquivo para trabalho.</a:t>
            </a:r>
          </a:p>
          <a:p>
            <a:pPr lvl="1" algn="just"/>
            <a:r>
              <a:rPr lang="pt-BR" b="1" dirty="0" smtClean="0"/>
              <a:t>Check-In:</a:t>
            </a:r>
            <a:r>
              <a:rPr lang="pt-BR" dirty="0" smtClean="0"/>
              <a:t> Liberação do arquivo para manuseio por outra pessoa e envio de alterações.</a:t>
            </a:r>
          </a:p>
          <a:p>
            <a:pPr lvl="1" algn="just"/>
            <a:r>
              <a:rPr lang="pt-BR" b="1" dirty="0" err="1" smtClean="0"/>
              <a:t>Merging</a:t>
            </a:r>
            <a:r>
              <a:rPr lang="pt-BR" b="1" dirty="0" smtClean="0"/>
              <a:t>:</a:t>
            </a:r>
            <a:r>
              <a:rPr lang="pt-BR" dirty="0" smtClean="0"/>
              <a:t> Gerenciamento de conflitos entre versões diferentes do mesmo arquivo.</a:t>
            </a:r>
          </a:p>
          <a:p>
            <a:pPr lvl="1" algn="just"/>
            <a:r>
              <a:rPr lang="pt-BR" b="1" dirty="0" err="1" smtClean="0"/>
              <a:t>Branching</a:t>
            </a:r>
            <a:r>
              <a:rPr lang="pt-BR" b="1" dirty="0" smtClean="0"/>
              <a:t>:</a:t>
            </a:r>
            <a:r>
              <a:rPr lang="pt-BR" dirty="0" smtClean="0"/>
              <a:t> Criação de cópia de repositório de desenvolvimento para seguir algum tipo de trabalho isolado, fora da linha principal.</a:t>
            </a:r>
          </a:p>
          <a:p>
            <a:pPr lvl="1" algn="just"/>
            <a:r>
              <a:rPr lang="pt-BR" b="1" dirty="0" err="1" smtClean="0"/>
              <a:t>Label</a:t>
            </a:r>
            <a:r>
              <a:rPr lang="pt-BR" b="1" dirty="0" smtClean="0"/>
              <a:t>:</a:t>
            </a:r>
            <a:r>
              <a:rPr lang="pt-BR" dirty="0" smtClean="0"/>
              <a:t> Estabelecimento de marcos, geralmente, para definição de uma dita versão específica.</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699134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Versionamento de código</a:t>
            </a:r>
            <a:endParaRPr lang="pt-BR" dirty="0"/>
          </a:p>
        </p:txBody>
      </p:sp>
      <p:sp>
        <p:nvSpPr>
          <p:cNvPr id="3" name="Espaço Reservado para Conteúdo 2"/>
          <p:cNvSpPr>
            <a:spLocks noGrp="1"/>
          </p:cNvSpPr>
          <p:nvPr>
            <p:ph idx="1"/>
          </p:nvPr>
        </p:nvSpPr>
        <p:spPr/>
        <p:txBody>
          <a:bodyPr/>
          <a:lstStyle/>
          <a:p>
            <a:r>
              <a:rPr lang="pt-BR" dirty="0" smtClean="0"/>
              <a:t>Principais aplicações para versionamento de código:</a:t>
            </a:r>
          </a:p>
          <a:p>
            <a:pPr lvl="1"/>
            <a:r>
              <a:rPr lang="pt-BR" dirty="0" err="1" smtClean="0"/>
              <a:t>Git</a:t>
            </a:r>
            <a:endParaRPr lang="pt-BR" dirty="0" smtClean="0"/>
          </a:p>
          <a:p>
            <a:pPr lvl="1"/>
            <a:r>
              <a:rPr lang="pt-BR" dirty="0" smtClean="0"/>
              <a:t>Team Foundation </a:t>
            </a:r>
            <a:r>
              <a:rPr lang="pt-BR" dirty="0" err="1" smtClean="0"/>
              <a:t>Version</a:t>
            </a:r>
            <a:r>
              <a:rPr lang="pt-BR" dirty="0" smtClean="0"/>
              <a:t> </a:t>
            </a:r>
            <a:r>
              <a:rPr lang="pt-BR" dirty="0" err="1" smtClean="0"/>
              <a:t>Control</a:t>
            </a:r>
            <a:r>
              <a:rPr lang="pt-BR" dirty="0" smtClean="0"/>
              <a:t> (TFVC)</a:t>
            </a:r>
          </a:p>
          <a:p>
            <a:pPr lvl="1"/>
            <a:r>
              <a:rPr lang="pt-BR" dirty="0" err="1" smtClean="0"/>
              <a:t>SubVersion</a:t>
            </a:r>
            <a:endParaRPr lang="pt-BR" dirty="0" smtClean="0"/>
          </a:p>
          <a:p>
            <a:pPr lvl="1"/>
            <a:r>
              <a:rPr lang="pt-BR" dirty="0" err="1" smtClean="0"/>
              <a:t>Perforce</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7540122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Versionamento de código - GIT</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 GIT é um DVCS (Sistema de Controle de Versão Distribuído)</a:t>
            </a:r>
          </a:p>
          <a:p>
            <a:r>
              <a:rPr lang="pt-BR" dirty="0" smtClean="0"/>
              <a:t>Ao invés de </a:t>
            </a:r>
            <a:r>
              <a:rPr lang="pt-BR" dirty="0"/>
              <a:t>ter apenas um único local para o histórico completo da versão do software</a:t>
            </a:r>
            <a:r>
              <a:rPr lang="pt-BR" dirty="0" smtClean="0"/>
              <a:t>, </a:t>
            </a:r>
            <a:r>
              <a:rPr lang="pt-BR" dirty="0"/>
              <a:t>no </a:t>
            </a:r>
            <a:r>
              <a:rPr lang="pt-BR" dirty="0" err="1"/>
              <a:t>Git</a:t>
            </a:r>
            <a:r>
              <a:rPr lang="pt-BR" dirty="0"/>
              <a:t>, a cópia de trabalho de todo desenvolvedor </a:t>
            </a:r>
            <a:r>
              <a:rPr lang="pt-BR" dirty="0" smtClean="0"/>
              <a:t>de </a:t>
            </a:r>
            <a:r>
              <a:rPr lang="pt-BR" dirty="0"/>
              <a:t>código também é um repositório que pode conter o histórico completo de todas as alterações</a:t>
            </a:r>
            <a:r>
              <a:rPr lang="pt-BR" dirty="0" smtClean="0"/>
              <a:t>.</a:t>
            </a:r>
          </a:p>
          <a:p>
            <a:r>
              <a:rPr lang="pt-BR" dirty="0" smtClean="0"/>
              <a:t>Ele é distribuído</a:t>
            </a:r>
            <a:r>
              <a:rPr lang="pt-BR" dirty="0"/>
              <a:t>, </a:t>
            </a:r>
            <a:r>
              <a:rPr lang="pt-BR" dirty="0" smtClean="0"/>
              <a:t>com alto desempenho</a:t>
            </a:r>
            <a:r>
              <a:rPr lang="pt-BR" dirty="0"/>
              <a:t>, </a:t>
            </a:r>
            <a:r>
              <a:rPr lang="pt-BR" dirty="0" smtClean="0"/>
              <a:t>seguro </a:t>
            </a:r>
            <a:r>
              <a:rPr lang="pt-BR" dirty="0"/>
              <a:t>e </a:t>
            </a:r>
            <a:r>
              <a:rPr lang="pt-BR" dirty="0" smtClean="0"/>
              <a:t>flexível.</a:t>
            </a:r>
          </a:p>
          <a:p>
            <a:r>
              <a:rPr lang="pt-BR" dirty="0" smtClean="0"/>
              <a:t>Realiza gestão apenas das diferenças trabalhadas por cada desenvolvedor.</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003940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10 comandos mais usados GIT</a:t>
            </a:r>
            <a:endParaRPr lang="pt-BR" dirty="0"/>
          </a:p>
        </p:txBody>
      </p:sp>
      <p:grpSp>
        <p:nvGrpSpPr>
          <p:cNvPr id="14" name="Group 13"/>
          <p:cNvGrpSpPr/>
          <p:nvPr/>
        </p:nvGrpSpPr>
        <p:grpSpPr>
          <a:xfrm>
            <a:off x="1141413" y="2097088"/>
            <a:ext cx="4599430" cy="719391"/>
            <a:chOff x="1200647" y="2894275"/>
            <a:chExt cx="4126727" cy="719391"/>
          </a:xfrm>
        </p:grpSpPr>
        <p:sp>
          <p:nvSpPr>
            <p:cNvPr id="10" name="Rectangle 9"/>
            <p:cNvSpPr/>
            <p:nvPr/>
          </p:nvSpPr>
          <p:spPr>
            <a:xfrm>
              <a:off x="1200647" y="2894275"/>
              <a:ext cx="4126727" cy="7193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solidFill>
                  <a:sysClr val="windowText" lastClr="000000"/>
                </a:solidFill>
              </a:endParaRPr>
            </a:p>
          </p:txBody>
        </p:sp>
        <p:sp>
          <p:nvSpPr>
            <p:cNvPr id="11" name="TextBox 10"/>
            <p:cNvSpPr txBox="1"/>
            <p:nvPr/>
          </p:nvSpPr>
          <p:spPr>
            <a:xfrm>
              <a:off x="1289437" y="3069304"/>
              <a:ext cx="3053704" cy="369332"/>
            </a:xfrm>
            <a:prstGeom prst="rect">
              <a:avLst/>
            </a:prstGeom>
            <a:noFill/>
          </p:spPr>
          <p:txBody>
            <a:bodyPr wrap="none" rtlCol="0">
              <a:spAutoFit/>
            </a:bodyPr>
            <a:lstStyle/>
            <a:p>
              <a:r>
                <a:rPr lang="pt-PT" dirty="0" err="1" smtClean="0">
                  <a:solidFill>
                    <a:sysClr val="windowText" lastClr="000000"/>
                  </a:solidFill>
                  <a:latin typeface="Proxima Nova"/>
                </a:rPr>
                <a:t>git</a:t>
              </a:r>
              <a:r>
                <a:rPr lang="pt-PT" dirty="0" smtClean="0">
                  <a:solidFill>
                    <a:sysClr val="windowText" lastClr="000000"/>
                  </a:solidFill>
                  <a:latin typeface="Proxima Nova"/>
                </a:rPr>
                <a:t> </a:t>
              </a:r>
              <a:r>
                <a:rPr lang="pt-PT" dirty="0">
                  <a:solidFill>
                    <a:sysClr val="windowText" lastClr="000000"/>
                  </a:solidFill>
                  <a:latin typeface="Proxima Nova"/>
                </a:rPr>
                <a:t>clone &lt;https://nome-do-link</a:t>
              </a:r>
              <a:r>
                <a:rPr lang="pt-PT" dirty="0" smtClean="0">
                  <a:solidFill>
                    <a:sysClr val="windowText" lastClr="000000"/>
                  </a:solidFill>
                  <a:latin typeface="Proxima Nova"/>
                </a:rPr>
                <a:t>&gt;</a:t>
              </a:r>
              <a:endParaRPr lang="pt-PT" dirty="0">
                <a:solidFill>
                  <a:sysClr val="windowText" lastClr="000000"/>
                </a:solidFill>
              </a:endParaRPr>
            </a:p>
          </p:txBody>
        </p:sp>
      </p:grpSp>
      <p:grpSp>
        <p:nvGrpSpPr>
          <p:cNvPr id="15" name="Group 14"/>
          <p:cNvGrpSpPr/>
          <p:nvPr/>
        </p:nvGrpSpPr>
        <p:grpSpPr>
          <a:xfrm>
            <a:off x="1141413" y="2991508"/>
            <a:ext cx="4599430" cy="719391"/>
            <a:chOff x="1200647" y="2894275"/>
            <a:chExt cx="4126727" cy="719391"/>
          </a:xfrm>
        </p:grpSpPr>
        <p:sp>
          <p:nvSpPr>
            <p:cNvPr id="16" name="Rectangle 15"/>
            <p:cNvSpPr/>
            <p:nvPr/>
          </p:nvSpPr>
          <p:spPr>
            <a:xfrm>
              <a:off x="1200647" y="2894275"/>
              <a:ext cx="4126727" cy="719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PT">
                <a:solidFill>
                  <a:sysClr val="windowText" lastClr="000000"/>
                </a:solidFill>
              </a:endParaRPr>
            </a:p>
          </p:txBody>
        </p:sp>
        <p:sp>
          <p:nvSpPr>
            <p:cNvPr id="17" name="TextBox 16"/>
            <p:cNvSpPr txBox="1"/>
            <p:nvPr/>
          </p:nvSpPr>
          <p:spPr>
            <a:xfrm>
              <a:off x="1289437" y="3069304"/>
              <a:ext cx="2689423"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a:t>
              </a:r>
              <a:r>
                <a:rPr lang="pt-PT" dirty="0" err="1">
                  <a:solidFill>
                    <a:sysClr val="windowText" lastClr="000000"/>
                  </a:solidFill>
                </a:rPr>
                <a:t>branch</a:t>
              </a:r>
              <a:r>
                <a:rPr lang="pt-PT" dirty="0">
                  <a:solidFill>
                    <a:sysClr val="windowText" lastClr="000000"/>
                  </a:solidFill>
                </a:rPr>
                <a:t> &lt;nome-do-</a:t>
              </a:r>
              <a:r>
                <a:rPr lang="pt-PT" dirty="0" err="1">
                  <a:solidFill>
                    <a:sysClr val="windowText" lastClr="000000"/>
                  </a:solidFill>
                </a:rPr>
                <a:t>branch</a:t>
              </a:r>
              <a:r>
                <a:rPr lang="pt-PT" dirty="0" smtClean="0">
                  <a:solidFill>
                    <a:sysClr val="windowText" lastClr="000000"/>
                  </a:solidFill>
                </a:rPr>
                <a:t>&gt;</a:t>
              </a:r>
              <a:endParaRPr lang="pt-PT" dirty="0">
                <a:solidFill>
                  <a:sysClr val="windowText" lastClr="000000"/>
                </a:solidFill>
              </a:endParaRPr>
            </a:p>
          </p:txBody>
        </p:sp>
      </p:grpSp>
      <p:grpSp>
        <p:nvGrpSpPr>
          <p:cNvPr id="18" name="Group 17"/>
          <p:cNvGrpSpPr/>
          <p:nvPr/>
        </p:nvGrpSpPr>
        <p:grpSpPr>
          <a:xfrm>
            <a:off x="1141413" y="3885928"/>
            <a:ext cx="4599430" cy="719391"/>
            <a:chOff x="1200647" y="2894275"/>
            <a:chExt cx="4126727" cy="719391"/>
          </a:xfrm>
        </p:grpSpPr>
        <p:sp>
          <p:nvSpPr>
            <p:cNvPr id="19" name="Rectangle 18"/>
            <p:cNvSpPr/>
            <p:nvPr/>
          </p:nvSpPr>
          <p:spPr>
            <a:xfrm>
              <a:off x="1200647" y="2894275"/>
              <a:ext cx="4126727" cy="719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PT">
                <a:solidFill>
                  <a:sysClr val="windowText" lastClr="000000"/>
                </a:solidFill>
              </a:endParaRPr>
            </a:p>
          </p:txBody>
        </p:sp>
        <p:sp>
          <p:nvSpPr>
            <p:cNvPr id="20" name="TextBox 19"/>
            <p:cNvSpPr txBox="1"/>
            <p:nvPr/>
          </p:nvSpPr>
          <p:spPr>
            <a:xfrm>
              <a:off x="1289437" y="3069304"/>
              <a:ext cx="2840267"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checkout &lt;nome-da-</a:t>
              </a:r>
              <a:r>
                <a:rPr lang="pt-PT" dirty="0" err="1">
                  <a:solidFill>
                    <a:sysClr val="windowText" lastClr="000000"/>
                  </a:solidFill>
                </a:rPr>
                <a:t>branch</a:t>
              </a:r>
              <a:r>
                <a:rPr lang="pt-PT" dirty="0" smtClean="0">
                  <a:solidFill>
                    <a:sysClr val="windowText" lastClr="000000"/>
                  </a:solidFill>
                </a:rPr>
                <a:t>&gt;</a:t>
              </a:r>
              <a:endParaRPr lang="pt-PT" dirty="0">
                <a:solidFill>
                  <a:sysClr val="windowText" lastClr="000000"/>
                </a:solidFill>
              </a:endParaRPr>
            </a:p>
          </p:txBody>
        </p:sp>
      </p:grpSp>
      <p:grpSp>
        <p:nvGrpSpPr>
          <p:cNvPr id="21" name="Group 20"/>
          <p:cNvGrpSpPr/>
          <p:nvPr/>
        </p:nvGrpSpPr>
        <p:grpSpPr>
          <a:xfrm>
            <a:off x="1153462" y="4780348"/>
            <a:ext cx="4599430" cy="719391"/>
            <a:chOff x="1200647" y="2894275"/>
            <a:chExt cx="4126727" cy="719391"/>
          </a:xfrm>
        </p:grpSpPr>
        <p:sp>
          <p:nvSpPr>
            <p:cNvPr id="22" name="Rectangle 21"/>
            <p:cNvSpPr/>
            <p:nvPr/>
          </p:nvSpPr>
          <p:spPr>
            <a:xfrm>
              <a:off x="1200647" y="2894275"/>
              <a:ext cx="4126727" cy="7193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solidFill>
                  <a:sysClr val="windowText" lastClr="000000"/>
                </a:solidFill>
              </a:endParaRPr>
            </a:p>
          </p:txBody>
        </p:sp>
        <p:sp>
          <p:nvSpPr>
            <p:cNvPr id="23" name="TextBox 22"/>
            <p:cNvSpPr txBox="1"/>
            <p:nvPr/>
          </p:nvSpPr>
          <p:spPr>
            <a:xfrm>
              <a:off x="1289437" y="3069304"/>
              <a:ext cx="893444"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a:t>
              </a:r>
              <a:r>
                <a:rPr lang="pt-PT" dirty="0" smtClean="0">
                  <a:solidFill>
                    <a:sysClr val="windowText" lastClr="000000"/>
                  </a:solidFill>
                </a:rPr>
                <a:t>status</a:t>
              </a:r>
              <a:endParaRPr lang="pt-PT" dirty="0">
                <a:solidFill>
                  <a:sysClr val="windowText" lastClr="000000"/>
                </a:solidFill>
              </a:endParaRPr>
            </a:p>
          </p:txBody>
        </p:sp>
      </p:grpSp>
      <p:grpSp>
        <p:nvGrpSpPr>
          <p:cNvPr id="24" name="Group 23"/>
          <p:cNvGrpSpPr/>
          <p:nvPr/>
        </p:nvGrpSpPr>
        <p:grpSpPr>
          <a:xfrm>
            <a:off x="1153462" y="5674767"/>
            <a:ext cx="4599430" cy="719391"/>
            <a:chOff x="1200647" y="2894275"/>
            <a:chExt cx="4126727" cy="719391"/>
          </a:xfrm>
        </p:grpSpPr>
        <p:sp>
          <p:nvSpPr>
            <p:cNvPr id="25" name="Rectangle 24"/>
            <p:cNvSpPr/>
            <p:nvPr/>
          </p:nvSpPr>
          <p:spPr>
            <a:xfrm>
              <a:off x="1200647" y="2894275"/>
              <a:ext cx="4126727" cy="7193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solidFill>
                  <a:sysClr val="windowText" lastClr="000000"/>
                </a:solidFill>
              </a:endParaRPr>
            </a:p>
          </p:txBody>
        </p:sp>
        <p:sp>
          <p:nvSpPr>
            <p:cNvPr id="26" name="TextBox 25"/>
            <p:cNvSpPr txBox="1"/>
            <p:nvPr/>
          </p:nvSpPr>
          <p:spPr>
            <a:xfrm>
              <a:off x="1289437" y="3069304"/>
              <a:ext cx="1734421"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a:t>
              </a:r>
              <a:r>
                <a:rPr lang="pt-PT" dirty="0" err="1">
                  <a:solidFill>
                    <a:sysClr val="windowText" lastClr="000000"/>
                  </a:solidFill>
                </a:rPr>
                <a:t>add</a:t>
              </a:r>
              <a:r>
                <a:rPr lang="pt-PT" dirty="0">
                  <a:solidFill>
                    <a:sysClr val="windowText" lastClr="000000"/>
                  </a:solidFill>
                </a:rPr>
                <a:t> &lt;arquivo</a:t>
              </a:r>
              <a:r>
                <a:rPr lang="pt-PT" dirty="0" smtClean="0">
                  <a:solidFill>
                    <a:sysClr val="windowText" lastClr="000000"/>
                  </a:solidFill>
                </a:rPr>
                <a:t>&gt;</a:t>
              </a:r>
              <a:endParaRPr lang="pt-PT" dirty="0">
                <a:solidFill>
                  <a:sysClr val="windowText" lastClr="000000"/>
                </a:solidFill>
              </a:endParaRPr>
            </a:p>
          </p:txBody>
        </p:sp>
      </p:grpSp>
      <p:grpSp>
        <p:nvGrpSpPr>
          <p:cNvPr id="27" name="Group 26"/>
          <p:cNvGrpSpPr/>
          <p:nvPr/>
        </p:nvGrpSpPr>
        <p:grpSpPr>
          <a:xfrm>
            <a:off x="6334940" y="2097088"/>
            <a:ext cx="4599430" cy="719391"/>
            <a:chOff x="1200647" y="2894275"/>
            <a:chExt cx="4126727" cy="719391"/>
          </a:xfrm>
        </p:grpSpPr>
        <p:sp>
          <p:nvSpPr>
            <p:cNvPr id="28" name="Rectangle 27"/>
            <p:cNvSpPr/>
            <p:nvPr/>
          </p:nvSpPr>
          <p:spPr>
            <a:xfrm>
              <a:off x="1200647" y="2894275"/>
              <a:ext cx="4126727" cy="7193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solidFill>
                  <a:sysClr val="windowText" lastClr="000000"/>
                </a:solidFill>
              </a:endParaRPr>
            </a:p>
          </p:txBody>
        </p:sp>
        <p:sp>
          <p:nvSpPr>
            <p:cNvPr id="29" name="TextBox 28"/>
            <p:cNvSpPr txBox="1"/>
            <p:nvPr/>
          </p:nvSpPr>
          <p:spPr>
            <a:xfrm>
              <a:off x="1289437" y="3069304"/>
              <a:ext cx="2334749"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a:t>
              </a:r>
              <a:r>
                <a:rPr lang="pt-PT" dirty="0" err="1">
                  <a:solidFill>
                    <a:sysClr val="windowText" lastClr="000000"/>
                  </a:solidFill>
                </a:rPr>
                <a:t>commit</a:t>
              </a:r>
              <a:r>
                <a:rPr lang="pt-PT" dirty="0">
                  <a:solidFill>
                    <a:sysClr val="windowText" lastClr="000000"/>
                  </a:solidFill>
                </a:rPr>
                <a:t> -m "mensagem</a:t>
              </a:r>
              <a:r>
                <a:rPr lang="pt-PT" dirty="0" smtClean="0">
                  <a:solidFill>
                    <a:sysClr val="windowText" lastClr="000000"/>
                  </a:solidFill>
                </a:rPr>
                <a:t>"</a:t>
              </a:r>
              <a:endParaRPr lang="pt-PT" dirty="0">
                <a:solidFill>
                  <a:sysClr val="windowText" lastClr="000000"/>
                </a:solidFill>
              </a:endParaRPr>
            </a:p>
          </p:txBody>
        </p:sp>
      </p:grpSp>
      <p:grpSp>
        <p:nvGrpSpPr>
          <p:cNvPr id="30" name="Group 29"/>
          <p:cNvGrpSpPr/>
          <p:nvPr/>
        </p:nvGrpSpPr>
        <p:grpSpPr>
          <a:xfrm>
            <a:off x="6334940" y="2991508"/>
            <a:ext cx="4599430" cy="719391"/>
            <a:chOff x="1200647" y="2894275"/>
            <a:chExt cx="4126727" cy="719391"/>
          </a:xfrm>
        </p:grpSpPr>
        <p:sp>
          <p:nvSpPr>
            <p:cNvPr id="31" name="Rectangle 30"/>
            <p:cNvSpPr/>
            <p:nvPr/>
          </p:nvSpPr>
          <p:spPr>
            <a:xfrm>
              <a:off x="1200647" y="2894275"/>
              <a:ext cx="4126727" cy="7193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PT">
                <a:solidFill>
                  <a:sysClr val="windowText" lastClr="000000"/>
                </a:solidFill>
              </a:endParaRPr>
            </a:p>
          </p:txBody>
        </p:sp>
        <p:sp>
          <p:nvSpPr>
            <p:cNvPr id="32" name="TextBox 31"/>
            <p:cNvSpPr txBox="1"/>
            <p:nvPr/>
          </p:nvSpPr>
          <p:spPr>
            <a:xfrm>
              <a:off x="1289437" y="3069304"/>
              <a:ext cx="3397965"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a:t>
              </a:r>
              <a:r>
                <a:rPr lang="pt-PT" dirty="0" err="1">
                  <a:solidFill>
                    <a:sysClr val="windowText" lastClr="000000"/>
                  </a:solidFill>
                </a:rPr>
                <a:t>push</a:t>
              </a:r>
              <a:r>
                <a:rPr lang="pt-PT" dirty="0">
                  <a:solidFill>
                    <a:sysClr val="windowText" lastClr="000000"/>
                  </a:solidFill>
                </a:rPr>
                <a:t> &lt;</a:t>
              </a:r>
              <a:r>
                <a:rPr lang="pt-PT" dirty="0" err="1">
                  <a:solidFill>
                    <a:sysClr val="windowText" lastClr="000000"/>
                  </a:solidFill>
                </a:rPr>
                <a:t>remote</a:t>
              </a:r>
              <a:r>
                <a:rPr lang="pt-PT" dirty="0">
                  <a:solidFill>
                    <a:sysClr val="windowText" lastClr="000000"/>
                  </a:solidFill>
                </a:rPr>
                <a:t>&gt; &lt;nome-do-</a:t>
              </a:r>
              <a:r>
                <a:rPr lang="pt-PT" dirty="0" err="1">
                  <a:solidFill>
                    <a:sysClr val="windowText" lastClr="000000"/>
                  </a:solidFill>
                </a:rPr>
                <a:t>branch</a:t>
              </a:r>
              <a:r>
                <a:rPr lang="pt-PT" dirty="0" smtClean="0">
                  <a:solidFill>
                    <a:sysClr val="windowText" lastClr="000000"/>
                  </a:solidFill>
                </a:rPr>
                <a:t>&gt;</a:t>
              </a:r>
              <a:endParaRPr lang="pt-PT" dirty="0">
                <a:solidFill>
                  <a:sysClr val="windowText" lastClr="000000"/>
                </a:solidFill>
              </a:endParaRPr>
            </a:p>
          </p:txBody>
        </p:sp>
      </p:grpSp>
      <p:grpSp>
        <p:nvGrpSpPr>
          <p:cNvPr id="33" name="Group 32"/>
          <p:cNvGrpSpPr/>
          <p:nvPr/>
        </p:nvGrpSpPr>
        <p:grpSpPr>
          <a:xfrm>
            <a:off x="6334940" y="3885928"/>
            <a:ext cx="4599430" cy="719391"/>
            <a:chOff x="1200647" y="2894275"/>
            <a:chExt cx="4126727" cy="719391"/>
          </a:xfrm>
        </p:grpSpPr>
        <p:sp>
          <p:nvSpPr>
            <p:cNvPr id="34" name="Rectangle 33"/>
            <p:cNvSpPr/>
            <p:nvPr/>
          </p:nvSpPr>
          <p:spPr>
            <a:xfrm>
              <a:off x="1200647" y="2894275"/>
              <a:ext cx="4126727" cy="719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PT">
                <a:solidFill>
                  <a:sysClr val="windowText" lastClr="000000"/>
                </a:solidFill>
              </a:endParaRPr>
            </a:p>
          </p:txBody>
        </p:sp>
        <p:sp>
          <p:nvSpPr>
            <p:cNvPr id="35" name="TextBox 34"/>
            <p:cNvSpPr txBox="1"/>
            <p:nvPr/>
          </p:nvSpPr>
          <p:spPr>
            <a:xfrm>
              <a:off x="1289437" y="3069304"/>
              <a:ext cx="1642775"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pull &lt;</a:t>
              </a:r>
              <a:r>
                <a:rPr lang="pt-PT" dirty="0" err="1">
                  <a:solidFill>
                    <a:sysClr val="windowText" lastClr="000000"/>
                  </a:solidFill>
                </a:rPr>
                <a:t>remote</a:t>
              </a:r>
              <a:r>
                <a:rPr lang="pt-PT" dirty="0" smtClean="0">
                  <a:solidFill>
                    <a:sysClr val="windowText" lastClr="000000"/>
                  </a:solidFill>
                </a:rPr>
                <a:t>&gt;</a:t>
              </a:r>
              <a:endParaRPr lang="pt-PT" dirty="0">
                <a:solidFill>
                  <a:sysClr val="windowText" lastClr="000000"/>
                </a:solidFill>
              </a:endParaRPr>
            </a:p>
          </p:txBody>
        </p:sp>
      </p:grpSp>
      <p:grpSp>
        <p:nvGrpSpPr>
          <p:cNvPr id="36" name="Group 35"/>
          <p:cNvGrpSpPr/>
          <p:nvPr/>
        </p:nvGrpSpPr>
        <p:grpSpPr>
          <a:xfrm>
            <a:off x="6346989" y="4780348"/>
            <a:ext cx="4599430" cy="719391"/>
            <a:chOff x="1200647" y="2894275"/>
            <a:chExt cx="4126727" cy="719391"/>
          </a:xfrm>
        </p:grpSpPr>
        <p:sp>
          <p:nvSpPr>
            <p:cNvPr id="37" name="Rectangle 36"/>
            <p:cNvSpPr/>
            <p:nvPr/>
          </p:nvSpPr>
          <p:spPr>
            <a:xfrm>
              <a:off x="1200647" y="2894275"/>
              <a:ext cx="4126727" cy="719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PT">
                <a:solidFill>
                  <a:sysClr val="windowText" lastClr="000000"/>
                </a:solidFill>
              </a:endParaRPr>
            </a:p>
          </p:txBody>
        </p:sp>
        <p:sp>
          <p:nvSpPr>
            <p:cNvPr id="38" name="TextBox 37"/>
            <p:cNvSpPr txBox="1"/>
            <p:nvPr/>
          </p:nvSpPr>
          <p:spPr>
            <a:xfrm>
              <a:off x="1289437" y="3069304"/>
              <a:ext cx="2353446"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a:t>
              </a:r>
              <a:r>
                <a:rPr lang="pt-PT" dirty="0" err="1">
                  <a:solidFill>
                    <a:sysClr val="windowText" lastClr="000000"/>
                  </a:solidFill>
                </a:rPr>
                <a:t>revert</a:t>
              </a:r>
              <a:r>
                <a:rPr lang="pt-PT" dirty="0">
                  <a:solidFill>
                    <a:sysClr val="windowText" lastClr="000000"/>
                  </a:solidFill>
                </a:rPr>
                <a:t> 'número do </a:t>
              </a:r>
              <a:r>
                <a:rPr lang="pt-PT" dirty="0" err="1">
                  <a:solidFill>
                    <a:sysClr val="windowText" lastClr="000000"/>
                  </a:solidFill>
                </a:rPr>
                <a:t>hash</a:t>
              </a:r>
              <a:r>
                <a:rPr lang="pt-PT" dirty="0" smtClean="0">
                  <a:solidFill>
                    <a:sysClr val="windowText" lastClr="000000"/>
                  </a:solidFill>
                </a:rPr>
                <a:t>'</a:t>
              </a:r>
              <a:endParaRPr lang="pt-PT" dirty="0">
                <a:solidFill>
                  <a:sysClr val="windowText" lastClr="000000"/>
                </a:solidFill>
              </a:endParaRPr>
            </a:p>
          </p:txBody>
        </p:sp>
      </p:grpSp>
      <p:grpSp>
        <p:nvGrpSpPr>
          <p:cNvPr id="39" name="Group 38"/>
          <p:cNvGrpSpPr/>
          <p:nvPr/>
        </p:nvGrpSpPr>
        <p:grpSpPr>
          <a:xfrm>
            <a:off x="6346989" y="5674767"/>
            <a:ext cx="4599430" cy="719391"/>
            <a:chOff x="1200647" y="2894275"/>
            <a:chExt cx="4126727" cy="719391"/>
          </a:xfrm>
        </p:grpSpPr>
        <p:sp>
          <p:nvSpPr>
            <p:cNvPr id="40" name="Rectangle 39"/>
            <p:cNvSpPr/>
            <p:nvPr/>
          </p:nvSpPr>
          <p:spPr>
            <a:xfrm>
              <a:off x="1200647" y="2894275"/>
              <a:ext cx="4126727" cy="719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PT">
                <a:solidFill>
                  <a:sysClr val="windowText" lastClr="000000"/>
                </a:solidFill>
              </a:endParaRPr>
            </a:p>
          </p:txBody>
        </p:sp>
        <p:sp>
          <p:nvSpPr>
            <p:cNvPr id="41" name="TextBox 40"/>
            <p:cNvSpPr txBox="1"/>
            <p:nvPr/>
          </p:nvSpPr>
          <p:spPr>
            <a:xfrm>
              <a:off x="1289437" y="3069304"/>
              <a:ext cx="2660312" cy="369332"/>
            </a:xfrm>
            <a:prstGeom prst="rect">
              <a:avLst/>
            </a:prstGeom>
            <a:noFill/>
          </p:spPr>
          <p:txBody>
            <a:bodyPr wrap="none" rtlCol="0">
              <a:spAutoFit/>
            </a:bodyPr>
            <a:lstStyle/>
            <a:p>
              <a:r>
                <a:rPr lang="pt-PT" dirty="0" err="1">
                  <a:solidFill>
                    <a:sysClr val="windowText" lastClr="000000"/>
                  </a:solidFill>
                </a:rPr>
                <a:t>git</a:t>
              </a:r>
              <a:r>
                <a:rPr lang="pt-PT" dirty="0">
                  <a:solidFill>
                    <a:sysClr val="windowText" lastClr="000000"/>
                  </a:solidFill>
                </a:rPr>
                <a:t> </a:t>
              </a:r>
              <a:r>
                <a:rPr lang="pt-PT" dirty="0" err="1">
                  <a:solidFill>
                    <a:sysClr val="windowText" lastClr="000000"/>
                  </a:solidFill>
                </a:rPr>
                <a:t>merge</a:t>
              </a:r>
              <a:r>
                <a:rPr lang="pt-PT" dirty="0">
                  <a:solidFill>
                    <a:sysClr val="windowText" lastClr="000000"/>
                  </a:solidFill>
                </a:rPr>
                <a:t> &lt;nome-da-</a:t>
              </a:r>
              <a:r>
                <a:rPr lang="pt-PT" dirty="0" err="1">
                  <a:solidFill>
                    <a:sysClr val="windowText" lastClr="000000"/>
                  </a:solidFill>
                </a:rPr>
                <a:t>branch</a:t>
              </a:r>
              <a:r>
                <a:rPr lang="pt-PT" dirty="0" smtClean="0">
                  <a:solidFill>
                    <a:sysClr val="windowText" lastClr="000000"/>
                  </a:solidFill>
                </a:rPr>
                <a:t>&gt;</a:t>
              </a:r>
              <a:endParaRPr lang="pt-PT" dirty="0">
                <a:solidFill>
                  <a:sysClr val="windowText" lastClr="000000"/>
                </a:solidFill>
              </a:endParaRPr>
            </a:p>
          </p:txBody>
        </p:sp>
      </p:grpSp>
    </p:spTree>
    <p:extLst>
      <p:ext uri="{BB962C8B-B14F-4D97-AF65-F5344CB8AC3E}">
        <p14:creationId xmlns:p14="http://schemas.microsoft.com/office/powerpoint/2010/main" val="27383946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Versionamento de código – </a:t>
            </a:r>
            <a:br>
              <a:rPr lang="pt-BR" dirty="0" smtClean="0"/>
            </a:br>
            <a:r>
              <a:rPr lang="pt-BR" dirty="0" smtClean="0"/>
              <a:t>Team </a:t>
            </a:r>
            <a:r>
              <a:rPr lang="pt-BR" dirty="0"/>
              <a:t>Foundation </a:t>
            </a:r>
            <a:r>
              <a:rPr lang="pt-BR" dirty="0" err="1"/>
              <a:t>Version</a:t>
            </a:r>
            <a:r>
              <a:rPr lang="pt-BR" dirty="0"/>
              <a:t> </a:t>
            </a:r>
            <a:r>
              <a:rPr lang="pt-BR" dirty="0" err="1" smtClean="0"/>
              <a:t>Control</a:t>
            </a:r>
            <a:r>
              <a:rPr lang="pt-BR" dirty="0" smtClean="0"/>
              <a:t> </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smtClean="0"/>
              <a:t>Software de versionamento de código desenvolvido pela Microsoft, com integrações com Microsoft Visual Studio </a:t>
            </a:r>
            <a:r>
              <a:rPr lang="pt-BR" dirty="0" err="1" smtClean="0"/>
              <a:t>Community</a:t>
            </a:r>
            <a:r>
              <a:rPr lang="pt-BR" dirty="0" smtClean="0"/>
              <a:t>, recomendado para pequenos ou médios times, para gestão completa de repositório de desenvolvimento de software. Ele dispõe de um único repositório central, onde todos os desenvolvedores do time compartilham suas alterações de código fonte nele.</a:t>
            </a:r>
          </a:p>
          <a:p>
            <a:pPr algn="just"/>
            <a:r>
              <a:rPr lang="pt-BR" dirty="0" smtClean="0"/>
              <a:t>Realiza cópia de todo o diretório de código fonte do software para as máquinas locais dos desenvolvedores, para que estes realizem seus trabalhos.</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66820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Projetos ágeis</a:t>
            </a:r>
            <a:endParaRPr lang="pt-BR" dirty="0"/>
          </a:p>
        </p:txBody>
      </p:sp>
      <p:sp>
        <p:nvSpPr>
          <p:cNvPr id="3" name="Espaço Reservado para Conteúdo 2"/>
          <p:cNvSpPr>
            <a:spLocks noGrp="1"/>
          </p:cNvSpPr>
          <p:nvPr>
            <p:ph idx="1"/>
          </p:nvPr>
        </p:nvSpPr>
        <p:spPr/>
        <p:txBody>
          <a:bodyPr/>
          <a:lstStyle/>
          <a:p>
            <a:r>
              <a:rPr lang="pt-BR" dirty="0" smtClean="0"/>
              <a:t>Conhecendo os diferentes meios de gestão de projeto:</a:t>
            </a:r>
          </a:p>
          <a:p>
            <a:pPr lvl="1"/>
            <a:r>
              <a:rPr lang="pt-BR" dirty="0" err="1" smtClean="0"/>
              <a:t>Agile</a:t>
            </a:r>
            <a:endParaRPr lang="pt-BR" dirty="0" smtClean="0"/>
          </a:p>
          <a:p>
            <a:pPr lvl="1"/>
            <a:r>
              <a:rPr lang="pt-BR" dirty="0" err="1"/>
              <a:t>Scrum</a:t>
            </a:r>
            <a:endParaRPr lang="pt-BR" dirty="0" smtClean="0"/>
          </a:p>
          <a:p>
            <a:pPr lvl="1"/>
            <a:r>
              <a:rPr lang="pt-BR" dirty="0" smtClean="0"/>
              <a:t>CMMI</a:t>
            </a:r>
          </a:p>
          <a:p>
            <a:pPr lvl="1"/>
            <a:r>
              <a:rPr lang="pt-BR" dirty="0" smtClean="0"/>
              <a:t>XP</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726125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Versionamento de código - </a:t>
            </a:r>
            <a:r>
              <a:rPr lang="pt-BR" dirty="0" err="1" smtClean="0"/>
              <a:t>Subversion</a:t>
            </a:r>
            <a:endParaRPr lang="pt-BR" dirty="0"/>
          </a:p>
        </p:txBody>
      </p:sp>
      <p:sp>
        <p:nvSpPr>
          <p:cNvPr id="3" name="Espaço Reservado para Conteúdo 2"/>
          <p:cNvSpPr>
            <a:spLocks noGrp="1"/>
          </p:cNvSpPr>
          <p:nvPr>
            <p:ph idx="1"/>
          </p:nvPr>
        </p:nvSpPr>
        <p:spPr/>
        <p:txBody>
          <a:bodyPr/>
          <a:lstStyle/>
          <a:p>
            <a:r>
              <a:rPr lang="pt-BR" dirty="0" smtClean="0"/>
              <a:t>Apache </a:t>
            </a:r>
            <a:r>
              <a:rPr lang="pt-BR" dirty="0" err="1" smtClean="0"/>
              <a:t>Subversion</a:t>
            </a:r>
            <a:r>
              <a:rPr lang="pt-BR" dirty="0" smtClean="0"/>
              <a:t>, também conhecido por SVN, é um controlador de versão desenhado para substituir o CVS.</a:t>
            </a:r>
          </a:p>
          <a:p>
            <a:r>
              <a:rPr lang="pt-BR" dirty="0" smtClean="0"/>
              <a:t>Versionamento simples, e melhor indicado para pequenos times.</a:t>
            </a:r>
          </a:p>
          <a:p>
            <a:r>
              <a:rPr lang="pt-BR" dirty="0" smtClean="0"/>
              <a:t>Utiliza banco de dados Berkeley BD </a:t>
            </a:r>
            <a:r>
              <a:rPr lang="pt-BR" sz="1600" dirty="0" smtClean="0"/>
              <a:t>(BD </a:t>
            </a:r>
            <a:r>
              <a:rPr lang="pt-BR" sz="1600" dirty="0" err="1" smtClean="0"/>
              <a:t>NoSQL</a:t>
            </a:r>
            <a:r>
              <a:rPr lang="pt-BR" sz="1600" dirty="0" smtClean="0"/>
              <a:t> de alto desempenho)</a:t>
            </a:r>
            <a:r>
              <a:rPr lang="pt-BR" dirty="0" smtClean="0"/>
              <a:t>.</a:t>
            </a:r>
          </a:p>
          <a:p>
            <a:r>
              <a:rPr lang="pt-BR" dirty="0" err="1" smtClean="0"/>
              <a:t>Clients</a:t>
            </a:r>
            <a:r>
              <a:rPr lang="pt-BR" dirty="0"/>
              <a:t> </a:t>
            </a:r>
            <a:r>
              <a:rPr lang="pt-BR" dirty="0" smtClean="0"/>
              <a:t>mais famosos:</a:t>
            </a:r>
          </a:p>
          <a:p>
            <a:pPr lvl="1"/>
            <a:r>
              <a:rPr lang="pt-BR" dirty="0" err="1" smtClean="0"/>
              <a:t>RapidSVN</a:t>
            </a:r>
            <a:endParaRPr lang="pt-BR" dirty="0" smtClean="0"/>
          </a:p>
          <a:p>
            <a:pPr lvl="1"/>
            <a:r>
              <a:rPr lang="pt-BR" dirty="0" err="1" smtClean="0"/>
              <a:t>TortoiseSVN</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5328752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Versionamento de código - </a:t>
            </a:r>
            <a:r>
              <a:rPr lang="pt-BR" dirty="0" err="1" smtClean="0"/>
              <a:t>perforce</a:t>
            </a:r>
            <a:endParaRPr lang="pt-BR" dirty="0"/>
          </a:p>
        </p:txBody>
      </p:sp>
      <p:sp>
        <p:nvSpPr>
          <p:cNvPr id="3" name="Espaço Reservado para Conteúdo 2"/>
          <p:cNvSpPr>
            <a:spLocks noGrp="1"/>
          </p:cNvSpPr>
          <p:nvPr>
            <p:ph idx="1"/>
          </p:nvPr>
        </p:nvSpPr>
        <p:spPr/>
        <p:txBody>
          <a:bodyPr/>
          <a:lstStyle/>
          <a:p>
            <a:r>
              <a:rPr lang="pt-BR" dirty="0" smtClean="0"/>
              <a:t>Desenvolvido pela </a:t>
            </a:r>
            <a:r>
              <a:rPr lang="pt-BR" dirty="0" err="1" smtClean="0"/>
              <a:t>Perforce</a:t>
            </a:r>
            <a:r>
              <a:rPr lang="pt-BR" dirty="0" smtClean="0"/>
              <a:t> Software, diferente dos demais, não é gratuito.</a:t>
            </a:r>
          </a:p>
          <a:p>
            <a:r>
              <a:rPr lang="pt-BR" dirty="0" smtClean="0"/>
              <a:t>Alto desempenho e performance, sendo possível ter todo um grande repositório em mãos em segundos.</a:t>
            </a:r>
          </a:p>
          <a:p>
            <a:r>
              <a:rPr lang="pt-BR" dirty="0" smtClean="0"/>
              <a:t>Realiza cópia de todo o diretório em novas </a:t>
            </a:r>
            <a:r>
              <a:rPr lang="pt-BR" dirty="0" err="1" smtClean="0"/>
              <a:t>branch’s</a:t>
            </a:r>
            <a:r>
              <a:rPr lang="pt-BR" dirty="0" smtClean="0"/>
              <a:t>.</a:t>
            </a:r>
          </a:p>
          <a:p>
            <a:r>
              <a:rPr lang="pt-BR" dirty="0" smtClean="0"/>
              <a:t>Servidor centralizado com todo o histórico </a:t>
            </a:r>
            <a:r>
              <a:rPr lang="pt-BR" smtClean="0"/>
              <a:t>de versionamento.</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3975948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err="1" smtClean="0"/>
              <a:t>TaXONOMIA</a:t>
            </a:r>
            <a:endParaRPr lang="pt-BR" b="1" dirty="0"/>
          </a:p>
        </p:txBody>
      </p:sp>
      <p:sp>
        <p:nvSpPr>
          <p:cNvPr id="3" name="Subtítulo 2"/>
          <p:cNvSpPr>
            <a:spLocks noGrp="1"/>
          </p:cNvSpPr>
          <p:nvPr>
            <p:ph type="subTitle" idx="1"/>
          </p:nvPr>
        </p:nvSpPr>
        <p:spPr/>
        <p:txBody>
          <a:bodyPr/>
          <a:lstStyle/>
          <a:p>
            <a:r>
              <a:rPr lang="pt-BR" dirty="0" err="1" smtClean="0"/>
              <a:t>Azure</a:t>
            </a:r>
            <a:r>
              <a:rPr lang="pt-BR" dirty="0" smtClean="0"/>
              <a:t> </a:t>
            </a:r>
            <a:r>
              <a:rPr lang="pt-BR" dirty="0" err="1" smtClean="0"/>
              <a:t>taxonomy</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625" y="2209800"/>
            <a:ext cx="5210175" cy="3048000"/>
          </a:xfrm>
          <a:prstGeom prst="rect">
            <a:avLst/>
          </a:prstGeom>
        </p:spPr>
      </p:pic>
    </p:spTree>
    <p:extLst>
      <p:ext uri="{BB962C8B-B14F-4D97-AF65-F5344CB8AC3E}">
        <p14:creationId xmlns:p14="http://schemas.microsoft.com/office/powerpoint/2010/main" val="1404035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tAXONOMIA</a:t>
            </a:r>
            <a:r>
              <a:rPr lang="pt-BR" dirty="0" smtClean="0"/>
              <a:t> </a:t>
            </a:r>
            <a:r>
              <a:rPr lang="pt-BR" sz="2000" dirty="0" smtClean="0"/>
              <a:t>(</a:t>
            </a:r>
            <a:r>
              <a:rPr lang="pt-BR" sz="2000" dirty="0" err="1"/>
              <a:t>Azure</a:t>
            </a:r>
            <a:r>
              <a:rPr lang="pt-BR" sz="2000" dirty="0"/>
              <a:t> </a:t>
            </a:r>
            <a:r>
              <a:rPr lang="pt-BR" sz="2000" dirty="0" err="1" smtClean="0"/>
              <a:t>taxonomy</a:t>
            </a:r>
            <a:r>
              <a:rPr lang="pt-BR" sz="2000" dirty="0" smtClean="0"/>
              <a:t>)</a:t>
            </a:r>
            <a:endParaRPr lang="pt-BR" sz="2000" dirty="0"/>
          </a:p>
        </p:txBody>
      </p:sp>
      <p:sp>
        <p:nvSpPr>
          <p:cNvPr id="3" name="Espaço Reservado para Conteúdo 2"/>
          <p:cNvSpPr>
            <a:spLocks noGrp="1"/>
          </p:cNvSpPr>
          <p:nvPr>
            <p:ph idx="1"/>
          </p:nvPr>
        </p:nvSpPr>
        <p:spPr/>
        <p:txBody>
          <a:bodyPr>
            <a:normAutofit fontScale="92500"/>
          </a:bodyPr>
          <a:lstStyle/>
          <a:p>
            <a:r>
              <a:rPr lang="pt-BR" dirty="0"/>
              <a:t>Uma definição clara de taxonomia define a nomenclatura da sua </a:t>
            </a:r>
            <a:r>
              <a:rPr lang="pt-BR" dirty="0" err="1"/>
              <a:t>organlização</a:t>
            </a:r>
            <a:r>
              <a:rPr lang="pt-BR" dirty="0" smtClean="0"/>
              <a:t>.</a:t>
            </a:r>
            <a:endParaRPr lang="pt-BR" dirty="0"/>
          </a:p>
          <a:p>
            <a:r>
              <a:rPr lang="pt-BR" dirty="0"/>
              <a:t>Um time ágil precisa de uma definição clara do </a:t>
            </a:r>
            <a:r>
              <a:rPr lang="pt-BR" dirty="0" err="1"/>
              <a:t>backlog</a:t>
            </a:r>
            <a:r>
              <a:rPr lang="pt-BR" dirty="0"/>
              <a:t> para ter sucesso. Portanto, partiremos para uma organização ágil. Você não pode esperar um sucesso de seu time sem uma definição clara dos objetivos</a:t>
            </a:r>
            <a:r>
              <a:rPr lang="pt-BR" dirty="0" smtClean="0"/>
              <a:t>.</a:t>
            </a:r>
            <a:endParaRPr lang="pt-BR" dirty="0"/>
          </a:p>
          <a:p>
            <a:r>
              <a:rPr lang="pt-BR" dirty="0"/>
              <a:t>Uma organização ágil precisa definir bem claramente todos os seus objetivos para o time saiba como contribuir para atingimento destes. Por isso, você precisa definir a taxonomia de sua organização. </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513859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a:t>)</a:t>
            </a:r>
          </a:p>
        </p:txBody>
      </p:sp>
      <p:sp>
        <p:nvSpPr>
          <p:cNvPr id="3" name="Espaço Reservado para Conteúdo 2"/>
          <p:cNvSpPr>
            <a:spLocks noGrp="1"/>
          </p:cNvSpPr>
          <p:nvPr>
            <p:ph idx="1"/>
          </p:nvPr>
        </p:nvSpPr>
        <p:spPr/>
        <p:txBody>
          <a:bodyPr/>
          <a:lstStyle/>
          <a:p>
            <a:r>
              <a:rPr lang="pt-BR" dirty="0"/>
              <a:t>Geralmente esta definição se divide em:</a:t>
            </a:r>
          </a:p>
          <a:p>
            <a:pPr lvl="1"/>
            <a:r>
              <a:rPr lang="pt-BR" dirty="0" err="1"/>
              <a:t>Epics</a:t>
            </a:r>
            <a:endParaRPr lang="pt-BR" dirty="0"/>
          </a:p>
          <a:p>
            <a:pPr lvl="1"/>
            <a:r>
              <a:rPr lang="pt-BR" dirty="0" err="1"/>
              <a:t>Features</a:t>
            </a:r>
            <a:endParaRPr lang="pt-BR" dirty="0"/>
          </a:p>
          <a:p>
            <a:pPr lvl="1"/>
            <a:r>
              <a:rPr lang="pt-BR" dirty="0" err="1"/>
              <a:t>Stories</a:t>
            </a:r>
            <a:endParaRPr lang="pt-BR" dirty="0"/>
          </a:p>
          <a:p>
            <a:pPr lvl="1"/>
            <a:r>
              <a:rPr lang="pt-BR" dirty="0" err="1"/>
              <a:t>Tasks</a:t>
            </a:r>
            <a:endParaRPr lang="pt-BR" dirty="0"/>
          </a:p>
          <a:p>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013657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a:t>)</a:t>
            </a:r>
            <a:r>
              <a:rPr lang="pt-BR" dirty="0" smtClean="0"/>
              <a:t> – </a:t>
            </a:r>
            <a:r>
              <a:rPr lang="pt-BR" dirty="0" err="1" smtClean="0"/>
              <a:t>Epics</a:t>
            </a:r>
            <a:endParaRPr lang="pt-BR" dirty="0"/>
          </a:p>
        </p:txBody>
      </p:sp>
      <p:sp>
        <p:nvSpPr>
          <p:cNvPr id="3" name="Espaço Reservado para Conteúdo 2"/>
          <p:cNvSpPr>
            <a:spLocks noGrp="1"/>
          </p:cNvSpPr>
          <p:nvPr>
            <p:ph idx="1"/>
          </p:nvPr>
        </p:nvSpPr>
        <p:spPr/>
        <p:txBody>
          <a:bodyPr/>
          <a:lstStyle/>
          <a:p>
            <a:r>
              <a:rPr lang="pt-BR" dirty="0"/>
              <a:t>Neste ponto são declaradas as iniciativas importantes para o atingimento do sucesso de sua organização, ou projeto. 1 </a:t>
            </a:r>
            <a:r>
              <a:rPr lang="pt-BR" dirty="0" err="1"/>
              <a:t>Epics</a:t>
            </a:r>
            <a:r>
              <a:rPr lang="pt-BR" dirty="0"/>
              <a:t> geralmente exige muitos times e muitas </a:t>
            </a:r>
            <a:r>
              <a:rPr lang="pt-BR" dirty="0" err="1"/>
              <a:t>sprints</a:t>
            </a:r>
            <a:r>
              <a:rPr lang="pt-BR" dirty="0"/>
              <a:t> para ser atingido, e com isso você precisa ter cuidado para não criar </a:t>
            </a:r>
            <a:r>
              <a:rPr lang="pt-BR" dirty="0" err="1"/>
              <a:t>Epics</a:t>
            </a:r>
            <a:r>
              <a:rPr lang="pt-BR" dirty="0"/>
              <a:t> que não tem fim. </a:t>
            </a:r>
            <a:r>
              <a:rPr lang="pt-BR" dirty="0" err="1"/>
              <a:t>Epics</a:t>
            </a:r>
            <a:r>
              <a:rPr lang="pt-BR" dirty="0"/>
              <a:t> possuem um objetivo muito claro e definido. O número de </a:t>
            </a:r>
            <a:r>
              <a:rPr lang="pt-BR" dirty="0" err="1"/>
              <a:t>Epics</a:t>
            </a:r>
            <a:r>
              <a:rPr lang="pt-BR" dirty="0"/>
              <a:t> em progresso podem ser gerenciados, a fim de se manter a organização focada no cumprimento dos objetivos. </a:t>
            </a:r>
            <a:r>
              <a:rPr lang="pt-BR" dirty="0" err="1"/>
              <a:t>Epics</a:t>
            </a:r>
            <a:r>
              <a:rPr lang="pt-BR" dirty="0"/>
              <a:t> são quebrados em </a:t>
            </a:r>
            <a:r>
              <a:rPr lang="pt-BR" dirty="0" err="1"/>
              <a:t>Features</a:t>
            </a:r>
            <a:r>
              <a:rPr lang="pt-BR" dirty="0"/>
              <a:t>.</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7320701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a:t>)</a:t>
            </a:r>
            <a:r>
              <a:rPr lang="pt-BR" dirty="0" smtClean="0"/>
              <a:t> – </a:t>
            </a:r>
            <a:r>
              <a:rPr lang="pt-BR" dirty="0" err="1" smtClean="0"/>
              <a:t>Features</a:t>
            </a:r>
            <a:endParaRPr lang="pt-BR" dirty="0"/>
          </a:p>
        </p:txBody>
      </p:sp>
      <p:sp>
        <p:nvSpPr>
          <p:cNvPr id="3" name="Espaço Reservado para Conteúdo 2"/>
          <p:cNvSpPr>
            <a:spLocks noGrp="1"/>
          </p:cNvSpPr>
          <p:nvPr>
            <p:ph idx="1"/>
          </p:nvPr>
        </p:nvSpPr>
        <p:spPr/>
        <p:txBody>
          <a:bodyPr>
            <a:normAutofit lnSpcReduction="10000"/>
          </a:bodyPr>
          <a:lstStyle/>
          <a:p>
            <a:r>
              <a:rPr lang="pt-BR" dirty="0"/>
              <a:t>Define novas funcionalidades requeridas para atingimento do objetivo do </a:t>
            </a:r>
            <a:r>
              <a:rPr lang="pt-BR" dirty="0" err="1"/>
              <a:t>Epics</a:t>
            </a:r>
            <a:r>
              <a:rPr lang="pt-BR" dirty="0"/>
              <a:t>. As </a:t>
            </a:r>
            <a:r>
              <a:rPr lang="pt-BR" dirty="0" err="1"/>
              <a:t>Features</a:t>
            </a:r>
            <a:r>
              <a:rPr lang="pt-BR" dirty="0"/>
              <a:t> são entregáveis únicos ao cliente. Elas representam um recurso independente que é entregado ao cliente. Suas notas de liberação de nova versão pode ser construída com uma listagem de todas as </a:t>
            </a:r>
            <a:r>
              <a:rPr lang="pt-BR" dirty="0" err="1"/>
              <a:t>Features</a:t>
            </a:r>
            <a:r>
              <a:rPr lang="pt-BR" dirty="0"/>
              <a:t> que estão sendo entregues naquele pacote. Elas podem levar muitas </a:t>
            </a:r>
            <a:r>
              <a:rPr lang="pt-BR" dirty="0" err="1"/>
              <a:t>Sprints</a:t>
            </a:r>
            <a:r>
              <a:rPr lang="pt-BR" dirty="0"/>
              <a:t> para serem completadas, mas precisam possuir um tempo consistente onde o cliente conseguirá ver valor agregado à entrega realizada. As </a:t>
            </a:r>
            <a:r>
              <a:rPr lang="pt-BR" dirty="0" err="1"/>
              <a:t>Features</a:t>
            </a:r>
            <a:r>
              <a:rPr lang="pt-BR" dirty="0"/>
              <a:t> são quebradas em </a:t>
            </a:r>
            <a:r>
              <a:rPr lang="pt-BR" dirty="0" err="1"/>
              <a:t>Stories</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783640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a:t>)</a:t>
            </a:r>
            <a:r>
              <a:rPr lang="pt-BR" dirty="0" smtClean="0"/>
              <a:t> – </a:t>
            </a:r>
            <a:r>
              <a:rPr lang="pt-BR" dirty="0" err="1" smtClean="0"/>
              <a:t>Stories</a:t>
            </a:r>
            <a:endParaRPr lang="pt-BR" dirty="0"/>
          </a:p>
        </p:txBody>
      </p:sp>
      <p:sp>
        <p:nvSpPr>
          <p:cNvPr id="3" name="Espaço Reservado para Conteúdo 2"/>
          <p:cNvSpPr>
            <a:spLocks noGrp="1"/>
          </p:cNvSpPr>
          <p:nvPr>
            <p:ph idx="1"/>
          </p:nvPr>
        </p:nvSpPr>
        <p:spPr/>
        <p:txBody>
          <a:bodyPr/>
          <a:lstStyle/>
          <a:p>
            <a:r>
              <a:rPr lang="pt-BR" dirty="0"/>
              <a:t>Definem valores incrementais que o time precisa realizar para criar uma </a:t>
            </a:r>
            <a:r>
              <a:rPr lang="pt-BR" dirty="0" err="1"/>
              <a:t>Feature</a:t>
            </a:r>
            <a:r>
              <a:rPr lang="pt-BR" dirty="0"/>
              <a:t>. O time quebra uma </a:t>
            </a:r>
            <a:r>
              <a:rPr lang="pt-BR" dirty="0" err="1"/>
              <a:t>Feature</a:t>
            </a:r>
            <a:r>
              <a:rPr lang="pt-BR" dirty="0"/>
              <a:t> em peças complementares. Uma simples </a:t>
            </a:r>
            <a:r>
              <a:rPr lang="pt-BR" dirty="0" err="1"/>
              <a:t>Storie</a:t>
            </a:r>
            <a:r>
              <a:rPr lang="pt-BR" dirty="0"/>
              <a:t> completa não representa um </a:t>
            </a:r>
            <a:r>
              <a:rPr lang="pt-BR" dirty="0" err="1"/>
              <a:t>entregável</a:t>
            </a:r>
            <a:r>
              <a:rPr lang="pt-BR" dirty="0"/>
              <a:t> ao cliente, mas </a:t>
            </a:r>
            <a:r>
              <a:rPr lang="pt-BR" dirty="0" err="1"/>
              <a:t>Stories</a:t>
            </a:r>
            <a:r>
              <a:rPr lang="pt-BR" dirty="0"/>
              <a:t> completadas representam um incremento de qualidade ao processo de desenvolvimento do software. Uma </a:t>
            </a:r>
            <a:r>
              <a:rPr lang="pt-BR" dirty="0" err="1"/>
              <a:t>Storie</a:t>
            </a:r>
            <a:r>
              <a:rPr lang="pt-BR" dirty="0"/>
              <a:t> é trabalhada apenas por 1 time do projeto. Estas podem ser opcionalmente quebradas em tarefas.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45571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a:t>)</a:t>
            </a:r>
            <a:r>
              <a:rPr lang="pt-BR" dirty="0" smtClean="0"/>
              <a:t> – </a:t>
            </a:r>
            <a:r>
              <a:rPr lang="pt-BR" dirty="0" err="1" smtClean="0"/>
              <a:t>tasks</a:t>
            </a:r>
            <a:endParaRPr lang="pt-BR" dirty="0"/>
          </a:p>
        </p:txBody>
      </p:sp>
      <p:sp>
        <p:nvSpPr>
          <p:cNvPr id="3" name="Espaço Reservado para Conteúdo 2"/>
          <p:cNvSpPr>
            <a:spLocks noGrp="1"/>
          </p:cNvSpPr>
          <p:nvPr>
            <p:ph idx="1"/>
          </p:nvPr>
        </p:nvSpPr>
        <p:spPr/>
        <p:txBody>
          <a:bodyPr/>
          <a:lstStyle/>
          <a:p>
            <a:r>
              <a:rPr lang="pt-BR" dirty="0"/>
              <a:t>Uma tarefa define o efetivo trabalho técnico que será realizado para completar uma </a:t>
            </a:r>
            <a:r>
              <a:rPr lang="pt-BR" dirty="0" err="1"/>
              <a:t>Story</a:t>
            </a:r>
            <a:r>
              <a:rPr lang="pt-BR" dirty="0"/>
              <a:t>.</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41857615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a:t>)</a:t>
            </a:r>
            <a:r>
              <a:rPr lang="pt-BR" dirty="0" smtClean="0"/>
              <a:t> – </a:t>
            </a:r>
            <a:r>
              <a:rPr lang="pt-BR" dirty="0" err="1" smtClean="0"/>
              <a:t>initiatives</a:t>
            </a:r>
            <a:endParaRPr lang="pt-BR" dirty="0"/>
          </a:p>
        </p:txBody>
      </p:sp>
      <p:sp>
        <p:nvSpPr>
          <p:cNvPr id="3" name="Espaço Reservado para Conteúdo 2"/>
          <p:cNvSpPr>
            <a:spLocks noGrp="1"/>
          </p:cNvSpPr>
          <p:nvPr>
            <p:ph idx="1"/>
          </p:nvPr>
        </p:nvSpPr>
        <p:spPr/>
        <p:txBody>
          <a:bodyPr/>
          <a:lstStyle/>
          <a:p>
            <a:r>
              <a:rPr lang="pt-BR" dirty="0"/>
              <a:t>Esta taxonomia não é engessada, existindo apenas os passos já citados anteriormente. Muitas organizações introduzem um nível a mais antes do </a:t>
            </a:r>
            <a:r>
              <a:rPr lang="pt-BR" dirty="0" err="1"/>
              <a:t>Epics</a:t>
            </a:r>
            <a:r>
              <a:rPr lang="pt-BR" dirty="0"/>
              <a:t>, chamado </a:t>
            </a:r>
            <a:r>
              <a:rPr lang="pt-BR" dirty="0" err="1"/>
              <a:t>Initiatives</a:t>
            </a:r>
            <a:r>
              <a:rPr lang="pt-BR" dirty="0"/>
              <a:t>, e estas são quebradas em partes menores, que se tornam os </a:t>
            </a:r>
            <a:r>
              <a:rPr lang="pt-BR" dirty="0" err="1"/>
              <a:t>Epics</a:t>
            </a:r>
            <a:r>
              <a:rPr lang="pt-BR" dirty="0"/>
              <a:t>.</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253" y="3718398"/>
            <a:ext cx="4630695" cy="2684461"/>
          </a:xfrm>
          <a:prstGeom prst="rect">
            <a:avLst/>
          </a:prstGeom>
        </p:spPr>
      </p:pic>
    </p:spTree>
    <p:extLst>
      <p:ext uri="{BB962C8B-B14F-4D97-AF65-F5344CB8AC3E}">
        <p14:creationId xmlns:p14="http://schemas.microsoft.com/office/powerpoint/2010/main" val="385381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Agile</a:t>
            </a:r>
            <a:endParaRPr lang="pt-BR" dirty="0"/>
          </a:p>
        </p:txBody>
      </p:sp>
      <p:sp>
        <p:nvSpPr>
          <p:cNvPr id="3" name="Espaço Reservado para Conteúdo 2"/>
          <p:cNvSpPr>
            <a:spLocks noGrp="1"/>
          </p:cNvSpPr>
          <p:nvPr>
            <p:ph idx="1"/>
          </p:nvPr>
        </p:nvSpPr>
        <p:spPr/>
        <p:txBody>
          <a:bodyPr>
            <a:normAutofit fontScale="92500"/>
          </a:bodyPr>
          <a:lstStyle/>
          <a:p>
            <a:pPr algn="just"/>
            <a:r>
              <a:rPr lang="pt-BR" dirty="0"/>
              <a:t>A expressão </a:t>
            </a:r>
            <a:r>
              <a:rPr lang="pt-BR" dirty="0" err="1"/>
              <a:t>Agile</a:t>
            </a:r>
            <a:r>
              <a:rPr lang="pt-BR" dirty="0"/>
              <a:t> vem do inglês </a:t>
            </a:r>
            <a:r>
              <a:rPr lang="pt-BR" dirty="0" err="1"/>
              <a:t>Agile</a:t>
            </a:r>
            <a:r>
              <a:rPr lang="pt-BR" dirty="0"/>
              <a:t> software </a:t>
            </a:r>
            <a:r>
              <a:rPr lang="pt-BR" dirty="0" err="1"/>
              <a:t>development</a:t>
            </a:r>
            <a:r>
              <a:rPr lang="pt-BR" dirty="0"/>
              <a:t>, isso é, desenvolvimento ágil de software. Trata-se de um nome atribuído a um conjunto de práticas para projetos de software que são consideradas inovadoras por quebrar determinados paradigmas que existiam até então na engenharia de software</a:t>
            </a:r>
            <a:r>
              <a:rPr lang="pt-BR" dirty="0" smtClean="0"/>
              <a:t>.</a:t>
            </a:r>
            <a:endParaRPr lang="pt-BR" dirty="0"/>
          </a:p>
          <a:p>
            <a:pPr algn="just"/>
            <a:r>
              <a:rPr lang="pt-BR" dirty="0"/>
              <a:t>#</a:t>
            </a:r>
            <a:r>
              <a:rPr lang="pt-BR" dirty="0" err="1"/>
              <a:t>Scrum</a:t>
            </a:r>
            <a:r>
              <a:rPr lang="pt-BR" dirty="0"/>
              <a:t>, XP e #</a:t>
            </a:r>
            <a:r>
              <a:rPr lang="pt-BR" dirty="0" err="1"/>
              <a:t>DevOps</a:t>
            </a:r>
            <a:r>
              <a:rPr lang="pt-BR" dirty="0"/>
              <a:t> são alguns dos métodos ágeis mais conhecidos no mercado, além de outros genéricos, isso é, que não tiveram sua origem no #Desenvolvimento de software, mas que também são utilizados para práticas de projetos de sistemas, como é o caso do KANBAN.</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981059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a:t>)</a:t>
            </a:r>
          </a:p>
        </p:txBody>
      </p:sp>
      <p:sp>
        <p:nvSpPr>
          <p:cNvPr id="3" name="Espaço Reservado para Conteúdo 2"/>
          <p:cNvSpPr>
            <a:spLocks noGrp="1"/>
          </p:cNvSpPr>
          <p:nvPr>
            <p:ph idx="1"/>
          </p:nvPr>
        </p:nvSpPr>
        <p:spPr/>
        <p:txBody>
          <a:bodyPr/>
          <a:lstStyle/>
          <a:p>
            <a:r>
              <a:rPr lang="pt-BR" dirty="0"/>
              <a:t>Os nomes de cada etapa podem também ser </a:t>
            </a:r>
            <a:r>
              <a:rPr lang="pt-BR" dirty="0" err="1"/>
              <a:t>customiazdas</a:t>
            </a:r>
            <a:r>
              <a:rPr lang="pt-BR" dirty="0"/>
              <a:t> de organização para organização, mas os nomes citados anteriormente (</a:t>
            </a:r>
            <a:r>
              <a:rPr lang="pt-BR" dirty="0" err="1"/>
              <a:t>Epics</a:t>
            </a:r>
            <a:r>
              <a:rPr lang="pt-BR" dirty="0"/>
              <a:t>, </a:t>
            </a:r>
            <a:r>
              <a:rPr lang="pt-BR" dirty="0" err="1"/>
              <a:t>Features</a:t>
            </a:r>
            <a:r>
              <a:rPr lang="pt-BR" dirty="0"/>
              <a:t>, </a:t>
            </a:r>
            <a:r>
              <a:rPr lang="pt-BR" dirty="0" err="1"/>
              <a:t>Stories</a:t>
            </a:r>
            <a:r>
              <a:rPr lang="pt-BR" dirty="0"/>
              <a:t>) estão sendo cada vez mais definidos como um padrão da indústria.</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965954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smtClean="0"/>
              <a:t>) </a:t>
            </a:r>
            <a:r>
              <a:rPr lang="pt-BR" dirty="0" smtClean="0"/>
              <a:t>–</a:t>
            </a:r>
            <a:r>
              <a:rPr lang="pt-BR" sz="2000" dirty="0" smtClean="0"/>
              <a:t> </a:t>
            </a:r>
            <a:r>
              <a:rPr lang="pt-BR" dirty="0" smtClean="0"/>
              <a:t>Linha de autonomia</a:t>
            </a:r>
            <a:endParaRPr lang="pt-BR" dirty="0"/>
          </a:p>
        </p:txBody>
      </p:sp>
      <p:sp>
        <p:nvSpPr>
          <p:cNvPr id="3" name="Espaço Reservado para Conteúdo 2"/>
          <p:cNvSpPr>
            <a:spLocks noGrp="1"/>
          </p:cNvSpPr>
          <p:nvPr>
            <p:ph idx="1"/>
          </p:nvPr>
        </p:nvSpPr>
        <p:spPr/>
        <p:txBody>
          <a:bodyPr/>
          <a:lstStyle/>
          <a:p>
            <a:r>
              <a:rPr lang="pt-BR" dirty="0"/>
              <a:t>Uma vez que a autonomia já está definida, é necessário definir a linha de autonomia. Esta aponta onde o time pode ter uma gestão própria sem </a:t>
            </a:r>
            <a:r>
              <a:rPr lang="pt-BR" dirty="0" err="1"/>
              <a:t>inteferir</a:t>
            </a:r>
            <a:r>
              <a:rPr lang="pt-BR" dirty="0"/>
              <a:t> no resultado final.</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879" y="3470189"/>
            <a:ext cx="6448425" cy="3048000"/>
          </a:xfrm>
          <a:prstGeom prst="rect">
            <a:avLst/>
          </a:prstGeom>
        </p:spPr>
      </p:pic>
    </p:spTree>
    <p:extLst>
      <p:ext uri="{BB962C8B-B14F-4D97-AF65-F5344CB8AC3E}">
        <p14:creationId xmlns:p14="http://schemas.microsoft.com/office/powerpoint/2010/main" val="5657834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Taxonomia </a:t>
            </a:r>
            <a:r>
              <a:rPr lang="pt-BR" sz="2000" dirty="0"/>
              <a:t>(</a:t>
            </a:r>
            <a:r>
              <a:rPr lang="pt-BR" sz="2000" dirty="0" err="1"/>
              <a:t>Azure</a:t>
            </a:r>
            <a:r>
              <a:rPr lang="pt-BR" sz="2000" dirty="0"/>
              <a:t> </a:t>
            </a:r>
            <a:r>
              <a:rPr lang="pt-BR" sz="2000" dirty="0" err="1"/>
              <a:t>taxonomy</a:t>
            </a:r>
            <a:r>
              <a:rPr lang="pt-BR" sz="2000" dirty="0" smtClean="0"/>
              <a:t>)</a:t>
            </a:r>
            <a:r>
              <a:rPr lang="pt-BR" dirty="0" smtClean="0"/>
              <a:t> - Planejamento</a:t>
            </a:r>
            <a:endParaRPr lang="pt-BR" dirty="0"/>
          </a:p>
        </p:txBody>
      </p:sp>
      <p:sp>
        <p:nvSpPr>
          <p:cNvPr id="3" name="Espaço Reservado para Conteúdo 2"/>
          <p:cNvSpPr>
            <a:spLocks noGrp="1"/>
          </p:cNvSpPr>
          <p:nvPr>
            <p:ph idx="1"/>
          </p:nvPr>
        </p:nvSpPr>
        <p:spPr/>
        <p:txBody>
          <a:bodyPr>
            <a:normAutofit/>
          </a:bodyPr>
          <a:lstStyle/>
          <a:p>
            <a:r>
              <a:rPr lang="pt-BR" sz="2200" dirty="0"/>
              <a:t>Para escalar um planejamento ágil, você precisa definir um planejamento para cada nível de sua taxonomia. O planejamento em etapas sucessivas é fundamental. Este consegue prover uma direção para um determinado período de tempo, que pode ser </a:t>
            </a:r>
            <a:r>
              <a:rPr lang="pt-BR" sz="2200" dirty="0" smtClean="0"/>
              <a:t>reajustado </a:t>
            </a:r>
            <a:r>
              <a:rPr lang="pt-BR" sz="2200" dirty="0"/>
              <a:t>regularmente.</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882" y="3850963"/>
            <a:ext cx="7137057" cy="2976273"/>
          </a:xfrm>
          <a:prstGeom prst="rect">
            <a:avLst/>
          </a:prstGeom>
        </p:spPr>
      </p:pic>
    </p:spTree>
    <p:extLst>
      <p:ext uri="{BB962C8B-B14F-4D97-AF65-F5344CB8AC3E}">
        <p14:creationId xmlns:p14="http://schemas.microsoft.com/office/powerpoint/2010/main" val="31938577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Sonar </a:t>
            </a:r>
            <a:r>
              <a:rPr lang="pt-BR" dirty="0" err="1" smtClean="0"/>
              <a:t>cloud</a:t>
            </a:r>
            <a:r>
              <a:rPr lang="pt-BR" dirty="0" smtClean="0"/>
              <a:t> </a:t>
            </a:r>
            <a:r>
              <a:rPr lang="pt-BR" dirty="0" err="1" smtClean="0"/>
              <a:t>analysis</a:t>
            </a:r>
            <a:endParaRPr lang="pt-BR"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124822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pt-BR" dirty="0" smtClean="0"/>
              <a:t>Sonar </a:t>
            </a:r>
            <a:r>
              <a:rPr lang="pt-BR" dirty="0" err="1" smtClean="0"/>
              <a:t>cloud</a:t>
            </a:r>
            <a:r>
              <a:rPr lang="pt-BR" dirty="0" smtClean="0"/>
              <a:t> </a:t>
            </a:r>
            <a:r>
              <a:rPr lang="pt-BR" dirty="0" err="1" smtClean="0"/>
              <a:t>analysis</a:t>
            </a:r>
            <a:endParaRPr lang="pt-BR" dirty="0"/>
          </a:p>
        </p:txBody>
      </p:sp>
      <p:sp>
        <p:nvSpPr>
          <p:cNvPr id="3" name="Espaço Reservado para Conteúdo 2"/>
          <p:cNvSpPr>
            <a:spLocks noGrp="1"/>
          </p:cNvSpPr>
          <p:nvPr>
            <p:ph idx="1"/>
          </p:nvPr>
        </p:nvSpPr>
        <p:spPr/>
        <p:txBody>
          <a:bodyPr/>
          <a:lstStyle/>
          <a:p>
            <a:pPr algn="just"/>
            <a:r>
              <a:rPr lang="pt-BR" dirty="0"/>
              <a:t>O </a:t>
            </a:r>
            <a:r>
              <a:rPr lang="pt-BR" dirty="0" err="1"/>
              <a:t>SonarCloud</a:t>
            </a:r>
            <a:r>
              <a:rPr lang="pt-BR" dirty="0"/>
              <a:t> é uma plataforma em nuvem para exibir o processo de inspeção continua do código de sua </a:t>
            </a:r>
            <a:r>
              <a:rPr lang="pt-BR" dirty="0" smtClean="0"/>
              <a:t>aplicação. Para </a:t>
            </a:r>
            <a:r>
              <a:rPr lang="pt-BR" dirty="0"/>
              <a:t>isso, o </a:t>
            </a:r>
            <a:r>
              <a:rPr lang="pt-BR" dirty="0" err="1"/>
              <a:t>SonarCloud</a:t>
            </a:r>
            <a:r>
              <a:rPr lang="pt-BR" dirty="0"/>
              <a:t> utiliza o </a:t>
            </a:r>
            <a:r>
              <a:rPr lang="pt-BR" dirty="0" err="1"/>
              <a:t>SonarQube</a:t>
            </a:r>
            <a:r>
              <a:rPr lang="pt-BR" dirty="0"/>
              <a:t> para realizar a “varredura” em seu código fonte e analisar possíveis vulnerabilidade, erros e regras específicas da linguagem (</a:t>
            </a:r>
            <a:r>
              <a:rPr lang="pt-BR" dirty="0" err="1"/>
              <a:t>Code</a:t>
            </a:r>
            <a:r>
              <a:rPr lang="pt-BR" dirty="0"/>
              <a:t> </a:t>
            </a:r>
            <a:r>
              <a:rPr lang="pt-BR" dirty="0" err="1"/>
              <a:t>Smells</a:t>
            </a:r>
            <a:r>
              <a:rPr lang="pt-BR" dirty="0"/>
              <a:t>).a</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0963205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Porque devo adotar a cultura </a:t>
            </a:r>
            <a:r>
              <a:rPr lang="pt-BR" b="1" dirty="0" err="1" smtClean="0"/>
              <a:t>devops</a:t>
            </a:r>
            <a:r>
              <a:rPr lang="pt-BR" b="1" dirty="0" smtClean="0"/>
              <a:t>?</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7837822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9277608" cy="2387600"/>
          </a:xfrm>
        </p:spPr>
        <p:txBody>
          <a:bodyPr/>
          <a:lstStyle/>
          <a:p>
            <a:r>
              <a:rPr lang="pt-BR" b="1" dirty="0" smtClean="0"/>
              <a:t>Analisando a dívida técnica</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8069312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a dívida técnica</a:t>
            </a:r>
            <a:endParaRPr lang="pt-BR" dirty="0"/>
          </a:p>
        </p:txBody>
      </p:sp>
      <p:sp>
        <p:nvSpPr>
          <p:cNvPr id="3" name="Espaço Reservado para Conteúdo 2"/>
          <p:cNvSpPr>
            <a:spLocks noGrp="1"/>
          </p:cNvSpPr>
          <p:nvPr>
            <p:ph idx="1"/>
          </p:nvPr>
        </p:nvSpPr>
        <p:spPr/>
        <p:txBody>
          <a:bodyPr/>
          <a:lstStyle/>
          <a:p>
            <a:r>
              <a:rPr lang="pt-BR" dirty="0"/>
              <a:t>O termo </a:t>
            </a:r>
            <a:r>
              <a:rPr lang="pt-BR" b="1" i="1" dirty="0"/>
              <a:t>"dívida técnica"</a:t>
            </a:r>
            <a:r>
              <a:rPr lang="pt-BR" dirty="0"/>
              <a:t> foi definido por Ward Cunningham. e descreve a dívida que a equipe de desenvolvimento assume quando escolhe um design ou abordagem fácil de implementar no curto prazo mas com grande impacto negativo no longo prazo. Alguns </a:t>
            </a:r>
            <a:r>
              <a:rPr lang="pt-BR" dirty="0" err="1"/>
              <a:t>agilistas</a:t>
            </a:r>
            <a:r>
              <a:rPr lang="pt-BR" dirty="0"/>
              <a:t> opinaram sobre o que deve ser considerada dívida técnica e como poderia ser classificada.</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9545403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a dívida técnica</a:t>
            </a:r>
            <a:endParaRPr lang="pt-BR" dirty="0"/>
          </a:p>
        </p:txBody>
      </p:sp>
      <p:sp>
        <p:nvSpPr>
          <p:cNvPr id="3" name="Espaço Reservado para Conteúdo 2"/>
          <p:cNvSpPr>
            <a:spLocks noGrp="1"/>
          </p:cNvSpPr>
          <p:nvPr>
            <p:ph idx="1"/>
          </p:nvPr>
        </p:nvSpPr>
        <p:spPr/>
        <p:txBody>
          <a:bodyPr>
            <a:normAutofit/>
          </a:bodyPr>
          <a:lstStyle/>
          <a:p>
            <a:pPr algn="just"/>
            <a:r>
              <a:rPr lang="pt-BR" b="1" dirty="0"/>
              <a:t>Martin Fowler </a:t>
            </a:r>
            <a:r>
              <a:rPr lang="pt-BR" dirty="0"/>
              <a:t>sugeriu a seguinte definição para dívida </a:t>
            </a:r>
            <a:r>
              <a:rPr lang="pt-BR" dirty="0" smtClean="0"/>
              <a:t>técnica:</a:t>
            </a:r>
          </a:p>
          <a:p>
            <a:pPr lvl="1" algn="just"/>
            <a:r>
              <a:rPr lang="pt-BR" dirty="0" smtClean="0"/>
              <a:t>A </a:t>
            </a:r>
            <a:r>
              <a:rPr lang="pt-BR" dirty="0"/>
              <a:t>dívida técnica é similar à dívida financeira. Assim como a dívida financeira, a dívida técnica exige o pagamento de juros. Estes vem na forma de esforço extra, que devem ser pagos em desenvolvimentos futuros por conta da escolha de um design mais rápido e de baixa qualidade. Nós podemos optar por continuar pagando estes juros ou quitar de uma vez a dívida fazendo uma refatoração, transformando um design de baixa qualidade em um design melhor. Apesar dos custos para saldar a dívida, ganhamos reduzindo os juros no futuro.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8202005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a dívida técnica</a:t>
            </a:r>
            <a:endParaRPr lang="pt-BR" dirty="0"/>
          </a:p>
        </p:txBody>
      </p:sp>
      <p:sp>
        <p:nvSpPr>
          <p:cNvPr id="3" name="Espaço Reservado para Conteúdo 2"/>
          <p:cNvSpPr>
            <a:spLocks noGrp="1"/>
          </p:cNvSpPr>
          <p:nvPr>
            <p:ph idx="1"/>
          </p:nvPr>
        </p:nvSpPr>
        <p:spPr/>
        <p:txBody>
          <a:bodyPr>
            <a:normAutofit/>
          </a:bodyPr>
          <a:lstStyle/>
          <a:p>
            <a:pPr algn="just"/>
            <a:r>
              <a:rPr lang="pt-BR" b="1" dirty="0"/>
              <a:t>Steve </a:t>
            </a:r>
            <a:r>
              <a:rPr lang="pt-BR" b="1" dirty="0" err="1"/>
              <a:t>McConnell</a:t>
            </a:r>
            <a:r>
              <a:rPr lang="pt-BR" b="1" dirty="0"/>
              <a:t> </a:t>
            </a:r>
            <a:r>
              <a:rPr lang="pt-BR" dirty="0"/>
              <a:t>classificou a dívida técnica em dois </a:t>
            </a:r>
            <a:r>
              <a:rPr lang="pt-BR" dirty="0" smtClean="0"/>
              <a:t>tipos:</a:t>
            </a:r>
          </a:p>
          <a:p>
            <a:pPr lvl="1" algn="just"/>
            <a:r>
              <a:rPr lang="pt-BR" b="1" u="sng" dirty="0" smtClean="0"/>
              <a:t>Sem </a:t>
            </a:r>
            <a:r>
              <a:rPr lang="pt-BR" b="1" u="sng" dirty="0"/>
              <a:t>querer </a:t>
            </a:r>
            <a:r>
              <a:rPr lang="pt-BR" dirty="0"/>
              <a:t>– Desenvolvedores </a:t>
            </a:r>
            <a:r>
              <a:rPr lang="pt-BR" dirty="0" smtClean="0"/>
              <a:t>júnior </a:t>
            </a:r>
            <a:r>
              <a:rPr lang="pt-BR" dirty="0"/>
              <a:t>escrevem código de baixa qualidade por conta de sua inexperiência </a:t>
            </a:r>
            <a:r>
              <a:rPr lang="pt-BR" dirty="0" smtClean="0"/>
              <a:t>técnica.</a:t>
            </a:r>
          </a:p>
          <a:p>
            <a:pPr lvl="1" algn="just"/>
            <a:r>
              <a:rPr lang="pt-BR" b="1" u="sng" dirty="0" smtClean="0"/>
              <a:t>Intencional</a:t>
            </a:r>
            <a:r>
              <a:rPr lang="pt-BR" dirty="0" smtClean="0"/>
              <a:t> </a:t>
            </a:r>
            <a:r>
              <a:rPr lang="pt-BR" dirty="0"/>
              <a:t>- A equipe faz uma decisão consciente para otimizar para o momento atual e não para o futuro, fazendo algumas escolhas de design que podem ser uma maneira rápida e de baixa qualidade para resolver a situação.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20186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agile</a:t>
            </a:r>
            <a:endParaRPr lang="pt-BR" dirty="0"/>
          </a:p>
        </p:txBody>
      </p:sp>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249" y="1737432"/>
            <a:ext cx="6604086" cy="4222861"/>
          </a:xfrm>
        </p:spPr>
      </p:pic>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7791926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a dívida técnica</a:t>
            </a:r>
            <a:endParaRPr lang="pt-BR" dirty="0"/>
          </a:p>
        </p:txBody>
      </p:sp>
      <p:sp>
        <p:nvSpPr>
          <p:cNvPr id="3" name="Espaço Reservado para Conteúdo 2"/>
          <p:cNvSpPr>
            <a:spLocks noGrp="1"/>
          </p:cNvSpPr>
          <p:nvPr>
            <p:ph idx="1"/>
          </p:nvPr>
        </p:nvSpPr>
        <p:spPr/>
        <p:txBody>
          <a:bodyPr/>
          <a:lstStyle/>
          <a:p>
            <a:pPr algn="just"/>
            <a:r>
              <a:rPr lang="pt-BR" b="1" dirty="0" err="1"/>
              <a:t>Uncle</a:t>
            </a:r>
            <a:r>
              <a:rPr lang="pt-BR" b="1" dirty="0"/>
              <a:t> Bob</a:t>
            </a:r>
            <a:r>
              <a:rPr lang="pt-BR" dirty="0"/>
              <a:t>, adiciona que muitas vezes um código bagunçado é considerada divida técnica. Mas isso está errado. Segundo </a:t>
            </a:r>
            <a:r>
              <a:rPr lang="pt-BR" dirty="0" smtClean="0"/>
              <a:t>ele:</a:t>
            </a:r>
          </a:p>
          <a:p>
            <a:pPr lvl="1" algn="just"/>
            <a:r>
              <a:rPr lang="pt-BR" dirty="0" smtClean="0"/>
              <a:t>Bagunça </a:t>
            </a:r>
            <a:r>
              <a:rPr lang="pt-BR" dirty="0"/>
              <a:t>não é dívida técnica. Bagunça é só bagunça. Decisões que geram dívidas técnicas se baseiam em restrições do projeto. Elas são arriscadas, mas podem trazer </a:t>
            </a:r>
            <a:r>
              <a:rPr lang="pt-BR" dirty="0" smtClean="0"/>
              <a:t>benefícios. </a:t>
            </a:r>
            <a:r>
              <a:rPr lang="pt-BR" dirty="0"/>
              <a:t>A decisão de fazer uma bagunça no código nunca é racional; é sempre baseada na preguiça e na falta de profissionalismo e não têm chances de ser pagas no futuro. A bagunça é sempre uma perda.</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1154190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a dívida técnica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Martin cita os seguintes exemplos de classificação de dívidas técnicas</a:t>
            </a:r>
            <a:r>
              <a:rPr lang="pt-BR" dirty="0" smtClean="0"/>
              <a:t>:</a:t>
            </a:r>
            <a:endParaRPr lang="pt-BR" dirty="0"/>
          </a:p>
          <a:p>
            <a:pPr lvl="1"/>
            <a:r>
              <a:rPr lang="pt-BR" b="1" dirty="0"/>
              <a:t>Irresponsável e proposital</a:t>
            </a:r>
            <a:r>
              <a:rPr lang="pt-BR" dirty="0"/>
              <a:t> – O time não tem tempo para o design e utiliza uma solução rápida e com pouca preocupação com a qualidade.</a:t>
            </a:r>
          </a:p>
          <a:p>
            <a:pPr lvl="1"/>
            <a:r>
              <a:rPr lang="pt-BR" b="1" dirty="0"/>
              <a:t>Prudente e proposital</a:t>
            </a:r>
            <a:r>
              <a:rPr lang="pt-BR" dirty="0"/>
              <a:t> – O time precisa entregar o produto agora com todas as limitações conhecidas e assume de maneira </a:t>
            </a:r>
            <a:r>
              <a:rPr lang="pt-BR" dirty="0" err="1"/>
              <a:t>pró-ativa</a:t>
            </a:r>
            <a:r>
              <a:rPr lang="pt-BR" dirty="0"/>
              <a:t> as consequências.</a:t>
            </a:r>
          </a:p>
          <a:p>
            <a:pPr lvl="1"/>
            <a:r>
              <a:rPr lang="pt-BR" b="1" dirty="0"/>
              <a:t>Irresponsável e sem querer</a:t>
            </a:r>
            <a:r>
              <a:rPr lang="pt-BR" dirty="0"/>
              <a:t> – O time não tem consciência dos </a:t>
            </a:r>
            <a:r>
              <a:rPr lang="pt-BR" dirty="0" smtClean="0"/>
              <a:t>princípios </a:t>
            </a:r>
            <a:r>
              <a:rPr lang="pt-BR" dirty="0"/>
              <a:t>básico de design e então nem sequer imagina a bagunça que estão adicionando.</a:t>
            </a:r>
          </a:p>
          <a:p>
            <a:pPr lvl="1"/>
            <a:r>
              <a:rPr lang="pt-BR" b="1" dirty="0"/>
              <a:t>Prudente e sem querer</a:t>
            </a:r>
            <a:r>
              <a:rPr lang="pt-BR" dirty="0"/>
              <a:t> – Isso é verdade para times com excelentes arquitetos. Eles fornecem uma solução que agrega valor ao negócio, mas depois de completar a solução, eles entendem que a abordagem de design poderia ter sido melhor.</a:t>
            </a:r>
          </a:p>
        </p:txBody>
      </p:sp>
      <p:sp>
        <p:nvSpPr>
          <p:cNvPr id="4" name="Espaço Reservado para Rodapé 3"/>
          <p:cNvSpPr>
            <a:spLocks noGrp="1"/>
          </p:cNvSpPr>
          <p:nvPr>
            <p:ph type="ftr" sz="quarter" idx="11"/>
          </p:nvPr>
        </p:nvSpPr>
        <p:spPr/>
        <p:txBody>
          <a:bodyPr/>
          <a:lstStyle/>
          <a:p>
            <a:r>
              <a:rPr lang="pt-BR" dirty="0" smtClean="0"/>
              <a:t>Paulo Augusto </a:t>
            </a:r>
            <a:r>
              <a:rPr lang="pt-BR" dirty="0" err="1" smtClean="0"/>
              <a:t>ponciano</a:t>
            </a:r>
            <a:endParaRPr lang="pt-BR" dirty="0"/>
          </a:p>
        </p:txBody>
      </p:sp>
    </p:spTree>
    <p:extLst>
      <p:ext uri="{BB962C8B-B14F-4D97-AF65-F5344CB8AC3E}">
        <p14:creationId xmlns:p14="http://schemas.microsoft.com/office/powerpoint/2010/main" val="37942946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Analisando a dívida técnica</a:t>
            </a:r>
            <a:endParaRPr lang="pt-BR" dirty="0"/>
          </a:p>
        </p:txBody>
      </p:sp>
      <p:sp>
        <p:nvSpPr>
          <p:cNvPr id="3" name="Espaço Reservado para Conteúdo 2"/>
          <p:cNvSpPr>
            <a:spLocks noGrp="1"/>
          </p:cNvSpPr>
          <p:nvPr>
            <p:ph idx="1"/>
          </p:nvPr>
        </p:nvSpPr>
        <p:spPr/>
        <p:txBody>
          <a:bodyPr/>
          <a:lstStyle/>
          <a:p>
            <a:r>
              <a:rPr lang="pt-BR" dirty="0"/>
              <a:t>Desta forma, ter uma dívida técnica em um projeto é normalmente inevitável e deve ser considerado como sendo uma expectativa. A chave está em ter certeza de que o time não está introduzindo dívidas irresponsáveis que contribuem para bagunçar o código e são muito difíceis, senão impossíveis de lidar</a:t>
            </a:r>
            <a:r>
              <a:rPr lang="pt-BR" dirty="0" smtClean="0"/>
              <a:t>.</a:t>
            </a:r>
          </a:p>
          <a:p>
            <a:r>
              <a:rPr lang="pt-BR" dirty="0" smtClean="0"/>
              <a:t>Com a metodologia </a:t>
            </a:r>
            <a:r>
              <a:rPr lang="pt-BR" dirty="0" err="1" smtClean="0"/>
              <a:t>DevOps</a:t>
            </a:r>
            <a:r>
              <a:rPr lang="pt-BR" dirty="0" smtClean="0"/>
              <a:t>, todo o ambiente de desenvolvimento e os problemas se tornam mais “controláveis”.</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5887824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err="1" smtClean="0"/>
              <a:t>Ppt</a:t>
            </a:r>
            <a:r>
              <a:rPr lang="pt-BR" b="1" dirty="0" smtClean="0"/>
              <a:t>:</a:t>
            </a:r>
            <a:br>
              <a:rPr lang="pt-BR" b="1" dirty="0" smtClean="0"/>
            </a:br>
            <a:r>
              <a:rPr lang="pt-BR" b="1" dirty="0" smtClean="0"/>
              <a:t>Pessoas, PROCESSOS e tecnologia</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791792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Ppt</a:t>
            </a:r>
            <a:r>
              <a:rPr lang="pt-BR" dirty="0" smtClean="0"/>
              <a:t>: Pessoas, PROCESSOS e tecnologia</a:t>
            </a:r>
            <a:endParaRPr lang="pt-BR" dirty="0"/>
          </a:p>
        </p:txBody>
      </p:sp>
      <p:sp>
        <p:nvSpPr>
          <p:cNvPr id="3" name="Espaço Reservado para Conteúdo 2"/>
          <p:cNvSpPr>
            <a:spLocks noGrp="1"/>
          </p:cNvSpPr>
          <p:nvPr>
            <p:ph idx="1"/>
          </p:nvPr>
        </p:nvSpPr>
        <p:spPr/>
        <p:txBody>
          <a:bodyPr/>
          <a:lstStyle/>
          <a:p>
            <a:pPr algn="just"/>
            <a:r>
              <a:rPr lang="pt-BR" dirty="0" smtClean="0"/>
              <a:t>Muitas companhias tem implementado as conceituações de </a:t>
            </a:r>
            <a:r>
              <a:rPr lang="pt-BR" dirty="0" err="1" smtClean="0"/>
              <a:t>DevOps</a:t>
            </a:r>
            <a:r>
              <a:rPr lang="pt-BR" dirty="0" smtClean="0"/>
              <a:t> em seus processos de desenvolvimento de software. Estas companhias sabem que é mais seguro, e de sucesso mais garantido, quando pessoas trabalham juntamente com processos e tecnologia bem definida, e não separadamente.</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9583853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PPT: pessoas, processos e tecnologia</a:t>
            </a:r>
            <a:endParaRPr lang="pt-BR" dirty="0"/>
          </a:p>
        </p:txBody>
      </p:sp>
      <p:sp>
        <p:nvSpPr>
          <p:cNvPr id="3" name="Espaço Reservado para Conteúdo 2"/>
          <p:cNvSpPr>
            <a:spLocks noGrp="1"/>
          </p:cNvSpPr>
          <p:nvPr>
            <p:ph idx="1"/>
          </p:nvPr>
        </p:nvSpPr>
        <p:spPr/>
        <p:txBody>
          <a:bodyPr/>
          <a:lstStyle/>
          <a:p>
            <a:pPr algn="just"/>
            <a:r>
              <a:rPr lang="pt-BR" dirty="0" smtClean="0"/>
              <a:t>Pessoas, processos e tecnologia são integrantes essenciais na equação do </a:t>
            </a:r>
            <a:r>
              <a:rPr lang="pt-BR" dirty="0" err="1" smtClean="0"/>
              <a:t>DevOps</a:t>
            </a:r>
            <a:r>
              <a:rPr lang="pt-BR" dirty="0" smtClean="0"/>
              <a:t>, e a execução devida do papel de cada um uma premissa para o sucesso.</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4120813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Ferramentas </a:t>
            </a:r>
            <a:r>
              <a:rPr lang="pt-BR" b="1" dirty="0" err="1" smtClean="0"/>
              <a:t>Devops</a:t>
            </a:r>
            <a:endParaRPr lang="pt-BR" b="1"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9207004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a:t>
            </a:r>
            <a:r>
              <a:rPr lang="pt-BR" dirty="0" err="1" smtClean="0"/>
              <a:t>devops</a:t>
            </a:r>
            <a:endParaRPr lang="pt-BR" dirty="0"/>
          </a:p>
        </p:txBody>
      </p:sp>
      <p:sp>
        <p:nvSpPr>
          <p:cNvPr id="3" name="Espaço Reservado para Conteúdo 2"/>
          <p:cNvSpPr>
            <a:spLocks noGrp="1"/>
          </p:cNvSpPr>
          <p:nvPr>
            <p:ph idx="1"/>
          </p:nvPr>
        </p:nvSpPr>
        <p:spPr/>
        <p:txBody>
          <a:bodyPr/>
          <a:lstStyle/>
          <a:p>
            <a:pPr algn="just"/>
            <a:r>
              <a:rPr lang="pt-BR" dirty="0" smtClean="0"/>
              <a:t>Afim de se automatizar todo o processo por nós descrito, existem uma séria de ferramentas no mercado que ajudam as equipes a seguirem todas as etapas do </a:t>
            </a:r>
            <a:r>
              <a:rPr lang="pt-BR" dirty="0" err="1" smtClean="0"/>
              <a:t>DevOps</a:t>
            </a:r>
            <a:r>
              <a:rPr lang="pt-BR" dirty="0" smtClean="0"/>
              <a:t>.</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6692241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a:t>
            </a:r>
            <a:r>
              <a:rPr lang="pt-BR" dirty="0" err="1" smtClean="0"/>
              <a:t>devops</a:t>
            </a:r>
            <a:endParaRPr lang="pt-BR" dirty="0"/>
          </a:p>
        </p:txBody>
      </p:sp>
      <p:sp>
        <p:nvSpPr>
          <p:cNvPr id="3" name="Espaço Reservado para Conteúdo 2"/>
          <p:cNvSpPr>
            <a:spLocks noGrp="1"/>
          </p:cNvSpPr>
          <p:nvPr>
            <p:ph idx="1"/>
          </p:nvPr>
        </p:nvSpPr>
        <p:spPr/>
        <p:txBody>
          <a:bodyPr/>
          <a:lstStyle/>
          <a:p>
            <a:r>
              <a:rPr lang="pt-BR" dirty="0" smtClean="0"/>
              <a:t>Principais:</a:t>
            </a:r>
          </a:p>
          <a:p>
            <a:pPr lvl="1"/>
            <a:r>
              <a:rPr lang="pt-BR" dirty="0"/>
              <a:t>Atlas</a:t>
            </a:r>
          </a:p>
          <a:p>
            <a:pPr lvl="1"/>
            <a:r>
              <a:rPr lang="pt-BR" dirty="0" err="1"/>
              <a:t>Cerberon</a:t>
            </a:r>
            <a:endParaRPr lang="pt-BR" dirty="0"/>
          </a:p>
          <a:p>
            <a:pPr lvl="1"/>
            <a:r>
              <a:rPr lang="pt-BR" dirty="0"/>
              <a:t>Chef</a:t>
            </a:r>
          </a:p>
          <a:p>
            <a:pPr lvl="1"/>
            <a:r>
              <a:rPr lang="pt-BR" dirty="0" err="1"/>
              <a:t>Docker</a:t>
            </a:r>
            <a:endParaRPr lang="pt-BR" dirty="0"/>
          </a:p>
          <a:p>
            <a:pPr lvl="1"/>
            <a:r>
              <a:rPr lang="pt-BR" dirty="0" err="1"/>
              <a:t>Puppet</a:t>
            </a:r>
            <a:r>
              <a:rPr lang="pt-BR" dirty="0"/>
              <a:t> Enterprise</a:t>
            </a:r>
          </a:p>
          <a:p>
            <a:pPr lvl="1"/>
            <a:r>
              <a:rPr lang="pt-BR" dirty="0" err="1" smtClean="0"/>
              <a:t>SaltStack</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718963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a:t>
            </a:r>
            <a:r>
              <a:rPr lang="pt-BR" dirty="0" err="1" smtClean="0"/>
              <a:t>devops</a:t>
            </a:r>
            <a:r>
              <a:rPr lang="pt-BR" dirty="0" smtClean="0"/>
              <a:t> - Atlas</a:t>
            </a:r>
            <a:endParaRPr lang="pt-BR" dirty="0"/>
          </a:p>
        </p:txBody>
      </p:sp>
      <p:sp>
        <p:nvSpPr>
          <p:cNvPr id="3" name="Espaço Reservado para Conteúdo 2"/>
          <p:cNvSpPr>
            <a:spLocks noGrp="1"/>
          </p:cNvSpPr>
          <p:nvPr>
            <p:ph idx="1"/>
          </p:nvPr>
        </p:nvSpPr>
        <p:spPr/>
        <p:txBody>
          <a:bodyPr/>
          <a:lstStyle/>
          <a:p>
            <a:pPr algn="just" fontAlgn="base"/>
            <a:r>
              <a:rPr lang="pt-BR" dirty="0"/>
              <a:t>Desenvolvido com base em projetos de código </a:t>
            </a:r>
            <a:r>
              <a:rPr lang="pt-BR" dirty="0" smtClean="0"/>
              <a:t>aberto, possibilita </a:t>
            </a:r>
            <a:r>
              <a:rPr lang="pt-BR" dirty="0"/>
              <a:t>criação de projetos a partir de diversas plataformas de nuvem como </a:t>
            </a:r>
            <a:r>
              <a:rPr lang="pt-BR" dirty="0" err="1"/>
              <a:t>Azure</a:t>
            </a:r>
            <a:r>
              <a:rPr lang="pt-BR" dirty="0"/>
              <a:t>, Google Computer </a:t>
            </a:r>
            <a:r>
              <a:rPr lang="pt-BR" dirty="0" err="1"/>
              <a:t>Engine</a:t>
            </a:r>
            <a:r>
              <a:rPr lang="pt-BR" dirty="0"/>
              <a:t> e </a:t>
            </a:r>
            <a:r>
              <a:rPr lang="pt-BR" dirty="0" err="1"/>
              <a:t>OpenStack</a:t>
            </a:r>
            <a:r>
              <a:rPr lang="pt-BR" dirty="0"/>
              <a:t>.</a:t>
            </a:r>
          </a:p>
          <a:p>
            <a:pPr algn="just" fontAlgn="base"/>
            <a:r>
              <a:rPr lang="pt-BR" dirty="0" smtClean="0"/>
              <a:t>Dispõe </a:t>
            </a:r>
            <a:r>
              <a:rPr lang="pt-BR" dirty="0"/>
              <a:t>de um painel de controle de desenvolvimento, entrega e gerenciamento das aplicações, ajudando a tornar o andamento do projeto ainda mais ágil e simples.</a:t>
            </a:r>
          </a:p>
          <a:p>
            <a:pPr algn="just"/>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90168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Scrum</a:t>
            </a:r>
            <a:endParaRPr lang="pt-BR" dirty="0"/>
          </a:p>
        </p:txBody>
      </p:sp>
      <p:sp>
        <p:nvSpPr>
          <p:cNvPr id="3" name="Espaço Reservado para Conteúdo 2"/>
          <p:cNvSpPr>
            <a:spLocks noGrp="1"/>
          </p:cNvSpPr>
          <p:nvPr>
            <p:ph idx="1"/>
          </p:nvPr>
        </p:nvSpPr>
        <p:spPr/>
        <p:txBody>
          <a:bodyPr/>
          <a:lstStyle/>
          <a:p>
            <a:r>
              <a:rPr lang="pt-BR" dirty="0"/>
              <a:t>Um framework dentro do qual pessoas podem tratar e resolver problemas complexos e adaptativos, enquanto produtiva e criativamente entregam produtos com o mais alto valor possível.</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17364773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a:t>
            </a:r>
            <a:r>
              <a:rPr lang="pt-BR" dirty="0" err="1"/>
              <a:t>devops</a:t>
            </a:r>
            <a:r>
              <a:rPr lang="pt-BR" dirty="0"/>
              <a:t> - </a:t>
            </a:r>
            <a:r>
              <a:rPr lang="pt-BR" dirty="0" err="1" smtClean="0"/>
              <a:t>cerberon</a:t>
            </a:r>
            <a:endParaRPr lang="pt-BR" dirty="0"/>
          </a:p>
        </p:txBody>
      </p:sp>
      <p:sp>
        <p:nvSpPr>
          <p:cNvPr id="3" name="Espaço Reservado para Conteúdo 2"/>
          <p:cNvSpPr>
            <a:spLocks noGrp="1"/>
          </p:cNvSpPr>
          <p:nvPr>
            <p:ph idx="1"/>
          </p:nvPr>
        </p:nvSpPr>
        <p:spPr/>
        <p:txBody>
          <a:bodyPr/>
          <a:lstStyle/>
          <a:p>
            <a:pPr algn="just"/>
            <a:r>
              <a:rPr lang="pt-BR" dirty="0"/>
              <a:t>A solução </a:t>
            </a:r>
            <a:r>
              <a:rPr lang="pt-BR" dirty="0" err="1"/>
              <a:t>Cerberon</a:t>
            </a:r>
            <a:r>
              <a:rPr lang="pt-BR" dirty="0"/>
              <a:t> está no mercado para que a integração entre desenvolvedores e operadores (</a:t>
            </a:r>
            <a:r>
              <a:rPr lang="pt-BR" dirty="0" err="1"/>
              <a:t>DevOps</a:t>
            </a:r>
            <a:r>
              <a:rPr lang="pt-BR" dirty="0"/>
              <a:t>) seja feita de maneira simples, sendo uma ferramenta orquestradora de </a:t>
            </a:r>
            <a:r>
              <a:rPr lang="pt-BR" dirty="0" err="1"/>
              <a:t>DevOps</a:t>
            </a:r>
            <a:r>
              <a:rPr lang="pt-BR" dirty="0"/>
              <a:t>.</a:t>
            </a:r>
          </a:p>
          <a:p>
            <a:pPr algn="just"/>
            <a:r>
              <a:rPr lang="pt-BR" dirty="0"/>
              <a:t>O </a:t>
            </a:r>
            <a:r>
              <a:rPr lang="pt-BR" dirty="0" err="1"/>
              <a:t>Cerberon</a:t>
            </a:r>
            <a:r>
              <a:rPr lang="pt-BR" dirty="0"/>
              <a:t> organiza o ambiente de desenvolvimento e simplifica a entrega dos softwares, trazendo uma maior agilidade no processo de </a:t>
            </a:r>
            <a:r>
              <a:rPr lang="pt-BR" dirty="0" err="1"/>
              <a:t>deploy</a:t>
            </a:r>
            <a:r>
              <a:rPr lang="pt-BR" dirty="0"/>
              <a:t>, garantindo maior rastreabilidade e segurança no ambiente produtivo.</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7121240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a:t>
            </a:r>
            <a:r>
              <a:rPr lang="pt-BR" dirty="0" err="1"/>
              <a:t>devops</a:t>
            </a:r>
            <a:r>
              <a:rPr lang="pt-BR" dirty="0"/>
              <a:t> - </a:t>
            </a:r>
            <a:r>
              <a:rPr lang="pt-BR" dirty="0" smtClean="0"/>
              <a:t>chef</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Framework </a:t>
            </a:r>
            <a:r>
              <a:rPr lang="pt-BR" dirty="0"/>
              <a:t>para infraestruturas e softwares baseados na nuvem que automatiza o processo de desenvolvimento, entrega e administração de infraestruturas mediante códigos simples e repetíveis que são conhecidos por “receitas</a:t>
            </a:r>
            <a:r>
              <a:rPr lang="pt-BR" dirty="0" smtClean="0"/>
              <a:t>”.</a:t>
            </a:r>
            <a:endParaRPr lang="pt-BR" dirty="0"/>
          </a:p>
          <a:p>
            <a:pPr algn="just"/>
            <a:r>
              <a:rPr lang="pt-BR" dirty="0" smtClean="0"/>
              <a:t>Possui </a:t>
            </a:r>
            <a:r>
              <a:rPr lang="pt-BR" dirty="0"/>
              <a:t>uma grande vantagem, que são seus módulos de configurações plugáveis, chamados de “</a:t>
            </a:r>
            <a:r>
              <a:rPr lang="pt-BR" dirty="0" err="1"/>
              <a:t>cookbooks</a:t>
            </a:r>
            <a:r>
              <a:rPr lang="pt-BR" dirty="0"/>
              <a:t>”. Na comunidade voltada para o Chef podem ser encontradas mais de duas mil conveniências como essa.</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6213734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a:t>
            </a:r>
            <a:r>
              <a:rPr lang="pt-BR" dirty="0" err="1"/>
              <a:t>devops</a:t>
            </a:r>
            <a:r>
              <a:rPr lang="pt-BR" dirty="0"/>
              <a:t> - </a:t>
            </a:r>
            <a:r>
              <a:rPr lang="pt-BR" dirty="0" err="1" smtClean="0"/>
              <a:t>docker</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smtClean="0"/>
              <a:t>Fornece portabilidade </a:t>
            </a:r>
            <a:r>
              <a:rPr lang="pt-BR" dirty="0"/>
              <a:t>aos </a:t>
            </a:r>
            <a:r>
              <a:rPr lang="pt-BR" dirty="0" smtClean="0"/>
              <a:t>projetos, como sua maior qualidade. </a:t>
            </a:r>
            <a:r>
              <a:rPr lang="pt-BR" dirty="0"/>
              <a:t>As aplicações podem estar presentes em diferentes plataformas por serem colocadas em recipientes tecnológicos e rodarem em unidades automaticamente empacotadas</a:t>
            </a:r>
            <a:r>
              <a:rPr lang="pt-BR" dirty="0" smtClean="0"/>
              <a:t>.</a:t>
            </a:r>
          </a:p>
          <a:p>
            <a:pPr algn="just"/>
            <a:r>
              <a:rPr lang="pt-BR" dirty="0" smtClean="0"/>
              <a:t>Uso do </a:t>
            </a:r>
            <a:r>
              <a:rPr lang="pt-BR" dirty="0" err="1" smtClean="0"/>
              <a:t>Dock</a:t>
            </a:r>
            <a:r>
              <a:rPr lang="pt-BR" dirty="0" smtClean="0"/>
              <a:t> </a:t>
            </a:r>
            <a:r>
              <a:rPr lang="pt-BR" dirty="0" err="1"/>
              <a:t>Engine</a:t>
            </a:r>
            <a:r>
              <a:rPr lang="pt-BR" dirty="0" smtClean="0"/>
              <a:t>, </a:t>
            </a:r>
            <a:r>
              <a:rPr lang="pt-BR" dirty="0"/>
              <a:t>responsável pelo empacotamento dos recursos e pela fluidez no tempo de processamento, e também o </a:t>
            </a:r>
            <a:r>
              <a:rPr lang="pt-BR" dirty="0" err="1"/>
              <a:t>Docker</a:t>
            </a:r>
            <a:r>
              <a:rPr lang="pt-BR" dirty="0"/>
              <a:t> Hub, </a:t>
            </a:r>
            <a:r>
              <a:rPr lang="pt-BR" dirty="0" smtClean="0"/>
              <a:t>plataforma </a:t>
            </a:r>
            <a:r>
              <a:rPr lang="pt-BR" dirty="0"/>
              <a:t>em nuvem utilizada para a automação de fluxos de serviço e compartilhamento das aplicações.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4026277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a:t>
            </a:r>
            <a:r>
              <a:rPr lang="pt-BR" dirty="0" err="1"/>
              <a:t>devops</a:t>
            </a:r>
            <a:r>
              <a:rPr lang="pt-BR" dirty="0"/>
              <a:t> </a:t>
            </a:r>
            <a:r>
              <a:rPr lang="pt-BR" dirty="0" smtClean="0"/>
              <a:t>– </a:t>
            </a:r>
            <a:r>
              <a:rPr lang="pt-BR" dirty="0" err="1" smtClean="0"/>
              <a:t>puppet</a:t>
            </a:r>
            <a:r>
              <a:rPr lang="pt-BR" dirty="0" smtClean="0"/>
              <a:t> </a:t>
            </a:r>
            <a:r>
              <a:rPr lang="pt-BR" dirty="0" err="1" smtClean="0"/>
              <a:t>enterprise</a:t>
            </a:r>
            <a:endParaRPr lang="pt-BR" dirty="0"/>
          </a:p>
        </p:txBody>
      </p:sp>
      <p:sp>
        <p:nvSpPr>
          <p:cNvPr id="3" name="Espaço Reservado para Conteúdo 2"/>
          <p:cNvSpPr>
            <a:spLocks noGrp="1"/>
          </p:cNvSpPr>
          <p:nvPr>
            <p:ph idx="1"/>
          </p:nvPr>
        </p:nvSpPr>
        <p:spPr/>
        <p:txBody>
          <a:bodyPr/>
          <a:lstStyle/>
          <a:p>
            <a:pPr algn="just" fontAlgn="base"/>
            <a:r>
              <a:rPr lang="pt-BR" dirty="0"/>
              <a:t>P</a:t>
            </a:r>
            <a:r>
              <a:rPr lang="pt-BR" dirty="0" smtClean="0"/>
              <a:t>ossibilita </a:t>
            </a:r>
            <a:r>
              <a:rPr lang="pt-BR" dirty="0"/>
              <a:t>harmonizar data centers por meio da automatização, configuração e gestão de máquinas e sistemas.</a:t>
            </a:r>
          </a:p>
          <a:p>
            <a:pPr algn="just" fontAlgn="base"/>
            <a:r>
              <a:rPr lang="pt-BR" dirty="0" smtClean="0"/>
              <a:t>Possui também uma funcionalidade </a:t>
            </a:r>
            <a:r>
              <a:rPr lang="pt-BR" dirty="0"/>
              <a:t>voltada para </a:t>
            </a:r>
            <a:r>
              <a:rPr lang="pt-BR" dirty="0" err="1"/>
              <a:t>apps</a:t>
            </a:r>
            <a:r>
              <a:rPr lang="pt-BR" dirty="0"/>
              <a:t>, a qual lida com a construção de sistemas para automação de tecnologia, além de soluções para o gerenciamento de grande quantidade de softwares que mudam frequentemente.</a:t>
            </a:r>
          </a:p>
          <a:p>
            <a:pPr algn="just"/>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6304253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a:t>
            </a:r>
            <a:r>
              <a:rPr lang="pt-BR" dirty="0" err="1"/>
              <a:t>devops</a:t>
            </a:r>
            <a:r>
              <a:rPr lang="pt-BR" dirty="0"/>
              <a:t> - </a:t>
            </a:r>
            <a:r>
              <a:rPr lang="pt-BR" dirty="0" err="1" smtClean="0"/>
              <a:t>saltstack</a:t>
            </a:r>
            <a:endParaRPr lang="pt-BR" dirty="0"/>
          </a:p>
        </p:txBody>
      </p:sp>
      <p:sp>
        <p:nvSpPr>
          <p:cNvPr id="3" name="Espaço Reservado para Conteúdo 2"/>
          <p:cNvSpPr>
            <a:spLocks noGrp="1"/>
          </p:cNvSpPr>
          <p:nvPr>
            <p:ph idx="1"/>
          </p:nvPr>
        </p:nvSpPr>
        <p:spPr/>
        <p:txBody>
          <a:bodyPr/>
          <a:lstStyle/>
          <a:p>
            <a:pPr algn="just"/>
            <a:r>
              <a:rPr lang="pt-BR" dirty="0" smtClean="0"/>
              <a:t>Fornece </a:t>
            </a:r>
            <a:r>
              <a:rPr lang="pt-BR" dirty="0"/>
              <a:t>gestão para automação de dados, tecnologias de </a:t>
            </a:r>
            <a:r>
              <a:rPr lang="pt-BR" dirty="0" err="1"/>
              <a:t>cloud</a:t>
            </a:r>
            <a:r>
              <a:rPr lang="pt-BR" dirty="0"/>
              <a:t> </a:t>
            </a:r>
            <a:r>
              <a:rPr lang="pt-BR" dirty="0" err="1"/>
              <a:t>computing</a:t>
            </a:r>
            <a:r>
              <a:rPr lang="pt-BR" dirty="0"/>
              <a:t>, provisionamento de servidores, além de configuração de sistemas.</a:t>
            </a:r>
          </a:p>
          <a:p>
            <a:pPr algn="just"/>
            <a:r>
              <a:rPr lang="pt-BR" dirty="0" smtClean="0"/>
              <a:t>Ferramenta </a:t>
            </a:r>
            <a:r>
              <a:rPr lang="pt-BR" dirty="0"/>
              <a:t>de infraestrutura e nuvem que automatiza atividades com métodos que simplificam o fluxo de trabalho de desenvolvedores e aplicações.</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33254829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err="1" smtClean="0"/>
              <a:t>Azure</a:t>
            </a:r>
            <a:r>
              <a:rPr lang="pt-BR" b="1" dirty="0" smtClean="0"/>
              <a:t> pipelines</a:t>
            </a:r>
            <a:r>
              <a:rPr lang="pt-BR" dirty="0" smtClean="0"/>
              <a:t/>
            </a:r>
            <a:br>
              <a:rPr lang="pt-BR" dirty="0" smtClean="0"/>
            </a:br>
            <a:r>
              <a:rPr lang="pt-BR" dirty="0"/>
              <a:t/>
            </a:r>
            <a:br>
              <a:rPr lang="pt-BR" dirty="0"/>
            </a:br>
            <a:endParaRPr lang="pt-BR" dirty="0"/>
          </a:p>
        </p:txBody>
      </p:sp>
      <p:sp>
        <p:nvSpPr>
          <p:cNvPr id="3" name="Subtítulo 2"/>
          <p:cNvSpPr>
            <a:spLocks noGrp="1"/>
          </p:cNvSpPr>
          <p:nvPr>
            <p:ph type="subTitle" idx="1"/>
          </p:nvPr>
        </p:nvSpPr>
        <p:spPr/>
        <p:txBody>
          <a:bodyPr/>
          <a:lstStyle/>
          <a:p>
            <a:endParaRPr lang="pt-B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pic>
        <p:nvPicPr>
          <p:cNvPr id="1026" name="Picture 2" descr="Have you tried multi stage pipelines in Azure DevOps? - DE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6851" y="2672664"/>
            <a:ext cx="6446586" cy="362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712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Azure</a:t>
            </a:r>
            <a:r>
              <a:rPr lang="pt-BR" dirty="0" smtClean="0"/>
              <a:t> pipelines</a:t>
            </a:r>
            <a:endParaRPr lang="pt-BR" dirty="0"/>
          </a:p>
        </p:txBody>
      </p:sp>
      <p:sp>
        <p:nvSpPr>
          <p:cNvPr id="3" name="Espaço Reservado para Conteúdo 2"/>
          <p:cNvSpPr>
            <a:spLocks noGrp="1"/>
          </p:cNvSpPr>
          <p:nvPr>
            <p:ph idx="1"/>
          </p:nvPr>
        </p:nvSpPr>
        <p:spPr/>
        <p:txBody>
          <a:bodyPr/>
          <a:lstStyle/>
          <a:p>
            <a:pPr algn="just"/>
            <a:r>
              <a:rPr lang="pt-BR" dirty="0" smtClean="0"/>
              <a:t>Ferramenta em nuvem fornecida pela Microsoft que fornece de forma integrada recursos de CI (Integração Contínua) e CD (Entrega Contínua).</a:t>
            </a:r>
          </a:p>
          <a:p>
            <a:pPr algn="just"/>
            <a:r>
              <a:rPr lang="pt-BR" dirty="0" smtClean="0"/>
              <a:t>Capaz de trabalhar com repositórios </a:t>
            </a:r>
            <a:r>
              <a:rPr lang="pt-BR" dirty="0" err="1" smtClean="0"/>
              <a:t>Git</a:t>
            </a:r>
            <a:r>
              <a:rPr lang="pt-BR" dirty="0" smtClean="0"/>
              <a:t> de sua preferência e capaz de realizar </a:t>
            </a:r>
            <a:r>
              <a:rPr lang="pt-BR" dirty="0" err="1" smtClean="0"/>
              <a:t>deploy</a:t>
            </a:r>
            <a:r>
              <a:rPr lang="pt-BR" dirty="0" smtClean="0"/>
              <a:t> na maior do serviços de nuvem disponíveis, incluindo do serviços do </a:t>
            </a:r>
            <a:r>
              <a:rPr lang="pt-BR" dirty="0" err="1" smtClean="0"/>
              <a:t>Azure</a:t>
            </a:r>
            <a:r>
              <a:rPr lang="pt-BR" dirty="0" smtClean="0"/>
              <a:t>.</a:t>
            </a:r>
            <a:endParaRPr lang="pt-BR" dirty="0"/>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25273232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Azure</a:t>
            </a:r>
            <a:r>
              <a:rPr lang="pt-BR" dirty="0" smtClean="0"/>
              <a:t> pipelines</a:t>
            </a:r>
            <a:endParaRPr lang="pt-BR" dirty="0"/>
          </a:p>
        </p:txBody>
      </p:sp>
      <p:sp>
        <p:nvSpPr>
          <p:cNvPr id="3" name="Espaço Reservado para Conteúdo 2"/>
          <p:cNvSpPr>
            <a:spLocks noGrp="1"/>
          </p:cNvSpPr>
          <p:nvPr>
            <p:ph idx="1"/>
          </p:nvPr>
        </p:nvSpPr>
        <p:spPr/>
        <p:txBody>
          <a:bodyPr/>
          <a:lstStyle/>
          <a:p>
            <a:r>
              <a:rPr lang="pt-BR" dirty="0" smtClean="0"/>
              <a:t>Serviços para automatização de build, testes e </a:t>
            </a:r>
            <a:r>
              <a:rPr lang="pt-BR" dirty="0" err="1" smtClean="0"/>
              <a:t>deploy</a:t>
            </a:r>
            <a:r>
              <a:rPr lang="pt-BR" dirty="0" smtClean="0"/>
              <a:t> de seu código para o </a:t>
            </a:r>
            <a:r>
              <a:rPr lang="pt-BR" dirty="0" err="1" smtClean="0"/>
              <a:t>Azure</a:t>
            </a:r>
            <a:r>
              <a:rPr lang="pt-BR" dirty="0" smtClean="0"/>
              <a:t>, Google </a:t>
            </a:r>
            <a:r>
              <a:rPr lang="pt-BR" dirty="0" err="1" smtClean="0"/>
              <a:t>Cloud</a:t>
            </a:r>
            <a:r>
              <a:rPr lang="pt-BR" dirty="0" smtClean="0"/>
              <a:t> </a:t>
            </a:r>
            <a:r>
              <a:rPr lang="pt-BR" dirty="0" err="1" smtClean="0"/>
              <a:t>Plataform</a:t>
            </a:r>
            <a:r>
              <a:rPr lang="pt-BR" dirty="0" smtClean="0"/>
              <a:t> ou AWS (</a:t>
            </a:r>
            <a:r>
              <a:rPr lang="pt-BR" dirty="0" err="1" smtClean="0"/>
              <a:t>Amazon</a:t>
            </a:r>
            <a:r>
              <a:rPr lang="pt-BR" dirty="0" smtClean="0"/>
              <a:t> Web Services).</a:t>
            </a:r>
          </a:p>
          <a:p>
            <a:r>
              <a:rPr lang="pt-BR" dirty="0" smtClean="0"/>
              <a:t>Possível configurar toda a automatização de seu ambiente de desenvolvimento através do YAML, ou usando o portal </a:t>
            </a:r>
            <a:r>
              <a:rPr lang="pt-BR" dirty="0" err="1" smtClean="0"/>
              <a:t>Azure</a:t>
            </a:r>
            <a:r>
              <a:rPr lang="pt-BR" dirty="0" smtClean="0"/>
              <a:t> </a:t>
            </a:r>
            <a:r>
              <a:rPr lang="pt-BR" dirty="0" err="1" smtClean="0"/>
              <a:t>DevOps</a:t>
            </a:r>
            <a:r>
              <a:rPr lang="pt-BR" dirty="0" smtClean="0"/>
              <a:t>.</a:t>
            </a:r>
          </a:p>
        </p:txBody>
      </p:sp>
      <p:sp>
        <p:nvSpPr>
          <p:cNvPr id="4" name="Espaço Reservado para Rodapé 3"/>
          <p:cNvSpPr>
            <a:spLocks noGrp="1"/>
          </p:cNvSpPr>
          <p:nvPr>
            <p:ph type="ftr" sz="quarter" idx="11"/>
          </p:nvPr>
        </p:nvSpPr>
        <p:spPr/>
        <p:txBody>
          <a:bodyPr/>
          <a:lstStyle/>
          <a:p>
            <a:r>
              <a:rPr lang="pt-BR" smtClean="0"/>
              <a:t>Paulo Augusto ponciano</a:t>
            </a:r>
            <a:endParaRPr lang="pt-BR" dirty="0"/>
          </a:p>
        </p:txBody>
      </p:sp>
    </p:spTree>
    <p:extLst>
      <p:ext uri="{BB962C8B-B14F-4D97-AF65-F5344CB8AC3E}">
        <p14:creationId xmlns:p14="http://schemas.microsoft.com/office/powerpoint/2010/main" val="42724115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smtClean="0"/>
              <a:t>Paulo Augusto ponciano</a:t>
            </a:r>
            <a:endParaRPr lang="pt-BR"/>
          </a:p>
        </p:txBody>
      </p:sp>
      <p:pic>
        <p:nvPicPr>
          <p:cNvPr id="5122" name="Picture 2" descr="Deploy from multiple branches - Azure Pipelines | Microsoft Do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246" y="526800"/>
            <a:ext cx="11839865" cy="572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7263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smtClean="0"/>
              <a:t>Paulo Augusto ponciano</a:t>
            </a:r>
            <a:endParaRPr lang="pt-BR"/>
          </a:p>
        </p:txBody>
      </p:sp>
      <p:pic>
        <p:nvPicPr>
          <p:cNvPr id="6146" name="Picture 2" descr="Multiple primary artifacts to trigger Azure DevOps release definition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14" y="852744"/>
            <a:ext cx="10887075" cy="496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86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2007</TotalTime>
  <Words>5112</Words>
  <Application>Microsoft Office PowerPoint</Application>
  <PresentationFormat>Widescreen</PresentationFormat>
  <Paragraphs>418</Paragraphs>
  <Slides>105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Proxima Nova</vt:lpstr>
      <vt:lpstr>Trebuchet MS</vt:lpstr>
      <vt:lpstr>Tw Cen MT</vt:lpstr>
      <vt:lpstr>Circuito</vt:lpstr>
      <vt:lpstr>Devops</vt:lpstr>
      <vt:lpstr>Antes do DevOps, o que é integração contínua?</vt:lpstr>
      <vt:lpstr>Integração contínua</vt:lpstr>
      <vt:lpstr>Integração contínua</vt:lpstr>
      <vt:lpstr>Ainda, antes do devops, o que projeto ágil?</vt:lpstr>
      <vt:lpstr>Projetos ágeis</vt:lpstr>
      <vt:lpstr>Agile</vt:lpstr>
      <vt:lpstr>agile</vt:lpstr>
      <vt:lpstr>Scrum</vt:lpstr>
      <vt:lpstr>scrum</vt:lpstr>
      <vt:lpstr>scrum</vt:lpstr>
      <vt:lpstr>scrum</vt:lpstr>
      <vt:lpstr>scrum</vt:lpstr>
      <vt:lpstr>scrum</vt:lpstr>
      <vt:lpstr>scrum</vt:lpstr>
      <vt:lpstr>scrum</vt:lpstr>
      <vt:lpstr>Scrum - Sprints</vt:lpstr>
      <vt:lpstr>Scrum – Sprint planning</vt:lpstr>
      <vt:lpstr>Scrum – daily scrum</vt:lpstr>
      <vt:lpstr>Scrum - Sprint Review</vt:lpstr>
      <vt:lpstr>Scrum – Sprint retrospective</vt:lpstr>
      <vt:lpstr>CMMI</vt:lpstr>
      <vt:lpstr>cmmi</vt:lpstr>
      <vt:lpstr>cmmi</vt:lpstr>
      <vt:lpstr>XP</vt:lpstr>
      <vt:lpstr>Agora sim, devops</vt:lpstr>
      <vt:lpstr>DevOps</vt:lpstr>
      <vt:lpstr>DevOps</vt:lpstr>
      <vt:lpstr>Devops</vt:lpstr>
      <vt:lpstr>devops</vt:lpstr>
      <vt:lpstr>devops</vt:lpstr>
      <vt:lpstr>História do devops</vt:lpstr>
      <vt:lpstr>História do devops</vt:lpstr>
      <vt:lpstr>História do devops</vt:lpstr>
      <vt:lpstr>Conceitos do devops</vt:lpstr>
      <vt:lpstr>CAMS</vt:lpstr>
      <vt:lpstr>cams</vt:lpstr>
      <vt:lpstr>Cams – Cultura</vt:lpstr>
      <vt:lpstr>Cams – Automação</vt:lpstr>
      <vt:lpstr>Cams – Mediação / avaliação</vt:lpstr>
      <vt:lpstr>cams – compartilhamento</vt:lpstr>
      <vt:lpstr>Entrega contínua</vt:lpstr>
      <vt:lpstr>Entrega contínua</vt:lpstr>
      <vt:lpstr>Implantação contínua</vt:lpstr>
      <vt:lpstr>Implantação contínua</vt:lpstr>
      <vt:lpstr>Integração contínua</vt:lpstr>
      <vt:lpstr>Integração contínua</vt:lpstr>
      <vt:lpstr>TDD – Test drive development</vt:lpstr>
      <vt:lpstr>Tdd – test drive development</vt:lpstr>
      <vt:lpstr>Tdd – teste drive development</vt:lpstr>
      <vt:lpstr>Tdd – test drive development</vt:lpstr>
      <vt:lpstr>Tdd – teste drive development</vt:lpstr>
      <vt:lpstr>Versionamento de código</vt:lpstr>
      <vt:lpstr>Versionamento de código</vt:lpstr>
      <vt:lpstr>Versionamento de código</vt:lpstr>
      <vt:lpstr>Versionamento de código</vt:lpstr>
      <vt:lpstr>Versionamento de código - GIT</vt:lpstr>
      <vt:lpstr>10 comandos mais usados GIT</vt:lpstr>
      <vt:lpstr>Versionamento de código –  Team Foundation Version Control </vt:lpstr>
      <vt:lpstr>Versionamento de código - Subversion</vt:lpstr>
      <vt:lpstr>Versionamento de código - perforce</vt:lpstr>
      <vt:lpstr>TaXONOMIA</vt:lpstr>
      <vt:lpstr>tAXONOMIA (Azure taxonomy)</vt:lpstr>
      <vt:lpstr>Taxonomia (Azure taxonomy)</vt:lpstr>
      <vt:lpstr>Taxonomia (Azure taxonomy) – Epics</vt:lpstr>
      <vt:lpstr>Taxonomia (Azure taxonomy) – Features</vt:lpstr>
      <vt:lpstr>Taxonomia (Azure taxonomy) – Stories</vt:lpstr>
      <vt:lpstr>Taxonomia (Azure taxonomy) – tasks</vt:lpstr>
      <vt:lpstr>Taxonomia (Azure taxonomy) – initiatives</vt:lpstr>
      <vt:lpstr>Taxonomia (Azure taxonomy)</vt:lpstr>
      <vt:lpstr>Taxonomia (Azure taxonomy) – Linha de autonomia</vt:lpstr>
      <vt:lpstr>Taxonomia (Azure taxonomy) - Planejamento</vt:lpstr>
      <vt:lpstr>Sonar cloud analysis</vt:lpstr>
      <vt:lpstr>Sonar cloud analysis</vt:lpstr>
      <vt:lpstr>Porque devo adotar a cultura devops?</vt:lpstr>
      <vt:lpstr>Analisando a dívida técnica</vt:lpstr>
      <vt:lpstr>Analisando a dívida técnica</vt:lpstr>
      <vt:lpstr>Analisando a dívida técnica</vt:lpstr>
      <vt:lpstr>Analisando a dívida técnica</vt:lpstr>
      <vt:lpstr>Analisando a dívida técnica</vt:lpstr>
      <vt:lpstr>Analisando a dívida técnica</vt:lpstr>
      <vt:lpstr>Analisando a dívida técnica</vt:lpstr>
      <vt:lpstr>Ppt: Pessoas, PROCESSOS e tecnologia</vt:lpstr>
      <vt:lpstr>Ppt: Pessoas, PROCESSOS e tecnologia</vt:lpstr>
      <vt:lpstr>PPT: pessoas, processos e tecnologia</vt:lpstr>
      <vt:lpstr>Ferramentas Devops</vt:lpstr>
      <vt:lpstr>Ferramentas devops</vt:lpstr>
      <vt:lpstr>Ferramentas devops</vt:lpstr>
      <vt:lpstr>Ferramentas devops - Atlas</vt:lpstr>
      <vt:lpstr>Ferramentas devops - cerberon</vt:lpstr>
      <vt:lpstr>Ferramentas devops - chef</vt:lpstr>
      <vt:lpstr>Ferramentas devops - docker</vt:lpstr>
      <vt:lpstr>Ferramentas devops – puppet enterprise</vt:lpstr>
      <vt:lpstr>Ferramentas devops - saltstack</vt:lpstr>
      <vt:lpstr>Azure pipelines  </vt:lpstr>
      <vt:lpstr>Azure pipelines</vt:lpstr>
      <vt:lpstr>Azure pipelines</vt:lpstr>
      <vt:lpstr>PowerPoint Presentation</vt:lpstr>
      <vt:lpstr>PowerPoint Presentation</vt:lpstr>
      <vt:lpstr>jenkins  </vt:lpstr>
      <vt:lpstr>jenkins</vt:lpstr>
      <vt:lpstr>Jenkins</vt:lpstr>
      <vt:lpstr>PowerPoint Presentation</vt:lpstr>
      <vt:lpstr>PowerPoint Presentation</vt:lpstr>
      <vt:lpstr>jenkins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artespfestas@gmail.com</dc:creator>
  <cp:lastModifiedBy>Robson Cruz DXC</cp:lastModifiedBy>
  <cp:revision>155</cp:revision>
  <dcterms:created xsi:type="dcterms:W3CDTF">2020-10-27T13:29:41Z</dcterms:created>
  <dcterms:modified xsi:type="dcterms:W3CDTF">2021-05-13T21:15:48Z</dcterms:modified>
</cp:coreProperties>
</file>