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7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101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04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94158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729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16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7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3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6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4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7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8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0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4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1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7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7909" y="1888067"/>
            <a:ext cx="8803740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chemeClr val="accent2">
                    <a:lumMod val="50000"/>
                  </a:schemeClr>
                </a:solidFill>
              </a:rPr>
              <a:t>Instalação SQL</a:t>
            </a:r>
            <a:br>
              <a:rPr lang="pt-BR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pt-BR" dirty="0"/>
              <a:t>MySQL Workbench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5761101"/>
            <a:ext cx="7766936" cy="1096899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1"/>
                </a:solidFill>
              </a:rPr>
              <a:t>Prof. Ms. Ricardo Alexandre </a:t>
            </a:r>
            <a:r>
              <a:rPr lang="pt-BR" sz="2000" dirty="0" err="1" smtClean="0">
                <a:solidFill>
                  <a:schemeClr val="tx1"/>
                </a:solidFill>
              </a:rPr>
              <a:t>Bontempo</a:t>
            </a:r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2050" name="Picture 2" descr="Gama Academy | Aprender, Transformar e Impac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64" y="6470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OLUCIÓN A MYSQL WORKBENCH - DEEPIN EN ESPAÑ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624" y="3638810"/>
            <a:ext cx="2522310" cy="201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25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MySQL Workbench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96833" y="1724296"/>
            <a:ext cx="3696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  <a:r>
              <a:rPr lang="pt-BR" dirty="0" smtClean="0"/>
              <a:t>) Note que o programa continua sendo instalado e fazendo as suas configurações.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121" y="1247775"/>
            <a:ext cx="7515225" cy="5610225"/>
          </a:xfrm>
          <a:prstGeom prst="rect">
            <a:avLst/>
          </a:prstGeom>
        </p:spPr>
      </p:pic>
      <p:pic>
        <p:nvPicPr>
          <p:cNvPr id="10" name="Picture 2" descr="Gama Academy | Aprender, Transformar e Impac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831" y="17104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2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MySQL Workbench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96833" y="1724296"/>
            <a:ext cx="369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9) Mais um aplicativo aceite e click em </a:t>
            </a:r>
            <a:r>
              <a:rPr lang="pt-BR" dirty="0" err="1" smtClean="0"/>
              <a:t>install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622" y="1228725"/>
            <a:ext cx="7477125" cy="562927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6169574" y="3572423"/>
            <a:ext cx="404208" cy="346430"/>
          </a:xfrm>
          <a:prstGeom prst="ellipse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em Curva para Baixo 7"/>
          <p:cNvSpPr/>
          <p:nvPr/>
        </p:nvSpPr>
        <p:spPr>
          <a:xfrm rot="2179108">
            <a:off x="6679690" y="3801800"/>
            <a:ext cx="3805425" cy="1427887"/>
          </a:xfrm>
          <a:prstGeom prst="curvedDownArrow">
            <a:avLst>
              <a:gd name="adj1" fmla="val 25000"/>
              <a:gd name="adj2" fmla="val 8368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22" y="2866198"/>
            <a:ext cx="3774450" cy="3533367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089627" y="6399565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Instalando </a:t>
            </a:r>
            <a:endParaRPr lang="pt-BR" dirty="0"/>
          </a:p>
        </p:txBody>
      </p:sp>
      <p:pic>
        <p:nvPicPr>
          <p:cNvPr id="11" name="Picture 2" descr="Gama Academy | Aprender, Transformar e Impact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831" y="17104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526" y="1675715"/>
            <a:ext cx="4752975" cy="44862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MySQL Workbench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96833" y="1724296"/>
            <a:ext cx="369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10) Instalação do componente concluída, click na opção </a:t>
            </a:r>
            <a:r>
              <a:rPr lang="pt-BR" dirty="0" err="1" smtClean="0"/>
              <a:t>Finish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8623063" y="5706365"/>
            <a:ext cx="586357" cy="455625"/>
          </a:xfrm>
          <a:prstGeom prst="ellipse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em Curva para Baixo 7"/>
          <p:cNvSpPr/>
          <p:nvPr/>
        </p:nvSpPr>
        <p:spPr>
          <a:xfrm rot="2179108">
            <a:off x="6353118" y="3518057"/>
            <a:ext cx="3805425" cy="1427887"/>
          </a:xfrm>
          <a:prstGeom prst="curvedDownArrow">
            <a:avLst>
              <a:gd name="adj1" fmla="val 25000"/>
              <a:gd name="adj2" fmla="val 8368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089627" y="6399565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Instalando </a:t>
            </a:r>
            <a:endParaRPr lang="pt-BR" dirty="0"/>
          </a:p>
        </p:txBody>
      </p:sp>
      <p:pic>
        <p:nvPicPr>
          <p:cNvPr id="12" name="Picture 2" descr="Gama Academy | Aprender, Transformar e Impac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831" y="17104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6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867" y="1171575"/>
            <a:ext cx="7553325" cy="56864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MySQL Workbench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96833" y="1724296"/>
            <a:ext cx="3696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11) Ao terminar todas as atualizações, click no botão </a:t>
            </a:r>
          </a:p>
          <a:p>
            <a:r>
              <a:rPr lang="pt-BR" dirty="0" smtClean="0"/>
              <a:t>Next</a:t>
            </a:r>
            <a:r>
              <a:rPr lang="pt-BR" dirty="0"/>
              <a:t>.</a:t>
            </a:r>
          </a:p>
        </p:txBody>
      </p:sp>
      <p:sp>
        <p:nvSpPr>
          <p:cNvPr id="7" name="Elipse 6"/>
          <p:cNvSpPr/>
          <p:nvPr/>
        </p:nvSpPr>
        <p:spPr>
          <a:xfrm>
            <a:off x="9918588" y="6356418"/>
            <a:ext cx="586357" cy="455625"/>
          </a:xfrm>
          <a:prstGeom prst="ellipse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em Curva para Baixo 7"/>
          <p:cNvSpPr/>
          <p:nvPr/>
        </p:nvSpPr>
        <p:spPr>
          <a:xfrm rot="2179108">
            <a:off x="7805543" y="4352777"/>
            <a:ext cx="3805425" cy="1427887"/>
          </a:xfrm>
          <a:prstGeom prst="curvedDownArrow">
            <a:avLst>
              <a:gd name="adj1" fmla="val 25000"/>
              <a:gd name="adj2" fmla="val 8368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2" name="Picture 2" descr="Gama Academy | Aprender, Transformar e Impac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831" y="17104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34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MySQL Workbench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96833" y="1724296"/>
            <a:ext cx="369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12) Se aparecer uma observação</a:t>
            </a:r>
          </a:p>
          <a:p>
            <a:r>
              <a:rPr lang="pt-BR" dirty="0" smtClean="0"/>
              <a:t>continue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887" y="1267690"/>
            <a:ext cx="7477125" cy="561022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9319720" y="4776459"/>
            <a:ext cx="586357" cy="455625"/>
          </a:xfrm>
          <a:prstGeom prst="ellipse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em Curva para Baixo 7"/>
          <p:cNvSpPr/>
          <p:nvPr/>
        </p:nvSpPr>
        <p:spPr>
          <a:xfrm rot="2179108">
            <a:off x="7160113" y="2734107"/>
            <a:ext cx="3805425" cy="1427887"/>
          </a:xfrm>
          <a:prstGeom prst="curvedDownArrow">
            <a:avLst>
              <a:gd name="adj1" fmla="val 25000"/>
              <a:gd name="adj2" fmla="val 8368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1" name="Picture 2" descr="Gama Academy | Aprender, Transformar e Impac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831" y="17104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39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MySQL Workbench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96834" y="1724296"/>
            <a:ext cx="3122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13) Mais uma etapa se foi, agora com tudo previamente pré-definido, click em Execute.</a:t>
            </a:r>
          </a:p>
          <a:p>
            <a:endParaRPr lang="pt-BR" dirty="0"/>
          </a:p>
          <a:p>
            <a:r>
              <a:rPr lang="pt-BR" dirty="0"/>
              <a:t>Tenha paciência demora um pouquinho.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975" y="1190625"/>
            <a:ext cx="7477125" cy="566737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9913382" y="6403766"/>
            <a:ext cx="586357" cy="455625"/>
          </a:xfrm>
          <a:prstGeom prst="ellipse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em Curva para Baixo 7"/>
          <p:cNvSpPr/>
          <p:nvPr/>
        </p:nvSpPr>
        <p:spPr>
          <a:xfrm rot="2179108">
            <a:off x="7928761" y="4314710"/>
            <a:ext cx="3805425" cy="1427887"/>
          </a:xfrm>
          <a:prstGeom prst="curvedDownArrow">
            <a:avLst>
              <a:gd name="adj1" fmla="val 25000"/>
              <a:gd name="adj2" fmla="val 8368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039321"/>
            <a:ext cx="5071875" cy="222177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089627" y="6399565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Instalando </a:t>
            </a:r>
            <a:endParaRPr lang="pt-BR" dirty="0"/>
          </a:p>
        </p:txBody>
      </p:sp>
      <p:pic>
        <p:nvPicPr>
          <p:cNvPr id="11" name="Picture 2" descr="Gama Academy | Aprender, Transformar e Impact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831" y="17104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22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MySQL Workbench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96834" y="1724296"/>
            <a:ext cx="3122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14) Ufa mais uma etapa click em Next.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449" y="1209675"/>
            <a:ext cx="7477125" cy="564832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10209116" y="6402375"/>
            <a:ext cx="586357" cy="455625"/>
          </a:xfrm>
          <a:prstGeom prst="ellipse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em Curva para Baixo 7"/>
          <p:cNvSpPr/>
          <p:nvPr/>
        </p:nvSpPr>
        <p:spPr>
          <a:xfrm rot="2179108">
            <a:off x="7963239" y="4441881"/>
            <a:ext cx="3805425" cy="1427887"/>
          </a:xfrm>
          <a:prstGeom prst="curvedDownArrow">
            <a:avLst>
              <a:gd name="adj1" fmla="val 25000"/>
              <a:gd name="adj2" fmla="val 8368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1" name="Picture 2" descr="Gama Academy | Aprender, Transformar e Impac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831" y="17104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0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MySQL Workbench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96834" y="1724296"/>
            <a:ext cx="312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15) Agora vamos configurar 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358" y="1209675"/>
            <a:ext cx="7458075" cy="564832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9751916" y="6402375"/>
            <a:ext cx="586357" cy="455625"/>
          </a:xfrm>
          <a:prstGeom prst="ellipse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em Curva para Baixo 7"/>
          <p:cNvSpPr/>
          <p:nvPr/>
        </p:nvSpPr>
        <p:spPr>
          <a:xfrm rot="2179108">
            <a:off x="7479913" y="4115310"/>
            <a:ext cx="3805425" cy="1427887"/>
          </a:xfrm>
          <a:prstGeom prst="curvedDownArrow">
            <a:avLst>
              <a:gd name="adj1" fmla="val 25000"/>
              <a:gd name="adj2" fmla="val 8368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" name="Picture 2" descr="Gama Academy | Aprender, Transformar e Impac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831" y="17104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32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MySQL Workbench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96834" y="1724296"/>
            <a:ext cx="3122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16) Deixe a opção default e click em Next.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95" y="1209675"/>
            <a:ext cx="7496175" cy="564832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6599528" y="2043083"/>
            <a:ext cx="586357" cy="455625"/>
          </a:xfrm>
          <a:prstGeom prst="ellipse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em Curva para Baixo 7"/>
          <p:cNvSpPr/>
          <p:nvPr/>
        </p:nvSpPr>
        <p:spPr>
          <a:xfrm rot="3019262">
            <a:off x="6987503" y="2853772"/>
            <a:ext cx="5997581" cy="2004848"/>
          </a:xfrm>
          <a:prstGeom prst="curvedDownArrow">
            <a:avLst>
              <a:gd name="adj1" fmla="val 25000"/>
              <a:gd name="adj2" fmla="val 8368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" name="Picture 2" descr="Gama Academy | Aprender, Transformar e Impac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831" y="17104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57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920" y="1193976"/>
            <a:ext cx="7534275" cy="56102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MySQL Workbench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96834" y="1724296"/>
            <a:ext cx="3122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17) Verifique se a porta não está tendo nenhum conflito e click em Next</a:t>
            </a:r>
          </a:p>
          <a:p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9133723" y="3244866"/>
            <a:ext cx="586357" cy="455625"/>
          </a:xfrm>
          <a:prstGeom prst="ellipse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em Curva para Baixo 7"/>
          <p:cNvSpPr/>
          <p:nvPr/>
        </p:nvSpPr>
        <p:spPr>
          <a:xfrm rot="3813335">
            <a:off x="9055265" y="4013498"/>
            <a:ext cx="3924078" cy="1255795"/>
          </a:xfrm>
          <a:prstGeom prst="curvedDownArrow">
            <a:avLst>
              <a:gd name="adj1" fmla="val 25000"/>
              <a:gd name="adj2" fmla="val 8368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" name="Picture 2" descr="Gama Academy | Aprender, Transformar e Impac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831" y="17104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45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MySQL Workbench</a:t>
            </a:r>
            <a:endParaRPr lang="pt-BR" dirty="0"/>
          </a:p>
        </p:txBody>
      </p:sp>
      <p:pic>
        <p:nvPicPr>
          <p:cNvPr id="1026" name="Picture 2" descr="SOLUCIÓN A MYSQL WORKBENCH - DEEPIN EN ESPAÑ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609634"/>
            <a:ext cx="2522310" cy="201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622765" y="199401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4D5156"/>
                </a:solidFill>
                <a:latin typeface="arial" panose="020B0604020202020204" pitchFamily="34" charset="0"/>
              </a:rPr>
              <a:t>O MySQL Workbench é uma ferramenta visual de design de banco de dados que integra desenvolvimento, administração, design, criação e manutenção de SQL em um único ambiente de desenvolvimento integrado para o sistema de banco de dados MySQL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77333" y="5404898"/>
            <a:ext cx="10164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https://dev.mysql.com/get/Downloads/MySQLInstaller/mysql-installer-community-8.0.21.0.msi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96834" y="4872446"/>
            <a:ext cx="562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Endereço para baixa o download do Banco de Dados </a:t>
            </a:r>
            <a:endParaRPr lang="pt-BR" dirty="0"/>
          </a:p>
        </p:txBody>
      </p:sp>
      <p:pic>
        <p:nvPicPr>
          <p:cNvPr id="10" name="Picture 2" descr="Gama Academy | Aprender, Transformar e Impac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831" y="17104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66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449" y="1190625"/>
            <a:ext cx="7477125" cy="56673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MySQL Workbench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96834" y="1724296"/>
            <a:ext cx="3122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18) Deixe a opção como Default e click em Next.</a:t>
            </a:r>
          </a:p>
          <a:p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6599529" y="1958148"/>
            <a:ext cx="586357" cy="455625"/>
          </a:xfrm>
          <a:prstGeom prst="ellipse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em Curva para Baixo 7"/>
          <p:cNvSpPr/>
          <p:nvPr/>
        </p:nvSpPr>
        <p:spPr>
          <a:xfrm rot="3234497">
            <a:off x="7327389" y="2272875"/>
            <a:ext cx="5939136" cy="2536519"/>
          </a:xfrm>
          <a:prstGeom prst="curvedDownArrow">
            <a:avLst>
              <a:gd name="adj1" fmla="val 25000"/>
              <a:gd name="adj2" fmla="val 8368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9" name="Picture 2" descr="Gama Academy | Aprender, Transformar e Impac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831" y="17104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37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284" y="1209675"/>
            <a:ext cx="7496175" cy="56483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MySQL Workbench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96834" y="1724296"/>
            <a:ext cx="31220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19) Como eu já tinha uma versão anterior instalada ele usa o mesmo arquivo de senha </a:t>
            </a:r>
          </a:p>
          <a:p>
            <a:endParaRPr lang="pt-BR" dirty="0"/>
          </a:p>
          <a:p>
            <a:r>
              <a:rPr lang="pt-BR" dirty="0" smtClean="0"/>
              <a:t>No seu caso ponha </a:t>
            </a:r>
          </a:p>
          <a:p>
            <a:endParaRPr lang="pt-BR" dirty="0"/>
          </a:p>
          <a:p>
            <a:r>
              <a:rPr lang="pt-BR" dirty="0" err="1" smtClean="0"/>
              <a:t>mysql</a:t>
            </a:r>
            <a:r>
              <a:rPr lang="pt-BR" dirty="0" smtClean="0"/>
              <a:t> duas vezes e confirma </a:t>
            </a:r>
          </a:p>
          <a:p>
            <a:endParaRPr lang="pt-BR" dirty="0"/>
          </a:p>
          <a:p>
            <a:r>
              <a:rPr lang="pt-BR" dirty="0" smtClean="0"/>
              <a:t>Na primeira e na segunda caixa, no meu exemplo é somente uma vez. </a:t>
            </a:r>
          </a:p>
          <a:p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8212181" y="2484666"/>
            <a:ext cx="586357" cy="455625"/>
          </a:xfrm>
          <a:prstGeom prst="ellipse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em Curva para Baixo 7"/>
          <p:cNvSpPr/>
          <p:nvPr/>
        </p:nvSpPr>
        <p:spPr>
          <a:xfrm rot="3234497">
            <a:off x="8895395" y="4022790"/>
            <a:ext cx="3813976" cy="1628894"/>
          </a:xfrm>
          <a:prstGeom prst="curvedDownArrow">
            <a:avLst>
              <a:gd name="adj1" fmla="val 25000"/>
              <a:gd name="adj2" fmla="val 8368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9" name="Picture 2" descr="Gama Academy | Aprender, Transformar e Impac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831" y="17104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7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399" y="1101225"/>
            <a:ext cx="7496175" cy="56483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MySQL Workbench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96834" y="1724296"/>
            <a:ext cx="3122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20) Estamos terminando, deixe tudo default e click em Next 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6838670" y="3054535"/>
            <a:ext cx="586357" cy="455625"/>
          </a:xfrm>
          <a:prstGeom prst="ellipse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em Curva para Baixo 7"/>
          <p:cNvSpPr/>
          <p:nvPr/>
        </p:nvSpPr>
        <p:spPr>
          <a:xfrm rot="3234497">
            <a:off x="8895395" y="4022790"/>
            <a:ext cx="3813976" cy="1628894"/>
          </a:xfrm>
          <a:prstGeom prst="curvedDownArrow">
            <a:avLst>
              <a:gd name="adj1" fmla="val 25000"/>
              <a:gd name="adj2" fmla="val 8368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6631575" y="1878877"/>
            <a:ext cx="586357" cy="455625"/>
          </a:xfrm>
          <a:prstGeom prst="ellipse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6783975" y="4212776"/>
            <a:ext cx="586357" cy="455625"/>
          </a:xfrm>
          <a:prstGeom prst="ellipse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2" descr="Gama Academy | Aprender, Transformar e Impac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831" y="17104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2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358" y="1186519"/>
            <a:ext cx="7477125" cy="57054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MySQL Workbench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96834" y="1724296"/>
            <a:ext cx="3122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21) Aplicando as configurações click em Execute.</a:t>
            </a:r>
            <a:endParaRPr lang="pt-BR" dirty="0"/>
          </a:p>
        </p:txBody>
      </p:sp>
      <p:sp>
        <p:nvSpPr>
          <p:cNvPr id="8" name="Seta em Curva para Baixo 7"/>
          <p:cNvSpPr/>
          <p:nvPr/>
        </p:nvSpPr>
        <p:spPr>
          <a:xfrm rot="3234497">
            <a:off x="8318351" y="4056784"/>
            <a:ext cx="3813976" cy="1628894"/>
          </a:xfrm>
          <a:prstGeom prst="curvedDownArrow">
            <a:avLst>
              <a:gd name="adj1" fmla="val 25000"/>
              <a:gd name="adj2" fmla="val 8368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1" name="Picture 2" descr="Gama Academy | Aprender, Transformar e Impac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831" y="17104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64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499" y="1190625"/>
            <a:ext cx="7458075" cy="56673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MySQL Workbench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96834" y="1724296"/>
            <a:ext cx="3122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22) Ao terminar a aplicação da configuração click em </a:t>
            </a:r>
            <a:r>
              <a:rPr lang="pt-BR" dirty="0" err="1" smtClean="0"/>
              <a:t>Finishi</a:t>
            </a:r>
            <a:endParaRPr lang="pt-BR" dirty="0"/>
          </a:p>
        </p:txBody>
      </p:sp>
      <p:sp>
        <p:nvSpPr>
          <p:cNvPr id="8" name="Seta em Curva para Baixo 7"/>
          <p:cNvSpPr/>
          <p:nvPr/>
        </p:nvSpPr>
        <p:spPr>
          <a:xfrm rot="3234497">
            <a:off x="9148516" y="4022789"/>
            <a:ext cx="3813976" cy="1628894"/>
          </a:xfrm>
          <a:prstGeom prst="curvedDownArrow">
            <a:avLst>
              <a:gd name="adj1" fmla="val 25000"/>
              <a:gd name="adj2" fmla="val 8368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7" name="Picture 2" descr="Gama Academy | Aprender, Transformar e Impac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831" y="17104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71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399" y="1228725"/>
            <a:ext cx="7496175" cy="56292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MySQL Workbench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96834" y="1724296"/>
            <a:ext cx="312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23) Dê nesta tela mais um Next.</a:t>
            </a:r>
            <a:endParaRPr lang="pt-BR" dirty="0"/>
          </a:p>
        </p:txBody>
      </p:sp>
      <p:sp>
        <p:nvSpPr>
          <p:cNvPr id="8" name="Seta em Curva para Baixo 7"/>
          <p:cNvSpPr/>
          <p:nvPr/>
        </p:nvSpPr>
        <p:spPr>
          <a:xfrm rot="3234497">
            <a:off x="8799624" y="4218730"/>
            <a:ext cx="3813976" cy="1628894"/>
          </a:xfrm>
          <a:prstGeom prst="curvedDownArrow">
            <a:avLst>
              <a:gd name="adj1" fmla="val 25000"/>
              <a:gd name="adj2" fmla="val 8368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7" name="Picture 2" descr="Gama Academy | Aprender, Transformar e Impac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831" y="17104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29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349" y="1228725"/>
            <a:ext cx="7515225" cy="56292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MySQL Workbench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96834" y="1724296"/>
            <a:ext cx="3122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24) Nesta pode dar a opção cancelar não vamos utilizar o </a:t>
            </a:r>
            <a:r>
              <a:rPr lang="pt-BR" dirty="0" err="1" smtClean="0"/>
              <a:t>Bootstrap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8" name="Seta em Curva para Baixo 7"/>
          <p:cNvSpPr/>
          <p:nvPr/>
        </p:nvSpPr>
        <p:spPr>
          <a:xfrm rot="3234497">
            <a:off x="9309074" y="4244857"/>
            <a:ext cx="3813976" cy="1628894"/>
          </a:xfrm>
          <a:prstGeom prst="curvedDownArrow">
            <a:avLst>
              <a:gd name="adj1" fmla="val 25000"/>
              <a:gd name="adj2" fmla="val 8368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1" name="Picture 2" descr="Gama Academy | Aprender, Transformar e Impac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831" y="17104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10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199" y="1209675"/>
            <a:ext cx="7572375" cy="56483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194713"/>
            <a:ext cx="4545875" cy="34252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MySQL Workbench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96834" y="1724296"/>
            <a:ext cx="3122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25) Estamos chegando ao fim calma, digite a senha </a:t>
            </a:r>
            <a:r>
              <a:rPr lang="pt-BR" dirty="0" err="1" smtClean="0"/>
              <a:t>mysql</a:t>
            </a:r>
            <a:r>
              <a:rPr lang="pt-BR" dirty="0" smtClean="0"/>
              <a:t> e de um </a:t>
            </a:r>
            <a:r>
              <a:rPr lang="pt-BR" dirty="0" err="1" smtClean="0"/>
              <a:t>check</a:t>
            </a:r>
            <a:r>
              <a:rPr lang="pt-BR" dirty="0" smtClean="0"/>
              <a:t>, ao finalizar click em Next.</a:t>
            </a:r>
            <a:endParaRPr lang="pt-BR" dirty="0"/>
          </a:p>
        </p:txBody>
      </p:sp>
      <p:sp>
        <p:nvSpPr>
          <p:cNvPr id="8" name="Seta em Curva para Baixo 7"/>
          <p:cNvSpPr/>
          <p:nvPr/>
        </p:nvSpPr>
        <p:spPr>
          <a:xfrm rot="2042705" flipV="1">
            <a:off x="2822857" y="6351199"/>
            <a:ext cx="1155352" cy="537610"/>
          </a:xfrm>
          <a:prstGeom prst="curvedDownArrow">
            <a:avLst>
              <a:gd name="adj1" fmla="val 25000"/>
              <a:gd name="adj2" fmla="val 8368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Seta para a Esquerda 6"/>
          <p:cNvSpPr/>
          <p:nvPr/>
        </p:nvSpPr>
        <p:spPr>
          <a:xfrm>
            <a:off x="9274002" y="5251269"/>
            <a:ext cx="457827" cy="326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9993086" y="541455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mysql</a:t>
            </a:r>
            <a:endParaRPr lang="pt-BR" dirty="0"/>
          </a:p>
        </p:txBody>
      </p:sp>
      <p:pic>
        <p:nvPicPr>
          <p:cNvPr id="10" name="Picture 2" descr="Gama Academy | Aprender, Transformar e Impact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831" y="17104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8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MySQL Workbench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96834" y="1724296"/>
            <a:ext cx="312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26) Execute novamente as configurações finais.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299" y="1171575"/>
            <a:ext cx="7534275" cy="5686425"/>
          </a:xfrm>
          <a:prstGeom prst="rect">
            <a:avLst/>
          </a:prstGeom>
        </p:spPr>
      </p:pic>
      <p:sp>
        <p:nvSpPr>
          <p:cNvPr id="10" name="Seta em Curva para Baixo 9"/>
          <p:cNvSpPr/>
          <p:nvPr/>
        </p:nvSpPr>
        <p:spPr>
          <a:xfrm rot="3234497">
            <a:off x="8761526" y="4218731"/>
            <a:ext cx="3813976" cy="1628894"/>
          </a:xfrm>
          <a:prstGeom prst="curvedDownArrow">
            <a:avLst>
              <a:gd name="adj1" fmla="val 25000"/>
              <a:gd name="adj2" fmla="val 8368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1" name="Picture 2" descr="Gama Academy | Aprender, Transformar e Impac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831" y="17104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7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MySQL Workbench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96834" y="1724296"/>
            <a:ext cx="3122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27) Aguarde mais um pouquinho click na opção </a:t>
            </a:r>
            <a:r>
              <a:rPr lang="pt-BR" dirty="0" err="1" smtClean="0"/>
              <a:t>wait</a:t>
            </a:r>
            <a:r>
              <a:rPr lang="pt-BR" dirty="0" smtClean="0"/>
              <a:t>.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299" y="1130572"/>
            <a:ext cx="7534275" cy="5724525"/>
          </a:xfrm>
          <a:prstGeom prst="rect">
            <a:avLst/>
          </a:prstGeom>
        </p:spPr>
      </p:pic>
      <p:pic>
        <p:nvPicPr>
          <p:cNvPr id="7" name="Picture 2" descr="Gama Academy | Aprender, Transformar e Impac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831" y="17104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93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MySQL Workbench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96834" y="1724297"/>
            <a:ext cx="6053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Após fazer o download, vamos iniciar a nossa instalação.</a:t>
            </a:r>
          </a:p>
          <a:p>
            <a:endParaRPr lang="pt-BR" dirty="0"/>
          </a:p>
          <a:p>
            <a:r>
              <a:rPr lang="pt-BR" dirty="0" smtClean="0"/>
              <a:t>1) Clicar na pasta download no arquivo executável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34" y="3045097"/>
            <a:ext cx="5948226" cy="3344244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2481942" y="4279614"/>
            <a:ext cx="914401" cy="850900"/>
          </a:xfrm>
          <a:prstGeom prst="ellipse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094" y="3863107"/>
            <a:ext cx="3381375" cy="1924050"/>
          </a:xfrm>
          <a:prstGeom prst="rect">
            <a:avLst/>
          </a:prstGeom>
        </p:spPr>
      </p:pic>
      <p:sp>
        <p:nvSpPr>
          <p:cNvPr id="10" name="Seta em Curva para Baixo 9"/>
          <p:cNvSpPr/>
          <p:nvPr/>
        </p:nvSpPr>
        <p:spPr>
          <a:xfrm>
            <a:off x="2939141" y="2647627"/>
            <a:ext cx="5734595" cy="187212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176503" y="6020009"/>
            <a:ext cx="46972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OBS: Esteja com a sua máquina conectada a Internet, </a:t>
            </a:r>
          </a:p>
          <a:p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ois podem ocorrer atualizações de componentes da versão na instalação.</a:t>
            </a:r>
            <a:endParaRPr lang="pt-B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2" descr="Gama Academy | Aprender, Transformar e Impact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831" y="17104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42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MySQL Workbench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96834" y="1724296"/>
            <a:ext cx="35008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28) Pronto basta clicar em </a:t>
            </a:r>
            <a:r>
              <a:rPr lang="pt-BR" dirty="0" err="1" smtClean="0"/>
              <a:t>Finish</a:t>
            </a:r>
            <a:r>
              <a:rPr lang="pt-BR" dirty="0" smtClean="0"/>
              <a:t> e confirmar mais </a:t>
            </a:r>
            <a:r>
              <a:rPr lang="pt-BR" smtClean="0"/>
              <a:t>duas telas e utilizar </a:t>
            </a:r>
            <a:r>
              <a:rPr lang="pt-BR" dirty="0" smtClean="0"/>
              <a:t>o seu Banco de Dados.</a:t>
            </a:r>
          </a:p>
          <a:p>
            <a:endParaRPr lang="pt-BR" dirty="0"/>
          </a:p>
          <a:p>
            <a:r>
              <a:rPr lang="pt-BR" dirty="0" smtClean="0"/>
              <a:t>Bom curso.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Prof. Ms. Ricardo A. </a:t>
            </a:r>
            <a:r>
              <a:rPr lang="pt-BR" dirty="0" err="1" smtClean="0"/>
              <a:t>Bontempo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449" y="1171575"/>
            <a:ext cx="7477125" cy="5686425"/>
          </a:xfrm>
          <a:prstGeom prst="rect">
            <a:avLst/>
          </a:prstGeom>
        </p:spPr>
      </p:pic>
      <p:sp>
        <p:nvSpPr>
          <p:cNvPr id="6" name="Seta em Curva para Baixo 5"/>
          <p:cNvSpPr/>
          <p:nvPr/>
        </p:nvSpPr>
        <p:spPr>
          <a:xfrm rot="2138035">
            <a:off x="9030951" y="4160144"/>
            <a:ext cx="3813976" cy="1628894"/>
          </a:xfrm>
          <a:prstGeom prst="curvedDownArrow">
            <a:avLst>
              <a:gd name="adj1" fmla="val 25000"/>
              <a:gd name="adj2" fmla="val 8368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7" name="Picture 2" descr="Gama Academy | Aprender, Transformar e Impac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831" y="17104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60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MySQL Workbench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77334" y="1619079"/>
            <a:ext cx="8653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2) Ao clicar no executável algumas máquinas podem dar um alerta de segurança, </a:t>
            </a:r>
          </a:p>
          <a:p>
            <a:r>
              <a:rPr lang="pt-BR" dirty="0" smtClean="0"/>
              <a:t>Basta clicar em Executar</a:t>
            </a:r>
          </a:p>
          <a:p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931" y="4172527"/>
            <a:ext cx="3810000" cy="1495425"/>
          </a:xfrm>
          <a:prstGeom prst="rect">
            <a:avLst/>
          </a:prstGeom>
        </p:spPr>
      </p:pic>
      <p:sp>
        <p:nvSpPr>
          <p:cNvPr id="13" name="Seta em Curva para Baixo 12"/>
          <p:cNvSpPr/>
          <p:nvPr/>
        </p:nvSpPr>
        <p:spPr>
          <a:xfrm>
            <a:off x="4136315" y="2356076"/>
            <a:ext cx="3662211" cy="181718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808808" y="2939879"/>
            <a:ext cx="4524375" cy="3248025"/>
            <a:chOff x="3107871" y="2894198"/>
            <a:chExt cx="4524375" cy="3248025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7871" y="2894198"/>
              <a:ext cx="4524375" cy="3248025"/>
            </a:xfrm>
            <a:prstGeom prst="rect">
              <a:avLst/>
            </a:prstGeom>
          </p:spPr>
        </p:pic>
        <p:sp>
          <p:nvSpPr>
            <p:cNvPr id="5" name="Seta para a Direita 4"/>
            <p:cNvSpPr/>
            <p:nvPr/>
          </p:nvSpPr>
          <p:spPr>
            <a:xfrm>
              <a:off x="4307741" y="4639235"/>
              <a:ext cx="1062318" cy="4706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5520977" y="4477869"/>
              <a:ext cx="914401" cy="850900"/>
            </a:xfrm>
            <a:prstGeom prst="ellipse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" name="Picture 2" descr="Gama Academy | Aprender, Transformar e Impact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831" y="17104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6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MySQL Workbench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96833" y="1724296"/>
            <a:ext cx="36967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) Lembre de estar conectado a internet pois podem ocorrer atualizações na instalação,</a:t>
            </a:r>
          </a:p>
          <a:p>
            <a:r>
              <a:rPr lang="pt-BR" dirty="0" smtClean="0"/>
              <a:t>possíveis telas podem abrir  basta ir confirmando a instalação para dar continuidade.</a:t>
            </a:r>
          </a:p>
          <a:p>
            <a:endParaRPr lang="pt-BR" dirty="0"/>
          </a:p>
          <a:p>
            <a:r>
              <a:rPr lang="pt-BR" dirty="0" smtClean="0"/>
              <a:t>Nesta tela vamos clicar na opção </a:t>
            </a:r>
            <a:r>
              <a:rPr lang="pt-BR" dirty="0" err="1" smtClean="0"/>
              <a:t>Developer</a:t>
            </a:r>
            <a:r>
              <a:rPr lang="pt-BR" dirty="0" smtClean="0"/>
              <a:t> Default e depois Next.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377" y="1510865"/>
            <a:ext cx="6635931" cy="5046689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6831874" y="2603695"/>
            <a:ext cx="914401" cy="850900"/>
          </a:xfrm>
          <a:prstGeom prst="ellipse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em Curva para Baixo 9"/>
          <p:cNvSpPr/>
          <p:nvPr/>
        </p:nvSpPr>
        <p:spPr>
          <a:xfrm rot="3490557">
            <a:off x="7302695" y="3495242"/>
            <a:ext cx="4604986" cy="1497471"/>
          </a:xfrm>
          <a:prstGeom prst="curvedDownArrow">
            <a:avLst>
              <a:gd name="adj1" fmla="val 25000"/>
              <a:gd name="adj2" fmla="val 8368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3" name="Picture 2" descr="Gama Academy | Aprender, Transformar e Impac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831" y="17104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5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121" y="1270000"/>
            <a:ext cx="7496175" cy="56673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MySQL Workbench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96833" y="1724296"/>
            <a:ext cx="3696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4) Pasta aonde está sendo instalado o MySQL Server 8.0.21,</a:t>
            </a:r>
          </a:p>
          <a:p>
            <a:r>
              <a:rPr lang="pt-BR" dirty="0" smtClean="0"/>
              <a:t>Click em Next para continuar.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6818811" y="4618743"/>
            <a:ext cx="5133703" cy="919907"/>
          </a:xfrm>
          <a:prstGeom prst="ellipse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em Curva para Baixo 9"/>
          <p:cNvSpPr/>
          <p:nvPr/>
        </p:nvSpPr>
        <p:spPr>
          <a:xfrm rot="3490557">
            <a:off x="9542453" y="5382442"/>
            <a:ext cx="2194659" cy="713670"/>
          </a:xfrm>
          <a:prstGeom prst="curvedDownArrow">
            <a:avLst>
              <a:gd name="adj1" fmla="val 25000"/>
              <a:gd name="adj2" fmla="val 8368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1" name="Picture 2" descr="Gama Academy | Aprender, Transformar e Impac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831" y="17104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65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121" y="1173386"/>
            <a:ext cx="7458075" cy="56864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MySQL Workbench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96833" y="1724296"/>
            <a:ext cx="3696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) Nesta tela click no botão Execute, pois o software irá ver os programas necessários para a instalação, perceba que ele vai dando baixa nos itens.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9274002" y="6055659"/>
            <a:ext cx="1058092" cy="906846"/>
          </a:xfrm>
          <a:prstGeom prst="ellipse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em Curva para Baixo 9"/>
          <p:cNvSpPr/>
          <p:nvPr/>
        </p:nvSpPr>
        <p:spPr>
          <a:xfrm rot="400845">
            <a:off x="7857335" y="5165736"/>
            <a:ext cx="2194659" cy="713670"/>
          </a:xfrm>
          <a:prstGeom prst="curvedDownArrow">
            <a:avLst>
              <a:gd name="adj1" fmla="val 25000"/>
              <a:gd name="adj2" fmla="val 8368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33" y="3522356"/>
            <a:ext cx="5245146" cy="2986726"/>
          </a:xfrm>
          <a:prstGeom prst="rect">
            <a:avLst/>
          </a:prstGeom>
        </p:spPr>
      </p:pic>
      <p:sp>
        <p:nvSpPr>
          <p:cNvPr id="7" name="Seta para a Esquerda 6"/>
          <p:cNvSpPr/>
          <p:nvPr/>
        </p:nvSpPr>
        <p:spPr>
          <a:xfrm>
            <a:off x="5525589" y="4794069"/>
            <a:ext cx="457200" cy="2464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2" descr="Gama Academy | Aprender, Transformar e Impact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831" y="17104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07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622" y="1209675"/>
            <a:ext cx="7534275" cy="56483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MySQL Workbench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96833" y="1724296"/>
            <a:ext cx="3696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6) Conforme  a instalação irão abrir algumas telas com componentes, ele vai pedir para confirmar estas instalações basta concordar e dar click em Instalar. 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5960568" y="4774205"/>
            <a:ext cx="404208" cy="346430"/>
          </a:xfrm>
          <a:prstGeom prst="ellipse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em Curva para Baixo 9"/>
          <p:cNvSpPr/>
          <p:nvPr/>
        </p:nvSpPr>
        <p:spPr>
          <a:xfrm rot="400845">
            <a:off x="7163429" y="4417370"/>
            <a:ext cx="2194659" cy="713670"/>
          </a:xfrm>
          <a:prstGeom prst="curvedDownArrow">
            <a:avLst>
              <a:gd name="adj1" fmla="val 25000"/>
              <a:gd name="adj2" fmla="val 8368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l="2164"/>
          <a:stretch/>
        </p:blipFill>
        <p:spPr>
          <a:xfrm>
            <a:off x="1018903" y="3891014"/>
            <a:ext cx="3623793" cy="227759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131717" y="614397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Instalando </a:t>
            </a:r>
            <a:endParaRPr lang="pt-BR" dirty="0"/>
          </a:p>
        </p:txBody>
      </p:sp>
      <p:pic>
        <p:nvPicPr>
          <p:cNvPr id="13" name="Picture 2" descr="Gama Academy | Aprender, Transformar e Impact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831" y="17104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31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622" y="1209675"/>
            <a:ext cx="7534275" cy="56483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MySQL Workbench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96833" y="1724296"/>
            <a:ext cx="369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7) Após instalar o componente clicar em fechar.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563" r="2282" b="3408"/>
          <a:stretch/>
        </p:blipFill>
        <p:spPr>
          <a:xfrm>
            <a:off x="6007416" y="2649173"/>
            <a:ext cx="4506686" cy="2769327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9708825" y="4942484"/>
            <a:ext cx="805277" cy="690170"/>
          </a:xfrm>
          <a:prstGeom prst="ellipse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2" descr="Gama Academy | Aprender, Transformar e Impact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831" y="17104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03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683</TotalTime>
  <Words>673</Words>
  <Application>Microsoft Office PowerPoint</Application>
  <PresentationFormat>Widescreen</PresentationFormat>
  <Paragraphs>91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Arial</vt:lpstr>
      <vt:lpstr>Trebuchet MS</vt:lpstr>
      <vt:lpstr>Wingdings 3</vt:lpstr>
      <vt:lpstr>Facetado</vt:lpstr>
      <vt:lpstr>Instalação SQL MySQL Workbench</vt:lpstr>
      <vt:lpstr>Instalação do MySQL Workbench</vt:lpstr>
      <vt:lpstr>Instalação do MySQL Workbench</vt:lpstr>
      <vt:lpstr>Instalação do MySQL Workbench</vt:lpstr>
      <vt:lpstr>Instalação do MySQL Workbench</vt:lpstr>
      <vt:lpstr>Instalação do MySQL Workbench</vt:lpstr>
      <vt:lpstr>Instalação do MySQL Workbench</vt:lpstr>
      <vt:lpstr>Instalação do MySQL Workbench</vt:lpstr>
      <vt:lpstr>Instalação do MySQL Workbench</vt:lpstr>
      <vt:lpstr>Instalação do MySQL Workbench</vt:lpstr>
      <vt:lpstr>Instalação do MySQL Workbench</vt:lpstr>
      <vt:lpstr>Instalação do MySQL Workbench</vt:lpstr>
      <vt:lpstr>Instalação do MySQL Workbench</vt:lpstr>
      <vt:lpstr>Instalação do MySQL Workbench</vt:lpstr>
      <vt:lpstr>Instalação do MySQL Workbench</vt:lpstr>
      <vt:lpstr>Instalação do MySQL Workbench</vt:lpstr>
      <vt:lpstr>Instalação do MySQL Workbench</vt:lpstr>
      <vt:lpstr>Instalação do MySQL Workbench</vt:lpstr>
      <vt:lpstr>Instalação do MySQL Workbench</vt:lpstr>
      <vt:lpstr>Instalação do MySQL Workbench</vt:lpstr>
      <vt:lpstr>Instalação do MySQL Workbench</vt:lpstr>
      <vt:lpstr>Instalação do MySQL Workbench</vt:lpstr>
      <vt:lpstr>Instalação do MySQL Workbench</vt:lpstr>
      <vt:lpstr>Instalação do MySQL Workbench</vt:lpstr>
      <vt:lpstr>Instalação do MySQL Workbench</vt:lpstr>
      <vt:lpstr>Instalação do MySQL Workbench</vt:lpstr>
      <vt:lpstr>Instalação do MySQL Workbench</vt:lpstr>
      <vt:lpstr>Instalação do MySQL Workbench</vt:lpstr>
      <vt:lpstr>Instalação do MySQL Workbench</vt:lpstr>
      <vt:lpstr>Instalação do MySQL Workbench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e Banco de Dados INNER, CROSS, LEFT, RIGTH E FULL JOINS</dc:title>
  <dc:creator>Ricardo</dc:creator>
  <cp:lastModifiedBy>Ricardo</cp:lastModifiedBy>
  <cp:revision>50</cp:revision>
  <dcterms:created xsi:type="dcterms:W3CDTF">2020-05-22T21:36:07Z</dcterms:created>
  <dcterms:modified xsi:type="dcterms:W3CDTF">2020-08-20T23:15:09Z</dcterms:modified>
</cp:coreProperties>
</file>