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85" r:id="rId3"/>
    <p:sldId id="267" r:id="rId4"/>
    <p:sldId id="286" r:id="rId5"/>
    <p:sldId id="268" r:id="rId6"/>
    <p:sldId id="270" r:id="rId7"/>
    <p:sldId id="288" r:id="rId8"/>
    <p:sldId id="313" r:id="rId9"/>
    <p:sldId id="269" r:id="rId10"/>
    <p:sldId id="314" r:id="rId11"/>
    <p:sldId id="315" r:id="rId12"/>
    <p:sldId id="316" r:id="rId13"/>
    <p:sldId id="291" r:id="rId14"/>
    <p:sldId id="292" r:id="rId15"/>
    <p:sldId id="293" r:id="rId16"/>
    <p:sldId id="290" r:id="rId17"/>
    <p:sldId id="294" r:id="rId18"/>
    <p:sldId id="271" r:id="rId19"/>
    <p:sldId id="323" r:id="rId20"/>
    <p:sldId id="272" r:id="rId21"/>
    <p:sldId id="307" r:id="rId22"/>
    <p:sldId id="296" r:id="rId23"/>
    <p:sldId id="295" r:id="rId24"/>
    <p:sldId id="297" r:id="rId25"/>
    <p:sldId id="298" r:id="rId26"/>
    <p:sldId id="299" r:id="rId27"/>
    <p:sldId id="318" r:id="rId28"/>
    <p:sldId id="319" r:id="rId29"/>
    <p:sldId id="320" r:id="rId30"/>
    <p:sldId id="317" r:id="rId31"/>
    <p:sldId id="321" r:id="rId32"/>
    <p:sldId id="300" r:id="rId33"/>
    <p:sldId id="301" r:id="rId34"/>
    <p:sldId id="302" r:id="rId35"/>
    <p:sldId id="303" r:id="rId36"/>
    <p:sldId id="266" r:id="rId37"/>
    <p:sldId id="258" r:id="rId38"/>
    <p:sldId id="259" r:id="rId39"/>
    <p:sldId id="261" r:id="rId40"/>
    <p:sldId id="304" r:id="rId41"/>
    <p:sldId id="306" r:id="rId42"/>
    <p:sldId id="308" r:id="rId43"/>
    <p:sldId id="309" r:id="rId44"/>
    <p:sldId id="311" r:id="rId45"/>
    <p:sldId id="312" r:id="rId46"/>
    <p:sldId id="324" r:id="rId47"/>
    <p:sldId id="322" r:id="rId48"/>
    <p:sldId id="284"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8"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ardo Bontempo" userId="6596005d35d59c63" providerId="LiveId" clId="{0800B5AE-EFFD-4D09-BF8B-51AD098DCC95}"/>
    <pc:docChg chg="modSld">
      <pc:chgData name="Ricardo Bontempo" userId="6596005d35d59c63" providerId="LiveId" clId="{0800B5AE-EFFD-4D09-BF8B-51AD098DCC95}" dt="2020-11-19T12:03:05.273" v="5" actId="20577"/>
      <pc:docMkLst>
        <pc:docMk/>
      </pc:docMkLst>
      <pc:sldChg chg="modSp mod">
        <pc:chgData name="Ricardo Bontempo" userId="6596005d35d59c63" providerId="LiveId" clId="{0800B5AE-EFFD-4D09-BF8B-51AD098DCC95}" dt="2020-11-19T12:03:05.273" v="5" actId="20577"/>
        <pc:sldMkLst>
          <pc:docMk/>
          <pc:sldMk cId="1588236776" sldId="267"/>
        </pc:sldMkLst>
        <pc:spChg chg="mod">
          <ac:chgData name="Ricardo Bontempo" userId="6596005d35d59c63" providerId="LiveId" clId="{0800B5AE-EFFD-4D09-BF8B-51AD098DCC95}" dt="2020-11-19T12:03:05.273" v="5" actId="20577"/>
          <ac:spMkLst>
            <pc:docMk/>
            <pc:sldMk cId="1588236776" sldId="267"/>
            <ac:spMk id="17"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pt-BR"/>
              <a:t>Clique para editar o título mestre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F7AFFB9B-9FB8-469E-96F9-4D32314110B6}" type="datetimeFigureOut">
              <a:rPr lang="en-US" smtClean="0"/>
              <a:t>11/19/2020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184677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DD4B9363-8B87-41B7-9F8E-64519CBB8F34}" type="datetimeFigureOut">
              <a:rPr lang="en-US" smtClean="0"/>
              <a:t>11/19/2020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78331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Editar estilos de texto Mestre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EAEF5746-5284-4951-9F37-7AE924EDBCB7}" type="datetimeFigureOut">
              <a:rPr lang="en-US" smtClean="0"/>
              <a:t>11/19/2020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971017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02398B29-7265-4A65-A2A4-6703C057B7C1}" type="datetimeFigureOut">
              <a:rPr lang="en-US" smtClean="0"/>
              <a:t>11/19/2020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1575047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Editar estilos de texto Mestre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C35BB1C6-BF8F-4481-8AB2-603A1C8A906A}" type="datetimeFigureOut">
              <a:rPr lang="en-US" smtClean="0"/>
              <a:t>11/19/2020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3941589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Editar estilos de texto Mestre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C35BB1C6-BF8F-4481-8AB2-603A1C8A906A}" type="datetimeFigureOut">
              <a:rPr lang="en-US" smtClean="0"/>
              <a:t>11/19/2020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136257291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smtClean="0"/>
              <a:t>11/19/2020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0620165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pt-BR"/>
              <a:t>Clique para editar o título mestre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smtClean="0"/>
              <a:t>11/19/2020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240974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smtClean="0"/>
              <a:t>11/19/2020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851436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0F7F47CF-67C9-420C-80A5-E2069FF0C2DF}" type="datetimeFigureOut">
              <a:rPr lang="en-US" smtClean="0"/>
              <a:t>11/19/2020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502368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smtClean="0"/>
              <a:t>11/19/2020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958540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a:t>Clique para editar o título mestre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smtClean="0"/>
              <a:t>11/19/2020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681678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smtClean="0"/>
              <a:t>11/19/2020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4211286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smtClean="0"/>
              <a:t>11/19/2020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802609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pt-BR"/>
              <a:t>Clique para editar o título mestre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50C3BFE2-83B7-4B0A-B9D3-AB28331082B3}" type="datetimeFigureOut">
              <a:rPr lang="en-US" smtClean="0"/>
              <a:t>11/19/2020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751747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Date Placeholder 4"/>
          <p:cNvSpPr>
            <a:spLocks noGrp="1"/>
          </p:cNvSpPr>
          <p:nvPr>
            <p:ph type="dt" sz="half" idx="10"/>
          </p:nvPr>
        </p:nvSpPr>
        <p:spPr/>
        <p:txBody>
          <a:bodyPr/>
          <a:lstStyle/>
          <a:p>
            <a:fld id="{12EF78E3-FDA3-4D28-AAA2-0B81F349A39D}" type="datetimeFigureOut">
              <a:rPr lang="en-US" smtClean="0"/>
              <a:t>11/19/2020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508512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pt-BR"/>
              <a:t>Clique para editar o título mestre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35BB1C6-BF8F-4481-8AB2-603A1C8A906A}" type="datetimeFigureOut">
              <a:rPr lang="en-US" smtClean="0"/>
              <a:t>11/19/2020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2981470352"/>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jp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227909" y="1888067"/>
            <a:ext cx="8803740" cy="1646302"/>
          </a:xfrm>
        </p:spPr>
        <p:txBody>
          <a:bodyPr>
            <a:normAutofit/>
          </a:bodyPr>
          <a:lstStyle/>
          <a:p>
            <a:pPr algn="ctr"/>
            <a:r>
              <a:rPr lang="pt-BR" dirty="0">
                <a:solidFill>
                  <a:schemeClr val="accent2">
                    <a:lumMod val="50000"/>
                  </a:schemeClr>
                </a:solidFill>
              </a:rPr>
              <a:t>Banco de Dados</a:t>
            </a:r>
          </a:p>
        </p:txBody>
      </p:sp>
      <p:sp>
        <p:nvSpPr>
          <p:cNvPr id="3" name="Subtítulo 2"/>
          <p:cNvSpPr>
            <a:spLocks noGrp="1"/>
          </p:cNvSpPr>
          <p:nvPr>
            <p:ph type="subTitle" idx="1"/>
          </p:nvPr>
        </p:nvSpPr>
        <p:spPr>
          <a:xfrm>
            <a:off x="1507067" y="5761101"/>
            <a:ext cx="7766936" cy="1096899"/>
          </a:xfrm>
        </p:spPr>
        <p:txBody>
          <a:bodyPr>
            <a:normAutofit/>
          </a:bodyPr>
          <a:lstStyle/>
          <a:p>
            <a:r>
              <a:rPr lang="pt-BR" sz="2000" dirty="0">
                <a:solidFill>
                  <a:schemeClr val="tx1"/>
                </a:solidFill>
              </a:rPr>
              <a:t>Prof. Ms. Ricardo Alexandre </a:t>
            </a:r>
            <a:r>
              <a:rPr lang="pt-BR" sz="2000" dirty="0" err="1">
                <a:solidFill>
                  <a:schemeClr val="tx1"/>
                </a:solidFill>
              </a:rPr>
              <a:t>Bontempo</a:t>
            </a:r>
            <a:endParaRPr lang="pt-BR" sz="2000" dirty="0">
              <a:solidFill>
                <a:schemeClr val="tx1"/>
              </a:solidFill>
            </a:endParaRPr>
          </a:p>
        </p:txBody>
      </p:sp>
      <p:pic>
        <p:nvPicPr>
          <p:cNvPr id="2050" name="Picture 2" descr="Gama Academy | Aprender, Transformar e Impact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4364" y="64701"/>
            <a:ext cx="2992342" cy="1242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02568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215900" y="1117237"/>
            <a:ext cx="6983413" cy="860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64511" rIns="0" bIns="0" anchor="ctr"/>
          <a:lstStyle>
            <a:lvl1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9pPr>
          </a:lstStyle>
          <a:p>
            <a:pPr algn="ctr" hangingPunct="1">
              <a:lnSpc>
                <a:spcPct val="84000"/>
              </a:lnSpc>
            </a:pPr>
            <a:r>
              <a:rPr lang="pt-BR" altLang="pt-BR" sz="3200" b="1" dirty="0">
                <a:solidFill>
                  <a:schemeClr val="accent2">
                    <a:lumMod val="50000"/>
                  </a:schemeClr>
                </a:solidFill>
              </a:rPr>
              <a:t>Estrutura do Banco de Dados</a:t>
            </a:r>
          </a:p>
        </p:txBody>
      </p:sp>
      <p:sp>
        <p:nvSpPr>
          <p:cNvPr id="5" name="Text Box 4"/>
          <p:cNvSpPr txBox="1">
            <a:spLocks noChangeArrowheads="1"/>
          </p:cNvSpPr>
          <p:nvPr/>
        </p:nvSpPr>
        <p:spPr bwMode="auto">
          <a:xfrm>
            <a:off x="385037" y="2064899"/>
            <a:ext cx="9960746" cy="2654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76" rIns="90000" bIns="45000"/>
          <a:lstStyle>
            <a:lvl1pPr marL="215900" indent="-21590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9pPr>
          </a:lstStyle>
          <a:p>
            <a:pPr>
              <a:buSzPct val="45000"/>
              <a:buFont typeface="Wingdings" panose="05000000000000000000" pitchFamily="2" charset="2"/>
              <a:buNone/>
            </a:pPr>
            <a:r>
              <a:rPr lang="pt-BR" dirty="0"/>
              <a:t>Elemento que identifica uma linha ou estabelece relações entre linhas de várias tabelas </a:t>
            </a:r>
          </a:p>
          <a:p>
            <a:pPr>
              <a:buSzPct val="45000"/>
              <a:buFont typeface="Wingdings" panose="05000000000000000000" pitchFamily="2" charset="2"/>
              <a:buNone/>
            </a:pPr>
            <a:endParaRPr lang="pt-BR" dirty="0"/>
          </a:p>
          <a:p>
            <a:pPr>
              <a:buSzPct val="45000"/>
              <a:buFont typeface="Wingdings" panose="05000000000000000000" pitchFamily="2" charset="2"/>
              <a:buNone/>
            </a:pPr>
            <a:r>
              <a:rPr lang="pt-BR" dirty="0"/>
              <a:t>Vou enfatizar as duas principais abaixo:</a:t>
            </a:r>
          </a:p>
          <a:p>
            <a:pPr>
              <a:buSzPct val="45000"/>
              <a:buFont typeface="Wingdings" panose="05000000000000000000" pitchFamily="2" charset="2"/>
              <a:buNone/>
            </a:pPr>
            <a:endParaRPr lang="pt-BR" dirty="0"/>
          </a:p>
          <a:p>
            <a:pPr>
              <a:buSzPct val="45000"/>
              <a:buFont typeface="Wingdings" panose="05000000000000000000" pitchFamily="2" charset="2"/>
              <a:buNone/>
            </a:pPr>
            <a:r>
              <a:rPr lang="pt-BR" dirty="0"/>
              <a:t>• Chave primária </a:t>
            </a:r>
          </a:p>
          <a:p>
            <a:pPr>
              <a:buSzPct val="45000"/>
              <a:buFont typeface="Wingdings" panose="05000000000000000000" pitchFamily="2" charset="2"/>
              <a:buNone/>
            </a:pPr>
            <a:r>
              <a:rPr lang="pt-BR" dirty="0"/>
              <a:t>• Chave estrangeira</a:t>
            </a:r>
            <a:endParaRPr lang="pt-BR" altLang="pt-BR" dirty="0"/>
          </a:p>
        </p:txBody>
      </p:sp>
      <p:pic>
        <p:nvPicPr>
          <p:cNvPr id="6" name="Picture 2" descr="Gama Academy | Aprender, Transformar e Impact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4364" y="64701"/>
            <a:ext cx="2992342" cy="1242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9694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1592878" y="1204474"/>
            <a:ext cx="6983413" cy="860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64511" rIns="0" bIns="0" anchor="ctr"/>
          <a:lstStyle>
            <a:lvl1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9pPr>
          </a:lstStyle>
          <a:p>
            <a:pPr algn="ctr" hangingPunct="1">
              <a:lnSpc>
                <a:spcPct val="84000"/>
              </a:lnSpc>
            </a:pPr>
            <a:r>
              <a:rPr lang="pt-BR" altLang="pt-BR" sz="3200" b="1" dirty="0">
                <a:solidFill>
                  <a:schemeClr val="accent2">
                    <a:lumMod val="50000"/>
                  </a:schemeClr>
                </a:solidFill>
              </a:rPr>
              <a:t>Chave Primária </a:t>
            </a:r>
          </a:p>
        </p:txBody>
      </p:sp>
      <p:sp>
        <p:nvSpPr>
          <p:cNvPr id="5" name="Text Box 4"/>
          <p:cNvSpPr txBox="1">
            <a:spLocks noChangeArrowheads="1"/>
          </p:cNvSpPr>
          <p:nvPr/>
        </p:nvSpPr>
        <p:spPr bwMode="auto">
          <a:xfrm>
            <a:off x="385037" y="2064899"/>
            <a:ext cx="9960746" cy="2654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76" rIns="90000" bIns="45000"/>
          <a:lstStyle>
            <a:lvl1pPr marL="215900" indent="-21590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9pPr>
          </a:lstStyle>
          <a:p>
            <a:pPr>
              <a:buSzPct val="45000"/>
              <a:buFont typeface="Wingdings" panose="05000000000000000000" pitchFamily="2" charset="2"/>
              <a:buNone/>
            </a:pPr>
            <a:r>
              <a:rPr lang="pt-BR" dirty="0"/>
              <a:t>Coluna ou combinação de colunas que identifica unicamente um registro em uma tabela</a:t>
            </a:r>
          </a:p>
          <a:p>
            <a:pPr>
              <a:buSzPct val="45000"/>
              <a:buFont typeface="Wingdings" panose="05000000000000000000" pitchFamily="2" charset="2"/>
              <a:buNone/>
            </a:pPr>
            <a:endParaRPr lang="pt-BR" dirty="0"/>
          </a:p>
          <a:p>
            <a:pPr>
              <a:buSzPct val="45000"/>
              <a:buFont typeface="Wingdings" panose="05000000000000000000" pitchFamily="2" charset="2"/>
              <a:buNone/>
            </a:pPr>
            <a:r>
              <a:rPr lang="pt-BR" dirty="0"/>
              <a:t> Exemplo: </a:t>
            </a:r>
          </a:p>
          <a:p>
            <a:pPr>
              <a:buSzPct val="45000"/>
              <a:buFont typeface="Wingdings" panose="05000000000000000000" pitchFamily="2" charset="2"/>
              <a:buNone/>
            </a:pPr>
            <a:endParaRPr lang="pt-BR" dirty="0"/>
          </a:p>
          <a:p>
            <a:pPr>
              <a:buSzPct val="45000"/>
              <a:buFont typeface="Wingdings" panose="05000000000000000000" pitchFamily="2" charset="2"/>
              <a:buNone/>
            </a:pPr>
            <a:r>
              <a:rPr lang="pt-BR" dirty="0"/>
              <a:t>• Número de registro na tabela EMPREGADO </a:t>
            </a:r>
          </a:p>
          <a:p>
            <a:pPr>
              <a:buSzPct val="45000"/>
              <a:buFont typeface="Wingdings" panose="05000000000000000000" pitchFamily="2" charset="2"/>
              <a:buNone/>
            </a:pPr>
            <a:r>
              <a:rPr lang="pt-BR" dirty="0"/>
              <a:t>• Número do empregado e número do dependente na tabela DEPENDENTE </a:t>
            </a:r>
          </a:p>
          <a:p>
            <a:pPr>
              <a:buSzPct val="45000"/>
              <a:buFont typeface="Wingdings" panose="05000000000000000000" pitchFamily="2" charset="2"/>
              <a:buNone/>
            </a:pPr>
            <a:r>
              <a:rPr lang="pt-BR" dirty="0"/>
              <a:t>• A combinação dos campos deve ser única</a:t>
            </a:r>
            <a:endParaRPr lang="pt-BR" altLang="pt-BR" dirty="0"/>
          </a:p>
        </p:txBody>
      </p:sp>
      <p:pic>
        <p:nvPicPr>
          <p:cNvPr id="6" name="Picture 2" descr="Gama Academy | Aprender, Transformar e Impact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4364" y="64701"/>
            <a:ext cx="2992342" cy="1242937"/>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m 1"/>
          <p:cNvPicPr>
            <a:picLocks noChangeAspect="1"/>
          </p:cNvPicPr>
          <p:nvPr/>
        </p:nvPicPr>
        <p:blipFill rotWithShape="1">
          <a:blip r:embed="rId3"/>
          <a:srcRect l="22999" t="45982" r="32108" b="34553"/>
          <a:stretch/>
        </p:blipFill>
        <p:spPr>
          <a:xfrm>
            <a:off x="2795452" y="4428308"/>
            <a:ext cx="5839098" cy="1423851"/>
          </a:xfrm>
          <a:prstGeom prst="rect">
            <a:avLst/>
          </a:prstGeom>
        </p:spPr>
      </p:pic>
      <p:sp>
        <p:nvSpPr>
          <p:cNvPr id="3" name="Retângulo 2"/>
          <p:cNvSpPr/>
          <p:nvPr/>
        </p:nvSpPr>
        <p:spPr>
          <a:xfrm>
            <a:off x="385037" y="5852159"/>
            <a:ext cx="10720251" cy="646331"/>
          </a:xfrm>
          <a:prstGeom prst="rect">
            <a:avLst/>
          </a:prstGeom>
        </p:spPr>
        <p:txBody>
          <a:bodyPr wrap="square">
            <a:spAutoFit/>
          </a:bodyPr>
          <a:lstStyle/>
          <a:p>
            <a:r>
              <a:rPr lang="pt-BR" dirty="0">
                <a:solidFill>
                  <a:srgbClr val="000000"/>
                </a:solidFill>
                <a:latin typeface="Arial" panose="020B0604020202020204" pitchFamily="34" charset="0"/>
                <a:ea typeface="Microsoft YaHei" panose="020B0503020204020204" pitchFamily="34" charset="-122"/>
              </a:rPr>
              <a:t>Em um sistema de organização de arquivos, chave pode ser utilizado par caracterizar uma informação que será utilizada para gerar um índice, não necessariamente identifica unicamente um registro.</a:t>
            </a:r>
          </a:p>
        </p:txBody>
      </p:sp>
    </p:spTree>
    <p:extLst>
      <p:ext uri="{BB962C8B-B14F-4D97-AF65-F5344CB8AC3E}">
        <p14:creationId xmlns:p14="http://schemas.microsoft.com/office/powerpoint/2010/main" val="3406145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0" y="1204474"/>
            <a:ext cx="6983413" cy="860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64511" rIns="0" bIns="0" anchor="ctr"/>
          <a:lstStyle>
            <a:lvl1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9pPr>
          </a:lstStyle>
          <a:p>
            <a:pPr algn="ctr">
              <a:lnSpc>
                <a:spcPct val="84000"/>
              </a:lnSpc>
            </a:pPr>
            <a:r>
              <a:rPr lang="pt-BR" sz="3200" b="1" dirty="0">
                <a:solidFill>
                  <a:schemeClr val="accent2">
                    <a:lumMod val="50000"/>
                  </a:schemeClr>
                </a:solidFill>
              </a:rPr>
              <a:t>Chave Estrangeira (</a:t>
            </a:r>
            <a:r>
              <a:rPr lang="pt-BR" sz="3200" b="1" dirty="0" err="1">
                <a:solidFill>
                  <a:schemeClr val="accent2">
                    <a:lumMod val="50000"/>
                  </a:schemeClr>
                </a:solidFill>
              </a:rPr>
              <a:t>Foreign</a:t>
            </a:r>
            <a:r>
              <a:rPr lang="pt-BR" sz="3200" b="1" dirty="0">
                <a:solidFill>
                  <a:schemeClr val="accent2">
                    <a:lumMod val="50000"/>
                  </a:schemeClr>
                </a:solidFill>
              </a:rPr>
              <a:t> Key)</a:t>
            </a:r>
            <a:endParaRPr lang="pt-BR" altLang="pt-BR" sz="3200" b="1" dirty="0">
              <a:solidFill>
                <a:schemeClr val="accent2">
                  <a:lumMod val="50000"/>
                </a:schemeClr>
              </a:solidFill>
            </a:endParaRPr>
          </a:p>
        </p:txBody>
      </p:sp>
      <p:sp>
        <p:nvSpPr>
          <p:cNvPr id="5" name="Text Box 4"/>
          <p:cNvSpPr txBox="1">
            <a:spLocks noChangeArrowheads="1"/>
          </p:cNvSpPr>
          <p:nvPr/>
        </p:nvSpPr>
        <p:spPr bwMode="auto">
          <a:xfrm>
            <a:off x="385037" y="1986521"/>
            <a:ext cx="9960746" cy="2654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76" rIns="90000" bIns="45000"/>
          <a:lstStyle>
            <a:lvl1pPr marL="215900" indent="-21590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9pPr>
          </a:lstStyle>
          <a:p>
            <a:pPr>
              <a:buSzPct val="45000"/>
              <a:buFont typeface="Wingdings" panose="05000000000000000000" pitchFamily="2" charset="2"/>
              <a:buNone/>
            </a:pPr>
            <a:r>
              <a:rPr lang="pt-BR" dirty="0"/>
              <a:t>• Uma chave estrangeira é uma informação ou conjunto de informações que referenciam informações já existentes (chaves primárias) em outras tabelas</a:t>
            </a:r>
          </a:p>
          <a:p>
            <a:pPr>
              <a:buSzPct val="45000"/>
              <a:buFont typeface="Wingdings" panose="05000000000000000000" pitchFamily="2" charset="2"/>
              <a:buNone/>
            </a:pPr>
            <a:endParaRPr lang="pt-BR" dirty="0"/>
          </a:p>
          <a:p>
            <a:pPr>
              <a:buSzPct val="45000"/>
              <a:buFont typeface="Wingdings" panose="05000000000000000000" pitchFamily="2" charset="2"/>
              <a:buNone/>
            </a:pPr>
            <a:r>
              <a:rPr lang="pt-BR" dirty="0"/>
              <a:t>• Em outras palavras, é através das chaves estrangeiras que são implementados os relacionamentos entre as entidades.</a:t>
            </a:r>
            <a:endParaRPr lang="pt-BR" altLang="pt-BR" dirty="0"/>
          </a:p>
        </p:txBody>
      </p:sp>
      <p:pic>
        <p:nvPicPr>
          <p:cNvPr id="6" name="Picture 2" descr="Gama Academy | Aprender, Transformar e Impact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4364" y="64701"/>
            <a:ext cx="2992342" cy="1242937"/>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m 6"/>
          <p:cNvPicPr>
            <a:picLocks noChangeAspect="1"/>
          </p:cNvPicPr>
          <p:nvPr/>
        </p:nvPicPr>
        <p:blipFill rotWithShape="1">
          <a:blip r:embed="rId3"/>
          <a:srcRect l="15196" t="19196" r="18542" b="24196"/>
          <a:stretch/>
        </p:blipFill>
        <p:spPr>
          <a:xfrm>
            <a:off x="2118289" y="3526972"/>
            <a:ext cx="6544491" cy="3143339"/>
          </a:xfrm>
          <a:prstGeom prst="rect">
            <a:avLst/>
          </a:prstGeom>
        </p:spPr>
      </p:pic>
    </p:spTree>
    <p:extLst>
      <p:ext uri="{BB962C8B-B14F-4D97-AF65-F5344CB8AC3E}">
        <p14:creationId xmlns:p14="http://schemas.microsoft.com/office/powerpoint/2010/main" val="16344485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443753" y="838638"/>
            <a:ext cx="6983413" cy="860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64511" rIns="0" bIns="0" anchor="ctr"/>
          <a:lstStyle>
            <a:lvl1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84000"/>
              </a:lnSpc>
            </a:pPr>
            <a:r>
              <a:rPr lang="pt-BR" altLang="pt-BR" sz="3200" b="1" dirty="0">
                <a:solidFill>
                  <a:schemeClr val="accent2">
                    <a:lumMod val="50000"/>
                  </a:schemeClr>
                </a:solidFill>
              </a:rPr>
              <a:t>Tipos de Dados </a:t>
            </a:r>
          </a:p>
        </p:txBody>
      </p:sp>
      <p:sp>
        <p:nvSpPr>
          <p:cNvPr id="5" name="Text Box 4"/>
          <p:cNvSpPr txBox="1">
            <a:spLocks noChangeArrowheads="1"/>
          </p:cNvSpPr>
          <p:nvPr/>
        </p:nvSpPr>
        <p:spPr bwMode="auto">
          <a:xfrm>
            <a:off x="869131" y="8142969"/>
            <a:ext cx="9960746" cy="2654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76" rIns="90000" bIns="45000"/>
          <a:lstStyle>
            <a:lvl1pPr marL="215900" indent="-21590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9pPr>
          </a:lstStyle>
          <a:p>
            <a:pPr>
              <a:buSzPct val="45000"/>
              <a:buFont typeface="Wingdings" panose="05000000000000000000" pitchFamily="2" charset="2"/>
              <a:buNone/>
            </a:pPr>
            <a:endParaRPr lang="pt-BR" altLang="pt-BR" dirty="0"/>
          </a:p>
        </p:txBody>
      </p:sp>
      <p:pic>
        <p:nvPicPr>
          <p:cNvPr id="6" name="Picture 2" descr="Gama Academy | Aprender, Transformar e Impact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4364" y="64701"/>
            <a:ext cx="2992342" cy="124293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a:spLocks noChangeArrowheads="1"/>
          </p:cNvSpPr>
          <p:nvPr/>
        </p:nvSpPr>
        <p:spPr bwMode="auto">
          <a:xfrm>
            <a:off x="443752" y="1452841"/>
            <a:ext cx="11748247"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400" b="1" i="0" u="none" strike="noStrike" cap="none" normalizeH="0" baseline="0" dirty="0">
                <a:ln>
                  <a:noFill/>
                </a:ln>
                <a:solidFill>
                  <a:srgbClr val="FF0000"/>
                </a:solidFill>
                <a:effectLst/>
                <a:latin typeface="Arial" panose="020B0604020202020204" pitchFamily="34" charset="0"/>
                <a:cs typeface="Arial" panose="020B0604020202020204" pitchFamily="34" charset="0"/>
              </a:rPr>
              <a:t> </a:t>
            </a:r>
            <a:r>
              <a:rPr kumimoji="0" lang="pt-BR" altLang="pt-BR" sz="1400" b="0" i="0" u="none" strike="noStrike" cap="none" normalizeH="0" baseline="0" dirty="0">
                <a:ln>
                  <a:noFill/>
                </a:ln>
                <a:solidFill>
                  <a:srgbClr val="253A44"/>
                </a:solidFill>
                <a:effectLst/>
                <a:latin typeface="Arial" panose="020B0604020202020204" pitchFamily="34" charset="0"/>
                <a:cs typeface="Arial" panose="020B0604020202020204" pitchFamily="34" charset="0"/>
              </a:rPr>
              <a:t>Os tipos de dados são classificados em diferentes categorias e permitem N formatos. Abaixo uma descrição de cada categoria e de cada tipo de dado do SQL Server 2005:</a:t>
            </a:r>
            <a:endParaRPr kumimoji="0" lang="pt-BR" altLang="pt-BR"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1400" b="1" i="0" u="none" strike="noStrike" cap="none" normalizeH="0" baseline="0" dirty="0">
              <a:ln>
                <a:noFill/>
              </a:ln>
              <a:solidFill>
                <a:srgbClr val="253A44"/>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400" b="1" i="0" u="none" strike="noStrike" cap="none" normalizeH="0" baseline="0" dirty="0">
                <a:ln>
                  <a:noFill/>
                </a:ln>
                <a:solidFill>
                  <a:schemeClr val="accent2">
                    <a:lumMod val="75000"/>
                  </a:schemeClr>
                </a:solidFill>
                <a:effectLst/>
                <a:cs typeface="Arial" panose="020B0604020202020204" pitchFamily="34" charset="0"/>
              </a:rPr>
              <a:t>- Baseados em Caracteres:</a:t>
            </a:r>
            <a:endParaRPr kumimoji="0" lang="pt-BR" altLang="pt-BR" sz="1200" b="0" i="0" u="none" strike="noStrike" cap="none" normalizeH="0" baseline="0" dirty="0">
              <a:ln>
                <a:noFill/>
              </a:ln>
              <a:solidFill>
                <a:schemeClr val="accent2">
                  <a:lumMod val="75000"/>
                </a:schemeClr>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1400" b="1" i="0" u="none" strike="noStrike" cap="none" normalizeH="0" baseline="0" dirty="0">
              <a:ln>
                <a:noFill/>
              </a:ln>
              <a:solidFill>
                <a:srgbClr val="253A44"/>
              </a:solidFill>
              <a:effectLst/>
              <a:latin typeface="Arial" panose="020B060402020202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Tx/>
              <a:buChar char="-"/>
              <a:tabLst/>
            </a:pPr>
            <a:r>
              <a:rPr kumimoji="0" lang="pt-BR" altLang="pt-BR" sz="1400" b="1" i="0" u="none" strike="noStrike" cap="none" normalizeH="0" baseline="0" dirty="0">
                <a:ln>
                  <a:noFill/>
                </a:ln>
                <a:solidFill>
                  <a:srgbClr val="253A44"/>
                </a:solidFill>
                <a:effectLst/>
                <a:latin typeface="Arial" panose="020B0604020202020204" pitchFamily="34" charset="0"/>
                <a:cs typeface="Arial" panose="020B0604020202020204" pitchFamily="34" charset="0"/>
              </a:rPr>
              <a:t>Char(n) –</a:t>
            </a:r>
            <a:r>
              <a:rPr kumimoji="0" lang="pt-BR" altLang="pt-BR" sz="1400" b="0" i="0" u="none" strike="noStrike" cap="none" normalizeH="0" baseline="0" dirty="0">
                <a:ln>
                  <a:noFill/>
                </a:ln>
                <a:solidFill>
                  <a:srgbClr val="253A44"/>
                </a:solidFill>
                <a:effectLst/>
                <a:latin typeface="Arial" panose="020B0604020202020204" pitchFamily="34" charset="0"/>
                <a:cs typeface="Arial" panose="020B0604020202020204" pitchFamily="34" charset="0"/>
              </a:rPr>
              <a:t> Trata-se de um </a:t>
            </a:r>
            <a:r>
              <a:rPr kumimoji="0" lang="pt-BR" altLang="pt-BR" sz="1400" b="0" i="0" u="none" strike="noStrike" cap="none" normalizeH="0" baseline="0" dirty="0" err="1">
                <a:ln>
                  <a:noFill/>
                </a:ln>
                <a:solidFill>
                  <a:srgbClr val="253A44"/>
                </a:solidFill>
                <a:effectLst/>
                <a:latin typeface="Arial" panose="020B0604020202020204" pitchFamily="34" charset="0"/>
                <a:cs typeface="Arial" panose="020B0604020202020204" pitchFamily="34" charset="0"/>
              </a:rPr>
              <a:t>datatype</a:t>
            </a:r>
            <a:r>
              <a:rPr kumimoji="0" lang="pt-BR" altLang="pt-BR" sz="1400" b="0" i="0" u="none" strike="noStrike" cap="none" normalizeH="0" baseline="0" dirty="0">
                <a:ln>
                  <a:noFill/>
                </a:ln>
                <a:solidFill>
                  <a:srgbClr val="253A44"/>
                </a:solidFill>
                <a:effectLst/>
                <a:latin typeface="Arial" panose="020B0604020202020204" pitchFamily="34" charset="0"/>
                <a:cs typeface="Arial" panose="020B0604020202020204" pitchFamily="34" charset="0"/>
              </a:rPr>
              <a:t> que aceita como valor qualquer dígito, sendo que o espaço ocupado no disco é de um dígito por caractere. É possível utilizar até 8 mil dígitos.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1400" b="1" i="0" u="none" strike="noStrike" cap="none" normalizeH="0" baseline="0" dirty="0">
              <a:ln>
                <a:noFill/>
              </a:ln>
              <a:solidFill>
                <a:srgbClr val="253A44"/>
              </a:solidFill>
              <a:effectLst/>
              <a:latin typeface="Arial" panose="020B060402020202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Tx/>
              <a:buChar char="-"/>
              <a:tabLst/>
            </a:pPr>
            <a:r>
              <a:rPr kumimoji="0" lang="pt-BR" altLang="pt-BR" sz="1400" b="1" i="0" u="none" strike="noStrike" cap="none" normalizeH="0" baseline="0" dirty="0" err="1">
                <a:ln>
                  <a:noFill/>
                </a:ln>
                <a:solidFill>
                  <a:srgbClr val="253A44"/>
                </a:solidFill>
                <a:effectLst/>
                <a:latin typeface="Arial" panose="020B0604020202020204" pitchFamily="34" charset="0"/>
                <a:cs typeface="Arial" panose="020B0604020202020204" pitchFamily="34" charset="0"/>
              </a:rPr>
              <a:t>Varchar</a:t>
            </a:r>
            <a:r>
              <a:rPr kumimoji="0" lang="pt-BR" altLang="pt-BR" sz="1400" b="1" i="0" u="none" strike="noStrike" cap="none" normalizeH="0" baseline="0" dirty="0">
                <a:ln>
                  <a:noFill/>
                </a:ln>
                <a:solidFill>
                  <a:srgbClr val="253A44"/>
                </a:solidFill>
                <a:effectLst/>
                <a:latin typeface="Arial" panose="020B0604020202020204" pitchFamily="34" charset="0"/>
                <a:cs typeface="Arial" panose="020B0604020202020204" pitchFamily="34" charset="0"/>
              </a:rPr>
              <a:t>(n) –</a:t>
            </a:r>
            <a:r>
              <a:rPr kumimoji="0" lang="pt-BR" altLang="pt-BR" sz="1400" b="0" i="0" u="none" strike="noStrike" cap="none" normalizeH="0" baseline="0" dirty="0">
                <a:ln>
                  <a:noFill/>
                </a:ln>
                <a:solidFill>
                  <a:srgbClr val="253A44"/>
                </a:solidFill>
                <a:effectLst/>
                <a:latin typeface="Arial" panose="020B0604020202020204" pitchFamily="34" charset="0"/>
                <a:cs typeface="Arial" panose="020B0604020202020204" pitchFamily="34" charset="0"/>
              </a:rPr>
              <a:t> Também aceita como valor qualquer dígito e o espaço ocupado em disco é de um dígito por caractere. Permite usar também no máximo 8 mil dígitos. A diferença pro Char, é que o </a:t>
            </a:r>
            <a:r>
              <a:rPr kumimoji="0" lang="pt-BR" altLang="pt-BR" sz="1400" b="0" i="0" u="none" strike="noStrike" cap="none" normalizeH="0" baseline="0" dirty="0" err="1">
                <a:ln>
                  <a:noFill/>
                </a:ln>
                <a:solidFill>
                  <a:srgbClr val="253A44"/>
                </a:solidFill>
                <a:effectLst/>
                <a:latin typeface="Arial" panose="020B0604020202020204" pitchFamily="34" charset="0"/>
                <a:cs typeface="Arial" panose="020B0604020202020204" pitchFamily="34" charset="0"/>
              </a:rPr>
              <a:t>Varchar</a:t>
            </a:r>
            <a:r>
              <a:rPr kumimoji="0" lang="pt-BR" altLang="pt-BR" sz="1400" b="0" i="0" u="none" strike="noStrike" cap="none" normalizeH="0" baseline="0" dirty="0">
                <a:ln>
                  <a:noFill/>
                </a:ln>
                <a:solidFill>
                  <a:srgbClr val="253A44"/>
                </a:solidFill>
                <a:effectLst/>
                <a:latin typeface="Arial" panose="020B0604020202020204" pitchFamily="34" charset="0"/>
                <a:cs typeface="Arial" panose="020B0604020202020204" pitchFamily="34" charset="0"/>
              </a:rPr>
              <a:t> geralmente é usado quando não sei o tamanho fixo de um campo.</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1400" b="1" i="0" u="none" strike="noStrike" cap="none" normalizeH="0" baseline="0" dirty="0">
              <a:ln>
                <a:noFill/>
              </a:ln>
              <a:solidFill>
                <a:srgbClr val="253A44"/>
              </a:solidFill>
              <a:effectLst/>
              <a:latin typeface="Arial" panose="020B060402020202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Tx/>
              <a:buChar char="-"/>
              <a:tabLst/>
            </a:pPr>
            <a:r>
              <a:rPr kumimoji="0" lang="pt-BR" altLang="pt-BR" sz="1400" b="1" i="0" u="none" strike="noStrike" cap="none" normalizeH="0" baseline="0" dirty="0" err="1">
                <a:ln>
                  <a:noFill/>
                </a:ln>
                <a:solidFill>
                  <a:srgbClr val="253A44"/>
                </a:solidFill>
                <a:effectLst/>
                <a:latin typeface="Arial" panose="020B0604020202020204" pitchFamily="34" charset="0"/>
                <a:cs typeface="Arial" panose="020B0604020202020204" pitchFamily="34" charset="0"/>
              </a:rPr>
              <a:t>Text</a:t>
            </a:r>
            <a:r>
              <a:rPr kumimoji="0" lang="pt-BR" altLang="pt-BR" sz="1400" b="1" i="0" u="none" strike="noStrike" cap="none" normalizeH="0" baseline="0" dirty="0">
                <a:ln>
                  <a:noFill/>
                </a:ln>
                <a:solidFill>
                  <a:srgbClr val="253A44"/>
                </a:solidFill>
                <a:effectLst/>
                <a:latin typeface="Arial" panose="020B0604020202020204" pitchFamily="34" charset="0"/>
                <a:cs typeface="Arial" panose="020B0604020202020204" pitchFamily="34" charset="0"/>
              </a:rPr>
              <a:t> – </a:t>
            </a:r>
            <a:r>
              <a:rPr kumimoji="0" lang="pt-BR" altLang="pt-BR" sz="1400" b="0" i="0" u="none" strike="noStrike" cap="none" normalizeH="0" baseline="0" dirty="0">
                <a:ln>
                  <a:noFill/>
                </a:ln>
                <a:solidFill>
                  <a:srgbClr val="253A44"/>
                </a:solidFill>
                <a:effectLst/>
                <a:latin typeface="Arial" panose="020B0604020202020204" pitchFamily="34" charset="0"/>
                <a:cs typeface="Arial" panose="020B0604020202020204" pitchFamily="34" charset="0"/>
              </a:rPr>
              <a:t>Qualquer dígito pode ser usado neste </a:t>
            </a:r>
            <a:r>
              <a:rPr kumimoji="0" lang="pt-BR" altLang="pt-BR" sz="1400" b="0" i="0" u="none" strike="noStrike" cap="none" normalizeH="0" baseline="0" dirty="0" err="1">
                <a:ln>
                  <a:noFill/>
                </a:ln>
                <a:solidFill>
                  <a:srgbClr val="253A44"/>
                </a:solidFill>
                <a:effectLst/>
                <a:latin typeface="Arial" panose="020B0604020202020204" pitchFamily="34" charset="0"/>
                <a:cs typeface="Arial" panose="020B0604020202020204" pitchFamily="34" charset="0"/>
              </a:rPr>
              <a:t>datatype</a:t>
            </a:r>
            <a:r>
              <a:rPr kumimoji="0" lang="pt-BR" altLang="pt-BR" sz="1400" b="0" i="0" u="none" strike="noStrike" cap="none" normalizeH="0" baseline="0" dirty="0">
                <a:ln>
                  <a:noFill/>
                </a:ln>
                <a:solidFill>
                  <a:srgbClr val="253A44"/>
                </a:solidFill>
                <a:effectLst/>
                <a:latin typeface="Arial" panose="020B0604020202020204" pitchFamily="34" charset="0"/>
                <a:cs typeface="Arial" panose="020B0604020202020204" pitchFamily="34" charset="0"/>
              </a:rPr>
              <a:t>, sendo ocupado 1 byte por caractere, o equivalente a </a:t>
            </a:r>
            <a:r>
              <a:rPr kumimoji="0" lang="pt-BR" altLang="pt-BR" sz="1400" b="1" i="0" u="none" strike="noStrike" cap="none" normalizeH="0" baseline="0" dirty="0">
                <a:ln>
                  <a:noFill/>
                </a:ln>
                <a:solidFill>
                  <a:srgbClr val="253A44"/>
                </a:solidFill>
                <a:effectLst/>
                <a:latin typeface="Arial" panose="020B0604020202020204" pitchFamily="34" charset="0"/>
                <a:cs typeface="Arial" panose="020B0604020202020204" pitchFamily="34" charset="0"/>
              </a:rPr>
              <a:t>2.147.483.647</a:t>
            </a:r>
            <a:r>
              <a:rPr kumimoji="0" lang="pt-BR" altLang="pt-BR" sz="1400" b="0" i="0" u="none" strike="noStrike" cap="none" normalizeH="0" baseline="0" dirty="0">
                <a:ln>
                  <a:noFill/>
                </a:ln>
                <a:solidFill>
                  <a:srgbClr val="253A44"/>
                </a:solidFill>
                <a:effectLst/>
                <a:latin typeface="Arial" panose="020B0604020202020204" pitchFamily="34" charset="0"/>
                <a:cs typeface="Arial" panose="020B0604020202020204" pitchFamily="34" charset="0"/>
              </a:rPr>
              <a:t> bytes.</a:t>
            </a:r>
          </a:p>
          <a:p>
            <a:pPr marL="171450" marR="0" lvl="0" indent="-171450" algn="l" defTabSz="914400" rtl="0" eaLnBrk="0" fontAlgn="base" latinLnBrk="0" hangingPunct="0">
              <a:lnSpc>
                <a:spcPct val="100000"/>
              </a:lnSpc>
              <a:spcBef>
                <a:spcPct val="0"/>
              </a:spcBef>
              <a:spcAft>
                <a:spcPct val="0"/>
              </a:spcAft>
              <a:buClrTx/>
              <a:buSzTx/>
              <a:buFontTx/>
              <a:buChar char="-"/>
              <a:tabLst/>
            </a:pPr>
            <a:endParaRPr kumimoji="0" lang="pt-BR" altLang="pt-BR"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1400" b="1" i="0" u="none" strike="noStrike" cap="none" normalizeH="0" baseline="0" dirty="0">
              <a:ln>
                <a:noFill/>
              </a:ln>
              <a:solidFill>
                <a:srgbClr val="253A44"/>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400" b="1" i="0" u="none" strike="noStrike" cap="none" normalizeH="0" baseline="0" dirty="0">
                <a:ln>
                  <a:noFill/>
                </a:ln>
                <a:solidFill>
                  <a:schemeClr val="accent2">
                    <a:lumMod val="75000"/>
                  </a:schemeClr>
                </a:solidFill>
                <a:effectLst/>
                <a:cs typeface="Arial" panose="020B0604020202020204" pitchFamily="34" charset="0"/>
              </a:rPr>
              <a:t>- Baseados em Caracteres Unicode:</a:t>
            </a:r>
            <a:endParaRPr kumimoji="0" lang="pt-BR" altLang="pt-BR" sz="1400" b="0" i="0" u="none" strike="noStrike" cap="none" normalizeH="0" baseline="0" dirty="0">
              <a:ln>
                <a:noFill/>
              </a:ln>
              <a:solidFill>
                <a:schemeClr val="accent2">
                  <a:lumMod val="75000"/>
                </a:schemeClr>
              </a:solidFill>
              <a:effectLst/>
              <a:latin typeface="Source Serif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400" b="0" i="0" u="none" strike="noStrike" cap="none" normalizeH="0" baseline="0" dirty="0">
                <a:ln>
                  <a:noFill/>
                </a:ln>
                <a:solidFill>
                  <a:srgbClr val="253A44"/>
                </a:solidFill>
                <a:effectLst/>
                <a:latin typeface="Source Serif Pro"/>
              </a:rPr>
              <a:t> </a:t>
            </a:r>
            <a:endParaRPr kumimoji="0" lang="pt-BR" altLang="pt-BR" sz="1200"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Tx/>
              <a:buChar char="-"/>
              <a:tabLst/>
            </a:pPr>
            <a:r>
              <a:rPr kumimoji="0" lang="pt-BR" altLang="pt-BR" sz="1400" b="1" i="0" u="none" strike="noStrike" cap="none" normalizeH="0" baseline="0" dirty="0" err="1">
                <a:ln>
                  <a:noFill/>
                </a:ln>
                <a:solidFill>
                  <a:srgbClr val="253A44"/>
                </a:solidFill>
                <a:effectLst/>
                <a:latin typeface="Arial" panose="020B0604020202020204" pitchFamily="34" charset="0"/>
                <a:cs typeface="Arial" panose="020B0604020202020204" pitchFamily="34" charset="0"/>
              </a:rPr>
              <a:t>Nchar</a:t>
            </a:r>
            <a:r>
              <a:rPr kumimoji="0" lang="pt-BR" altLang="pt-BR" sz="1400" b="1" i="0" u="none" strike="noStrike" cap="none" normalizeH="0" baseline="0" dirty="0">
                <a:ln>
                  <a:noFill/>
                </a:ln>
                <a:solidFill>
                  <a:srgbClr val="253A44"/>
                </a:solidFill>
                <a:effectLst/>
                <a:latin typeface="Arial" panose="020B0604020202020204" pitchFamily="34" charset="0"/>
                <a:cs typeface="Arial" panose="020B0604020202020204" pitchFamily="34" charset="0"/>
              </a:rPr>
              <a:t>(n) –</a:t>
            </a:r>
            <a:r>
              <a:rPr kumimoji="0" lang="pt-BR" altLang="pt-BR" sz="1400" b="0" i="0" u="none" strike="noStrike" cap="none" normalizeH="0" baseline="0" dirty="0">
                <a:ln>
                  <a:noFill/>
                </a:ln>
                <a:solidFill>
                  <a:srgbClr val="253A44"/>
                </a:solidFill>
                <a:effectLst/>
                <a:latin typeface="Arial" panose="020B0604020202020204" pitchFamily="34" charset="0"/>
                <a:cs typeface="Arial" panose="020B0604020202020204" pitchFamily="34" charset="0"/>
              </a:rPr>
              <a:t> Neste </a:t>
            </a:r>
            <a:r>
              <a:rPr kumimoji="0" lang="pt-BR" altLang="pt-BR" sz="1400" b="0" i="0" u="none" strike="noStrike" cap="none" normalizeH="0" baseline="0" dirty="0" err="1">
                <a:ln>
                  <a:noFill/>
                </a:ln>
                <a:solidFill>
                  <a:srgbClr val="253A44"/>
                </a:solidFill>
                <a:effectLst/>
                <a:latin typeface="Arial" panose="020B0604020202020204" pitchFamily="34" charset="0"/>
                <a:cs typeface="Arial" panose="020B0604020202020204" pitchFamily="34" charset="0"/>
              </a:rPr>
              <a:t>datatype</a:t>
            </a:r>
            <a:r>
              <a:rPr kumimoji="0" lang="pt-BR" altLang="pt-BR" sz="1400" b="0" i="0" u="none" strike="noStrike" cap="none" normalizeH="0" baseline="0" dirty="0">
                <a:ln>
                  <a:noFill/>
                </a:ln>
                <a:solidFill>
                  <a:srgbClr val="253A44"/>
                </a:solidFill>
                <a:effectLst/>
                <a:latin typeface="Arial" panose="020B0604020202020204" pitchFamily="34" charset="0"/>
                <a:cs typeface="Arial" panose="020B0604020202020204" pitchFamily="34" charset="0"/>
              </a:rPr>
              <a:t>, pode usar qualquer dígito, sendo ocupados 2 bytes a cada caractere. É possível usar até 8 mil bytes.</a:t>
            </a:r>
          </a:p>
          <a:p>
            <a:pPr marL="171450" marR="0" lvl="0" indent="-171450" algn="l" defTabSz="914400" rtl="0" eaLnBrk="0" fontAlgn="base" latinLnBrk="0" hangingPunct="0">
              <a:lnSpc>
                <a:spcPct val="100000"/>
              </a:lnSpc>
              <a:spcBef>
                <a:spcPct val="0"/>
              </a:spcBef>
              <a:spcAft>
                <a:spcPct val="0"/>
              </a:spcAft>
              <a:buClrTx/>
              <a:buSzTx/>
              <a:buFontTx/>
              <a:buChar char="-"/>
              <a:tabLst/>
            </a:pPr>
            <a:endParaRPr kumimoji="0" lang="pt-BR" altLang="pt-BR" sz="1200"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Tx/>
              <a:buChar char="-"/>
              <a:tabLst/>
            </a:pPr>
            <a:r>
              <a:rPr kumimoji="0" lang="pt-BR" altLang="pt-BR" sz="1400" b="1" i="0" u="none" strike="noStrike" cap="none" normalizeH="0" baseline="0" dirty="0" err="1">
                <a:ln>
                  <a:noFill/>
                </a:ln>
                <a:solidFill>
                  <a:srgbClr val="253A44"/>
                </a:solidFill>
                <a:effectLst/>
                <a:latin typeface="Arial" panose="020B0604020202020204" pitchFamily="34" charset="0"/>
                <a:cs typeface="Arial" panose="020B0604020202020204" pitchFamily="34" charset="0"/>
              </a:rPr>
              <a:t>Nvarchar</a:t>
            </a:r>
            <a:r>
              <a:rPr kumimoji="0" lang="pt-BR" altLang="pt-BR" sz="1400" b="1" i="0" u="none" strike="noStrike" cap="none" normalizeH="0" baseline="0" dirty="0">
                <a:ln>
                  <a:noFill/>
                </a:ln>
                <a:solidFill>
                  <a:srgbClr val="253A44"/>
                </a:solidFill>
                <a:effectLst/>
                <a:latin typeface="Arial" panose="020B0604020202020204" pitchFamily="34" charset="0"/>
                <a:cs typeface="Arial" panose="020B0604020202020204" pitchFamily="34" charset="0"/>
              </a:rPr>
              <a:t>(n) –</a:t>
            </a:r>
            <a:r>
              <a:rPr kumimoji="0" lang="pt-BR" altLang="pt-BR" sz="1400" b="0" i="0" u="none" strike="noStrike" cap="none" normalizeH="0" baseline="0" dirty="0">
                <a:ln>
                  <a:noFill/>
                </a:ln>
                <a:solidFill>
                  <a:srgbClr val="253A44"/>
                </a:solidFill>
                <a:effectLst/>
                <a:latin typeface="Arial" panose="020B0604020202020204" pitchFamily="34" charset="0"/>
                <a:cs typeface="Arial" panose="020B0604020202020204" pitchFamily="34" charset="0"/>
              </a:rPr>
              <a:t> Igual ao tipo anterior, com a única diferença que uso esse tipo quando não sei o tamanho fixo de um campo. 2 bytes são ocupados a cada caractere. É possível usar até </a:t>
            </a:r>
            <a:r>
              <a:rPr kumimoji="0" lang="pt-BR" altLang="pt-BR" sz="1400" b="1" i="0" u="none" strike="noStrike" cap="none" normalizeH="0" baseline="0" dirty="0">
                <a:ln>
                  <a:noFill/>
                </a:ln>
                <a:solidFill>
                  <a:srgbClr val="253A44"/>
                </a:solidFill>
                <a:effectLst/>
                <a:latin typeface="Arial" panose="020B0604020202020204" pitchFamily="34" charset="0"/>
                <a:cs typeface="Arial" panose="020B0604020202020204" pitchFamily="34" charset="0"/>
              </a:rPr>
              <a:t>8 mil</a:t>
            </a:r>
            <a:r>
              <a:rPr kumimoji="0" lang="pt-BR" altLang="pt-BR" sz="1400" b="0" i="0" u="none" strike="noStrike" cap="none" normalizeH="0" baseline="0" dirty="0">
                <a:ln>
                  <a:noFill/>
                </a:ln>
                <a:solidFill>
                  <a:srgbClr val="253A44"/>
                </a:solidFill>
                <a:effectLst/>
                <a:latin typeface="Arial" panose="020B0604020202020204" pitchFamily="34" charset="0"/>
                <a:cs typeface="Arial" panose="020B0604020202020204" pitchFamily="34" charset="0"/>
              </a:rPr>
              <a:t> bytes.</a:t>
            </a:r>
          </a:p>
          <a:p>
            <a:pPr marL="171450" marR="0" lvl="0" indent="-171450" algn="l" defTabSz="914400" rtl="0" eaLnBrk="0" fontAlgn="base" latinLnBrk="0" hangingPunct="0">
              <a:lnSpc>
                <a:spcPct val="100000"/>
              </a:lnSpc>
              <a:spcBef>
                <a:spcPct val="0"/>
              </a:spcBef>
              <a:spcAft>
                <a:spcPct val="0"/>
              </a:spcAft>
              <a:buClrTx/>
              <a:buSzTx/>
              <a:buFontTx/>
              <a:buChar char="-"/>
              <a:tabLst/>
            </a:pPr>
            <a:endParaRPr kumimoji="0" lang="pt-BR" altLang="pt-BR" sz="1200"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Tx/>
              <a:buChar char="-"/>
              <a:tabLst/>
            </a:pPr>
            <a:r>
              <a:rPr kumimoji="0" lang="pt-BR" altLang="pt-BR" sz="1400" b="1" i="0" u="none" strike="noStrike" cap="none" normalizeH="0" baseline="0" dirty="0" err="1">
                <a:ln>
                  <a:noFill/>
                </a:ln>
                <a:solidFill>
                  <a:srgbClr val="253A44"/>
                </a:solidFill>
                <a:effectLst/>
                <a:latin typeface="Arial" panose="020B0604020202020204" pitchFamily="34" charset="0"/>
                <a:cs typeface="Arial" panose="020B0604020202020204" pitchFamily="34" charset="0"/>
              </a:rPr>
              <a:t>Ntext</a:t>
            </a:r>
            <a:r>
              <a:rPr kumimoji="0" lang="pt-BR" altLang="pt-BR" sz="1400" b="1" i="0" u="none" strike="noStrike" cap="none" normalizeH="0" baseline="0" dirty="0">
                <a:ln>
                  <a:noFill/>
                </a:ln>
                <a:solidFill>
                  <a:srgbClr val="253A44"/>
                </a:solidFill>
                <a:effectLst/>
                <a:latin typeface="Arial" panose="020B0604020202020204" pitchFamily="34" charset="0"/>
                <a:cs typeface="Arial" panose="020B0604020202020204" pitchFamily="34" charset="0"/>
              </a:rPr>
              <a:t> –</a:t>
            </a:r>
            <a:r>
              <a:rPr kumimoji="0" lang="pt-BR" altLang="pt-BR" sz="1400" b="0" i="0" u="none" strike="noStrike" cap="none" normalizeH="0" baseline="0" dirty="0">
                <a:ln>
                  <a:noFill/>
                </a:ln>
                <a:solidFill>
                  <a:srgbClr val="253A44"/>
                </a:solidFill>
                <a:effectLst/>
                <a:latin typeface="Arial" panose="020B0604020202020204" pitchFamily="34" charset="0"/>
                <a:cs typeface="Arial" panose="020B0604020202020204" pitchFamily="34" charset="0"/>
              </a:rPr>
              <a:t> Também aceita qualquer digito, 2 bytes são ocupados a cada caractere. Podem ser usados até </a:t>
            </a:r>
            <a:r>
              <a:rPr kumimoji="0" lang="pt-BR" altLang="pt-BR" sz="1400" b="1" i="0" u="none" strike="noStrike" cap="none" normalizeH="0" baseline="0" dirty="0">
                <a:ln>
                  <a:noFill/>
                </a:ln>
                <a:solidFill>
                  <a:srgbClr val="253A44"/>
                </a:solidFill>
                <a:effectLst/>
                <a:latin typeface="Arial" panose="020B0604020202020204" pitchFamily="34" charset="0"/>
                <a:cs typeface="Arial" panose="020B0604020202020204" pitchFamily="34" charset="0"/>
              </a:rPr>
              <a:t>1.073.741.823</a:t>
            </a:r>
            <a:r>
              <a:rPr kumimoji="0" lang="pt-BR" altLang="pt-BR" sz="1400" b="0" i="0" u="none" strike="noStrike" cap="none" normalizeH="0" baseline="0" dirty="0">
                <a:ln>
                  <a:noFill/>
                </a:ln>
                <a:solidFill>
                  <a:srgbClr val="253A44"/>
                </a:solidFill>
                <a:effectLst/>
                <a:latin typeface="Arial" panose="020B0604020202020204" pitchFamily="34" charset="0"/>
                <a:cs typeface="Arial" panose="020B0604020202020204" pitchFamily="34" charset="0"/>
              </a:rPr>
              <a:t> bytes.</a:t>
            </a:r>
          </a:p>
          <a:p>
            <a:pPr marL="171450" marR="0" lvl="0" indent="-171450" algn="l" defTabSz="914400" rtl="0" eaLnBrk="0" fontAlgn="base" latinLnBrk="0" hangingPunct="0">
              <a:lnSpc>
                <a:spcPct val="100000"/>
              </a:lnSpc>
              <a:spcBef>
                <a:spcPct val="0"/>
              </a:spcBef>
              <a:spcAft>
                <a:spcPct val="0"/>
              </a:spcAft>
              <a:buClrTx/>
              <a:buSzTx/>
              <a:buFontTx/>
              <a:buChar char="-"/>
              <a:tabLst/>
            </a:pPr>
            <a:endParaRPr kumimoji="0" lang="pt-BR" altLang="pt-BR"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400" b="0" i="0" u="none" strike="noStrike" cap="none" normalizeH="0" baseline="0" dirty="0">
                <a:ln>
                  <a:noFill/>
                </a:ln>
                <a:solidFill>
                  <a:srgbClr val="253A44"/>
                </a:solidFill>
                <a:effectLst/>
                <a:latin typeface="Source Serif Pro"/>
              </a:rPr>
              <a:t> </a:t>
            </a:r>
            <a:endParaRPr kumimoji="0" lang="pt-BR" altLang="pt-BR" sz="12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793673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443753" y="838638"/>
            <a:ext cx="6983413" cy="860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64511" rIns="0" bIns="0" anchor="ctr"/>
          <a:lstStyle>
            <a:lvl1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84000"/>
              </a:lnSpc>
            </a:pPr>
            <a:r>
              <a:rPr lang="pt-BR" altLang="pt-BR" sz="3200" b="1" dirty="0">
                <a:solidFill>
                  <a:schemeClr val="accent2">
                    <a:lumMod val="50000"/>
                  </a:schemeClr>
                </a:solidFill>
              </a:rPr>
              <a:t>Tipos de Dados </a:t>
            </a:r>
          </a:p>
        </p:txBody>
      </p:sp>
      <p:sp>
        <p:nvSpPr>
          <p:cNvPr id="5" name="Text Box 4"/>
          <p:cNvSpPr txBox="1">
            <a:spLocks noChangeArrowheads="1"/>
          </p:cNvSpPr>
          <p:nvPr/>
        </p:nvSpPr>
        <p:spPr bwMode="auto">
          <a:xfrm>
            <a:off x="869131" y="8142969"/>
            <a:ext cx="9960746" cy="2654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76" rIns="90000" bIns="45000"/>
          <a:lstStyle>
            <a:lvl1pPr marL="215900" indent="-21590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9pPr>
          </a:lstStyle>
          <a:p>
            <a:pPr>
              <a:buSzPct val="45000"/>
              <a:buFont typeface="Wingdings" panose="05000000000000000000" pitchFamily="2" charset="2"/>
              <a:buNone/>
            </a:pPr>
            <a:endParaRPr lang="pt-BR" altLang="pt-BR" dirty="0"/>
          </a:p>
        </p:txBody>
      </p:sp>
      <p:pic>
        <p:nvPicPr>
          <p:cNvPr id="6" name="Picture 2" descr="Gama Academy | Aprender, Transformar e Impact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4364" y="64701"/>
            <a:ext cx="2992342" cy="124293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a:spLocks noChangeArrowheads="1"/>
          </p:cNvSpPr>
          <p:nvPr/>
        </p:nvSpPr>
        <p:spPr bwMode="auto">
          <a:xfrm>
            <a:off x="330255" y="1699063"/>
            <a:ext cx="11038498"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indent="-285750" defTabSz="914400">
              <a:buFontTx/>
              <a:buChar char="-"/>
            </a:pPr>
            <a:r>
              <a:rPr lang="pt-BR" altLang="pt-BR" sz="1400" b="1" dirty="0">
                <a:solidFill>
                  <a:schemeClr val="accent2">
                    <a:lumMod val="75000"/>
                  </a:schemeClr>
                </a:solidFill>
                <a:cs typeface="Arial" panose="020B0604020202020204" pitchFamily="34" charset="0"/>
              </a:rPr>
              <a:t>Baseados em Numéricos Inteiros:</a:t>
            </a:r>
            <a:endParaRPr lang="pt-BR" altLang="pt-BR" sz="1400" dirty="0">
              <a:solidFill>
                <a:schemeClr val="accent2">
                  <a:lumMod val="75000"/>
                </a:schemeClr>
              </a:solidFill>
              <a:latin typeface="Source Serif Pro"/>
            </a:endParaRPr>
          </a:p>
          <a:p>
            <a:pPr marL="285750" lvl="0" indent="-285750" defTabSz="914400">
              <a:buFontTx/>
              <a:buChar char="-"/>
            </a:pPr>
            <a:endParaRPr lang="pt-BR" altLang="pt-BR" sz="1400" b="1" dirty="0">
              <a:solidFill>
                <a:srgbClr val="253A44"/>
              </a:solidFill>
              <a:cs typeface="Arial" panose="020B0604020202020204" pitchFamily="34" charset="0"/>
            </a:endParaRPr>
          </a:p>
          <a:p>
            <a:pPr marL="285750" lvl="0" indent="-285750" defTabSz="914400">
              <a:buFontTx/>
              <a:buChar char="-"/>
            </a:pPr>
            <a:r>
              <a:rPr lang="pt-BR" altLang="pt-BR" sz="1400" b="1" dirty="0" err="1">
                <a:solidFill>
                  <a:srgbClr val="253A44"/>
                </a:solidFill>
                <a:cs typeface="Arial" panose="020B0604020202020204" pitchFamily="34" charset="0"/>
              </a:rPr>
              <a:t>Bigint</a:t>
            </a:r>
            <a:r>
              <a:rPr lang="pt-BR" altLang="pt-BR" sz="1400" b="1" dirty="0">
                <a:solidFill>
                  <a:srgbClr val="253A44"/>
                </a:solidFill>
                <a:cs typeface="Arial" panose="020B0604020202020204" pitchFamily="34" charset="0"/>
              </a:rPr>
              <a:t> –</a:t>
            </a:r>
            <a:r>
              <a:rPr lang="pt-BR" altLang="pt-BR" sz="1400" dirty="0">
                <a:solidFill>
                  <a:srgbClr val="253A44"/>
                </a:solidFill>
                <a:cs typeface="Arial" panose="020B0604020202020204" pitchFamily="34" charset="0"/>
              </a:rPr>
              <a:t> Aceita valores entre -2^63 e 2^63-1, sendo que esse </a:t>
            </a:r>
            <a:r>
              <a:rPr lang="pt-BR" altLang="pt-BR" sz="1400" dirty="0" err="1">
                <a:solidFill>
                  <a:srgbClr val="253A44"/>
                </a:solidFill>
                <a:cs typeface="Arial" panose="020B0604020202020204" pitchFamily="34" charset="0"/>
              </a:rPr>
              <a:t>datatype</a:t>
            </a:r>
            <a:r>
              <a:rPr lang="pt-BR" altLang="pt-BR" sz="1400" dirty="0">
                <a:solidFill>
                  <a:srgbClr val="253A44"/>
                </a:solidFill>
                <a:cs typeface="Arial" panose="020B0604020202020204" pitchFamily="34" charset="0"/>
              </a:rPr>
              <a:t> ocupa 8 bytes.</a:t>
            </a:r>
          </a:p>
          <a:p>
            <a:pPr marL="285750" lvl="0" indent="-285750" defTabSz="914400">
              <a:buFontTx/>
              <a:buChar char="-"/>
            </a:pPr>
            <a:endParaRPr lang="pt-BR" altLang="pt-BR" sz="1400" dirty="0"/>
          </a:p>
          <a:p>
            <a:pPr marL="285750" lvl="0" indent="-285750" defTabSz="914400">
              <a:buFontTx/>
              <a:buChar char="-"/>
            </a:pPr>
            <a:r>
              <a:rPr lang="pt-BR" altLang="pt-BR" sz="1400" b="1" dirty="0" err="1">
                <a:solidFill>
                  <a:srgbClr val="253A44"/>
                </a:solidFill>
                <a:cs typeface="Arial" panose="020B0604020202020204" pitchFamily="34" charset="0"/>
              </a:rPr>
              <a:t>Int</a:t>
            </a:r>
            <a:r>
              <a:rPr lang="pt-BR" altLang="pt-BR" sz="1400" b="1" dirty="0">
                <a:solidFill>
                  <a:srgbClr val="253A44"/>
                </a:solidFill>
                <a:cs typeface="Arial" panose="020B0604020202020204" pitchFamily="34" charset="0"/>
              </a:rPr>
              <a:t> –</a:t>
            </a:r>
            <a:r>
              <a:rPr lang="pt-BR" altLang="pt-BR" sz="1400" dirty="0">
                <a:solidFill>
                  <a:srgbClr val="253A44"/>
                </a:solidFill>
                <a:cs typeface="Arial" panose="020B0604020202020204" pitchFamily="34" charset="0"/>
              </a:rPr>
              <a:t> Os valores aceitos aqui variam entre -2^31 a 2^31-1. Ocupa 4 bytes.</a:t>
            </a:r>
          </a:p>
          <a:p>
            <a:pPr marL="285750" lvl="0" indent="-285750" defTabSz="914400">
              <a:buFontTx/>
              <a:buChar char="-"/>
            </a:pPr>
            <a:endParaRPr lang="pt-BR" altLang="pt-BR" sz="1400" dirty="0"/>
          </a:p>
          <a:p>
            <a:pPr marL="285750" lvl="0" indent="-285750" defTabSz="914400">
              <a:buFontTx/>
              <a:buChar char="-"/>
            </a:pPr>
            <a:r>
              <a:rPr lang="pt-BR" altLang="pt-BR" sz="1400" b="1" dirty="0" err="1">
                <a:solidFill>
                  <a:srgbClr val="253A44"/>
                </a:solidFill>
                <a:cs typeface="Arial" panose="020B0604020202020204" pitchFamily="34" charset="0"/>
              </a:rPr>
              <a:t>Smallint</a:t>
            </a:r>
            <a:r>
              <a:rPr lang="pt-BR" altLang="pt-BR" sz="1400" b="1" dirty="0">
                <a:solidFill>
                  <a:srgbClr val="253A44"/>
                </a:solidFill>
                <a:cs typeface="Arial" panose="020B0604020202020204" pitchFamily="34" charset="0"/>
              </a:rPr>
              <a:t> –</a:t>
            </a:r>
            <a:r>
              <a:rPr lang="pt-BR" altLang="pt-BR" sz="1400" dirty="0">
                <a:solidFill>
                  <a:srgbClr val="253A44"/>
                </a:solidFill>
                <a:cs typeface="Arial" panose="020B0604020202020204" pitchFamily="34" charset="0"/>
              </a:rPr>
              <a:t> Aceita valores entre -32768 até 32767 e ocupa 2 bytes.</a:t>
            </a:r>
          </a:p>
          <a:p>
            <a:pPr marL="285750" lvl="0" indent="-285750" defTabSz="914400">
              <a:buFontTx/>
              <a:buChar char="-"/>
            </a:pPr>
            <a:endParaRPr lang="pt-BR" altLang="pt-BR" sz="1400" dirty="0"/>
          </a:p>
          <a:p>
            <a:pPr marL="285750" lvl="0" indent="-285750" defTabSz="914400">
              <a:buFontTx/>
              <a:buChar char="-"/>
            </a:pPr>
            <a:r>
              <a:rPr lang="pt-BR" altLang="pt-BR" sz="1400" b="1" dirty="0" err="1">
                <a:solidFill>
                  <a:srgbClr val="253A44"/>
                </a:solidFill>
                <a:cs typeface="Arial" panose="020B0604020202020204" pitchFamily="34" charset="0"/>
              </a:rPr>
              <a:t>Tinyint</a:t>
            </a:r>
            <a:r>
              <a:rPr lang="pt-BR" altLang="pt-BR" sz="1400" b="1" dirty="0">
                <a:solidFill>
                  <a:srgbClr val="253A44"/>
                </a:solidFill>
                <a:cs typeface="Arial" panose="020B0604020202020204" pitchFamily="34" charset="0"/>
              </a:rPr>
              <a:t> –</a:t>
            </a:r>
            <a:r>
              <a:rPr lang="pt-BR" altLang="pt-BR" sz="1400" dirty="0">
                <a:solidFill>
                  <a:srgbClr val="253A44"/>
                </a:solidFill>
                <a:cs typeface="Arial" panose="020B0604020202020204" pitchFamily="34" charset="0"/>
              </a:rPr>
              <a:t> Os valores aceitos aqui variam entre 0 e 255, ocupa apenas 1 byte.</a:t>
            </a:r>
          </a:p>
          <a:p>
            <a:pPr marL="285750" lvl="0" indent="-285750" defTabSz="914400">
              <a:buFontTx/>
              <a:buChar char="-"/>
            </a:pPr>
            <a:endParaRPr lang="pt-BR" altLang="pt-BR" sz="1400" dirty="0"/>
          </a:p>
          <a:p>
            <a:pPr marL="285750" lvl="0" indent="-285750" defTabSz="914400">
              <a:buFontTx/>
              <a:buChar char="-"/>
            </a:pPr>
            <a:r>
              <a:rPr lang="pt-BR" altLang="pt-BR" sz="1400" b="1" dirty="0">
                <a:solidFill>
                  <a:srgbClr val="253A44"/>
                </a:solidFill>
                <a:cs typeface="Arial" panose="020B0604020202020204" pitchFamily="34" charset="0"/>
              </a:rPr>
              <a:t>Bit – </a:t>
            </a:r>
            <a:r>
              <a:rPr lang="pt-BR" altLang="pt-BR" sz="1400" dirty="0">
                <a:solidFill>
                  <a:srgbClr val="253A44"/>
                </a:solidFill>
                <a:cs typeface="Arial" panose="020B0604020202020204" pitchFamily="34" charset="0"/>
              </a:rPr>
              <a:t>É um tipo de dado inteiro (conhecido também como booleano), cujo valor pode corresponder a </a:t>
            </a:r>
            <a:r>
              <a:rPr lang="pt-BR" altLang="pt-BR" sz="1400" b="1" dirty="0">
                <a:solidFill>
                  <a:srgbClr val="253A44"/>
                </a:solidFill>
                <a:cs typeface="Arial" panose="020B0604020202020204" pitchFamily="34" charset="0"/>
              </a:rPr>
              <a:t>NULL</a:t>
            </a:r>
            <a:r>
              <a:rPr lang="pt-BR" altLang="pt-BR" sz="1400" dirty="0">
                <a:solidFill>
                  <a:srgbClr val="253A44"/>
                </a:solidFill>
                <a:cs typeface="Arial" panose="020B0604020202020204" pitchFamily="34" charset="0"/>
              </a:rPr>
              <a:t>, 0 ou 1. Podemos converter valores de </a:t>
            </a:r>
            <a:r>
              <a:rPr lang="pt-BR" altLang="pt-BR" sz="1400" dirty="0" err="1">
                <a:solidFill>
                  <a:srgbClr val="253A44"/>
                </a:solidFill>
                <a:cs typeface="Arial" panose="020B0604020202020204" pitchFamily="34" charset="0"/>
              </a:rPr>
              <a:t>string</a:t>
            </a:r>
            <a:r>
              <a:rPr lang="pt-BR" altLang="pt-BR" sz="1400" dirty="0">
                <a:solidFill>
                  <a:srgbClr val="253A44"/>
                </a:solidFill>
                <a:cs typeface="Arial" panose="020B0604020202020204" pitchFamily="34" charset="0"/>
              </a:rPr>
              <a:t> </a:t>
            </a:r>
            <a:r>
              <a:rPr lang="pt-BR" altLang="pt-BR" sz="1400" b="1" dirty="0">
                <a:solidFill>
                  <a:srgbClr val="253A44"/>
                </a:solidFill>
                <a:cs typeface="Arial" panose="020B0604020202020204" pitchFamily="34" charset="0"/>
              </a:rPr>
              <a:t>TRUE</a:t>
            </a:r>
            <a:r>
              <a:rPr lang="pt-BR" altLang="pt-BR" sz="1400" dirty="0">
                <a:solidFill>
                  <a:srgbClr val="253A44"/>
                </a:solidFill>
                <a:cs typeface="Arial" panose="020B0604020202020204" pitchFamily="34" charset="0"/>
              </a:rPr>
              <a:t> e </a:t>
            </a:r>
            <a:r>
              <a:rPr lang="pt-BR" altLang="pt-BR" sz="1400" b="1" dirty="0">
                <a:solidFill>
                  <a:srgbClr val="253A44"/>
                </a:solidFill>
                <a:cs typeface="Arial" panose="020B0604020202020204" pitchFamily="34" charset="0"/>
              </a:rPr>
              <a:t>FALSE</a:t>
            </a:r>
            <a:r>
              <a:rPr lang="pt-BR" altLang="pt-BR" sz="1400" dirty="0">
                <a:solidFill>
                  <a:srgbClr val="253A44"/>
                </a:solidFill>
                <a:cs typeface="Arial" panose="020B0604020202020204" pitchFamily="34" charset="0"/>
              </a:rPr>
              <a:t> em valores de bit, sendo que TRUE corresponde a </a:t>
            </a:r>
            <a:r>
              <a:rPr lang="pt-BR" altLang="pt-BR" sz="1400" b="1" dirty="0">
                <a:solidFill>
                  <a:srgbClr val="253A44"/>
                </a:solidFill>
                <a:cs typeface="Arial" panose="020B0604020202020204" pitchFamily="34" charset="0"/>
              </a:rPr>
              <a:t>1</a:t>
            </a:r>
            <a:r>
              <a:rPr lang="pt-BR" altLang="pt-BR" sz="1400" dirty="0">
                <a:solidFill>
                  <a:srgbClr val="253A44"/>
                </a:solidFill>
                <a:cs typeface="Arial" panose="020B0604020202020204" pitchFamily="34" charset="0"/>
              </a:rPr>
              <a:t> e FALSE a </a:t>
            </a:r>
            <a:r>
              <a:rPr lang="pt-BR" altLang="pt-BR" sz="1400" b="1" dirty="0">
                <a:solidFill>
                  <a:srgbClr val="253A44"/>
                </a:solidFill>
                <a:cs typeface="Arial" panose="020B0604020202020204" pitchFamily="34" charset="0"/>
              </a:rPr>
              <a:t>0</a:t>
            </a:r>
            <a:r>
              <a:rPr lang="pt-BR" altLang="pt-BR" sz="1400" dirty="0">
                <a:solidFill>
                  <a:srgbClr val="253A44"/>
                </a:solidFill>
                <a:cs typeface="Arial" panose="020B0604020202020204" pitchFamily="34" charset="0"/>
              </a:rPr>
              <a:t>.</a:t>
            </a:r>
          </a:p>
          <a:p>
            <a:pPr marL="285750" lvl="0" indent="-285750" defTabSz="914400">
              <a:buFontTx/>
              <a:buChar char="-"/>
            </a:pPr>
            <a:endParaRPr lang="pt-BR" altLang="pt-BR" sz="1400" dirty="0"/>
          </a:p>
          <a:p>
            <a:pPr lvl="0" defTabSz="914400"/>
            <a:endParaRPr lang="pt-BR" altLang="pt-BR" sz="1400" b="1" dirty="0">
              <a:solidFill>
                <a:srgbClr val="253A44"/>
              </a:solidFill>
              <a:cs typeface="Arial" panose="020B0604020202020204" pitchFamily="34" charset="0"/>
            </a:endParaRPr>
          </a:p>
          <a:p>
            <a:pPr marL="285750" lvl="0" indent="-285750" defTabSz="914400">
              <a:buFontTx/>
              <a:buChar char="-"/>
            </a:pPr>
            <a:r>
              <a:rPr lang="pt-BR" altLang="pt-BR" sz="1400" b="1" dirty="0">
                <a:solidFill>
                  <a:schemeClr val="accent2">
                    <a:lumMod val="75000"/>
                  </a:schemeClr>
                </a:solidFill>
                <a:cs typeface="Arial" panose="020B0604020202020204" pitchFamily="34" charset="0"/>
              </a:rPr>
              <a:t>Baseados em Numéricos Exatos:</a:t>
            </a:r>
          </a:p>
          <a:p>
            <a:pPr marL="285750" lvl="0" indent="-285750" defTabSz="914400">
              <a:buFontTx/>
              <a:buChar char="-"/>
            </a:pPr>
            <a:endParaRPr lang="pt-BR" altLang="pt-BR" sz="1400" b="1" dirty="0">
              <a:solidFill>
                <a:schemeClr val="accent2">
                  <a:lumMod val="75000"/>
                </a:schemeClr>
              </a:solidFill>
              <a:cs typeface="Arial" panose="020B0604020202020204" pitchFamily="34" charset="0"/>
            </a:endParaRPr>
          </a:p>
          <a:p>
            <a:pPr marL="285750" lvl="0" indent="-285750" defTabSz="914400">
              <a:buFontTx/>
              <a:buChar char="-"/>
            </a:pPr>
            <a:r>
              <a:rPr lang="pt-BR" altLang="pt-BR" sz="1400" b="1" dirty="0">
                <a:solidFill>
                  <a:srgbClr val="253A44"/>
                </a:solidFill>
                <a:cs typeface="Arial" panose="020B0604020202020204" pitchFamily="34" charset="0"/>
              </a:rPr>
              <a:t>Decimal(P,S) –</a:t>
            </a:r>
            <a:r>
              <a:rPr lang="pt-BR" altLang="pt-BR" sz="1400" dirty="0">
                <a:solidFill>
                  <a:srgbClr val="253A44"/>
                </a:solidFill>
                <a:cs typeface="Arial" panose="020B0604020202020204" pitchFamily="34" charset="0"/>
              </a:rPr>
              <a:t> Os valores aceitos variam entre -10^38-1 e 10^38-1, sendo que o espaço ocupado varia de acordo com a precisão. Se a precisão for de 1 a 9, o espaço ocupado é de 5 bytes. Se a precisão é de 10 a 19, o espaço ocupado é de 9 bytes, já se a precisão for de 20 a 28, o espaço ocupado é de 13 bytes, e se a precisão for de 29 a 38, o espaço ocupado é de 17 bytes.</a:t>
            </a:r>
          </a:p>
          <a:p>
            <a:pPr marL="171450" lvl="0" indent="-171450" defTabSz="914400">
              <a:buFontTx/>
              <a:buChar char="-"/>
            </a:pPr>
            <a:endParaRPr lang="pt-BR" altLang="pt-BR" sz="1200" dirty="0"/>
          </a:p>
          <a:p>
            <a:pPr marL="285750" lvl="0" indent="-285750" defTabSz="914400">
              <a:buFontTx/>
              <a:buChar char="-"/>
            </a:pPr>
            <a:r>
              <a:rPr lang="pt-BR" altLang="pt-BR" sz="1400" b="1" dirty="0">
                <a:solidFill>
                  <a:srgbClr val="253A44"/>
                </a:solidFill>
                <a:cs typeface="Arial" panose="020B0604020202020204" pitchFamily="34" charset="0"/>
              </a:rPr>
              <a:t>Numérico(P,S) –</a:t>
            </a:r>
            <a:r>
              <a:rPr lang="pt-BR" altLang="pt-BR" sz="1400" dirty="0">
                <a:solidFill>
                  <a:srgbClr val="253A44"/>
                </a:solidFill>
                <a:cs typeface="Arial" panose="020B0604020202020204" pitchFamily="34" charset="0"/>
              </a:rPr>
              <a:t> Considerado um sinônimo do </a:t>
            </a:r>
            <a:r>
              <a:rPr lang="pt-BR" altLang="pt-BR" sz="1400" dirty="0" err="1">
                <a:solidFill>
                  <a:srgbClr val="253A44"/>
                </a:solidFill>
                <a:cs typeface="Arial" panose="020B0604020202020204" pitchFamily="34" charset="0"/>
              </a:rPr>
              <a:t>datatype</a:t>
            </a:r>
            <a:r>
              <a:rPr lang="pt-BR" altLang="pt-BR" sz="1400" dirty="0">
                <a:solidFill>
                  <a:srgbClr val="253A44"/>
                </a:solidFill>
                <a:cs typeface="Arial" panose="020B0604020202020204" pitchFamily="34" charset="0"/>
              </a:rPr>
              <a:t> decimal, o </a:t>
            </a:r>
            <a:r>
              <a:rPr lang="pt-BR" altLang="pt-BR" sz="1400" dirty="0" err="1">
                <a:solidFill>
                  <a:srgbClr val="253A44"/>
                </a:solidFill>
                <a:cs typeface="Arial" panose="020B0604020202020204" pitchFamily="34" charset="0"/>
              </a:rPr>
              <a:t>númerico</a:t>
            </a:r>
            <a:r>
              <a:rPr lang="pt-BR" altLang="pt-BR" sz="1400" dirty="0">
                <a:solidFill>
                  <a:srgbClr val="253A44"/>
                </a:solidFill>
                <a:cs typeface="Arial" panose="020B0604020202020204" pitchFamily="34" charset="0"/>
              </a:rPr>
              <a:t> também permite valores entre -10^38-1 e 10^38-1 e o espaço ocupado é o mesmo do anterior.</a:t>
            </a:r>
          </a:p>
          <a:p>
            <a:pPr marL="171450" lvl="0" indent="-171450" defTabSz="914400">
              <a:buFontTx/>
              <a:buChar char="-"/>
            </a:pPr>
            <a:endParaRPr lang="pt-BR" altLang="pt-BR" sz="1200" dirty="0"/>
          </a:p>
          <a:p>
            <a:pPr marL="285750" lvl="0" indent="-285750" defTabSz="914400">
              <a:buFontTx/>
              <a:buChar char="-"/>
            </a:pPr>
            <a:endParaRPr lang="pt-BR" altLang="pt-BR" sz="1400" b="1" dirty="0">
              <a:solidFill>
                <a:schemeClr val="accent2">
                  <a:lumMod val="75000"/>
                </a:schemeClr>
              </a:solidFill>
              <a:cs typeface="Arial" panose="020B0604020202020204" pitchFamily="34" charset="0"/>
            </a:endParaRPr>
          </a:p>
          <a:p>
            <a:pPr marL="285750" lvl="0" indent="-285750" defTabSz="914400">
              <a:buFontTx/>
              <a:buChar char="-"/>
            </a:pPr>
            <a:endParaRPr lang="pt-BR" altLang="pt-BR" sz="1400" b="1" dirty="0">
              <a:solidFill>
                <a:schemeClr val="accent2">
                  <a:lumMod val="75000"/>
                </a:schemeClr>
              </a:solidFill>
              <a:latin typeface="Source Serif Pro"/>
              <a:cs typeface="Arial" panose="020B0604020202020204" pitchFamily="34" charset="0"/>
            </a:endParaRPr>
          </a:p>
          <a:p>
            <a:pPr marL="285750" lvl="0" indent="-285750" defTabSz="914400">
              <a:buFontTx/>
              <a:buChar char="-"/>
            </a:pPr>
            <a:endParaRPr lang="pt-BR" altLang="pt-BR" sz="1400" dirty="0">
              <a:solidFill>
                <a:schemeClr val="accent2">
                  <a:lumMod val="75000"/>
                </a:schemeClr>
              </a:solidFill>
              <a:latin typeface="Source Serif Pro"/>
            </a:endParaRPr>
          </a:p>
        </p:txBody>
      </p:sp>
    </p:spTree>
    <p:extLst>
      <p:ext uri="{BB962C8B-B14F-4D97-AF65-F5344CB8AC3E}">
        <p14:creationId xmlns:p14="http://schemas.microsoft.com/office/powerpoint/2010/main" val="3646190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443753" y="838638"/>
            <a:ext cx="6983413" cy="860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64511" rIns="0" bIns="0" anchor="ctr"/>
          <a:lstStyle>
            <a:lvl1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84000"/>
              </a:lnSpc>
            </a:pPr>
            <a:r>
              <a:rPr lang="pt-BR" altLang="pt-BR" sz="3200" b="1" dirty="0">
                <a:solidFill>
                  <a:schemeClr val="accent2">
                    <a:lumMod val="50000"/>
                  </a:schemeClr>
                </a:solidFill>
              </a:rPr>
              <a:t>Tipos de Dados </a:t>
            </a:r>
          </a:p>
        </p:txBody>
      </p:sp>
      <p:sp>
        <p:nvSpPr>
          <p:cNvPr id="5" name="Text Box 4"/>
          <p:cNvSpPr txBox="1">
            <a:spLocks noChangeArrowheads="1"/>
          </p:cNvSpPr>
          <p:nvPr/>
        </p:nvSpPr>
        <p:spPr bwMode="auto">
          <a:xfrm>
            <a:off x="869131" y="8142969"/>
            <a:ext cx="9960746" cy="2654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76" rIns="90000" bIns="45000"/>
          <a:lstStyle>
            <a:lvl1pPr marL="215900" indent="-21590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9pPr>
          </a:lstStyle>
          <a:p>
            <a:pPr>
              <a:buSzPct val="45000"/>
              <a:buFont typeface="Wingdings" panose="05000000000000000000" pitchFamily="2" charset="2"/>
              <a:buNone/>
            </a:pPr>
            <a:endParaRPr lang="pt-BR" altLang="pt-BR" dirty="0"/>
          </a:p>
        </p:txBody>
      </p:sp>
      <p:pic>
        <p:nvPicPr>
          <p:cNvPr id="6" name="Picture 2" descr="Gama Academy | Aprender, Transformar e Impact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4364" y="64701"/>
            <a:ext cx="2992342" cy="124293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a:spLocks noChangeArrowheads="1"/>
          </p:cNvSpPr>
          <p:nvPr/>
        </p:nvSpPr>
        <p:spPr bwMode="auto">
          <a:xfrm>
            <a:off x="443753" y="1759602"/>
            <a:ext cx="10775895" cy="5539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defTabSz="914400"/>
            <a:r>
              <a:rPr lang="pt-BR" altLang="pt-BR" sz="1400" b="1" dirty="0">
                <a:solidFill>
                  <a:schemeClr val="accent2">
                    <a:lumMod val="75000"/>
                  </a:schemeClr>
                </a:solidFill>
                <a:cs typeface="Arial" panose="020B0604020202020204" pitchFamily="34" charset="0"/>
              </a:rPr>
              <a:t>- Baseados em Numéricos Aproximados:</a:t>
            </a:r>
            <a:endParaRPr lang="pt-BR" altLang="pt-BR" sz="1400" dirty="0">
              <a:solidFill>
                <a:schemeClr val="accent2">
                  <a:lumMod val="75000"/>
                </a:schemeClr>
              </a:solidFill>
              <a:latin typeface="Source Serif Pro"/>
            </a:endParaRPr>
          </a:p>
          <a:p>
            <a:pPr lvl="0" defTabSz="914400"/>
            <a:r>
              <a:rPr lang="pt-BR" altLang="pt-BR" sz="1400" dirty="0">
                <a:solidFill>
                  <a:srgbClr val="253A44"/>
                </a:solidFill>
                <a:latin typeface="Source Serif Pro"/>
              </a:rPr>
              <a:t> </a:t>
            </a:r>
            <a:endParaRPr lang="pt-BR" altLang="pt-BR" sz="1400" dirty="0"/>
          </a:p>
          <a:p>
            <a:pPr marL="285750" lvl="0" indent="-285750" defTabSz="914400">
              <a:buFontTx/>
              <a:buChar char="-"/>
            </a:pPr>
            <a:r>
              <a:rPr lang="pt-BR" altLang="pt-BR" sz="1400" b="1" dirty="0" err="1">
                <a:solidFill>
                  <a:srgbClr val="253A44"/>
                </a:solidFill>
                <a:cs typeface="Arial" panose="020B0604020202020204" pitchFamily="34" charset="0"/>
              </a:rPr>
              <a:t>Float</a:t>
            </a:r>
            <a:r>
              <a:rPr lang="pt-BR" altLang="pt-BR" sz="1400" b="1" dirty="0">
                <a:solidFill>
                  <a:srgbClr val="253A44"/>
                </a:solidFill>
                <a:cs typeface="Arial" panose="020B0604020202020204" pitchFamily="34" charset="0"/>
              </a:rPr>
              <a:t>[(n)] –</a:t>
            </a:r>
            <a:r>
              <a:rPr lang="pt-BR" altLang="pt-BR" sz="1400" dirty="0">
                <a:solidFill>
                  <a:srgbClr val="253A44"/>
                </a:solidFill>
                <a:cs typeface="Arial" panose="020B0604020202020204" pitchFamily="34" charset="0"/>
              </a:rPr>
              <a:t> O mesmo que </a:t>
            </a:r>
            <a:r>
              <a:rPr lang="pt-BR" altLang="pt-BR" sz="1400" b="1" dirty="0" err="1">
                <a:solidFill>
                  <a:srgbClr val="253A44"/>
                </a:solidFill>
                <a:cs typeface="Arial" panose="020B0604020202020204" pitchFamily="34" charset="0"/>
              </a:rPr>
              <a:t>double</a:t>
            </a:r>
            <a:r>
              <a:rPr lang="pt-BR" altLang="pt-BR" sz="1400" b="1" dirty="0">
                <a:solidFill>
                  <a:srgbClr val="253A44"/>
                </a:solidFill>
                <a:cs typeface="Arial" panose="020B0604020202020204" pitchFamily="34" charset="0"/>
              </a:rPr>
              <a:t> </a:t>
            </a:r>
            <a:r>
              <a:rPr lang="pt-BR" altLang="pt-BR" sz="1400" b="1" dirty="0" err="1">
                <a:solidFill>
                  <a:srgbClr val="253A44"/>
                </a:solidFill>
                <a:cs typeface="Arial" panose="020B0604020202020204" pitchFamily="34" charset="0"/>
              </a:rPr>
              <a:t>precision</a:t>
            </a:r>
            <a:r>
              <a:rPr lang="pt-BR" altLang="pt-BR" sz="1400" dirty="0">
                <a:solidFill>
                  <a:srgbClr val="253A44"/>
                </a:solidFill>
                <a:cs typeface="Arial" panose="020B0604020202020204" pitchFamily="34" charset="0"/>
              </a:rPr>
              <a:t> quando o valor de </a:t>
            </a:r>
            <a:r>
              <a:rPr lang="pt-BR" altLang="pt-BR" sz="1400" b="1" dirty="0">
                <a:solidFill>
                  <a:srgbClr val="253A44"/>
                </a:solidFill>
                <a:cs typeface="Arial" panose="020B0604020202020204" pitchFamily="34" charset="0"/>
              </a:rPr>
              <a:t>n</a:t>
            </a:r>
            <a:r>
              <a:rPr lang="pt-BR" altLang="pt-BR" sz="1400" dirty="0">
                <a:solidFill>
                  <a:srgbClr val="253A44"/>
                </a:solidFill>
                <a:cs typeface="Arial" panose="020B0604020202020204" pitchFamily="34" charset="0"/>
              </a:rPr>
              <a:t> é 53, este </a:t>
            </a:r>
            <a:r>
              <a:rPr lang="pt-BR" altLang="pt-BR" sz="1400" dirty="0" err="1">
                <a:solidFill>
                  <a:srgbClr val="253A44"/>
                </a:solidFill>
                <a:cs typeface="Arial" panose="020B0604020202020204" pitchFamily="34" charset="0"/>
              </a:rPr>
              <a:t>datatype</a:t>
            </a:r>
            <a:r>
              <a:rPr lang="pt-BR" altLang="pt-BR" sz="1400" dirty="0">
                <a:solidFill>
                  <a:srgbClr val="253A44"/>
                </a:solidFill>
                <a:cs typeface="Arial" panose="020B0604020202020204" pitchFamily="34" charset="0"/>
              </a:rPr>
              <a:t> aceita valores entre -1.79E + 308 e 1.79E + 308. O espaço ocupado varia de acordo com o valor de n. Se esse valor estiver entre 1 e 24, a precisão será de 7 dígitos, sendo que o espaço ocupado será de 4 bytes. Se o valor de n estiver entre 25 e 53, sua precisão será de 15 dígitos, assim sendo o espaço ocupado será de 8 bytes.</a:t>
            </a:r>
          </a:p>
          <a:p>
            <a:pPr marL="285750" lvl="0" indent="-285750" defTabSz="914400">
              <a:buFontTx/>
              <a:buChar char="-"/>
            </a:pPr>
            <a:endParaRPr lang="pt-BR" altLang="pt-BR" sz="1400" dirty="0"/>
          </a:p>
          <a:p>
            <a:pPr marL="285750" lvl="0" indent="-285750" defTabSz="914400">
              <a:buFontTx/>
              <a:buChar char="-"/>
            </a:pPr>
            <a:r>
              <a:rPr lang="pt-BR" altLang="pt-BR" sz="1400" b="1" dirty="0">
                <a:solidFill>
                  <a:srgbClr val="253A44"/>
                </a:solidFill>
                <a:cs typeface="Arial" panose="020B0604020202020204" pitchFamily="34" charset="0"/>
              </a:rPr>
              <a:t>Real –</a:t>
            </a:r>
            <a:r>
              <a:rPr lang="pt-BR" altLang="pt-BR" sz="1400" dirty="0">
                <a:solidFill>
                  <a:srgbClr val="253A44"/>
                </a:solidFill>
                <a:cs typeface="Arial" panose="020B0604020202020204" pitchFamily="34" charset="0"/>
              </a:rPr>
              <a:t> Este </a:t>
            </a:r>
            <a:r>
              <a:rPr lang="pt-BR" altLang="pt-BR" sz="1400" dirty="0" err="1">
                <a:solidFill>
                  <a:srgbClr val="253A44"/>
                </a:solidFill>
                <a:cs typeface="Arial" panose="020B0604020202020204" pitchFamily="34" charset="0"/>
              </a:rPr>
              <a:t>datatype</a:t>
            </a:r>
            <a:r>
              <a:rPr lang="pt-BR" altLang="pt-BR" sz="1400" dirty="0">
                <a:solidFill>
                  <a:srgbClr val="253A44"/>
                </a:solidFill>
                <a:cs typeface="Arial" panose="020B0604020202020204" pitchFamily="34" charset="0"/>
              </a:rPr>
              <a:t> é similar ao </a:t>
            </a:r>
            <a:r>
              <a:rPr lang="pt-BR" altLang="pt-BR" sz="1400" b="1" dirty="0" err="1">
                <a:solidFill>
                  <a:srgbClr val="253A44"/>
                </a:solidFill>
                <a:cs typeface="Arial" panose="020B0604020202020204" pitchFamily="34" charset="0"/>
              </a:rPr>
              <a:t>float</a:t>
            </a:r>
            <a:r>
              <a:rPr lang="pt-BR" altLang="pt-BR" sz="1400" b="1" dirty="0">
                <a:solidFill>
                  <a:srgbClr val="253A44"/>
                </a:solidFill>
                <a:cs typeface="Arial" panose="020B0604020202020204" pitchFamily="34" charset="0"/>
              </a:rPr>
              <a:t>(n)</a:t>
            </a:r>
            <a:r>
              <a:rPr lang="pt-BR" altLang="pt-BR" sz="1400" dirty="0">
                <a:solidFill>
                  <a:srgbClr val="253A44"/>
                </a:solidFill>
                <a:cs typeface="Arial" panose="020B0604020202020204" pitchFamily="34" charset="0"/>
              </a:rPr>
              <a:t> quando o valor de n é 24. Os valores aceitos variam entre -3.40E + 38 e 3.40E + 38. Esse </a:t>
            </a:r>
            <a:r>
              <a:rPr lang="pt-BR" altLang="pt-BR" sz="1400" dirty="0" err="1">
                <a:solidFill>
                  <a:srgbClr val="253A44"/>
                </a:solidFill>
                <a:cs typeface="Arial" panose="020B0604020202020204" pitchFamily="34" charset="0"/>
              </a:rPr>
              <a:t>datatype</a:t>
            </a:r>
            <a:r>
              <a:rPr lang="pt-BR" altLang="pt-BR" sz="1400" dirty="0">
                <a:solidFill>
                  <a:srgbClr val="253A44"/>
                </a:solidFill>
                <a:cs typeface="Arial" panose="020B0604020202020204" pitchFamily="34" charset="0"/>
              </a:rPr>
              <a:t> ocupa 4 bytes.</a:t>
            </a:r>
          </a:p>
          <a:p>
            <a:pPr marL="285750" lvl="0" indent="-285750" defTabSz="914400">
              <a:buFontTx/>
              <a:buChar char="-"/>
            </a:pPr>
            <a:endParaRPr lang="pt-BR" altLang="pt-BR" sz="1400" dirty="0">
              <a:solidFill>
                <a:srgbClr val="253A44"/>
              </a:solidFill>
              <a:cs typeface="Arial" panose="020B0604020202020204" pitchFamily="34" charset="0"/>
            </a:endParaRPr>
          </a:p>
          <a:p>
            <a:pPr lvl="0" defTabSz="914400"/>
            <a:r>
              <a:rPr lang="pt-BR" altLang="pt-BR" sz="1400" b="1" dirty="0">
                <a:solidFill>
                  <a:schemeClr val="accent2">
                    <a:lumMod val="75000"/>
                  </a:schemeClr>
                </a:solidFill>
                <a:cs typeface="Arial" panose="020B0604020202020204" pitchFamily="34" charset="0"/>
              </a:rPr>
              <a:t>- Baseados em Tipos de Dados Especiais:</a:t>
            </a:r>
            <a:endParaRPr lang="pt-BR" altLang="pt-BR" sz="1600" dirty="0">
              <a:solidFill>
                <a:schemeClr val="accent2">
                  <a:lumMod val="75000"/>
                </a:schemeClr>
              </a:solidFill>
              <a:latin typeface="Source Serif Pro"/>
            </a:endParaRPr>
          </a:p>
          <a:p>
            <a:pPr lvl="0" defTabSz="914400"/>
            <a:r>
              <a:rPr lang="pt-BR" altLang="pt-BR" sz="1600" dirty="0">
                <a:solidFill>
                  <a:srgbClr val="253A44"/>
                </a:solidFill>
                <a:latin typeface="Source Serif Pro"/>
              </a:rPr>
              <a:t> </a:t>
            </a:r>
            <a:endParaRPr lang="pt-BR" altLang="pt-BR" sz="1200" dirty="0"/>
          </a:p>
          <a:p>
            <a:pPr marL="285750" lvl="0" indent="-285750" defTabSz="914400">
              <a:buFontTx/>
              <a:buChar char="-"/>
            </a:pPr>
            <a:r>
              <a:rPr lang="pt-BR" altLang="pt-BR" sz="1400" b="1" dirty="0" err="1">
                <a:solidFill>
                  <a:srgbClr val="253A44"/>
                </a:solidFill>
                <a:cs typeface="Arial" panose="020B0604020202020204" pitchFamily="34" charset="0"/>
              </a:rPr>
              <a:t>Uniqueidentifier</a:t>
            </a:r>
            <a:r>
              <a:rPr lang="pt-BR" altLang="pt-BR" sz="1400" b="1" dirty="0">
                <a:solidFill>
                  <a:srgbClr val="253A44"/>
                </a:solidFill>
                <a:cs typeface="Arial" panose="020B0604020202020204" pitchFamily="34" charset="0"/>
              </a:rPr>
              <a:t> –</a:t>
            </a:r>
            <a:r>
              <a:rPr lang="pt-BR" altLang="pt-BR" sz="1400" dirty="0">
                <a:solidFill>
                  <a:srgbClr val="253A44"/>
                </a:solidFill>
                <a:cs typeface="Arial" panose="020B0604020202020204" pitchFamily="34" charset="0"/>
              </a:rPr>
              <a:t> O formato hexadecimal é usado para o armazenamento de dados binários, sendo que este </a:t>
            </a:r>
            <a:r>
              <a:rPr lang="pt-BR" altLang="pt-BR" sz="1400" dirty="0" err="1">
                <a:solidFill>
                  <a:srgbClr val="253A44"/>
                </a:solidFill>
                <a:cs typeface="Arial" panose="020B0604020202020204" pitchFamily="34" charset="0"/>
              </a:rPr>
              <a:t>datatype</a:t>
            </a:r>
            <a:r>
              <a:rPr lang="pt-BR" altLang="pt-BR" sz="1400" dirty="0">
                <a:solidFill>
                  <a:srgbClr val="253A44"/>
                </a:solidFill>
                <a:cs typeface="Arial" panose="020B0604020202020204" pitchFamily="34" charset="0"/>
              </a:rPr>
              <a:t> ocupa 16 bytes.</a:t>
            </a:r>
          </a:p>
          <a:p>
            <a:pPr marL="171450" lvl="0" indent="-171450" defTabSz="914400">
              <a:buFontTx/>
              <a:buChar char="-"/>
            </a:pPr>
            <a:endParaRPr lang="pt-BR" altLang="pt-BR" sz="1200" dirty="0"/>
          </a:p>
          <a:p>
            <a:pPr marL="285750" lvl="0" indent="-285750" defTabSz="914400">
              <a:buFontTx/>
              <a:buChar char="-"/>
            </a:pPr>
            <a:r>
              <a:rPr lang="pt-BR" altLang="pt-BR" sz="1400" b="1" dirty="0" err="1">
                <a:solidFill>
                  <a:srgbClr val="253A44"/>
                </a:solidFill>
                <a:cs typeface="Arial" panose="020B0604020202020204" pitchFamily="34" charset="0"/>
              </a:rPr>
              <a:t>Timestamp</a:t>
            </a:r>
            <a:r>
              <a:rPr lang="pt-BR" altLang="pt-BR" sz="1400" b="1" dirty="0">
                <a:solidFill>
                  <a:srgbClr val="253A44"/>
                </a:solidFill>
                <a:cs typeface="Arial" panose="020B0604020202020204" pitchFamily="34" charset="0"/>
              </a:rPr>
              <a:t> –</a:t>
            </a:r>
            <a:r>
              <a:rPr lang="pt-BR" altLang="pt-BR" sz="1400" dirty="0">
                <a:solidFill>
                  <a:srgbClr val="253A44"/>
                </a:solidFill>
                <a:cs typeface="Arial" panose="020B0604020202020204" pitchFamily="34" charset="0"/>
              </a:rPr>
              <a:t> Um valor binário é gerado pelo SQL Server, sendo que esse </a:t>
            </a:r>
            <a:r>
              <a:rPr lang="pt-BR" altLang="pt-BR" sz="1400" dirty="0" err="1">
                <a:solidFill>
                  <a:srgbClr val="253A44"/>
                </a:solidFill>
                <a:cs typeface="Arial" panose="020B0604020202020204" pitchFamily="34" charset="0"/>
              </a:rPr>
              <a:t>datatype</a:t>
            </a:r>
            <a:r>
              <a:rPr lang="pt-BR" altLang="pt-BR" sz="1400" dirty="0">
                <a:solidFill>
                  <a:srgbClr val="253A44"/>
                </a:solidFill>
                <a:cs typeface="Arial" panose="020B0604020202020204" pitchFamily="34" charset="0"/>
              </a:rPr>
              <a:t> ocupa 8 bytes.</a:t>
            </a:r>
          </a:p>
          <a:p>
            <a:pPr marL="171450" lvl="0" indent="-171450" defTabSz="914400">
              <a:buFontTx/>
              <a:buChar char="-"/>
            </a:pPr>
            <a:endParaRPr lang="pt-BR" altLang="pt-BR" sz="1200" dirty="0"/>
          </a:p>
          <a:p>
            <a:pPr marL="285750" lvl="0" indent="-285750" defTabSz="914400">
              <a:buFontTx/>
              <a:buChar char="-"/>
            </a:pPr>
            <a:r>
              <a:rPr lang="pt-BR" altLang="pt-BR" sz="1400" b="1" dirty="0">
                <a:solidFill>
                  <a:srgbClr val="253A44"/>
                </a:solidFill>
                <a:cs typeface="Arial" panose="020B0604020202020204" pitchFamily="34" charset="0"/>
              </a:rPr>
              <a:t>Bit –</a:t>
            </a:r>
            <a:r>
              <a:rPr lang="pt-BR" altLang="pt-BR" sz="1400" dirty="0">
                <a:solidFill>
                  <a:srgbClr val="253A44"/>
                </a:solidFill>
                <a:cs typeface="Arial" panose="020B0604020202020204" pitchFamily="34" charset="0"/>
              </a:rPr>
              <a:t> Este </a:t>
            </a:r>
            <a:r>
              <a:rPr lang="pt-BR" altLang="pt-BR" sz="1400" dirty="0" err="1">
                <a:solidFill>
                  <a:srgbClr val="253A44"/>
                </a:solidFill>
                <a:cs typeface="Arial" panose="020B0604020202020204" pitchFamily="34" charset="0"/>
              </a:rPr>
              <a:t>datatype</a:t>
            </a:r>
            <a:r>
              <a:rPr lang="pt-BR" altLang="pt-BR" sz="1400" dirty="0">
                <a:solidFill>
                  <a:srgbClr val="253A44"/>
                </a:solidFill>
                <a:cs typeface="Arial" panose="020B0604020202020204" pitchFamily="34" charset="0"/>
              </a:rPr>
              <a:t> pode apresentar </a:t>
            </a:r>
            <a:r>
              <a:rPr lang="pt-BR" altLang="pt-BR" sz="1400" b="1" dirty="0">
                <a:solidFill>
                  <a:srgbClr val="253A44"/>
                </a:solidFill>
                <a:cs typeface="Arial" panose="020B0604020202020204" pitchFamily="34" charset="0"/>
              </a:rPr>
              <a:t>0</a:t>
            </a:r>
            <a:r>
              <a:rPr lang="pt-BR" altLang="pt-BR" sz="1400" dirty="0">
                <a:solidFill>
                  <a:srgbClr val="253A44"/>
                </a:solidFill>
                <a:cs typeface="Arial" panose="020B0604020202020204" pitchFamily="34" charset="0"/>
              </a:rPr>
              <a:t>, </a:t>
            </a:r>
            <a:r>
              <a:rPr lang="pt-BR" altLang="pt-BR" sz="1400" b="1" dirty="0">
                <a:solidFill>
                  <a:srgbClr val="253A44"/>
                </a:solidFill>
                <a:cs typeface="Arial" panose="020B0604020202020204" pitchFamily="34" charset="0"/>
              </a:rPr>
              <a:t>1</a:t>
            </a:r>
            <a:r>
              <a:rPr lang="pt-BR" altLang="pt-BR" sz="1400" dirty="0">
                <a:solidFill>
                  <a:srgbClr val="253A44"/>
                </a:solidFill>
                <a:cs typeface="Arial" panose="020B0604020202020204" pitchFamily="34" charset="0"/>
              </a:rPr>
              <a:t> ou </a:t>
            </a:r>
            <a:r>
              <a:rPr lang="pt-BR" altLang="pt-BR" sz="1400" b="1" dirty="0">
                <a:solidFill>
                  <a:srgbClr val="253A44"/>
                </a:solidFill>
                <a:cs typeface="Arial" panose="020B0604020202020204" pitchFamily="34" charset="0"/>
              </a:rPr>
              <a:t>NULL</a:t>
            </a:r>
            <a:r>
              <a:rPr lang="pt-BR" altLang="pt-BR" sz="1400" dirty="0">
                <a:solidFill>
                  <a:srgbClr val="253A44"/>
                </a:solidFill>
                <a:cs typeface="Arial" panose="020B0604020202020204" pitchFamily="34" charset="0"/>
              </a:rPr>
              <a:t>, como valor, sendo ocupado 1 byte. Também utilizado como um tipo de dado </a:t>
            </a:r>
            <a:r>
              <a:rPr lang="pt-BR" altLang="pt-BR" sz="1400" b="1" dirty="0">
                <a:solidFill>
                  <a:srgbClr val="253A44"/>
                </a:solidFill>
                <a:cs typeface="Arial" panose="020B0604020202020204" pitchFamily="34" charset="0"/>
              </a:rPr>
              <a:t>int</a:t>
            </a:r>
            <a:r>
              <a:rPr lang="pt-BR" altLang="pt-BR" sz="1400" dirty="0">
                <a:solidFill>
                  <a:srgbClr val="253A44"/>
                </a:solidFill>
                <a:cs typeface="Arial" panose="020B0604020202020204" pitchFamily="34" charset="0"/>
              </a:rPr>
              <a:t>.</a:t>
            </a:r>
          </a:p>
          <a:p>
            <a:pPr marL="342900" lvl="0" indent="-342900" defTabSz="914400">
              <a:buFontTx/>
              <a:buChar char="-"/>
            </a:pPr>
            <a:endParaRPr lang="pt-BR" altLang="pt-BR" sz="2000" dirty="0"/>
          </a:p>
          <a:p>
            <a:pPr marL="285750" lvl="0" indent="-285750" defTabSz="914400">
              <a:buFontTx/>
              <a:buChar char="-"/>
            </a:pPr>
            <a:endParaRPr lang="pt-BR" altLang="pt-BR" sz="1400" dirty="0">
              <a:solidFill>
                <a:srgbClr val="253A44"/>
              </a:solidFill>
              <a:cs typeface="Arial" panose="020B0604020202020204" pitchFamily="34" charset="0"/>
            </a:endParaRPr>
          </a:p>
          <a:p>
            <a:pPr marL="285750" lvl="0" indent="-285750" defTabSz="914400">
              <a:buFontTx/>
              <a:buChar char="-"/>
            </a:pPr>
            <a:endParaRPr lang="pt-BR" altLang="pt-BR" sz="1400" dirty="0"/>
          </a:p>
          <a:p>
            <a:pPr marL="285750" lvl="0" indent="-285750" defTabSz="914400">
              <a:buFontTx/>
              <a:buChar char="-"/>
            </a:pPr>
            <a:endParaRPr lang="pt-BR" altLang="pt-BR" sz="1400" b="1" dirty="0">
              <a:solidFill>
                <a:schemeClr val="accent2">
                  <a:lumMod val="75000"/>
                </a:schemeClr>
              </a:solidFill>
              <a:cs typeface="Arial" panose="020B0604020202020204" pitchFamily="34" charset="0"/>
            </a:endParaRPr>
          </a:p>
          <a:p>
            <a:pPr marL="285750" lvl="0" indent="-285750" defTabSz="914400">
              <a:buFontTx/>
              <a:buChar char="-"/>
            </a:pPr>
            <a:endParaRPr lang="pt-BR" altLang="pt-BR" sz="1400" b="1" dirty="0">
              <a:solidFill>
                <a:schemeClr val="accent2">
                  <a:lumMod val="75000"/>
                </a:schemeClr>
              </a:solidFill>
              <a:latin typeface="Source Serif Pro"/>
              <a:cs typeface="Arial" panose="020B0604020202020204" pitchFamily="34" charset="0"/>
            </a:endParaRPr>
          </a:p>
          <a:p>
            <a:pPr marL="285750" lvl="0" indent="-285750" defTabSz="914400">
              <a:buFontTx/>
              <a:buChar char="-"/>
            </a:pPr>
            <a:endParaRPr lang="pt-BR" altLang="pt-BR" sz="1400" dirty="0">
              <a:solidFill>
                <a:schemeClr val="accent2">
                  <a:lumMod val="75000"/>
                </a:schemeClr>
              </a:solidFill>
              <a:latin typeface="Source Serif Pro"/>
            </a:endParaRPr>
          </a:p>
        </p:txBody>
      </p:sp>
    </p:spTree>
    <p:extLst>
      <p:ext uri="{BB962C8B-B14F-4D97-AF65-F5344CB8AC3E}">
        <p14:creationId xmlns:p14="http://schemas.microsoft.com/office/powerpoint/2010/main" val="4197361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869131" y="8142969"/>
            <a:ext cx="9960746" cy="2654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76" rIns="90000" bIns="45000"/>
          <a:lstStyle>
            <a:lvl1pPr marL="215900" indent="-21590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9pPr>
          </a:lstStyle>
          <a:p>
            <a:pPr>
              <a:buSzPct val="45000"/>
              <a:buFont typeface="Wingdings" panose="05000000000000000000" pitchFamily="2" charset="2"/>
              <a:buNone/>
            </a:pPr>
            <a:endParaRPr lang="pt-BR" altLang="pt-BR" dirty="0"/>
          </a:p>
        </p:txBody>
      </p:sp>
      <p:pic>
        <p:nvPicPr>
          <p:cNvPr id="6" name="Picture 2" descr="Gama Academy | Aprender, Transformar e Impact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4364" y="64701"/>
            <a:ext cx="2992342" cy="1242937"/>
          </a:xfrm>
          <a:prstGeom prst="rect">
            <a:avLst/>
          </a:prstGeom>
          <a:noFill/>
          <a:extLst>
            <a:ext uri="{909E8E84-426E-40DD-AFC4-6F175D3DCCD1}">
              <a14:hiddenFill xmlns:a14="http://schemas.microsoft.com/office/drawing/2010/main">
                <a:solidFill>
                  <a:srgbClr val="FFFFFF"/>
                </a:solidFill>
              </a14:hiddenFill>
            </a:ext>
          </a:extLst>
        </p:spPr>
      </p:pic>
      <p:sp>
        <p:nvSpPr>
          <p:cNvPr id="3" name="Retângulo 2"/>
          <p:cNvSpPr/>
          <p:nvPr/>
        </p:nvSpPr>
        <p:spPr>
          <a:xfrm>
            <a:off x="593997" y="2161459"/>
            <a:ext cx="10778853" cy="4185761"/>
          </a:xfrm>
          <a:prstGeom prst="rect">
            <a:avLst/>
          </a:prstGeom>
        </p:spPr>
        <p:txBody>
          <a:bodyPr wrap="square">
            <a:spAutoFit/>
          </a:bodyPr>
          <a:lstStyle/>
          <a:p>
            <a:pPr lvl="0" defTabSz="914400" eaLnBrk="0" fontAlgn="base" hangingPunct="0">
              <a:spcBef>
                <a:spcPct val="0"/>
              </a:spcBef>
              <a:spcAft>
                <a:spcPct val="0"/>
              </a:spcAft>
            </a:pPr>
            <a:r>
              <a:rPr lang="pt-BR" altLang="pt-BR" sz="1400" b="1" dirty="0">
                <a:solidFill>
                  <a:schemeClr val="accent2">
                    <a:lumMod val="75000"/>
                  </a:schemeClr>
                </a:solidFill>
                <a:latin typeface="Arial" panose="020B0604020202020204" pitchFamily="34" charset="0"/>
                <a:cs typeface="Arial" panose="020B0604020202020204" pitchFamily="34" charset="0"/>
              </a:rPr>
              <a:t>- Baseados em Valores Numéricos Monetários:</a:t>
            </a:r>
            <a:endParaRPr lang="pt-BR" altLang="pt-BR" sz="1400" dirty="0">
              <a:solidFill>
                <a:schemeClr val="accent2">
                  <a:lumMod val="75000"/>
                </a:schemeClr>
              </a:solidFill>
              <a:latin typeface="Source Serif Pro"/>
            </a:endParaRPr>
          </a:p>
          <a:p>
            <a:pPr lvl="0" defTabSz="914400" eaLnBrk="0" fontAlgn="base" hangingPunct="0">
              <a:spcBef>
                <a:spcPct val="0"/>
              </a:spcBef>
              <a:spcAft>
                <a:spcPct val="0"/>
              </a:spcAft>
            </a:pPr>
            <a:r>
              <a:rPr lang="pt-BR" altLang="pt-BR" sz="1400" dirty="0">
                <a:solidFill>
                  <a:srgbClr val="253A44"/>
                </a:solidFill>
                <a:latin typeface="Source Serif Pro"/>
              </a:rPr>
              <a:t> </a:t>
            </a:r>
            <a:endParaRPr lang="pt-BR" altLang="pt-BR" sz="1400" dirty="0"/>
          </a:p>
          <a:p>
            <a:pPr marL="285750" lvl="0" indent="-285750" defTabSz="914400" eaLnBrk="0" fontAlgn="base" hangingPunct="0">
              <a:spcBef>
                <a:spcPct val="0"/>
              </a:spcBef>
              <a:spcAft>
                <a:spcPct val="0"/>
              </a:spcAft>
              <a:buFontTx/>
              <a:buChar char="-"/>
            </a:pPr>
            <a:r>
              <a:rPr lang="pt-BR" altLang="pt-BR" sz="1400" b="1" dirty="0">
                <a:solidFill>
                  <a:srgbClr val="253A44"/>
                </a:solidFill>
                <a:latin typeface="Arial" panose="020B0604020202020204" pitchFamily="34" charset="0"/>
                <a:cs typeface="Arial" panose="020B0604020202020204" pitchFamily="34" charset="0"/>
              </a:rPr>
              <a:t>Money –</a:t>
            </a:r>
            <a:r>
              <a:rPr lang="pt-BR" altLang="pt-BR" sz="1400" dirty="0">
                <a:solidFill>
                  <a:srgbClr val="253A44"/>
                </a:solidFill>
                <a:latin typeface="Arial" panose="020B0604020202020204" pitchFamily="34" charset="0"/>
                <a:cs typeface="Arial" panose="020B0604020202020204" pitchFamily="34" charset="0"/>
              </a:rPr>
              <a:t> Este </a:t>
            </a:r>
            <a:r>
              <a:rPr lang="pt-BR" altLang="pt-BR" sz="1400" dirty="0" err="1">
                <a:solidFill>
                  <a:srgbClr val="253A44"/>
                </a:solidFill>
                <a:latin typeface="Arial" panose="020B0604020202020204" pitchFamily="34" charset="0"/>
                <a:cs typeface="Arial" panose="020B0604020202020204" pitchFamily="34" charset="0"/>
              </a:rPr>
              <a:t>datatype</a:t>
            </a:r>
            <a:r>
              <a:rPr lang="pt-BR" altLang="pt-BR" sz="1400" dirty="0">
                <a:solidFill>
                  <a:srgbClr val="253A44"/>
                </a:solidFill>
                <a:latin typeface="Arial" panose="020B0604020202020204" pitchFamily="34" charset="0"/>
                <a:cs typeface="Arial" panose="020B0604020202020204" pitchFamily="34" charset="0"/>
              </a:rPr>
              <a:t> aceita valores entre -2^63 e 2^63-1, sendo que 8 bytes são ocupados.</a:t>
            </a:r>
          </a:p>
          <a:p>
            <a:pPr marL="285750" lvl="0" indent="-285750" defTabSz="914400" eaLnBrk="0" fontAlgn="base" hangingPunct="0">
              <a:spcBef>
                <a:spcPct val="0"/>
              </a:spcBef>
              <a:spcAft>
                <a:spcPct val="0"/>
              </a:spcAft>
              <a:buFontTx/>
              <a:buChar char="-"/>
            </a:pPr>
            <a:endParaRPr lang="pt-BR" altLang="pt-BR" sz="1400" dirty="0"/>
          </a:p>
          <a:p>
            <a:pPr marL="285750" lvl="0" indent="-285750" defTabSz="914400" eaLnBrk="0" fontAlgn="base" hangingPunct="0">
              <a:spcBef>
                <a:spcPct val="0"/>
              </a:spcBef>
              <a:spcAft>
                <a:spcPct val="0"/>
              </a:spcAft>
              <a:buFontTx/>
              <a:buChar char="-"/>
            </a:pPr>
            <a:r>
              <a:rPr lang="pt-BR" altLang="pt-BR" sz="1400" b="1" dirty="0" err="1">
                <a:solidFill>
                  <a:srgbClr val="253A44"/>
                </a:solidFill>
                <a:latin typeface="Arial" panose="020B0604020202020204" pitchFamily="34" charset="0"/>
                <a:cs typeface="Arial" panose="020B0604020202020204" pitchFamily="34" charset="0"/>
              </a:rPr>
              <a:t>Smallmoney</a:t>
            </a:r>
            <a:r>
              <a:rPr lang="pt-BR" altLang="pt-BR" sz="1400" b="1" dirty="0">
                <a:solidFill>
                  <a:srgbClr val="253A44"/>
                </a:solidFill>
                <a:latin typeface="Arial" panose="020B0604020202020204" pitchFamily="34" charset="0"/>
                <a:cs typeface="Arial" panose="020B0604020202020204" pitchFamily="34" charset="0"/>
              </a:rPr>
              <a:t> –</a:t>
            </a:r>
            <a:r>
              <a:rPr lang="pt-BR" altLang="pt-BR" sz="1400" dirty="0">
                <a:solidFill>
                  <a:srgbClr val="253A44"/>
                </a:solidFill>
                <a:latin typeface="Arial" panose="020B0604020202020204" pitchFamily="34" charset="0"/>
                <a:cs typeface="Arial" panose="020B0604020202020204" pitchFamily="34" charset="0"/>
              </a:rPr>
              <a:t> É possível usar valores entre -2^31 e 2^31-1, sendo que 4 bytes são ocupados.</a:t>
            </a:r>
          </a:p>
          <a:p>
            <a:pPr marL="285750" lvl="0" indent="-285750" defTabSz="914400" eaLnBrk="0" fontAlgn="base" hangingPunct="0">
              <a:spcBef>
                <a:spcPct val="0"/>
              </a:spcBef>
              <a:spcAft>
                <a:spcPct val="0"/>
              </a:spcAft>
              <a:buFontTx/>
              <a:buChar char="-"/>
            </a:pPr>
            <a:endParaRPr lang="pt-BR" altLang="pt-BR" sz="1400" dirty="0">
              <a:solidFill>
                <a:srgbClr val="253A44"/>
              </a:solidFill>
              <a:latin typeface="Arial" panose="020B0604020202020204" pitchFamily="34" charset="0"/>
              <a:cs typeface="Arial" panose="020B0604020202020204" pitchFamily="34" charset="0"/>
            </a:endParaRPr>
          </a:p>
          <a:p>
            <a:pPr marL="285750" lvl="0" indent="-285750" defTabSz="914400" eaLnBrk="0" fontAlgn="base" hangingPunct="0">
              <a:spcBef>
                <a:spcPct val="0"/>
              </a:spcBef>
              <a:spcAft>
                <a:spcPct val="0"/>
              </a:spcAft>
              <a:buFontTx/>
              <a:buChar char="-"/>
            </a:pPr>
            <a:endParaRPr lang="pt-BR" altLang="pt-BR" sz="1400" dirty="0"/>
          </a:p>
          <a:p>
            <a:pPr marL="285750" lvl="0" indent="-285750" defTabSz="914400" eaLnBrk="0" fontAlgn="base" hangingPunct="0">
              <a:spcBef>
                <a:spcPct val="0"/>
              </a:spcBef>
              <a:spcAft>
                <a:spcPct val="0"/>
              </a:spcAft>
              <a:buFontTx/>
              <a:buChar char="-"/>
            </a:pPr>
            <a:r>
              <a:rPr lang="pt-BR" altLang="pt-BR" sz="1400" b="1" dirty="0">
                <a:solidFill>
                  <a:schemeClr val="accent2">
                    <a:lumMod val="75000"/>
                  </a:schemeClr>
                </a:solidFill>
                <a:latin typeface="Arial" panose="020B0604020202020204" pitchFamily="34" charset="0"/>
                <a:cs typeface="Arial" panose="020B0604020202020204" pitchFamily="34" charset="0"/>
              </a:rPr>
              <a:t>Baseados em Data e Hora:</a:t>
            </a:r>
          </a:p>
          <a:p>
            <a:pPr marL="285750" lvl="0" indent="-285750" defTabSz="914400" eaLnBrk="0" fontAlgn="base" hangingPunct="0">
              <a:spcBef>
                <a:spcPct val="0"/>
              </a:spcBef>
              <a:spcAft>
                <a:spcPct val="0"/>
              </a:spcAft>
              <a:buFontTx/>
              <a:buChar char="-"/>
            </a:pPr>
            <a:endParaRPr lang="pt-BR" altLang="pt-BR" sz="1400" dirty="0">
              <a:solidFill>
                <a:srgbClr val="253A44"/>
              </a:solidFill>
              <a:latin typeface="Source Serif Pro"/>
            </a:endParaRPr>
          </a:p>
          <a:p>
            <a:pPr lvl="0" defTabSz="914400" eaLnBrk="0" fontAlgn="base" hangingPunct="0">
              <a:spcBef>
                <a:spcPct val="0"/>
              </a:spcBef>
              <a:spcAft>
                <a:spcPct val="0"/>
              </a:spcAft>
            </a:pPr>
            <a:r>
              <a:rPr lang="pt-BR" altLang="pt-BR" sz="1400" dirty="0">
                <a:solidFill>
                  <a:srgbClr val="253A44"/>
                </a:solidFill>
                <a:latin typeface="Source Serif Pro"/>
              </a:rPr>
              <a:t> </a:t>
            </a:r>
            <a:endParaRPr lang="pt-BR" altLang="pt-BR" sz="1400" dirty="0"/>
          </a:p>
          <a:p>
            <a:pPr marL="285750" lvl="0" indent="-285750" defTabSz="914400" eaLnBrk="0" fontAlgn="base" hangingPunct="0">
              <a:spcBef>
                <a:spcPct val="0"/>
              </a:spcBef>
              <a:spcAft>
                <a:spcPct val="0"/>
              </a:spcAft>
              <a:buFontTx/>
              <a:buChar char="-"/>
            </a:pPr>
            <a:r>
              <a:rPr lang="pt-BR" altLang="pt-BR" sz="1400" b="1" dirty="0" err="1">
                <a:solidFill>
                  <a:srgbClr val="253A44"/>
                </a:solidFill>
                <a:latin typeface="Arial" panose="020B0604020202020204" pitchFamily="34" charset="0"/>
                <a:cs typeface="Arial" panose="020B0604020202020204" pitchFamily="34" charset="0"/>
              </a:rPr>
              <a:t>Datetime</a:t>
            </a:r>
            <a:r>
              <a:rPr lang="pt-BR" altLang="pt-BR" sz="1400" b="1" dirty="0">
                <a:solidFill>
                  <a:srgbClr val="253A44"/>
                </a:solidFill>
                <a:latin typeface="Arial" panose="020B0604020202020204" pitchFamily="34" charset="0"/>
                <a:cs typeface="Arial" panose="020B0604020202020204" pitchFamily="34" charset="0"/>
              </a:rPr>
              <a:t> –</a:t>
            </a:r>
            <a:r>
              <a:rPr lang="pt-BR" altLang="pt-BR" sz="1400" dirty="0">
                <a:solidFill>
                  <a:srgbClr val="253A44"/>
                </a:solidFill>
                <a:latin typeface="Arial" panose="020B0604020202020204" pitchFamily="34" charset="0"/>
                <a:cs typeface="Arial" panose="020B0604020202020204" pitchFamily="34" charset="0"/>
              </a:rPr>
              <a:t> Permite o uso de valores entre </a:t>
            </a:r>
            <a:r>
              <a:rPr lang="pt-BR" altLang="pt-BR" sz="1400" b="1" dirty="0">
                <a:solidFill>
                  <a:srgbClr val="253A44"/>
                </a:solidFill>
                <a:latin typeface="Arial" panose="020B0604020202020204" pitchFamily="34" charset="0"/>
                <a:cs typeface="Arial" panose="020B0604020202020204" pitchFamily="34" charset="0"/>
              </a:rPr>
              <a:t>1/1/1753</a:t>
            </a:r>
            <a:r>
              <a:rPr lang="pt-BR" altLang="pt-BR" sz="1400" dirty="0">
                <a:solidFill>
                  <a:srgbClr val="253A44"/>
                </a:solidFill>
                <a:latin typeface="Arial" panose="020B0604020202020204" pitchFamily="34" charset="0"/>
                <a:cs typeface="Arial" panose="020B0604020202020204" pitchFamily="34" charset="0"/>
              </a:rPr>
              <a:t> e </a:t>
            </a:r>
            <a:r>
              <a:rPr lang="pt-BR" altLang="pt-BR" sz="1400" b="1" dirty="0">
                <a:solidFill>
                  <a:srgbClr val="253A44"/>
                </a:solidFill>
                <a:latin typeface="Arial" panose="020B0604020202020204" pitchFamily="34" charset="0"/>
                <a:cs typeface="Arial" panose="020B0604020202020204" pitchFamily="34" charset="0"/>
              </a:rPr>
              <a:t>31/12/9999</a:t>
            </a:r>
            <a:r>
              <a:rPr lang="pt-BR" altLang="pt-BR" sz="1400" dirty="0">
                <a:solidFill>
                  <a:srgbClr val="253A44"/>
                </a:solidFill>
                <a:latin typeface="Arial" panose="020B0604020202020204" pitchFamily="34" charset="0"/>
                <a:cs typeface="Arial" panose="020B0604020202020204" pitchFamily="34" charset="0"/>
              </a:rPr>
              <a:t>. Este </a:t>
            </a:r>
            <a:r>
              <a:rPr lang="pt-BR" altLang="pt-BR" sz="1400" dirty="0" err="1">
                <a:solidFill>
                  <a:srgbClr val="253A44"/>
                </a:solidFill>
                <a:latin typeface="Arial" panose="020B0604020202020204" pitchFamily="34" charset="0"/>
                <a:cs typeface="Arial" panose="020B0604020202020204" pitchFamily="34" charset="0"/>
              </a:rPr>
              <a:t>datatype</a:t>
            </a:r>
            <a:r>
              <a:rPr lang="pt-BR" altLang="pt-BR" sz="1400" dirty="0">
                <a:solidFill>
                  <a:srgbClr val="253A44"/>
                </a:solidFill>
                <a:latin typeface="Arial" panose="020B0604020202020204" pitchFamily="34" charset="0"/>
                <a:cs typeface="Arial" panose="020B0604020202020204" pitchFamily="34" charset="0"/>
              </a:rPr>
              <a:t> ocupa 8 bytes e sua precisão </a:t>
            </a:r>
          </a:p>
          <a:p>
            <a:pPr marL="285750" lvl="0" indent="-285750" defTabSz="914400" eaLnBrk="0" fontAlgn="base" hangingPunct="0">
              <a:spcBef>
                <a:spcPct val="0"/>
              </a:spcBef>
              <a:spcAft>
                <a:spcPct val="0"/>
              </a:spcAft>
              <a:buFontTx/>
              <a:buChar char="-"/>
            </a:pPr>
            <a:r>
              <a:rPr lang="pt-BR" altLang="pt-BR" sz="1400" dirty="0">
                <a:solidFill>
                  <a:srgbClr val="253A44"/>
                </a:solidFill>
                <a:latin typeface="Arial" panose="020B0604020202020204" pitchFamily="34" charset="0"/>
                <a:cs typeface="Arial" panose="020B0604020202020204" pitchFamily="34" charset="0"/>
              </a:rPr>
              <a:t>atinge </a:t>
            </a:r>
            <a:r>
              <a:rPr lang="pt-BR" altLang="pt-BR" sz="1400" b="1" dirty="0">
                <a:solidFill>
                  <a:srgbClr val="253A44"/>
                </a:solidFill>
                <a:latin typeface="Arial" panose="020B0604020202020204" pitchFamily="34" charset="0"/>
                <a:cs typeface="Arial" panose="020B0604020202020204" pitchFamily="34" charset="0"/>
              </a:rPr>
              <a:t>3.33</a:t>
            </a:r>
            <a:r>
              <a:rPr lang="pt-BR" altLang="pt-BR" sz="1400" dirty="0">
                <a:solidFill>
                  <a:srgbClr val="253A44"/>
                </a:solidFill>
                <a:latin typeface="Arial" panose="020B0604020202020204" pitchFamily="34" charset="0"/>
                <a:cs typeface="Arial" panose="020B0604020202020204" pitchFamily="34" charset="0"/>
              </a:rPr>
              <a:t> </a:t>
            </a:r>
            <a:r>
              <a:rPr lang="pt-BR" altLang="pt-BR" sz="1400" dirty="0" err="1">
                <a:solidFill>
                  <a:srgbClr val="253A44"/>
                </a:solidFill>
                <a:latin typeface="Arial" panose="020B0604020202020204" pitchFamily="34" charset="0"/>
                <a:cs typeface="Arial" panose="020B0604020202020204" pitchFamily="34" charset="0"/>
              </a:rPr>
              <a:t>milisegundos</a:t>
            </a:r>
            <a:r>
              <a:rPr lang="pt-BR" altLang="pt-BR" sz="1400" dirty="0">
                <a:solidFill>
                  <a:srgbClr val="253A44"/>
                </a:solidFill>
                <a:latin typeface="Arial" panose="020B0604020202020204" pitchFamily="34" charset="0"/>
                <a:cs typeface="Arial" panose="020B0604020202020204" pitchFamily="34" charset="0"/>
              </a:rPr>
              <a:t>.</a:t>
            </a:r>
          </a:p>
          <a:p>
            <a:pPr marL="285750" lvl="0" indent="-285750" defTabSz="914400" eaLnBrk="0" fontAlgn="base" hangingPunct="0">
              <a:spcBef>
                <a:spcPct val="0"/>
              </a:spcBef>
              <a:spcAft>
                <a:spcPct val="0"/>
              </a:spcAft>
              <a:buFontTx/>
              <a:buChar char="-"/>
            </a:pPr>
            <a:endParaRPr lang="pt-BR" altLang="pt-BR" sz="1400" dirty="0"/>
          </a:p>
          <a:p>
            <a:pPr marL="285750" lvl="0" indent="-285750" defTabSz="914400" eaLnBrk="0" fontAlgn="base" hangingPunct="0">
              <a:spcBef>
                <a:spcPct val="0"/>
              </a:spcBef>
              <a:spcAft>
                <a:spcPct val="0"/>
              </a:spcAft>
              <a:buFontTx/>
              <a:buChar char="-"/>
            </a:pPr>
            <a:r>
              <a:rPr lang="pt-BR" altLang="pt-BR" sz="1400" b="1" dirty="0" err="1">
                <a:solidFill>
                  <a:srgbClr val="253A44"/>
                </a:solidFill>
                <a:latin typeface="Arial" panose="020B0604020202020204" pitchFamily="34" charset="0"/>
                <a:cs typeface="Arial" panose="020B0604020202020204" pitchFamily="34" charset="0"/>
              </a:rPr>
              <a:t>Smalldatetime</a:t>
            </a:r>
            <a:r>
              <a:rPr lang="pt-BR" altLang="pt-BR" sz="1400" b="1" dirty="0">
                <a:solidFill>
                  <a:srgbClr val="253A44"/>
                </a:solidFill>
                <a:latin typeface="Arial" panose="020B0604020202020204" pitchFamily="34" charset="0"/>
                <a:cs typeface="Arial" panose="020B0604020202020204" pitchFamily="34" charset="0"/>
              </a:rPr>
              <a:t> –</a:t>
            </a:r>
            <a:r>
              <a:rPr lang="pt-BR" altLang="pt-BR" sz="1400" dirty="0">
                <a:solidFill>
                  <a:srgbClr val="253A44"/>
                </a:solidFill>
                <a:latin typeface="Arial" panose="020B0604020202020204" pitchFamily="34" charset="0"/>
                <a:cs typeface="Arial" panose="020B0604020202020204" pitchFamily="34" charset="0"/>
              </a:rPr>
              <a:t> Aceita o uso de valores entre 1/1/1900 e 06/06/2079, sendo que sua precisão é de 1 minuto e ocupa 4 bytes em disco.</a:t>
            </a:r>
          </a:p>
          <a:p>
            <a:pPr marL="285750" lvl="0" indent="-285750" defTabSz="914400" eaLnBrk="0" fontAlgn="base" hangingPunct="0">
              <a:spcBef>
                <a:spcPct val="0"/>
              </a:spcBef>
              <a:spcAft>
                <a:spcPct val="0"/>
              </a:spcAft>
              <a:buFontTx/>
              <a:buChar char="-"/>
            </a:pPr>
            <a:endParaRPr lang="pt-BR" altLang="pt-BR" sz="1400" dirty="0">
              <a:solidFill>
                <a:srgbClr val="253A44"/>
              </a:solidFill>
              <a:latin typeface="Arial" panose="020B0604020202020204" pitchFamily="34" charset="0"/>
              <a:cs typeface="Arial" panose="020B0604020202020204" pitchFamily="34" charset="0"/>
            </a:endParaRPr>
          </a:p>
          <a:p>
            <a:pPr marL="285750" lvl="0" indent="-285750" defTabSz="914400" eaLnBrk="0" fontAlgn="base" hangingPunct="0">
              <a:spcBef>
                <a:spcPct val="0"/>
              </a:spcBef>
              <a:spcAft>
                <a:spcPct val="0"/>
              </a:spcAft>
              <a:buFontTx/>
              <a:buChar char="-"/>
            </a:pPr>
            <a:endParaRPr lang="pt-BR" altLang="pt-BR" sz="1400" dirty="0"/>
          </a:p>
          <a:p>
            <a:pPr marL="285750" lvl="0" indent="-285750" defTabSz="914400" eaLnBrk="0" fontAlgn="base" hangingPunct="0">
              <a:spcBef>
                <a:spcPct val="0"/>
              </a:spcBef>
              <a:spcAft>
                <a:spcPct val="0"/>
              </a:spcAft>
              <a:buFontTx/>
              <a:buChar char="-"/>
            </a:pPr>
            <a:endParaRPr lang="pt-BR" altLang="pt-BR" sz="1400" dirty="0">
              <a:solidFill>
                <a:srgbClr val="253A44"/>
              </a:solidFill>
              <a:latin typeface="Source Serif Pro"/>
            </a:endParaRPr>
          </a:p>
          <a:p>
            <a:pPr lvl="0" defTabSz="914400" eaLnBrk="0" fontAlgn="base" hangingPunct="0">
              <a:spcBef>
                <a:spcPct val="0"/>
              </a:spcBef>
              <a:spcAft>
                <a:spcPct val="0"/>
              </a:spcAft>
            </a:pPr>
            <a:r>
              <a:rPr lang="pt-BR" altLang="pt-BR" sz="1400" dirty="0">
                <a:solidFill>
                  <a:srgbClr val="253A44"/>
                </a:solidFill>
                <a:latin typeface="Source Serif Pro"/>
              </a:rPr>
              <a:t> </a:t>
            </a:r>
            <a:endParaRPr lang="pt-BR" altLang="pt-BR" sz="1400" dirty="0"/>
          </a:p>
        </p:txBody>
      </p:sp>
      <p:sp>
        <p:nvSpPr>
          <p:cNvPr id="7" name="Text Box 3"/>
          <p:cNvSpPr txBox="1">
            <a:spLocks noChangeArrowheads="1"/>
          </p:cNvSpPr>
          <p:nvPr/>
        </p:nvSpPr>
        <p:spPr bwMode="auto">
          <a:xfrm>
            <a:off x="443753" y="838638"/>
            <a:ext cx="6983413" cy="860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64511" rIns="0" bIns="0" anchor="ctr"/>
          <a:lstStyle>
            <a:lvl1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84000"/>
              </a:lnSpc>
            </a:pPr>
            <a:r>
              <a:rPr lang="pt-BR" altLang="pt-BR" sz="3200" b="1" dirty="0">
                <a:solidFill>
                  <a:schemeClr val="accent2">
                    <a:lumMod val="50000"/>
                  </a:schemeClr>
                </a:solidFill>
              </a:rPr>
              <a:t>Tipos de Dados </a:t>
            </a:r>
          </a:p>
        </p:txBody>
      </p:sp>
    </p:spTree>
    <p:extLst>
      <p:ext uri="{BB962C8B-B14F-4D97-AF65-F5344CB8AC3E}">
        <p14:creationId xmlns:p14="http://schemas.microsoft.com/office/powerpoint/2010/main" val="3540607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869131" y="8142969"/>
            <a:ext cx="9960746" cy="2654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76" rIns="90000" bIns="45000"/>
          <a:lstStyle>
            <a:lvl1pPr marL="215900" indent="-21590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9pPr>
          </a:lstStyle>
          <a:p>
            <a:pPr>
              <a:buSzPct val="45000"/>
              <a:buFont typeface="Wingdings" panose="05000000000000000000" pitchFamily="2" charset="2"/>
              <a:buNone/>
            </a:pPr>
            <a:endParaRPr lang="pt-BR" altLang="pt-BR" dirty="0"/>
          </a:p>
        </p:txBody>
      </p:sp>
      <p:pic>
        <p:nvPicPr>
          <p:cNvPr id="6" name="Picture 2" descr="Gama Academy | Aprender, Transformar e Impact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4364" y="64701"/>
            <a:ext cx="2992342" cy="1242937"/>
          </a:xfrm>
          <a:prstGeom prst="rect">
            <a:avLst/>
          </a:prstGeom>
          <a:noFill/>
          <a:extLst>
            <a:ext uri="{909E8E84-426E-40DD-AFC4-6F175D3DCCD1}">
              <a14:hiddenFill xmlns:a14="http://schemas.microsoft.com/office/drawing/2010/main">
                <a:solidFill>
                  <a:srgbClr val="FFFFFF"/>
                </a:solidFill>
              </a14:hiddenFill>
            </a:ext>
          </a:extLst>
        </p:spPr>
      </p:pic>
      <p:sp>
        <p:nvSpPr>
          <p:cNvPr id="2" name="Retângulo 1"/>
          <p:cNvSpPr/>
          <p:nvPr/>
        </p:nvSpPr>
        <p:spPr>
          <a:xfrm>
            <a:off x="593997" y="2447411"/>
            <a:ext cx="10950303" cy="1815882"/>
          </a:xfrm>
          <a:prstGeom prst="rect">
            <a:avLst/>
          </a:prstGeom>
        </p:spPr>
        <p:txBody>
          <a:bodyPr wrap="square">
            <a:spAutoFit/>
          </a:bodyPr>
          <a:lstStyle/>
          <a:p>
            <a:pPr lvl="0" defTabSz="914400" eaLnBrk="0" fontAlgn="base" hangingPunct="0">
              <a:spcBef>
                <a:spcPct val="0"/>
              </a:spcBef>
              <a:spcAft>
                <a:spcPct val="0"/>
              </a:spcAft>
            </a:pPr>
            <a:r>
              <a:rPr lang="pt-BR" altLang="pt-BR" sz="1400" b="1" dirty="0">
                <a:solidFill>
                  <a:schemeClr val="accent2">
                    <a:lumMod val="75000"/>
                  </a:schemeClr>
                </a:solidFill>
                <a:latin typeface="Arial" panose="020B0604020202020204" pitchFamily="34" charset="0"/>
                <a:cs typeface="Arial" panose="020B0604020202020204" pitchFamily="34" charset="0"/>
              </a:rPr>
              <a:t>- Baseados em Binários:</a:t>
            </a:r>
            <a:endParaRPr lang="pt-BR" altLang="pt-BR" sz="1400" dirty="0">
              <a:solidFill>
                <a:schemeClr val="accent2">
                  <a:lumMod val="75000"/>
                </a:schemeClr>
              </a:solidFill>
              <a:latin typeface="Source Serif Pro"/>
            </a:endParaRPr>
          </a:p>
          <a:p>
            <a:pPr lvl="0" defTabSz="914400" eaLnBrk="0" fontAlgn="base" hangingPunct="0">
              <a:spcBef>
                <a:spcPct val="0"/>
              </a:spcBef>
              <a:spcAft>
                <a:spcPct val="0"/>
              </a:spcAft>
            </a:pPr>
            <a:r>
              <a:rPr lang="pt-BR" altLang="pt-BR" sz="1400" dirty="0">
                <a:solidFill>
                  <a:srgbClr val="253A44"/>
                </a:solidFill>
                <a:latin typeface="Source Serif Pro"/>
              </a:rPr>
              <a:t> </a:t>
            </a:r>
            <a:endParaRPr lang="pt-BR" altLang="pt-BR" sz="1400" dirty="0"/>
          </a:p>
          <a:p>
            <a:pPr marL="285750" lvl="0" indent="-285750" defTabSz="914400" eaLnBrk="0" fontAlgn="base" hangingPunct="0">
              <a:spcBef>
                <a:spcPct val="0"/>
              </a:spcBef>
              <a:spcAft>
                <a:spcPct val="0"/>
              </a:spcAft>
              <a:buFontTx/>
              <a:buChar char="-"/>
            </a:pPr>
            <a:r>
              <a:rPr lang="pt-BR" altLang="pt-BR" sz="1400" b="1" dirty="0" err="1">
                <a:solidFill>
                  <a:srgbClr val="253A44"/>
                </a:solidFill>
                <a:latin typeface="Arial" panose="020B0604020202020204" pitchFamily="34" charset="0"/>
                <a:cs typeface="Arial" panose="020B0604020202020204" pitchFamily="34" charset="0"/>
              </a:rPr>
              <a:t>Binary</a:t>
            </a:r>
            <a:r>
              <a:rPr lang="pt-BR" altLang="pt-BR" sz="1400" b="1" dirty="0">
                <a:solidFill>
                  <a:srgbClr val="253A44"/>
                </a:solidFill>
                <a:latin typeface="Arial" panose="020B0604020202020204" pitchFamily="34" charset="0"/>
                <a:cs typeface="Arial" panose="020B0604020202020204" pitchFamily="34" charset="0"/>
              </a:rPr>
              <a:t>[(n)] –</a:t>
            </a:r>
            <a:r>
              <a:rPr lang="pt-BR" altLang="pt-BR" sz="1400" dirty="0">
                <a:solidFill>
                  <a:srgbClr val="253A44"/>
                </a:solidFill>
                <a:latin typeface="Arial" panose="020B0604020202020204" pitchFamily="34" charset="0"/>
                <a:cs typeface="Arial" panose="020B0604020202020204" pitchFamily="34" charset="0"/>
              </a:rPr>
              <a:t> Este </a:t>
            </a:r>
            <a:r>
              <a:rPr lang="pt-BR" altLang="pt-BR" sz="1400" dirty="0" err="1">
                <a:solidFill>
                  <a:srgbClr val="253A44"/>
                </a:solidFill>
                <a:latin typeface="Arial" panose="020B0604020202020204" pitchFamily="34" charset="0"/>
                <a:cs typeface="Arial" panose="020B0604020202020204" pitchFamily="34" charset="0"/>
              </a:rPr>
              <a:t>datatype</a:t>
            </a:r>
            <a:r>
              <a:rPr lang="pt-BR" altLang="pt-BR" sz="1400" dirty="0">
                <a:solidFill>
                  <a:srgbClr val="253A44"/>
                </a:solidFill>
                <a:latin typeface="Arial" panose="020B0604020202020204" pitchFamily="34" charset="0"/>
                <a:cs typeface="Arial" panose="020B0604020202020204" pitchFamily="34" charset="0"/>
              </a:rPr>
              <a:t> representa os dados que serão usados no formato binário. O espaço ocupado é de n+4 bytes, sendo que </a:t>
            </a:r>
            <a:r>
              <a:rPr lang="pt-BR" altLang="pt-BR" sz="1400" b="1" dirty="0">
                <a:solidFill>
                  <a:srgbClr val="253A44"/>
                </a:solidFill>
                <a:latin typeface="Arial" panose="020B0604020202020204" pitchFamily="34" charset="0"/>
                <a:cs typeface="Arial" panose="020B0604020202020204" pitchFamily="34" charset="0"/>
              </a:rPr>
              <a:t>n</a:t>
            </a:r>
            <a:r>
              <a:rPr lang="pt-BR" altLang="pt-BR" sz="1400" dirty="0">
                <a:solidFill>
                  <a:srgbClr val="253A44"/>
                </a:solidFill>
                <a:latin typeface="Arial" panose="020B0604020202020204" pitchFamily="34" charset="0"/>
                <a:cs typeface="Arial" panose="020B0604020202020204" pitchFamily="34" charset="0"/>
              </a:rPr>
              <a:t> pode variar entre 1 e 8000 bytes.</a:t>
            </a:r>
          </a:p>
          <a:p>
            <a:pPr marL="285750" lvl="0" indent="-285750" defTabSz="914400" eaLnBrk="0" fontAlgn="base" hangingPunct="0">
              <a:spcBef>
                <a:spcPct val="0"/>
              </a:spcBef>
              <a:spcAft>
                <a:spcPct val="0"/>
              </a:spcAft>
              <a:buFontTx/>
              <a:buChar char="-"/>
            </a:pPr>
            <a:endParaRPr lang="pt-BR" altLang="pt-BR" sz="1400" dirty="0"/>
          </a:p>
          <a:p>
            <a:pPr marL="285750" lvl="0" indent="-285750" defTabSz="914400" eaLnBrk="0" fontAlgn="base" hangingPunct="0">
              <a:spcBef>
                <a:spcPct val="0"/>
              </a:spcBef>
              <a:spcAft>
                <a:spcPct val="0"/>
              </a:spcAft>
              <a:buFontTx/>
              <a:buChar char="-"/>
            </a:pPr>
            <a:r>
              <a:rPr lang="pt-BR" altLang="pt-BR" sz="1400" b="1" dirty="0" err="1">
                <a:solidFill>
                  <a:srgbClr val="253A44"/>
                </a:solidFill>
                <a:latin typeface="Arial" panose="020B0604020202020204" pitchFamily="34" charset="0"/>
                <a:cs typeface="Arial" panose="020B0604020202020204" pitchFamily="34" charset="0"/>
              </a:rPr>
              <a:t>Varbinary</a:t>
            </a:r>
            <a:r>
              <a:rPr lang="pt-BR" altLang="pt-BR" sz="1400" b="1" dirty="0">
                <a:solidFill>
                  <a:srgbClr val="253A44"/>
                </a:solidFill>
                <a:latin typeface="Arial" panose="020B0604020202020204" pitchFamily="34" charset="0"/>
                <a:cs typeface="Arial" panose="020B0604020202020204" pitchFamily="34" charset="0"/>
              </a:rPr>
              <a:t>[(n)] –</a:t>
            </a:r>
            <a:r>
              <a:rPr lang="pt-BR" altLang="pt-BR" sz="1400" dirty="0">
                <a:solidFill>
                  <a:srgbClr val="253A44"/>
                </a:solidFill>
                <a:latin typeface="Arial" panose="020B0604020202020204" pitchFamily="34" charset="0"/>
                <a:cs typeface="Arial" panose="020B0604020202020204" pitchFamily="34" charset="0"/>
              </a:rPr>
              <a:t> Aqui também é usado o formato binário, o espaço ocupado e a variação de </a:t>
            </a:r>
            <a:r>
              <a:rPr lang="pt-BR" altLang="pt-BR" sz="1400" b="1" dirty="0">
                <a:solidFill>
                  <a:srgbClr val="253A44"/>
                </a:solidFill>
                <a:latin typeface="Arial" panose="020B0604020202020204" pitchFamily="34" charset="0"/>
                <a:cs typeface="Arial" panose="020B0604020202020204" pitchFamily="34" charset="0"/>
              </a:rPr>
              <a:t>n</a:t>
            </a:r>
            <a:r>
              <a:rPr lang="pt-BR" altLang="pt-BR" sz="1400" dirty="0">
                <a:solidFill>
                  <a:srgbClr val="253A44"/>
                </a:solidFill>
                <a:latin typeface="Arial" panose="020B0604020202020204" pitchFamily="34" charset="0"/>
                <a:cs typeface="Arial" panose="020B0604020202020204" pitchFamily="34" charset="0"/>
              </a:rPr>
              <a:t> é igual ao anterior.</a:t>
            </a:r>
          </a:p>
          <a:p>
            <a:pPr marL="285750" lvl="0" indent="-285750" defTabSz="914400" eaLnBrk="0" fontAlgn="base" hangingPunct="0">
              <a:spcBef>
                <a:spcPct val="0"/>
              </a:spcBef>
              <a:spcAft>
                <a:spcPct val="0"/>
              </a:spcAft>
              <a:buFontTx/>
              <a:buChar char="-"/>
            </a:pPr>
            <a:endParaRPr lang="pt-BR" altLang="pt-BR" sz="1400" dirty="0"/>
          </a:p>
          <a:p>
            <a:pPr marL="285750" lvl="0" indent="-285750" defTabSz="914400" eaLnBrk="0" fontAlgn="base" hangingPunct="0">
              <a:spcBef>
                <a:spcPct val="0"/>
              </a:spcBef>
              <a:spcAft>
                <a:spcPct val="0"/>
              </a:spcAft>
              <a:buFontTx/>
              <a:buChar char="-"/>
            </a:pPr>
            <a:r>
              <a:rPr lang="pt-BR" altLang="pt-BR" sz="1400" b="1" dirty="0" err="1">
                <a:solidFill>
                  <a:srgbClr val="253A44"/>
                </a:solidFill>
                <a:latin typeface="Arial" panose="020B0604020202020204" pitchFamily="34" charset="0"/>
                <a:cs typeface="Arial" panose="020B0604020202020204" pitchFamily="34" charset="0"/>
              </a:rPr>
              <a:t>Image</a:t>
            </a:r>
            <a:r>
              <a:rPr lang="pt-BR" altLang="pt-BR" sz="1400" b="1" dirty="0">
                <a:solidFill>
                  <a:srgbClr val="253A44"/>
                </a:solidFill>
                <a:latin typeface="Arial" panose="020B0604020202020204" pitchFamily="34" charset="0"/>
                <a:cs typeface="Arial" panose="020B0604020202020204" pitchFamily="34" charset="0"/>
              </a:rPr>
              <a:t> –</a:t>
            </a:r>
            <a:r>
              <a:rPr lang="pt-BR" altLang="pt-BR" sz="1400" dirty="0">
                <a:solidFill>
                  <a:srgbClr val="253A44"/>
                </a:solidFill>
                <a:latin typeface="Arial" panose="020B0604020202020204" pitchFamily="34" charset="0"/>
                <a:cs typeface="Arial" panose="020B0604020202020204" pitchFamily="34" charset="0"/>
              </a:rPr>
              <a:t> O formato binário também é usado aqui, sendo que o espaço ocupado é de 2^31-1 bytes ou </a:t>
            </a:r>
            <a:r>
              <a:rPr lang="pt-BR" altLang="pt-BR" sz="1400" b="1" dirty="0">
                <a:solidFill>
                  <a:srgbClr val="253A44"/>
                </a:solidFill>
                <a:latin typeface="Arial" panose="020B0604020202020204" pitchFamily="34" charset="0"/>
                <a:cs typeface="Arial" panose="020B0604020202020204" pitchFamily="34" charset="0"/>
              </a:rPr>
              <a:t>2.147.483.647</a:t>
            </a:r>
            <a:r>
              <a:rPr lang="pt-BR" altLang="pt-BR" sz="1400" dirty="0">
                <a:solidFill>
                  <a:srgbClr val="253A44"/>
                </a:solidFill>
                <a:latin typeface="Arial" panose="020B0604020202020204" pitchFamily="34" charset="0"/>
                <a:cs typeface="Arial" panose="020B0604020202020204" pitchFamily="34" charset="0"/>
              </a:rPr>
              <a:t>.</a:t>
            </a:r>
          </a:p>
        </p:txBody>
      </p:sp>
      <p:sp>
        <p:nvSpPr>
          <p:cNvPr id="7" name="Text Box 3"/>
          <p:cNvSpPr txBox="1">
            <a:spLocks noChangeArrowheads="1"/>
          </p:cNvSpPr>
          <p:nvPr/>
        </p:nvSpPr>
        <p:spPr bwMode="auto">
          <a:xfrm>
            <a:off x="443753" y="838638"/>
            <a:ext cx="6983413" cy="860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64511" rIns="0" bIns="0" anchor="ctr"/>
          <a:lstStyle>
            <a:lvl1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84000"/>
              </a:lnSpc>
            </a:pPr>
            <a:r>
              <a:rPr lang="pt-BR" altLang="pt-BR" sz="3200" b="1" dirty="0">
                <a:solidFill>
                  <a:schemeClr val="accent2">
                    <a:lumMod val="50000"/>
                  </a:schemeClr>
                </a:solidFill>
              </a:rPr>
              <a:t>Tipos de Dados </a:t>
            </a:r>
          </a:p>
        </p:txBody>
      </p:sp>
    </p:spTree>
    <p:extLst>
      <p:ext uri="{BB962C8B-B14F-4D97-AF65-F5344CB8AC3E}">
        <p14:creationId xmlns:p14="http://schemas.microsoft.com/office/powerpoint/2010/main" val="26702618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262754" y="877425"/>
            <a:ext cx="10223501" cy="860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64511" rIns="0" bIns="0" anchor="ctr"/>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9pPr>
          </a:lstStyle>
          <a:p>
            <a:pPr algn="ctr" hangingPunct="1">
              <a:lnSpc>
                <a:spcPct val="84000"/>
              </a:lnSpc>
            </a:pPr>
            <a:r>
              <a:rPr lang="pt-BR" altLang="pt-BR" sz="3200" b="1" dirty="0">
                <a:solidFill>
                  <a:schemeClr val="accent2">
                    <a:lumMod val="50000"/>
                  </a:schemeClr>
                </a:solidFill>
              </a:rPr>
              <a:t>Sintaxe dos Comandos </a:t>
            </a:r>
            <a:r>
              <a:rPr lang="pt-BR" altLang="pt-BR" sz="3200" b="1" dirty="0" err="1">
                <a:solidFill>
                  <a:schemeClr val="accent2">
                    <a:lumMod val="50000"/>
                  </a:schemeClr>
                </a:solidFill>
              </a:rPr>
              <a:t>Create</a:t>
            </a:r>
            <a:r>
              <a:rPr lang="pt-BR" altLang="pt-BR" sz="3200" b="1" dirty="0">
                <a:solidFill>
                  <a:schemeClr val="accent2">
                    <a:lumMod val="50000"/>
                  </a:schemeClr>
                </a:solidFill>
              </a:rPr>
              <a:t> </a:t>
            </a:r>
            <a:r>
              <a:rPr lang="pt-BR" altLang="pt-BR" sz="3200" b="1" dirty="0" err="1">
                <a:solidFill>
                  <a:schemeClr val="accent2">
                    <a:lumMod val="50000"/>
                  </a:schemeClr>
                </a:solidFill>
              </a:rPr>
              <a:t>DataBase</a:t>
            </a:r>
            <a:r>
              <a:rPr lang="pt-BR" altLang="pt-BR" sz="3200" b="1" dirty="0">
                <a:solidFill>
                  <a:schemeClr val="accent2">
                    <a:lumMod val="50000"/>
                  </a:schemeClr>
                </a:solidFill>
              </a:rPr>
              <a:t> e </a:t>
            </a:r>
            <a:r>
              <a:rPr lang="pt-BR" altLang="pt-BR" sz="3200" b="1" dirty="0" err="1">
                <a:solidFill>
                  <a:schemeClr val="accent2">
                    <a:lumMod val="50000"/>
                  </a:schemeClr>
                </a:solidFill>
              </a:rPr>
              <a:t>Table</a:t>
            </a:r>
            <a:endParaRPr lang="pt-BR" altLang="pt-BR" sz="3200" b="1" dirty="0">
              <a:solidFill>
                <a:schemeClr val="accent2">
                  <a:lumMod val="50000"/>
                </a:schemeClr>
              </a:solidFill>
            </a:endParaRPr>
          </a:p>
        </p:txBody>
      </p:sp>
      <p:sp>
        <p:nvSpPr>
          <p:cNvPr id="5" name="Text Box 4"/>
          <p:cNvSpPr txBox="1">
            <a:spLocks noChangeArrowheads="1"/>
          </p:cNvSpPr>
          <p:nvPr/>
        </p:nvSpPr>
        <p:spPr bwMode="auto">
          <a:xfrm>
            <a:off x="721881" y="1791744"/>
            <a:ext cx="9023010" cy="481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76" rIns="90000" bIns="45000"/>
          <a:lstStyle>
            <a:lvl1pPr marL="215900" indent="-21590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9pPr>
          </a:lstStyle>
          <a:p>
            <a:pPr>
              <a:buSzPct val="45000"/>
              <a:buFont typeface="Wingdings" panose="05000000000000000000" pitchFamily="2" charset="2"/>
              <a:buNone/>
            </a:pPr>
            <a:r>
              <a:rPr lang="pt-BR" altLang="pt-BR" b="1" dirty="0" err="1"/>
              <a:t>Create</a:t>
            </a:r>
            <a:r>
              <a:rPr lang="pt-BR" altLang="pt-BR" b="1" dirty="0"/>
              <a:t> </a:t>
            </a:r>
            <a:r>
              <a:rPr lang="pt-BR" altLang="pt-BR" b="1" dirty="0" err="1"/>
              <a:t>DataBase</a:t>
            </a:r>
            <a:r>
              <a:rPr lang="pt-BR" altLang="pt-BR" b="1" dirty="0"/>
              <a:t> = </a:t>
            </a:r>
            <a:r>
              <a:rPr lang="pt-BR" altLang="pt-BR" dirty="0"/>
              <a:t>O </a:t>
            </a:r>
            <a:r>
              <a:rPr lang="pt-BR" altLang="pt-BR" dirty="0" err="1"/>
              <a:t>DataBase</a:t>
            </a:r>
            <a:r>
              <a:rPr lang="pt-BR" altLang="pt-BR" dirty="0"/>
              <a:t> é o repositório que iremos criar do  Banco de Dados o nome do Banco da Empresa.</a:t>
            </a:r>
          </a:p>
          <a:p>
            <a:pPr>
              <a:buSzPct val="45000"/>
              <a:buFont typeface="Wingdings" panose="05000000000000000000" pitchFamily="2" charset="2"/>
              <a:buNone/>
            </a:pPr>
            <a:endParaRPr lang="pt-BR" altLang="pt-BR" dirty="0"/>
          </a:p>
          <a:p>
            <a:pPr>
              <a:buSzPct val="45000"/>
              <a:buFont typeface="Wingdings" panose="05000000000000000000" pitchFamily="2" charset="2"/>
              <a:buNone/>
            </a:pPr>
            <a:r>
              <a:rPr lang="pt-BR" altLang="pt-BR" sz="1200" b="1" dirty="0"/>
              <a:t>Sua Sintaxe</a:t>
            </a:r>
          </a:p>
          <a:p>
            <a:pPr>
              <a:buSzPct val="45000"/>
              <a:buFont typeface="Wingdings" panose="05000000000000000000" pitchFamily="2" charset="2"/>
              <a:buNone/>
            </a:pPr>
            <a:endParaRPr lang="pt-BR" altLang="pt-BR" sz="1200" dirty="0"/>
          </a:p>
          <a:p>
            <a:pPr>
              <a:buSzPct val="45000"/>
              <a:buFont typeface="Wingdings" panose="05000000000000000000" pitchFamily="2" charset="2"/>
              <a:buNone/>
            </a:pPr>
            <a:r>
              <a:rPr lang="pt-BR" altLang="pt-BR" sz="1200" dirty="0" err="1"/>
              <a:t>Create</a:t>
            </a:r>
            <a:r>
              <a:rPr lang="pt-BR" altLang="pt-BR" sz="1200" dirty="0"/>
              <a:t> </a:t>
            </a:r>
            <a:r>
              <a:rPr lang="pt-BR" altLang="pt-BR" sz="1200" dirty="0" err="1"/>
              <a:t>DataBase</a:t>
            </a:r>
            <a:r>
              <a:rPr lang="pt-BR" altLang="pt-BR" sz="1200" dirty="0"/>
              <a:t> </a:t>
            </a:r>
            <a:r>
              <a:rPr lang="pt-BR" altLang="pt-BR" sz="1200" dirty="0" err="1"/>
              <a:t>nome_banco</a:t>
            </a:r>
            <a:r>
              <a:rPr lang="pt-BR" altLang="pt-BR" sz="1200" dirty="0"/>
              <a:t> de dados  </a:t>
            </a:r>
          </a:p>
          <a:p>
            <a:pPr>
              <a:buSzPct val="45000"/>
              <a:buFont typeface="Wingdings" panose="05000000000000000000" pitchFamily="2" charset="2"/>
              <a:buNone/>
            </a:pPr>
            <a:endParaRPr lang="pt-BR" altLang="pt-BR" b="1" dirty="0"/>
          </a:p>
          <a:p>
            <a:pPr marL="0" indent="0">
              <a:buSzPct val="45000"/>
            </a:pPr>
            <a:r>
              <a:rPr lang="pt-BR" altLang="pt-BR" b="1" dirty="0" err="1"/>
              <a:t>Create</a:t>
            </a:r>
            <a:r>
              <a:rPr lang="pt-BR" altLang="pt-BR" b="1" dirty="0"/>
              <a:t> </a:t>
            </a:r>
            <a:r>
              <a:rPr lang="pt-BR" altLang="pt-BR" b="1" dirty="0" err="1"/>
              <a:t>Table</a:t>
            </a:r>
            <a:r>
              <a:rPr lang="pt-BR" altLang="pt-BR" b="1" dirty="0"/>
              <a:t> = </a:t>
            </a:r>
            <a:r>
              <a:rPr lang="pt-BR" altLang="pt-BR" dirty="0"/>
              <a:t>O comando </a:t>
            </a:r>
            <a:r>
              <a:rPr lang="pt-BR" altLang="pt-BR" dirty="0" err="1"/>
              <a:t>Create</a:t>
            </a:r>
            <a:r>
              <a:rPr lang="pt-BR" altLang="pt-BR" dirty="0"/>
              <a:t> </a:t>
            </a:r>
            <a:r>
              <a:rPr lang="pt-BR" altLang="pt-BR" dirty="0" err="1"/>
              <a:t>Table</a:t>
            </a:r>
            <a:r>
              <a:rPr lang="pt-BR" altLang="pt-BR" dirty="0"/>
              <a:t> permite criar a tabela dentro do Banco de Dados</a:t>
            </a:r>
          </a:p>
          <a:p>
            <a:pPr>
              <a:buSzPct val="45000"/>
              <a:buFont typeface="Wingdings" panose="05000000000000000000" pitchFamily="2" charset="2"/>
              <a:buNone/>
            </a:pPr>
            <a:endParaRPr lang="pt-BR" altLang="pt-BR" dirty="0"/>
          </a:p>
          <a:p>
            <a:pPr>
              <a:buSzPct val="45000"/>
              <a:buFont typeface="Wingdings" panose="05000000000000000000" pitchFamily="2" charset="2"/>
              <a:buNone/>
            </a:pPr>
            <a:r>
              <a:rPr lang="pt-BR" altLang="pt-BR" sz="1200" b="1" dirty="0"/>
              <a:t>Sua Sintaxe</a:t>
            </a:r>
          </a:p>
          <a:p>
            <a:pPr>
              <a:buSzPct val="45000"/>
              <a:buFont typeface="Wingdings" panose="05000000000000000000" pitchFamily="2" charset="2"/>
              <a:buNone/>
            </a:pPr>
            <a:endParaRPr lang="pt-BR" altLang="pt-BR" sz="1200" dirty="0"/>
          </a:p>
          <a:p>
            <a:pPr>
              <a:buSzPct val="45000"/>
              <a:buFont typeface="Wingdings" panose="05000000000000000000" pitchFamily="2" charset="2"/>
              <a:buNone/>
            </a:pPr>
            <a:r>
              <a:rPr lang="pt-BR" altLang="pt-BR" sz="1200" dirty="0"/>
              <a:t>CREATE TABLE </a:t>
            </a:r>
            <a:r>
              <a:rPr lang="pt-BR" altLang="pt-BR" sz="1200" dirty="0" err="1"/>
              <a:t>Nome_da_Tabela</a:t>
            </a:r>
            <a:endParaRPr lang="pt-BR" altLang="pt-BR" sz="1200" dirty="0"/>
          </a:p>
          <a:p>
            <a:pPr>
              <a:buSzPct val="45000"/>
              <a:buFont typeface="Wingdings" panose="05000000000000000000" pitchFamily="2" charset="2"/>
              <a:buNone/>
            </a:pPr>
            <a:endParaRPr lang="pt-BR" altLang="pt-BR" sz="1200" dirty="0"/>
          </a:p>
          <a:p>
            <a:pPr>
              <a:buSzPct val="45000"/>
              <a:buFont typeface="Wingdings" panose="05000000000000000000" pitchFamily="2" charset="2"/>
              <a:buNone/>
            </a:pPr>
            <a:r>
              <a:rPr lang="pt-BR" altLang="pt-BR" sz="1200" dirty="0"/>
              <a:t>(</a:t>
            </a:r>
          </a:p>
          <a:p>
            <a:pPr>
              <a:buSzPct val="45000"/>
              <a:buFont typeface="Wingdings" panose="05000000000000000000" pitchFamily="2" charset="2"/>
              <a:buNone/>
            </a:pPr>
            <a:endParaRPr lang="pt-BR" altLang="pt-BR" sz="1200" dirty="0"/>
          </a:p>
          <a:p>
            <a:pPr>
              <a:buSzPct val="45000"/>
              <a:buFont typeface="Wingdings" panose="05000000000000000000" pitchFamily="2" charset="2"/>
              <a:buNone/>
            </a:pPr>
            <a:r>
              <a:rPr lang="pt-BR" altLang="pt-BR" sz="1200" dirty="0"/>
              <a:t>Atributo1      Tipo,</a:t>
            </a:r>
          </a:p>
          <a:p>
            <a:pPr>
              <a:buSzPct val="45000"/>
              <a:buFont typeface="Wingdings" panose="05000000000000000000" pitchFamily="2" charset="2"/>
              <a:buNone/>
            </a:pPr>
            <a:endParaRPr lang="pt-BR" altLang="pt-BR" sz="1200" dirty="0"/>
          </a:p>
          <a:p>
            <a:pPr>
              <a:buSzPct val="45000"/>
              <a:buFont typeface="Wingdings" panose="05000000000000000000" pitchFamily="2" charset="2"/>
              <a:buNone/>
            </a:pPr>
            <a:r>
              <a:rPr lang="pt-BR" altLang="pt-BR" sz="1200" dirty="0"/>
              <a:t>Atributo2      Tipo,</a:t>
            </a:r>
          </a:p>
          <a:p>
            <a:pPr>
              <a:buSzPct val="45000"/>
              <a:buFont typeface="Wingdings" panose="05000000000000000000" pitchFamily="2" charset="2"/>
              <a:buNone/>
            </a:pPr>
            <a:endParaRPr lang="pt-BR" altLang="pt-BR" sz="1200" dirty="0"/>
          </a:p>
          <a:p>
            <a:pPr>
              <a:buSzPct val="45000"/>
              <a:buFont typeface="Wingdings" panose="05000000000000000000" pitchFamily="2" charset="2"/>
              <a:buNone/>
            </a:pPr>
            <a:r>
              <a:rPr lang="pt-BR" altLang="pt-BR" sz="1200" dirty="0"/>
              <a:t>Atributo3      Tipo</a:t>
            </a:r>
          </a:p>
          <a:p>
            <a:pPr>
              <a:buSzPct val="45000"/>
              <a:buFont typeface="Wingdings" panose="05000000000000000000" pitchFamily="2" charset="2"/>
              <a:buNone/>
            </a:pPr>
            <a:endParaRPr lang="pt-BR" altLang="pt-BR" sz="1200" dirty="0"/>
          </a:p>
          <a:p>
            <a:pPr>
              <a:buSzPct val="45000"/>
              <a:buFont typeface="Wingdings" panose="05000000000000000000" pitchFamily="2" charset="2"/>
              <a:buNone/>
            </a:pPr>
            <a:r>
              <a:rPr lang="pt-BR" altLang="pt-BR" sz="1200" dirty="0"/>
              <a:t>)</a:t>
            </a:r>
          </a:p>
          <a:p>
            <a:pPr>
              <a:buSzPct val="45000"/>
              <a:buFont typeface="Wingdings" panose="05000000000000000000" pitchFamily="2" charset="2"/>
              <a:buNone/>
            </a:pPr>
            <a:endParaRPr lang="pt-BR" altLang="pt-BR" sz="1200" dirty="0"/>
          </a:p>
        </p:txBody>
      </p:sp>
      <p:sp>
        <p:nvSpPr>
          <p:cNvPr id="6" name="Text Box 5"/>
          <p:cNvSpPr txBox="1">
            <a:spLocks noChangeArrowheads="1"/>
          </p:cNvSpPr>
          <p:nvPr/>
        </p:nvSpPr>
        <p:spPr bwMode="auto">
          <a:xfrm>
            <a:off x="4709569" y="5157652"/>
            <a:ext cx="4381500" cy="1293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55584" rIns="90000" bIns="45000"/>
          <a:lstStyle>
            <a:lvl1pPr>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Microsoft YaHei" panose="020B0503020204020204" pitchFamily="34" charset="-122"/>
              </a:defRPr>
            </a:lvl9pPr>
          </a:lstStyle>
          <a:p>
            <a:endParaRPr lang="pt-BR" altLang="pt-BR" sz="1200" dirty="0"/>
          </a:p>
          <a:p>
            <a:r>
              <a:rPr lang="pt-BR" altLang="pt-BR" sz="1200" b="1" dirty="0"/>
              <a:t>Atributos</a:t>
            </a:r>
            <a:r>
              <a:rPr lang="pt-BR" altLang="pt-BR" sz="1200" dirty="0"/>
              <a:t>: são os item da sua tabela. Exemplo: código, nome, e-mail, telefone, endereço.</a:t>
            </a:r>
          </a:p>
          <a:p>
            <a:endParaRPr lang="pt-BR" altLang="pt-BR" sz="1200" dirty="0"/>
          </a:p>
          <a:p>
            <a:r>
              <a:rPr lang="pt-BR" altLang="pt-BR" sz="1200" b="1" dirty="0"/>
              <a:t>Tipos:</a:t>
            </a:r>
            <a:r>
              <a:rPr lang="pt-BR" altLang="pt-BR" sz="1200" dirty="0"/>
              <a:t> são as definições que os seus atributos recebem. Exemplo: inteiro, booleano, caracteres. Mais a frente vamos ver os tipos de dados do SQL.</a:t>
            </a:r>
          </a:p>
        </p:txBody>
      </p:sp>
      <p:pic>
        <p:nvPicPr>
          <p:cNvPr id="7" name="Picture 2" descr="Gama Academy | Aprender, Transformar e Impact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4364" y="64701"/>
            <a:ext cx="2992342" cy="1242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70228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262754" y="877425"/>
            <a:ext cx="10223501" cy="860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64511" rIns="0" bIns="0" anchor="ctr"/>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9pPr>
          </a:lstStyle>
          <a:p>
            <a:pPr algn="ctr" hangingPunct="1">
              <a:lnSpc>
                <a:spcPct val="84000"/>
              </a:lnSpc>
            </a:pPr>
            <a:r>
              <a:rPr lang="pt-BR" altLang="pt-BR" sz="3200" b="1" dirty="0">
                <a:solidFill>
                  <a:schemeClr val="accent2">
                    <a:lumMod val="50000"/>
                  </a:schemeClr>
                </a:solidFill>
              </a:rPr>
              <a:t>Sintaxe do Comando Use </a:t>
            </a:r>
            <a:r>
              <a:rPr lang="pt-BR" altLang="pt-BR" sz="3200" b="1" dirty="0" err="1">
                <a:solidFill>
                  <a:schemeClr val="accent2">
                    <a:lumMod val="50000"/>
                  </a:schemeClr>
                </a:solidFill>
              </a:rPr>
              <a:t>DataBase</a:t>
            </a:r>
            <a:endParaRPr lang="pt-BR" altLang="pt-BR" sz="3200" b="1" dirty="0">
              <a:solidFill>
                <a:schemeClr val="accent2">
                  <a:lumMod val="50000"/>
                </a:schemeClr>
              </a:solidFill>
            </a:endParaRPr>
          </a:p>
        </p:txBody>
      </p:sp>
      <p:sp>
        <p:nvSpPr>
          <p:cNvPr id="5" name="Text Box 4"/>
          <p:cNvSpPr txBox="1">
            <a:spLocks noChangeArrowheads="1"/>
          </p:cNvSpPr>
          <p:nvPr/>
        </p:nvSpPr>
        <p:spPr bwMode="auto">
          <a:xfrm>
            <a:off x="721881" y="1791744"/>
            <a:ext cx="9023010" cy="481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76" rIns="90000" bIns="45000"/>
          <a:lstStyle>
            <a:lvl1pPr marL="215900" indent="-21590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9pPr>
          </a:lstStyle>
          <a:p>
            <a:pPr>
              <a:buSzPct val="45000"/>
              <a:buFont typeface="Wingdings" panose="05000000000000000000" pitchFamily="2" charset="2"/>
              <a:buNone/>
            </a:pPr>
            <a:endParaRPr lang="pt-BR" altLang="pt-BR" b="1" dirty="0"/>
          </a:p>
          <a:p>
            <a:pPr>
              <a:buSzPct val="45000"/>
            </a:pPr>
            <a:r>
              <a:rPr lang="pt-BR" b="1" dirty="0">
                <a:solidFill>
                  <a:schemeClr val="accent2">
                    <a:lumMod val="50000"/>
                  </a:schemeClr>
                </a:solidFill>
              </a:rPr>
              <a:t>USE </a:t>
            </a:r>
            <a:r>
              <a:rPr lang="pt-BR" b="1" dirty="0" err="1">
                <a:solidFill>
                  <a:schemeClr val="accent2">
                    <a:lumMod val="50000"/>
                  </a:schemeClr>
                </a:solidFill>
              </a:rPr>
              <a:t>DataBase</a:t>
            </a:r>
            <a:endParaRPr lang="pt-BR" b="1" dirty="0">
              <a:solidFill>
                <a:schemeClr val="accent2">
                  <a:lumMod val="50000"/>
                </a:schemeClr>
              </a:solidFill>
            </a:endParaRPr>
          </a:p>
          <a:p>
            <a:pPr>
              <a:buSzPct val="45000"/>
              <a:buFont typeface="Wingdings" panose="05000000000000000000" pitchFamily="2" charset="2"/>
              <a:buNone/>
            </a:pPr>
            <a:endParaRPr lang="pt-BR" altLang="pt-BR" b="1" dirty="0"/>
          </a:p>
          <a:p>
            <a:pPr>
              <a:buSzPct val="45000"/>
              <a:buFont typeface="Wingdings" panose="05000000000000000000" pitchFamily="2" charset="2"/>
              <a:buNone/>
            </a:pPr>
            <a:endParaRPr lang="pt-BR" altLang="pt-BR" b="1" dirty="0"/>
          </a:p>
          <a:p>
            <a:pPr>
              <a:buSzPct val="45000"/>
              <a:buFont typeface="Wingdings" panose="05000000000000000000" pitchFamily="2" charset="2"/>
              <a:buNone/>
            </a:pPr>
            <a:r>
              <a:rPr lang="pt-BR" altLang="pt-BR" b="1" dirty="0"/>
              <a:t> </a:t>
            </a:r>
            <a:r>
              <a:rPr lang="pt-BR" dirty="0"/>
              <a:t>Altera o contexto de banco de dados para o banco de dados ou instantâneo de banco de dados especificado no SQL, permite instanciar o DATBASE.</a:t>
            </a:r>
          </a:p>
          <a:p>
            <a:pPr>
              <a:buSzPct val="45000"/>
              <a:buFont typeface="Wingdings" panose="05000000000000000000" pitchFamily="2" charset="2"/>
              <a:buNone/>
            </a:pPr>
            <a:endParaRPr lang="pt-BR" altLang="pt-BR" dirty="0"/>
          </a:p>
          <a:p>
            <a:pPr>
              <a:buSzPct val="45000"/>
              <a:buFont typeface="Wingdings" panose="05000000000000000000" pitchFamily="2" charset="2"/>
              <a:buNone/>
            </a:pPr>
            <a:endParaRPr lang="pt-BR" altLang="pt-BR" sz="1200" b="1" dirty="0"/>
          </a:p>
          <a:p>
            <a:pPr>
              <a:buSzPct val="45000"/>
              <a:buFont typeface="Wingdings" panose="05000000000000000000" pitchFamily="2" charset="2"/>
              <a:buNone/>
            </a:pPr>
            <a:r>
              <a:rPr lang="pt-BR" altLang="pt-BR" sz="1200" b="1" dirty="0"/>
              <a:t>Sua Sintaxe</a:t>
            </a:r>
          </a:p>
          <a:p>
            <a:pPr>
              <a:buSzPct val="45000"/>
              <a:buFont typeface="Wingdings" panose="05000000000000000000" pitchFamily="2" charset="2"/>
              <a:buNone/>
            </a:pPr>
            <a:endParaRPr lang="pt-BR" altLang="pt-BR" sz="1200" dirty="0"/>
          </a:p>
          <a:p>
            <a:pPr>
              <a:buSzPct val="45000"/>
              <a:buFont typeface="Wingdings" panose="05000000000000000000" pitchFamily="2" charset="2"/>
              <a:buNone/>
            </a:pPr>
            <a:r>
              <a:rPr lang="pt-BR" dirty="0"/>
              <a:t>USE ( </a:t>
            </a:r>
            <a:r>
              <a:rPr lang="pt-BR" dirty="0" err="1"/>
              <a:t>database_name</a:t>
            </a:r>
            <a:r>
              <a:rPr lang="pt-BR" dirty="0"/>
              <a:t> );</a:t>
            </a:r>
            <a:endParaRPr lang="pt-BR" altLang="pt-BR" b="1" dirty="0"/>
          </a:p>
        </p:txBody>
      </p:sp>
      <p:pic>
        <p:nvPicPr>
          <p:cNvPr id="7" name="Picture 2" descr="Gama Academy | Aprender, Transformar e Impact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4364" y="64701"/>
            <a:ext cx="2992342" cy="1242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5133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3252652" y="1137541"/>
            <a:ext cx="7289074" cy="5262979"/>
          </a:xfrm>
          <a:prstGeom prst="rect">
            <a:avLst/>
          </a:prstGeom>
        </p:spPr>
        <p:txBody>
          <a:bodyPr wrap="square">
            <a:spAutoFit/>
          </a:bodyPr>
          <a:lstStyle/>
          <a:p>
            <a:r>
              <a:rPr lang="pt-BR" sz="1400" dirty="0">
                <a:solidFill>
                  <a:srgbClr val="000000"/>
                </a:solidFill>
                <a:latin typeface="Tahoma" panose="020B0604030504040204" pitchFamily="34" charset="0"/>
              </a:rPr>
              <a:t>Possui graduação Superior em Tecnologia em Informática - </a:t>
            </a:r>
            <a:r>
              <a:rPr lang="pt-BR" sz="1400" dirty="0" err="1">
                <a:solidFill>
                  <a:srgbClr val="000000"/>
                </a:solidFill>
                <a:latin typeface="Tahoma" panose="020B0604030504040204" pitchFamily="34" charset="0"/>
              </a:rPr>
              <a:t>Uniclar</a:t>
            </a:r>
            <a:r>
              <a:rPr lang="pt-BR" sz="1400" dirty="0">
                <a:solidFill>
                  <a:srgbClr val="000000"/>
                </a:solidFill>
                <a:latin typeface="Tahoma" panose="020B0604030504040204" pitchFamily="34" charset="0"/>
              </a:rPr>
              <a:t> - União das Faculdades </a:t>
            </a:r>
            <a:r>
              <a:rPr lang="pt-BR" sz="1400" dirty="0" err="1">
                <a:solidFill>
                  <a:srgbClr val="000000"/>
                </a:solidFill>
                <a:latin typeface="Tahoma" panose="020B0604030504040204" pitchFamily="34" charset="0"/>
              </a:rPr>
              <a:t>Claretianas</a:t>
            </a:r>
            <a:r>
              <a:rPr lang="pt-BR" sz="1400" dirty="0">
                <a:solidFill>
                  <a:srgbClr val="000000"/>
                </a:solidFill>
                <a:latin typeface="Tahoma" panose="020B0604030504040204" pitchFamily="34" charset="0"/>
              </a:rPr>
              <a:t> (2001)</a:t>
            </a:r>
          </a:p>
          <a:p>
            <a:r>
              <a:rPr lang="pt-BR" sz="1400" dirty="0">
                <a:solidFill>
                  <a:srgbClr val="000000"/>
                </a:solidFill>
                <a:latin typeface="Tahoma" panose="020B0604030504040204" pitchFamily="34" charset="0"/>
              </a:rPr>
              <a:t>Tem Mestrado Interdisciplinar em Educação, Adm. e Comunicação pela Universidade São Marcos (2006). </a:t>
            </a:r>
          </a:p>
          <a:p>
            <a:endParaRPr lang="pt-BR" sz="1400" dirty="0">
              <a:solidFill>
                <a:srgbClr val="000000"/>
              </a:solidFill>
              <a:latin typeface="Tahoma" panose="020B0604030504040204" pitchFamily="34" charset="0"/>
            </a:endParaRPr>
          </a:p>
          <a:p>
            <a:r>
              <a:rPr lang="pt-BR" sz="1400" dirty="0">
                <a:solidFill>
                  <a:srgbClr val="000000"/>
                </a:solidFill>
                <a:latin typeface="Tahoma" panose="020B0604030504040204" pitchFamily="34" charset="0"/>
              </a:rPr>
              <a:t>Foi professor na Universidade Anhembi Morumbi, além também de ser Coordenador na Graduação de Design Digital e na Pós-Graduação no curso de Ilustração, </a:t>
            </a:r>
            <a:r>
              <a:rPr lang="pt-BR" sz="1400" dirty="0" err="1">
                <a:solidFill>
                  <a:srgbClr val="000000"/>
                </a:solidFill>
                <a:latin typeface="Tahoma" panose="020B0604030504040204" pitchFamily="34" charset="0"/>
              </a:rPr>
              <a:t>Infografia</a:t>
            </a:r>
            <a:r>
              <a:rPr lang="pt-BR" sz="1400" dirty="0">
                <a:solidFill>
                  <a:srgbClr val="000000"/>
                </a:solidFill>
                <a:latin typeface="Tahoma" panose="020B0604030504040204" pitchFamily="34" charset="0"/>
              </a:rPr>
              <a:t> e Motion </a:t>
            </a:r>
            <a:r>
              <a:rPr lang="pt-BR" sz="1400" dirty="0" err="1">
                <a:solidFill>
                  <a:srgbClr val="000000"/>
                </a:solidFill>
                <a:latin typeface="Tahoma" panose="020B0604030504040204" pitchFamily="34" charset="0"/>
              </a:rPr>
              <a:t>Graphics</a:t>
            </a:r>
            <a:r>
              <a:rPr lang="pt-BR" sz="1400" dirty="0">
                <a:solidFill>
                  <a:srgbClr val="000000"/>
                </a:solidFill>
                <a:latin typeface="Tahoma" panose="020B0604030504040204" pitchFamily="34" charset="0"/>
              </a:rPr>
              <a:t>, </a:t>
            </a:r>
          </a:p>
          <a:p>
            <a:endParaRPr lang="pt-BR" sz="1400" dirty="0">
              <a:solidFill>
                <a:srgbClr val="000000"/>
              </a:solidFill>
              <a:latin typeface="Tahoma" panose="020B0604030504040204" pitchFamily="34" charset="0"/>
            </a:endParaRPr>
          </a:p>
          <a:p>
            <a:r>
              <a:rPr lang="pt-BR" sz="1400" dirty="0">
                <a:solidFill>
                  <a:srgbClr val="000000"/>
                </a:solidFill>
                <a:latin typeface="Tahoma" panose="020B0604030504040204" pitchFamily="34" charset="0"/>
              </a:rPr>
              <a:t>Já lecionou na Universidade São Judas no curso de Administração, com as matérias de Marketing, Sistemas de Informação, Informática Básica e Estatística, </a:t>
            </a:r>
          </a:p>
          <a:p>
            <a:endParaRPr lang="pt-BR" sz="1400" dirty="0">
              <a:solidFill>
                <a:srgbClr val="000000"/>
              </a:solidFill>
              <a:latin typeface="Tahoma" panose="020B0604030504040204" pitchFamily="34" charset="0"/>
            </a:endParaRPr>
          </a:p>
          <a:p>
            <a:r>
              <a:rPr lang="pt-BR" sz="1400" dirty="0">
                <a:solidFill>
                  <a:srgbClr val="000000"/>
                </a:solidFill>
                <a:latin typeface="Tahoma" panose="020B0604030504040204" pitchFamily="34" charset="0"/>
              </a:rPr>
              <a:t>Já lecionou também na FAM com as matérias de Design Gráfico, Direção de Arte, Linguagem Visual, Construção de Marcas, Fundamentos de </a:t>
            </a:r>
            <a:r>
              <a:rPr lang="pt-BR" sz="1400" dirty="0" err="1">
                <a:solidFill>
                  <a:srgbClr val="000000"/>
                </a:solidFill>
                <a:latin typeface="Tahoma" panose="020B0604030504040204" pitchFamily="34" charset="0"/>
              </a:rPr>
              <a:t>Marketing,Pesquisa</a:t>
            </a:r>
            <a:r>
              <a:rPr lang="pt-BR" sz="1400" dirty="0">
                <a:solidFill>
                  <a:srgbClr val="000000"/>
                </a:solidFill>
                <a:latin typeface="Tahoma" panose="020B0604030504040204" pitchFamily="34" charset="0"/>
              </a:rPr>
              <a:t> de Mercado, Comunicação Visual e Mídias.  </a:t>
            </a:r>
          </a:p>
          <a:p>
            <a:endParaRPr lang="pt-BR" sz="1400" dirty="0">
              <a:solidFill>
                <a:srgbClr val="000000"/>
              </a:solidFill>
              <a:latin typeface="Tahoma" panose="020B0604030504040204" pitchFamily="34" charset="0"/>
            </a:endParaRPr>
          </a:p>
          <a:p>
            <a:r>
              <a:rPr lang="pt-BR" sz="1400" dirty="0">
                <a:solidFill>
                  <a:srgbClr val="000000"/>
                </a:solidFill>
                <a:latin typeface="Tahoma" panose="020B0604030504040204" pitchFamily="34" charset="0"/>
              </a:rPr>
              <a:t>Também Lecionou e foi Coordenador na Universidade Anhanguera nos Cursos de TI e Sistemas de Informação.</a:t>
            </a:r>
          </a:p>
          <a:p>
            <a:endParaRPr lang="pt-BR" sz="1400" dirty="0">
              <a:solidFill>
                <a:srgbClr val="000000"/>
              </a:solidFill>
              <a:latin typeface="Tahoma" panose="020B0604030504040204" pitchFamily="34" charset="0"/>
            </a:endParaRPr>
          </a:p>
          <a:p>
            <a:r>
              <a:rPr lang="pt-BR" sz="1400" dirty="0">
                <a:solidFill>
                  <a:srgbClr val="000000"/>
                </a:solidFill>
                <a:latin typeface="Tahoma" panose="020B0604030504040204" pitchFamily="34" charset="0"/>
              </a:rPr>
              <a:t>Atualmente é professor Monitor no Senac de SBC nas áreas de Tecnologia. </a:t>
            </a:r>
          </a:p>
          <a:p>
            <a:endParaRPr lang="pt-BR" sz="1400" dirty="0">
              <a:solidFill>
                <a:srgbClr val="000000"/>
              </a:solidFill>
              <a:latin typeface="Tahoma" panose="020B0604030504040204" pitchFamily="34" charset="0"/>
            </a:endParaRPr>
          </a:p>
          <a:p>
            <a:r>
              <a:rPr lang="pt-BR" sz="1400" dirty="0">
                <a:solidFill>
                  <a:srgbClr val="000000"/>
                </a:solidFill>
                <a:latin typeface="Tahoma" panose="020B0604030504040204" pitchFamily="34" charset="0"/>
              </a:rPr>
              <a:t>Além da área acadêmica é consultor na área de análise de sistemas e programação como </a:t>
            </a:r>
            <a:r>
              <a:rPr lang="pt-BR" sz="1400" dirty="0" err="1">
                <a:solidFill>
                  <a:srgbClr val="000000"/>
                </a:solidFill>
                <a:latin typeface="Tahoma" panose="020B0604030504040204" pitchFamily="34" charset="0"/>
              </a:rPr>
              <a:t>freelancer</a:t>
            </a:r>
            <a:r>
              <a:rPr lang="pt-BR" sz="1400" dirty="0">
                <a:solidFill>
                  <a:srgbClr val="000000"/>
                </a:solidFill>
                <a:latin typeface="Tahoma" panose="020B0604030504040204" pitchFamily="34" charset="0"/>
              </a:rPr>
              <a:t> tendo ainda a oportunidade de prestar serviços em AS400 para IBM e tratamento de imagens de revistas para a Editora Abril. </a:t>
            </a:r>
            <a:endParaRPr lang="pt-BR" sz="1400" dirty="0"/>
          </a:p>
        </p:txBody>
      </p:sp>
      <p:pic>
        <p:nvPicPr>
          <p:cNvPr id="6" name="Picture 2" descr="Gama Academy | Aprender, Transformar e Impact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7950" y="0"/>
            <a:ext cx="2992342" cy="1242937"/>
          </a:xfrm>
          <a:prstGeom prst="rect">
            <a:avLst/>
          </a:prstGeom>
          <a:noFill/>
          <a:extLst>
            <a:ext uri="{909E8E84-426E-40DD-AFC4-6F175D3DCCD1}">
              <a14:hiddenFill xmlns:a14="http://schemas.microsoft.com/office/drawing/2010/main">
                <a:solidFill>
                  <a:srgbClr val="FFFFFF"/>
                </a:solidFill>
              </a14:hiddenFill>
            </a:ext>
          </a:extLst>
        </p:spPr>
      </p:pic>
      <p:sp>
        <p:nvSpPr>
          <p:cNvPr id="7" name="Título 1"/>
          <p:cNvSpPr>
            <a:spLocks noGrp="1"/>
          </p:cNvSpPr>
          <p:nvPr>
            <p:ph type="title"/>
          </p:nvPr>
        </p:nvSpPr>
        <p:spPr>
          <a:xfrm>
            <a:off x="242247" y="1363699"/>
            <a:ext cx="2704011" cy="549221"/>
          </a:xfrm>
        </p:spPr>
        <p:txBody>
          <a:bodyPr>
            <a:normAutofit/>
          </a:bodyPr>
          <a:lstStyle/>
          <a:p>
            <a:r>
              <a:rPr lang="pt-BR" sz="2800" dirty="0"/>
              <a:t>Mini Curriculum</a:t>
            </a:r>
          </a:p>
        </p:txBody>
      </p:sp>
      <p:sp>
        <p:nvSpPr>
          <p:cNvPr id="8" name="Retângulo 7"/>
          <p:cNvSpPr/>
          <p:nvPr/>
        </p:nvSpPr>
        <p:spPr>
          <a:xfrm>
            <a:off x="404408" y="4799998"/>
            <a:ext cx="2626175" cy="646331"/>
          </a:xfrm>
          <a:prstGeom prst="rect">
            <a:avLst/>
          </a:prstGeom>
        </p:spPr>
        <p:txBody>
          <a:bodyPr wrap="square">
            <a:spAutoFit/>
          </a:bodyPr>
          <a:lstStyle/>
          <a:p>
            <a:pPr lvl="0" defTabSz="914400" eaLnBrk="0" fontAlgn="base" hangingPunct="0">
              <a:spcBef>
                <a:spcPct val="0"/>
              </a:spcBef>
              <a:spcAft>
                <a:spcPct val="0"/>
              </a:spcAft>
            </a:pPr>
            <a:r>
              <a:rPr lang="pt-BR" altLang="pt-BR" b="1" dirty="0">
                <a:solidFill>
                  <a:srgbClr val="253A44"/>
                </a:solidFill>
                <a:latin typeface="Source Serif Pro"/>
              </a:rPr>
              <a:t>Prof. Ms. Ricardo Alexandre </a:t>
            </a:r>
            <a:r>
              <a:rPr lang="pt-BR" altLang="pt-BR" b="1" dirty="0" err="1">
                <a:solidFill>
                  <a:srgbClr val="253A44"/>
                </a:solidFill>
                <a:latin typeface="Source Serif Pro"/>
              </a:rPr>
              <a:t>Bontempo</a:t>
            </a:r>
            <a:endParaRPr lang="pt-BR" altLang="pt-BR" b="1" dirty="0">
              <a:solidFill>
                <a:srgbClr val="253A44"/>
              </a:solidFill>
              <a:latin typeface="Source Serif Pro"/>
            </a:endParaRPr>
          </a:p>
        </p:txBody>
      </p:sp>
      <p:sp>
        <p:nvSpPr>
          <p:cNvPr id="9" name="Elipse 8"/>
          <p:cNvSpPr/>
          <p:nvPr/>
        </p:nvSpPr>
        <p:spPr>
          <a:xfrm>
            <a:off x="223237" y="1995714"/>
            <a:ext cx="2638697" cy="2638697"/>
          </a:xfrm>
          <a:prstGeom prst="ellipse">
            <a:avLst/>
          </a:prstGeom>
          <a:blipFill>
            <a:blip r:embed="rId3"/>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1449981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Gama Academy | Aprender, Transformar e Impact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4364" y="64701"/>
            <a:ext cx="2992342" cy="1242937"/>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3"/>
          <p:cNvSpPr txBox="1">
            <a:spLocks noChangeArrowheads="1"/>
          </p:cNvSpPr>
          <p:nvPr/>
        </p:nvSpPr>
        <p:spPr bwMode="auto">
          <a:xfrm>
            <a:off x="-92938" y="973137"/>
            <a:ext cx="10223501" cy="860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64511" rIns="0" bIns="0" anchor="ctr"/>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9pPr>
          </a:lstStyle>
          <a:p>
            <a:pPr algn="ctr" hangingPunct="1">
              <a:lnSpc>
                <a:spcPct val="84000"/>
              </a:lnSpc>
            </a:pPr>
            <a:r>
              <a:rPr lang="pt-BR" altLang="pt-BR" sz="3200" b="1" dirty="0">
                <a:solidFill>
                  <a:schemeClr val="accent2">
                    <a:lumMod val="50000"/>
                  </a:schemeClr>
                </a:solidFill>
              </a:rPr>
              <a:t>Sintaxe do Comandos </a:t>
            </a:r>
            <a:r>
              <a:rPr lang="pt-BR" altLang="pt-BR" sz="3200" b="1" dirty="0" err="1">
                <a:solidFill>
                  <a:schemeClr val="accent2">
                    <a:lumMod val="50000"/>
                  </a:schemeClr>
                </a:solidFill>
              </a:rPr>
              <a:t>Insert</a:t>
            </a:r>
            <a:endParaRPr lang="pt-BR" altLang="pt-BR" sz="3200" b="1" dirty="0">
              <a:solidFill>
                <a:schemeClr val="accent2">
                  <a:lumMod val="50000"/>
                </a:schemeClr>
              </a:solidFill>
            </a:endParaRPr>
          </a:p>
        </p:txBody>
      </p:sp>
      <p:sp>
        <p:nvSpPr>
          <p:cNvPr id="6" name="Text Box 4"/>
          <p:cNvSpPr txBox="1">
            <a:spLocks noChangeArrowheads="1"/>
          </p:cNvSpPr>
          <p:nvPr/>
        </p:nvSpPr>
        <p:spPr bwMode="auto">
          <a:xfrm>
            <a:off x="821463" y="2122487"/>
            <a:ext cx="9459006" cy="4735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76" rIns="90000" bIns="45000"/>
          <a:lstStyle>
            <a:lvl1pPr marL="215900" indent="-21590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9pPr>
          </a:lstStyle>
          <a:p>
            <a:pPr>
              <a:buSzPct val="45000"/>
              <a:buFont typeface="Wingdings" panose="05000000000000000000" pitchFamily="2" charset="2"/>
              <a:buNone/>
            </a:pPr>
            <a:r>
              <a:rPr lang="pt-BR" altLang="pt-BR" b="1" dirty="0" err="1"/>
              <a:t>Insert</a:t>
            </a:r>
            <a:r>
              <a:rPr lang="pt-BR" altLang="pt-BR" b="1" dirty="0"/>
              <a:t> = </a:t>
            </a:r>
            <a:r>
              <a:rPr lang="pt-BR" altLang="pt-BR" dirty="0"/>
              <a:t>O comando para inclusão no banco de dados, que possui a seguinte estrutura</a:t>
            </a:r>
          </a:p>
          <a:p>
            <a:pPr>
              <a:buSzPct val="45000"/>
              <a:buFont typeface="Wingdings" panose="05000000000000000000" pitchFamily="2" charset="2"/>
              <a:buNone/>
            </a:pPr>
            <a:endParaRPr lang="pt-BR" altLang="pt-BR" b="1" dirty="0"/>
          </a:p>
          <a:p>
            <a:pPr>
              <a:buSzPct val="45000"/>
              <a:buFont typeface="Wingdings" panose="05000000000000000000" pitchFamily="2" charset="2"/>
              <a:buNone/>
            </a:pPr>
            <a:r>
              <a:rPr lang="pt-BR" altLang="pt-BR" b="1" dirty="0"/>
              <a:t>Sua Sintaxe</a:t>
            </a:r>
          </a:p>
          <a:p>
            <a:pPr>
              <a:buSzPct val="45000"/>
              <a:buFont typeface="Wingdings" panose="05000000000000000000" pitchFamily="2" charset="2"/>
              <a:buNone/>
            </a:pPr>
            <a:endParaRPr lang="pt-BR" altLang="pt-BR" dirty="0"/>
          </a:p>
          <a:p>
            <a:pPr>
              <a:buSzPct val="45000"/>
              <a:buFont typeface="Wingdings" panose="05000000000000000000" pitchFamily="2" charset="2"/>
              <a:buNone/>
            </a:pPr>
            <a:r>
              <a:rPr lang="pt-BR" altLang="pt-BR" dirty="0"/>
              <a:t>INSERT INTO </a:t>
            </a:r>
            <a:r>
              <a:rPr lang="pt-BR" altLang="pt-BR" dirty="0" err="1"/>
              <a:t>nome_tabela</a:t>
            </a:r>
            <a:r>
              <a:rPr lang="pt-BR" altLang="pt-BR" dirty="0"/>
              <a:t> (lista-de-campos) VALUES (</a:t>
            </a:r>
            <a:r>
              <a:rPr lang="pt-BR" altLang="pt-BR" dirty="0" err="1"/>
              <a:t>lista_dados</a:t>
            </a:r>
            <a:r>
              <a:rPr lang="pt-BR" altLang="pt-BR" dirty="0"/>
              <a:t>)</a:t>
            </a:r>
          </a:p>
          <a:p>
            <a:pPr>
              <a:buSzPct val="45000"/>
              <a:buFont typeface="Wingdings" panose="05000000000000000000" pitchFamily="2" charset="2"/>
              <a:buNone/>
            </a:pPr>
            <a:r>
              <a:rPr lang="pt-BR" altLang="pt-BR" dirty="0"/>
              <a:t> </a:t>
            </a:r>
          </a:p>
          <a:p>
            <a:pPr>
              <a:buSzPct val="45000"/>
              <a:buFont typeface="Wingdings" panose="05000000000000000000" pitchFamily="2" charset="2"/>
              <a:buNone/>
            </a:pPr>
            <a:r>
              <a:rPr lang="pt-BR" altLang="pt-BR" dirty="0"/>
              <a:t>--OU</a:t>
            </a:r>
          </a:p>
          <a:p>
            <a:pPr>
              <a:buSzPct val="45000"/>
              <a:buFont typeface="Wingdings" panose="05000000000000000000" pitchFamily="2" charset="2"/>
              <a:buNone/>
            </a:pPr>
            <a:r>
              <a:rPr lang="pt-BR" altLang="pt-BR" dirty="0"/>
              <a:t> </a:t>
            </a:r>
          </a:p>
          <a:p>
            <a:pPr>
              <a:buSzPct val="45000"/>
              <a:buFont typeface="Wingdings" panose="05000000000000000000" pitchFamily="2" charset="2"/>
              <a:buNone/>
            </a:pPr>
            <a:r>
              <a:rPr lang="pt-BR" altLang="pt-BR" dirty="0"/>
              <a:t>INSERT INTO </a:t>
            </a:r>
            <a:r>
              <a:rPr lang="pt-BR" altLang="pt-BR" dirty="0" err="1"/>
              <a:t>nome_tabela</a:t>
            </a:r>
            <a:r>
              <a:rPr lang="pt-BR" altLang="pt-BR" dirty="0"/>
              <a:t>  VALUES (</a:t>
            </a:r>
            <a:r>
              <a:rPr lang="pt-BR" altLang="pt-BR" dirty="0" err="1"/>
              <a:t>lista_dados</a:t>
            </a:r>
            <a:r>
              <a:rPr lang="pt-BR" altLang="pt-BR" dirty="0"/>
              <a:t>)</a:t>
            </a:r>
          </a:p>
          <a:p>
            <a:pPr>
              <a:buSzPct val="45000"/>
              <a:buFont typeface="Wingdings" panose="05000000000000000000" pitchFamily="2" charset="2"/>
              <a:buNone/>
            </a:pPr>
            <a:endParaRPr lang="pt-BR" altLang="pt-BR" sz="1200" dirty="0"/>
          </a:p>
          <a:p>
            <a:pPr marL="285750" indent="-285750">
              <a:buFont typeface="Arial" panose="020B0604020202020204" pitchFamily="34" charset="0"/>
              <a:buChar char="•"/>
            </a:pPr>
            <a:r>
              <a:rPr lang="pt-BR" dirty="0" err="1"/>
              <a:t>Nome_tabela</a:t>
            </a:r>
            <a:r>
              <a:rPr lang="pt-BR" dirty="0"/>
              <a:t>: nome da tabela no qual será inserido os dados.</a:t>
            </a:r>
          </a:p>
          <a:p>
            <a:pPr marL="285750" indent="-285750">
              <a:buFont typeface="Arial" panose="020B0604020202020204" pitchFamily="34" charset="0"/>
              <a:buChar char="•"/>
            </a:pPr>
            <a:r>
              <a:rPr lang="pt-BR" dirty="0"/>
              <a:t>Lista-de-campos: nome das colunas que receberão os valores.</a:t>
            </a:r>
          </a:p>
          <a:p>
            <a:pPr marL="285750" indent="-285750">
              <a:buFont typeface="Arial" panose="020B0604020202020204" pitchFamily="34" charset="0"/>
              <a:buChar char="•"/>
            </a:pPr>
            <a:r>
              <a:rPr lang="pt-BR" dirty="0"/>
              <a:t>Lista-dados: valores que serão inseridos na tabela. Estes campos devem estar na mesma ordem descrita em lista-de-campos, todos separados por vírgula. Se for utilizado um </a:t>
            </a:r>
            <a:r>
              <a:rPr lang="pt-BR" b="1" dirty="0"/>
              <a:t>comando </a:t>
            </a:r>
            <a:r>
              <a:rPr lang="pt-BR" b="1" dirty="0">
                <a:solidFill>
                  <a:schemeClr val="accent2">
                    <a:lumMod val="50000"/>
                  </a:schemeClr>
                </a:solidFill>
              </a:rPr>
              <a:t>SELECT</a:t>
            </a:r>
            <a:r>
              <a:rPr lang="pt-BR" dirty="0"/>
              <a:t> o mesmo deve retornar a mesma quantidade de colunas com os mesmos tipos de dados especificados em lista-de-campos.</a:t>
            </a:r>
          </a:p>
          <a:p>
            <a:pPr>
              <a:buSzPct val="45000"/>
              <a:buFont typeface="Wingdings" panose="05000000000000000000" pitchFamily="2" charset="2"/>
              <a:buNone/>
            </a:pPr>
            <a:endParaRPr lang="pt-BR" altLang="pt-BR" sz="1200" dirty="0"/>
          </a:p>
          <a:p>
            <a:pPr>
              <a:buSzPct val="45000"/>
              <a:buFont typeface="Wingdings" panose="05000000000000000000" pitchFamily="2" charset="2"/>
              <a:buNone/>
            </a:pPr>
            <a:endParaRPr lang="pt-BR" altLang="pt-BR" sz="1200" b="1" dirty="0"/>
          </a:p>
        </p:txBody>
      </p:sp>
    </p:spTree>
    <p:extLst>
      <p:ext uri="{BB962C8B-B14F-4D97-AF65-F5344CB8AC3E}">
        <p14:creationId xmlns:p14="http://schemas.microsoft.com/office/powerpoint/2010/main" val="29777278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Gama Academy | Aprender, Transformar e Impact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4364" y="64701"/>
            <a:ext cx="2992342" cy="1242937"/>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3"/>
          <p:cNvSpPr txBox="1">
            <a:spLocks noChangeArrowheads="1"/>
          </p:cNvSpPr>
          <p:nvPr/>
        </p:nvSpPr>
        <p:spPr bwMode="auto">
          <a:xfrm>
            <a:off x="-92938" y="973137"/>
            <a:ext cx="10223501" cy="860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64511" rIns="0" bIns="0" anchor="ctr"/>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9pPr>
          </a:lstStyle>
          <a:p>
            <a:pPr algn="ctr" hangingPunct="1">
              <a:lnSpc>
                <a:spcPct val="84000"/>
              </a:lnSpc>
            </a:pPr>
            <a:r>
              <a:rPr lang="pt-BR" altLang="pt-BR" sz="3200" b="1" dirty="0">
                <a:solidFill>
                  <a:schemeClr val="accent2">
                    <a:lumMod val="50000"/>
                  </a:schemeClr>
                </a:solidFill>
              </a:rPr>
              <a:t>Sintaxe do Comandos </a:t>
            </a:r>
            <a:r>
              <a:rPr lang="pt-BR" altLang="pt-BR" sz="3200" b="1" dirty="0" err="1">
                <a:solidFill>
                  <a:schemeClr val="accent2">
                    <a:lumMod val="50000"/>
                  </a:schemeClr>
                </a:solidFill>
              </a:rPr>
              <a:t>Insert</a:t>
            </a:r>
            <a:endParaRPr lang="pt-BR" altLang="pt-BR" sz="3200" b="1" dirty="0">
              <a:solidFill>
                <a:schemeClr val="accent2">
                  <a:lumMod val="50000"/>
                </a:schemeClr>
              </a:solidFill>
            </a:endParaRPr>
          </a:p>
        </p:txBody>
      </p:sp>
      <p:sp>
        <p:nvSpPr>
          <p:cNvPr id="6" name="Text Box 4"/>
          <p:cNvSpPr txBox="1">
            <a:spLocks noChangeArrowheads="1"/>
          </p:cNvSpPr>
          <p:nvPr/>
        </p:nvSpPr>
        <p:spPr bwMode="auto">
          <a:xfrm>
            <a:off x="859563" y="1833562"/>
            <a:ext cx="9459006" cy="4735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76" rIns="90000" bIns="45000"/>
          <a:lstStyle>
            <a:lvl1pPr marL="215900" indent="-21590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9pPr>
          </a:lstStyle>
          <a:p>
            <a:pPr>
              <a:buSzPct val="45000"/>
              <a:buFont typeface="Wingdings" panose="05000000000000000000" pitchFamily="2" charset="2"/>
              <a:buNone/>
            </a:pPr>
            <a:r>
              <a:rPr lang="pt-BR" altLang="pt-BR" b="1" dirty="0"/>
              <a:t>Exemplo da </a:t>
            </a:r>
            <a:r>
              <a:rPr lang="pt-BR" altLang="pt-BR" b="1" dirty="0" err="1"/>
              <a:t>sinxtase</a:t>
            </a:r>
            <a:r>
              <a:rPr lang="pt-BR" altLang="pt-BR" b="1" dirty="0"/>
              <a:t> do comando </a:t>
            </a:r>
            <a:r>
              <a:rPr lang="pt-BR" altLang="pt-BR" b="1" dirty="0" err="1"/>
              <a:t>Insert</a:t>
            </a:r>
            <a:r>
              <a:rPr lang="pt-BR" altLang="pt-BR" b="1" dirty="0"/>
              <a:t>.</a:t>
            </a:r>
          </a:p>
          <a:p>
            <a:pPr>
              <a:buSzPct val="45000"/>
              <a:buFont typeface="Wingdings" panose="05000000000000000000" pitchFamily="2" charset="2"/>
              <a:buNone/>
            </a:pPr>
            <a:endParaRPr lang="pt-BR" altLang="pt-BR" b="1" dirty="0"/>
          </a:p>
          <a:p>
            <a:pPr>
              <a:buSzPct val="45000"/>
              <a:buFont typeface="Wingdings" panose="05000000000000000000" pitchFamily="2" charset="2"/>
              <a:buNone/>
            </a:pPr>
            <a:r>
              <a:rPr lang="pt-BR" altLang="pt-BR" b="1" dirty="0"/>
              <a:t>INSERT INTO EMPREGADOS(CODIGO, NOME, SALARIO, SECAO)</a:t>
            </a:r>
          </a:p>
          <a:p>
            <a:pPr>
              <a:buSzPct val="45000"/>
              <a:buFont typeface="Wingdings" panose="05000000000000000000" pitchFamily="2" charset="2"/>
              <a:buNone/>
            </a:pPr>
            <a:r>
              <a:rPr lang="pt-BR" altLang="pt-BR" b="1" dirty="0"/>
              <a:t>VALUES(1, "HELBERT CARVALHO", 1.500, 1)</a:t>
            </a:r>
          </a:p>
          <a:p>
            <a:pPr>
              <a:buSzPct val="45000"/>
              <a:buFont typeface="Wingdings" panose="05000000000000000000" pitchFamily="2" charset="2"/>
              <a:buNone/>
            </a:pPr>
            <a:r>
              <a:rPr lang="pt-BR" altLang="pt-BR" b="1" dirty="0"/>
              <a:t>INSERT INTO EMPREGADOS VALUES(1,"HELBERT CARVALHO",1500,1)</a:t>
            </a:r>
          </a:p>
          <a:p>
            <a:pPr>
              <a:buSzPct val="45000"/>
              <a:buFont typeface="Wingdings" panose="05000000000000000000" pitchFamily="2" charset="2"/>
              <a:buNone/>
            </a:pPr>
            <a:endParaRPr lang="pt-BR" altLang="pt-BR" b="1" dirty="0"/>
          </a:p>
          <a:p>
            <a:pPr>
              <a:buSzPct val="45000"/>
              <a:buFont typeface="Wingdings" panose="05000000000000000000" pitchFamily="2" charset="2"/>
              <a:buNone/>
            </a:pPr>
            <a:r>
              <a:rPr lang="pt-BR" altLang="pt-BR" dirty="0"/>
              <a:t>Na segunda opção foi omitida a declaração dos campos. Essa sintaxe funciona somente</a:t>
            </a:r>
          </a:p>
          <a:p>
            <a:pPr>
              <a:buSzPct val="45000"/>
              <a:buFont typeface="Wingdings" panose="05000000000000000000" pitchFamily="2" charset="2"/>
              <a:buNone/>
            </a:pPr>
            <a:r>
              <a:rPr lang="pt-BR" altLang="pt-BR" dirty="0"/>
              <a:t>se for repassado valores para todas as colunas. Podemos também passar valores através</a:t>
            </a:r>
          </a:p>
          <a:p>
            <a:pPr>
              <a:buSzPct val="45000"/>
              <a:buFont typeface="Wingdings" panose="05000000000000000000" pitchFamily="2" charset="2"/>
              <a:buNone/>
            </a:pPr>
            <a:r>
              <a:rPr lang="pt-BR" altLang="pt-BR" dirty="0"/>
              <a:t>de um comando SELECT, conforme abaixo:</a:t>
            </a:r>
          </a:p>
          <a:p>
            <a:pPr>
              <a:buSzPct val="45000"/>
              <a:buFont typeface="Wingdings" panose="05000000000000000000" pitchFamily="2" charset="2"/>
              <a:buNone/>
            </a:pPr>
            <a:endParaRPr lang="pt-BR" altLang="pt-BR" b="1" dirty="0"/>
          </a:p>
          <a:p>
            <a:pPr>
              <a:buSzPct val="45000"/>
              <a:buFont typeface="Wingdings" panose="05000000000000000000" pitchFamily="2" charset="2"/>
              <a:buNone/>
            </a:pPr>
            <a:endParaRPr lang="pt-BR" altLang="pt-BR" b="1" dirty="0"/>
          </a:p>
          <a:p>
            <a:pPr>
              <a:buSzPct val="45000"/>
              <a:buFont typeface="Wingdings" panose="05000000000000000000" pitchFamily="2" charset="2"/>
              <a:buNone/>
            </a:pPr>
            <a:r>
              <a:rPr lang="pt-BR" altLang="pt-BR" b="1" dirty="0"/>
              <a:t>INSERT INTO EMPREGADOS(CODIGO,NOME, SALARIO, SECAO)</a:t>
            </a:r>
          </a:p>
          <a:p>
            <a:pPr>
              <a:buSzPct val="45000"/>
              <a:buFont typeface="Wingdings" panose="05000000000000000000" pitchFamily="2" charset="2"/>
              <a:buNone/>
            </a:pPr>
            <a:r>
              <a:rPr lang="pt-BR" altLang="pt-BR" b="1" dirty="0"/>
              <a:t>      SELECT CODIGO,NOME,SALARIO, SECAO</a:t>
            </a:r>
          </a:p>
          <a:p>
            <a:pPr>
              <a:buSzPct val="45000"/>
              <a:buFont typeface="Wingdings" panose="05000000000000000000" pitchFamily="2" charset="2"/>
              <a:buNone/>
            </a:pPr>
            <a:r>
              <a:rPr lang="pt-BR" altLang="pt-BR" b="1" dirty="0"/>
              <a:t>      FROM EMPREGADOS_FILIAL</a:t>
            </a:r>
          </a:p>
          <a:p>
            <a:pPr>
              <a:buSzPct val="45000"/>
              <a:buFont typeface="Wingdings" panose="05000000000000000000" pitchFamily="2" charset="2"/>
              <a:buNone/>
            </a:pPr>
            <a:r>
              <a:rPr lang="pt-BR" altLang="pt-BR" b="1" dirty="0"/>
              <a:t>      WHERE DEPARTAMENTO = 2</a:t>
            </a:r>
            <a:endParaRPr lang="pt-BR" altLang="pt-BR" sz="1200" dirty="0"/>
          </a:p>
          <a:p>
            <a:pPr>
              <a:buSzPct val="45000"/>
              <a:buFont typeface="Wingdings" panose="05000000000000000000" pitchFamily="2" charset="2"/>
              <a:buNone/>
            </a:pPr>
            <a:endParaRPr lang="pt-BR" altLang="pt-BR" sz="1200" b="1" dirty="0"/>
          </a:p>
        </p:txBody>
      </p:sp>
    </p:spTree>
    <p:extLst>
      <p:ext uri="{BB962C8B-B14F-4D97-AF65-F5344CB8AC3E}">
        <p14:creationId xmlns:p14="http://schemas.microsoft.com/office/powerpoint/2010/main" val="33244736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Gama Academy | Aprender, Transformar e Impact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4364" y="64701"/>
            <a:ext cx="2992342" cy="1242937"/>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3"/>
          <p:cNvSpPr txBox="1">
            <a:spLocks noChangeArrowheads="1"/>
          </p:cNvSpPr>
          <p:nvPr/>
        </p:nvSpPr>
        <p:spPr bwMode="auto">
          <a:xfrm>
            <a:off x="-92938" y="973137"/>
            <a:ext cx="10223501" cy="860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64511" rIns="0" bIns="0" anchor="ctr"/>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9pPr>
          </a:lstStyle>
          <a:p>
            <a:pPr algn="ctr" hangingPunct="1">
              <a:lnSpc>
                <a:spcPct val="84000"/>
              </a:lnSpc>
            </a:pPr>
            <a:r>
              <a:rPr lang="pt-BR" altLang="pt-BR" sz="3200" b="1" dirty="0">
                <a:solidFill>
                  <a:schemeClr val="accent2">
                    <a:lumMod val="50000"/>
                  </a:schemeClr>
                </a:solidFill>
              </a:rPr>
              <a:t>Sintaxe do Comando </a:t>
            </a:r>
            <a:r>
              <a:rPr lang="pt-BR" altLang="pt-BR" sz="3200" b="1" dirty="0" err="1">
                <a:solidFill>
                  <a:schemeClr val="accent2">
                    <a:lumMod val="50000"/>
                  </a:schemeClr>
                </a:solidFill>
              </a:rPr>
              <a:t>Select</a:t>
            </a:r>
            <a:endParaRPr lang="pt-BR" altLang="pt-BR" sz="3200" b="1" dirty="0">
              <a:solidFill>
                <a:schemeClr val="accent2">
                  <a:lumMod val="50000"/>
                </a:schemeClr>
              </a:solidFill>
            </a:endParaRPr>
          </a:p>
        </p:txBody>
      </p:sp>
      <p:sp>
        <p:nvSpPr>
          <p:cNvPr id="2" name="Retângulo 1"/>
          <p:cNvSpPr/>
          <p:nvPr/>
        </p:nvSpPr>
        <p:spPr>
          <a:xfrm>
            <a:off x="790706" y="2056537"/>
            <a:ext cx="10620244" cy="4524315"/>
          </a:xfrm>
          <a:prstGeom prst="rect">
            <a:avLst/>
          </a:prstGeom>
        </p:spPr>
        <p:txBody>
          <a:bodyPr wrap="square">
            <a:spAutoFit/>
          </a:bodyPr>
          <a:lstStyle/>
          <a:p>
            <a:r>
              <a:rPr lang="pt-BR" b="1" dirty="0">
                <a:solidFill>
                  <a:schemeClr val="accent2">
                    <a:lumMod val="50000"/>
                  </a:schemeClr>
                </a:solidFill>
              </a:rPr>
              <a:t>SELECT simples</a:t>
            </a:r>
          </a:p>
          <a:p>
            <a:endParaRPr lang="pt-BR" b="1" dirty="0">
              <a:solidFill>
                <a:srgbClr val="253A44"/>
              </a:solidFill>
              <a:latin typeface="Montserrat"/>
            </a:endParaRPr>
          </a:p>
          <a:p>
            <a:r>
              <a:rPr lang="pt-BR" dirty="0">
                <a:latin typeface="Source Serif Pro"/>
              </a:rPr>
              <a:t>O </a:t>
            </a:r>
            <a:r>
              <a:rPr lang="pt-BR" b="1" dirty="0">
                <a:latin typeface="Source Serif Pro"/>
              </a:rPr>
              <a:t>comando SELECT</a:t>
            </a:r>
            <a:r>
              <a:rPr lang="pt-BR" dirty="0">
                <a:latin typeface="Source Serif Pro"/>
              </a:rPr>
              <a:t> permite recuperar os dados de um objeto do banco de dados, como uma tabela, </a:t>
            </a:r>
            <a:r>
              <a:rPr lang="pt-BR" dirty="0" err="1">
                <a:latin typeface="Source Serif Pro"/>
              </a:rPr>
              <a:t>view</a:t>
            </a:r>
            <a:r>
              <a:rPr lang="pt-BR" dirty="0">
                <a:latin typeface="Source Serif Pro"/>
              </a:rPr>
              <a:t> e, em alguns casos, uma </a:t>
            </a:r>
            <a:r>
              <a:rPr lang="pt-BR" dirty="0" err="1">
                <a:latin typeface="Source Serif Pro"/>
              </a:rPr>
              <a:t>stored</a:t>
            </a:r>
            <a:r>
              <a:rPr lang="pt-BR" dirty="0">
                <a:latin typeface="Source Serif Pro"/>
              </a:rPr>
              <a:t> procedure (alguns bancos de dados permitem a criação de procedimentos que retornam valor). A sintaxe mais básica do comando é:</a:t>
            </a:r>
          </a:p>
          <a:p>
            <a:endParaRPr lang="pt-BR" dirty="0">
              <a:latin typeface="Source Serif Pro"/>
            </a:endParaRPr>
          </a:p>
          <a:p>
            <a:r>
              <a:rPr lang="pt-BR" dirty="0">
                <a:latin typeface="Source Serif Pro"/>
              </a:rPr>
              <a:t>SELECT &lt;</a:t>
            </a:r>
            <a:r>
              <a:rPr lang="pt-BR" dirty="0" err="1">
                <a:latin typeface="Source Serif Pro"/>
              </a:rPr>
              <a:t>lista_de_campos</a:t>
            </a:r>
            <a:r>
              <a:rPr lang="pt-BR" dirty="0">
                <a:latin typeface="Source Serif Pro"/>
              </a:rPr>
              <a:t>&gt;</a:t>
            </a:r>
          </a:p>
          <a:p>
            <a:r>
              <a:rPr lang="pt-BR" dirty="0">
                <a:latin typeface="Source Serif Pro"/>
              </a:rPr>
              <a:t>FROM &lt;</a:t>
            </a:r>
            <a:r>
              <a:rPr lang="pt-BR" dirty="0" err="1">
                <a:latin typeface="Source Serif Pro"/>
              </a:rPr>
              <a:t>nome_da_tabela</a:t>
            </a:r>
            <a:r>
              <a:rPr lang="pt-BR" dirty="0">
                <a:latin typeface="Source Serif Pro"/>
              </a:rPr>
              <a:t>&gt;&lt;/</a:t>
            </a:r>
            <a:r>
              <a:rPr lang="pt-BR" dirty="0" err="1">
                <a:latin typeface="Source Serif Pro"/>
              </a:rPr>
              <a:t>nome_da_tabela</a:t>
            </a:r>
            <a:r>
              <a:rPr lang="pt-BR" dirty="0">
                <a:latin typeface="Source Serif Pro"/>
              </a:rPr>
              <a:t>&gt;&lt;/</a:t>
            </a:r>
            <a:r>
              <a:rPr lang="pt-BR" dirty="0" err="1">
                <a:latin typeface="Source Serif Pro"/>
              </a:rPr>
              <a:t>lista_de_campos</a:t>
            </a:r>
            <a:r>
              <a:rPr lang="pt-BR" dirty="0">
                <a:latin typeface="Source Serif Pro"/>
              </a:rPr>
              <a:t>&gt;</a:t>
            </a:r>
          </a:p>
          <a:p>
            <a:endParaRPr lang="pt-BR" b="0" i="0" dirty="0">
              <a:effectLst/>
              <a:latin typeface="Source Serif Pro"/>
            </a:endParaRPr>
          </a:p>
          <a:p>
            <a:r>
              <a:rPr lang="pt-BR" dirty="0">
                <a:latin typeface="Source Serif Pro"/>
              </a:rPr>
              <a:t>Exemplo:</a:t>
            </a:r>
          </a:p>
          <a:p>
            <a:endParaRPr lang="pt-BR" dirty="0">
              <a:latin typeface="Source Serif Pro"/>
            </a:endParaRPr>
          </a:p>
          <a:p>
            <a:r>
              <a:rPr lang="pt-BR" dirty="0">
                <a:latin typeface="Source Serif Pro"/>
              </a:rPr>
              <a:t>SELECT CODIGO, NOME FROM CLIENTES</a:t>
            </a:r>
          </a:p>
          <a:p>
            <a:r>
              <a:rPr lang="pt-BR" dirty="0">
                <a:latin typeface="Source Serif Pro"/>
              </a:rPr>
              <a:t>SELECT * FROM CLIENTES</a:t>
            </a:r>
          </a:p>
          <a:p>
            <a:endParaRPr lang="pt-BR" b="0" i="0" dirty="0">
              <a:solidFill>
                <a:srgbClr val="253A44"/>
              </a:solidFill>
              <a:effectLst/>
              <a:latin typeface="Source Serif Pro"/>
            </a:endParaRPr>
          </a:p>
          <a:p>
            <a:r>
              <a:rPr lang="pt-BR" dirty="0"/>
              <a:t>O caractere * representa todos os campos. Apesar de prático, este caractere não é muito utilizado, pois, para o </a:t>
            </a:r>
            <a:r>
              <a:rPr lang="pt-BR" b="1" dirty="0">
                <a:solidFill>
                  <a:schemeClr val="accent2">
                    <a:lumMod val="75000"/>
                  </a:schemeClr>
                </a:solidFill>
              </a:rPr>
              <a:t>SGBD</a:t>
            </a:r>
            <a:r>
              <a:rPr lang="pt-BR" dirty="0"/>
              <a:t> é mais rápido receber o comando com todos os campos explicitados.</a:t>
            </a:r>
            <a:endParaRPr lang="pt-BR" b="0" i="0" dirty="0">
              <a:solidFill>
                <a:srgbClr val="253A44"/>
              </a:solidFill>
              <a:effectLst/>
              <a:latin typeface="Source Serif Pro"/>
            </a:endParaRPr>
          </a:p>
        </p:txBody>
      </p:sp>
    </p:spTree>
    <p:extLst>
      <p:ext uri="{BB962C8B-B14F-4D97-AF65-F5344CB8AC3E}">
        <p14:creationId xmlns:p14="http://schemas.microsoft.com/office/powerpoint/2010/main" val="8463930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Gama Academy | Aprender, Transformar e Impact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4364" y="64701"/>
            <a:ext cx="2992342" cy="1242937"/>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3"/>
          <p:cNvSpPr txBox="1">
            <a:spLocks noChangeArrowheads="1"/>
          </p:cNvSpPr>
          <p:nvPr/>
        </p:nvSpPr>
        <p:spPr bwMode="auto">
          <a:xfrm>
            <a:off x="-92938" y="973137"/>
            <a:ext cx="10223501" cy="860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64511" rIns="0" bIns="0" anchor="ctr"/>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9pPr>
          </a:lstStyle>
          <a:p>
            <a:pPr algn="ctr" hangingPunct="1">
              <a:lnSpc>
                <a:spcPct val="84000"/>
              </a:lnSpc>
            </a:pPr>
            <a:r>
              <a:rPr lang="pt-BR" altLang="pt-BR" sz="3200" b="1" dirty="0">
                <a:solidFill>
                  <a:schemeClr val="accent2">
                    <a:lumMod val="50000"/>
                  </a:schemeClr>
                </a:solidFill>
              </a:rPr>
              <a:t>Sintaxe do Comando </a:t>
            </a:r>
            <a:r>
              <a:rPr lang="pt-BR" altLang="pt-BR" sz="3200" b="1" dirty="0" err="1">
                <a:solidFill>
                  <a:schemeClr val="accent2">
                    <a:lumMod val="50000"/>
                  </a:schemeClr>
                </a:solidFill>
              </a:rPr>
              <a:t>Where</a:t>
            </a:r>
            <a:endParaRPr lang="pt-BR" altLang="pt-BR" sz="3200" b="1" dirty="0">
              <a:solidFill>
                <a:schemeClr val="accent2">
                  <a:lumMod val="50000"/>
                </a:schemeClr>
              </a:solidFill>
            </a:endParaRPr>
          </a:p>
        </p:txBody>
      </p:sp>
      <p:sp>
        <p:nvSpPr>
          <p:cNvPr id="2" name="Retângulo 1"/>
          <p:cNvSpPr/>
          <p:nvPr/>
        </p:nvSpPr>
        <p:spPr>
          <a:xfrm>
            <a:off x="790706" y="1923187"/>
            <a:ext cx="10620244" cy="5078313"/>
          </a:xfrm>
          <a:prstGeom prst="rect">
            <a:avLst/>
          </a:prstGeom>
        </p:spPr>
        <p:txBody>
          <a:bodyPr wrap="square">
            <a:spAutoFit/>
          </a:bodyPr>
          <a:lstStyle/>
          <a:p>
            <a:r>
              <a:rPr lang="pt-BR" b="1" dirty="0">
                <a:solidFill>
                  <a:schemeClr val="accent2">
                    <a:lumMod val="50000"/>
                  </a:schemeClr>
                </a:solidFill>
              </a:rPr>
              <a:t>WHERE</a:t>
            </a:r>
          </a:p>
          <a:p>
            <a:r>
              <a:rPr lang="pt-BR" dirty="0"/>
              <a:t>A cláusula </a:t>
            </a:r>
            <a:r>
              <a:rPr lang="pt-BR" dirty="0" err="1"/>
              <a:t>Where</a:t>
            </a:r>
            <a:r>
              <a:rPr lang="pt-BR" dirty="0"/>
              <a:t> permite ao comando SQL passar condições de filtragem.</a:t>
            </a:r>
            <a:endParaRPr lang="pt-BR" b="1" dirty="0">
              <a:solidFill>
                <a:schemeClr val="accent2">
                  <a:lumMod val="50000"/>
                </a:schemeClr>
              </a:solidFill>
            </a:endParaRPr>
          </a:p>
          <a:p>
            <a:endParaRPr lang="pt-BR" b="1" dirty="0"/>
          </a:p>
          <a:p>
            <a:r>
              <a:rPr lang="pt-BR" dirty="0"/>
              <a:t>A cláusula </a:t>
            </a:r>
            <a:r>
              <a:rPr lang="pt-BR" dirty="0" err="1"/>
              <a:t>Where</a:t>
            </a:r>
            <a:r>
              <a:rPr lang="pt-BR" dirty="0"/>
              <a:t> permite ao comando SQL passar condições de filtragem. Veja o exemplo da </a:t>
            </a:r>
            <a:r>
              <a:rPr lang="pt-BR" b="1" dirty="0"/>
              <a:t>Listagem 1</a:t>
            </a:r>
            <a:r>
              <a:rPr lang="pt-BR" dirty="0"/>
              <a:t>.</a:t>
            </a:r>
          </a:p>
          <a:p>
            <a:endParaRPr lang="pt-BR" dirty="0"/>
          </a:p>
          <a:p>
            <a:r>
              <a:rPr lang="pt-BR" dirty="0"/>
              <a:t>SELECT CODIGO, NOME FROM CLIENTES</a:t>
            </a:r>
          </a:p>
          <a:p>
            <a:r>
              <a:rPr lang="pt-BR" dirty="0"/>
              <a:t>WHERE CODIGO = 10;</a:t>
            </a:r>
          </a:p>
          <a:p>
            <a:endParaRPr lang="pt-BR" dirty="0"/>
          </a:p>
          <a:p>
            <a:r>
              <a:rPr lang="pt-BR" dirty="0"/>
              <a:t>SELECT CODIGO, NOME FROM CLIENTES</a:t>
            </a:r>
          </a:p>
          <a:p>
            <a:r>
              <a:rPr lang="pt-BR" dirty="0"/>
              <a:t>WHERE UF = ‘RJ’;</a:t>
            </a:r>
          </a:p>
          <a:p>
            <a:endParaRPr lang="pt-BR" dirty="0"/>
          </a:p>
          <a:p>
            <a:r>
              <a:rPr lang="pt-BR" dirty="0"/>
              <a:t>SELECT CODIGO, NOME FROM CLIENTES</a:t>
            </a:r>
          </a:p>
          <a:p>
            <a:r>
              <a:rPr lang="pt-BR" dirty="0"/>
              <a:t>WHERE CODIGO &gt;= 100 AND CODIGO &lt;= 500;</a:t>
            </a:r>
          </a:p>
          <a:p>
            <a:endParaRPr lang="pt-BR" dirty="0"/>
          </a:p>
          <a:p>
            <a:r>
              <a:rPr lang="pt-BR" dirty="0"/>
              <a:t>SELECT CODIGO, NOME FROM CLIENTES</a:t>
            </a:r>
          </a:p>
          <a:p>
            <a:r>
              <a:rPr lang="pt-BR" dirty="0"/>
              <a:t>WHERE UF = ‘MG’ OR UF = ‘SP’;</a:t>
            </a:r>
          </a:p>
          <a:p>
            <a:endParaRPr lang="pt-BR" b="0" i="0" dirty="0">
              <a:solidFill>
                <a:srgbClr val="253A44"/>
              </a:solidFill>
              <a:effectLst/>
              <a:latin typeface="Source Serif Pro"/>
            </a:endParaRPr>
          </a:p>
        </p:txBody>
      </p:sp>
    </p:spTree>
    <p:extLst>
      <p:ext uri="{BB962C8B-B14F-4D97-AF65-F5344CB8AC3E}">
        <p14:creationId xmlns:p14="http://schemas.microsoft.com/office/powerpoint/2010/main" val="8750247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Gama Academy | Aprender, Transformar e Impact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4364" y="64701"/>
            <a:ext cx="2992342" cy="1242937"/>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3"/>
          <p:cNvSpPr txBox="1">
            <a:spLocks noChangeArrowheads="1"/>
          </p:cNvSpPr>
          <p:nvPr/>
        </p:nvSpPr>
        <p:spPr bwMode="auto">
          <a:xfrm>
            <a:off x="-92938" y="973137"/>
            <a:ext cx="10223501" cy="860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64511" rIns="0" bIns="0" anchor="ctr"/>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9pPr>
          </a:lstStyle>
          <a:p>
            <a:pPr algn="ctr">
              <a:lnSpc>
                <a:spcPct val="84000"/>
              </a:lnSpc>
            </a:pPr>
            <a:r>
              <a:rPr lang="pt-BR" altLang="pt-BR" sz="3200" b="1" dirty="0">
                <a:solidFill>
                  <a:schemeClr val="accent2">
                    <a:lumMod val="50000"/>
                  </a:schemeClr>
                </a:solidFill>
              </a:rPr>
              <a:t>Sintaxe do Comando </a:t>
            </a:r>
            <a:r>
              <a:rPr lang="pt-BR" sz="3200" b="1" dirty="0">
                <a:solidFill>
                  <a:schemeClr val="accent2">
                    <a:lumMod val="50000"/>
                  </a:schemeClr>
                </a:solidFill>
              </a:rPr>
              <a:t>SELECT e o operador LIKE</a:t>
            </a:r>
            <a:endParaRPr lang="pt-BR" altLang="pt-BR" sz="3200" b="1" dirty="0">
              <a:solidFill>
                <a:schemeClr val="accent2">
                  <a:lumMod val="50000"/>
                </a:schemeClr>
              </a:solidFill>
            </a:endParaRPr>
          </a:p>
        </p:txBody>
      </p:sp>
      <p:sp>
        <p:nvSpPr>
          <p:cNvPr id="2" name="Retângulo 1"/>
          <p:cNvSpPr/>
          <p:nvPr/>
        </p:nvSpPr>
        <p:spPr>
          <a:xfrm>
            <a:off x="790706" y="2056537"/>
            <a:ext cx="10620244" cy="3970318"/>
          </a:xfrm>
          <a:prstGeom prst="rect">
            <a:avLst/>
          </a:prstGeom>
        </p:spPr>
        <p:txBody>
          <a:bodyPr wrap="square">
            <a:spAutoFit/>
          </a:bodyPr>
          <a:lstStyle/>
          <a:p>
            <a:r>
              <a:rPr lang="pt-BR" b="1" dirty="0">
                <a:solidFill>
                  <a:schemeClr val="accent2">
                    <a:lumMod val="50000"/>
                  </a:schemeClr>
                </a:solidFill>
              </a:rPr>
              <a:t>LIKE</a:t>
            </a:r>
          </a:p>
          <a:p>
            <a:endParaRPr lang="pt-BR" dirty="0"/>
          </a:p>
          <a:p>
            <a:r>
              <a:rPr lang="pt-BR" dirty="0"/>
              <a:t>Para busca realizar buscas parcial ou total de uma </a:t>
            </a:r>
            <a:r>
              <a:rPr lang="pt-BR" dirty="0" err="1"/>
              <a:t>string</a:t>
            </a:r>
            <a:r>
              <a:rPr lang="pt-BR" dirty="0"/>
              <a:t>, utilizaremos o operador </a:t>
            </a:r>
            <a:r>
              <a:rPr lang="pt-BR" dirty="0" err="1"/>
              <a:t>like</a:t>
            </a:r>
            <a:r>
              <a:rPr lang="pt-BR" dirty="0"/>
              <a:t> e o %</a:t>
            </a:r>
          </a:p>
          <a:p>
            <a:endParaRPr lang="pt-BR" b="1" dirty="0"/>
          </a:p>
          <a:p>
            <a:r>
              <a:rPr lang="pt-BR" dirty="0">
                <a:latin typeface="Source Serif Pro"/>
              </a:rPr>
              <a:t>SELECT CODIGO, NOME FROM CLIENTES</a:t>
            </a:r>
          </a:p>
          <a:p>
            <a:r>
              <a:rPr lang="pt-BR" dirty="0">
                <a:latin typeface="Source Serif Pro"/>
              </a:rPr>
              <a:t> WHERE NOME LIKE ‘MARCOS%’</a:t>
            </a:r>
          </a:p>
          <a:p>
            <a:endParaRPr lang="pt-BR" b="0" i="0" dirty="0">
              <a:effectLst/>
              <a:latin typeface="Source Serif Pro"/>
            </a:endParaRPr>
          </a:p>
          <a:p>
            <a:r>
              <a:rPr lang="pt-BR" dirty="0"/>
              <a:t>Neste comando, todos os clientes cujos nomes iniciam com Marcos serão retornados.</a:t>
            </a:r>
          </a:p>
          <a:p>
            <a:endParaRPr lang="pt-BR" b="0" i="0" dirty="0">
              <a:effectLst/>
              <a:latin typeface="Source Serif Pro"/>
            </a:endParaRPr>
          </a:p>
          <a:p>
            <a:r>
              <a:rPr lang="pt-BR" dirty="0">
                <a:latin typeface="Source Serif Pro"/>
              </a:rPr>
              <a:t>SELECT CODIGO, NOME FROM CLIENTES</a:t>
            </a:r>
          </a:p>
          <a:p>
            <a:r>
              <a:rPr lang="pt-BR" dirty="0">
                <a:latin typeface="Source Serif Pro"/>
              </a:rPr>
              <a:t>WHERE NOME LIKE ‘%MARCOS%’</a:t>
            </a:r>
          </a:p>
          <a:p>
            <a:endParaRPr lang="pt-BR" b="0" i="0" dirty="0">
              <a:effectLst/>
              <a:latin typeface="Source Serif Pro"/>
            </a:endParaRPr>
          </a:p>
          <a:p>
            <a:r>
              <a:rPr lang="pt-BR" dirty="0"/>
              <a:t>O uso de máscara no início e no fim da </a:t>
            </a:r>
            <a:r>
              <a:rPr lang="pt-BR" dirty="0" err="1"/>
              <a:t>string</a:t>
            </a:r>
            <a:r>
              <a:rPr lang="pt-BR" dirty="0"/>
              <a:t> fornece maior poder de busca, mas causa considerável perda de performance. Este recurso deve ser utilizado com critério.</a:t>
            </a:r>
            <a:endParaRPr lang="pt-BR" b="0" i="0" dirty="0">
              <a:effectLst/>
              <a:latin typeface="Source Serif Pro"/>
            </a:endParaRPr>
          </a:p>
        </p:txBody>
      </p:sp>
    </p:spTree>
    <p:extLst>
      <p:ext uri="{BB962C8B-B14F-4D97-AF65-F5344CB8AC3E}">
        <p14:creationId xmlns:p14="http://schemas.microsoft.com/office/powerpoint/2010/main" val="2337817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Gama Academy | Aprender, Transformar e Impact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4364" y="64701"/>
            <a:ext cx="2992342" cy="1242937"/>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3"/>
          <p:cNvSpPr txBox="1">
            <a:spLocks noChangeArrowheads="1"/>
          </p:cNvSpPr>
          <p:nvPr/>
        </p:nvSpPr>
        <p:spPr bwMode="auto">
          <a:xfrm>
            <a:off x="-92938" y="973137"/>
            <a:ext cx="10223501" cy="860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64511" rIns="0" bIns="0" anchor="ctr"/>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9pPr>
          </a:lstStyle>
          <a:p>
            <a:pPr algn="ctr">
              <a:lnSpc>
                <a:spcPct val="84000"/>
              </a:lnSpc>
            </a:pPr>
            <a:r>
              <a:rPr lang="pt-BR" altLang="pt-BR" sz="3200" b="1" dirty="0">
                <a:solidFill>
                  <a:schemeClr val="accent2">
                    <a:lumMod val="50000"/>
                  </a:schemeClr>
                </a:solidFill>
              </a:rPr>
              <a:t>Sintaxe do Comando </a:t>
            </a:r>
            <a:r>
              <a:rPr lang="pt-BR" sz="3200" b="1" dirty="0">
                <a:solidFill>
                  <a:schemeClr val="accent2">
                    <a:lumMod val="50000"/>
                  </a:schemeClr>
                </a:solidFill>
              </a:rPr>
              <a:t>SELECT e o operador LIKE</a:t>
            </a:r>
            <a:endParaRPr lang="pt-BR" altLang="pt-BR" sz="3200" b="1" dirty="0">
              <a:solidFill>
                <a:schemeClr val="accent2">
                  <a:lumMod val="50000"/>
                </a:schemeClr>
              </a:solidFill>
            </a:endParaRPr>
          </a:p>
        </p:txBody>
      </p:sp>
      <p:sp>
        <p:nvSpPr>
          <p:cNvPr id="2" name="Retângulo 1"/>
          <p:cNvSpPr/>
          <p:nvPr/>
        </p:nvSpPr>
        <p:spPr>
          <a:xfrm>
            <a:off x="790706" y="2056537"/>
            <a:ext cx="10620244" cy="1754326"/>
          </a:xfrm>
          <a:prstGeom prst="rect">
            <a:avLst/>
          </a:prstGeom>
        </p:spPr>
        <p:txBody>
          <a:bodyPr wrap="square">
            <a:spAutoFit/>
          </a:bodyPr>
          <a:lstStyle/>
          <a:p>
            <a:r>
              <a:rPr lang="pt-BR" dirty="0">
                <a:latin typeface="Source Serif Pro"/>
              </a:rPr>
              <a:t>Por padrão, a SQL diferencia caixa baixa de caixa alta. Para eliminar essa diferença, utiliza a função </a:t>
            </a:r>
            <a:r>
              <a:rPr lang="pt-BR" b="1" dirty="0">
                <a:solidFill>
                  <a:schemeClr val="accent2">
                    <a:lumMod val="50000"/>
                  </a:schemeClr>
                </a:solidFill>
                <a:latin typeface="Source Serif Pro"/>
              </a:rPr>
              <a:t>UPPER.</a:t>
            </a:r>
            <a:r>
              <a:rPr lang="pt-BR" dirty="0">
                <a:latin typeface="Source Serif Pro"/>
              </a:rPr>
              <a:t> Veja abaixo:</a:t>
            </a:r>
          </a:p>
          <a:p>
            <a:endParaRPr lang="pt-BR" b="0" i="0" dirty="0">
              <a:effectLst/>
              <a:latin typeface="Source Serif Pro"/>
            </a:endParaRPr>
          </a:p>
          <a:p>
            <a:r>
              <a:rPr lang="pt-BR" dirty="0">
                <a:latin typeface="Source Serif Pro"/>
              </a:rPr>
              <a:t>SELECT CODIGO, NOME FROM CLIENTES</a:t>
            </a:r>
          </a:p>
          <a:p>
            <a:r>
              <a:rPr lang="pt-BR" dirty="0">
                <a:latin typeface="Source Serif Pro"/>
              </a:rPr>
              <a:t>WHERE UPPER(NOME) LIKE ‘MARCOS% BONTEMPO%’</a:t>
            </a:r>
            <a:endParaRPr lang="pt-BR" b="0" i="0" dirty="0">
              <a:effectLst/>
              <a:latin typeface="Source Serif Pro"/>
            </a:endParaRPr>
          </a:p>
          <a:p>
            <a:endParaRPr lang="pt-BR" b="0" i="0" dirty="0">
              <a:effectLst/>
              <a:latin typeface="Source Serif Pro"/>
            </a:endParaRPr>
          </a:p>
        </p:txBody>
      </p:sp>
    </p:spTree>
    <p:extLst>
      <p:ext uri="{BB962C8B-B14F-4D97-AF65-F5344CB8AC3E}">
        <p14:creationId xmlns:p14="http://schemas.microsoft.com/office/powerpoint/2010/main" val="41930372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Gama Academy | Aprender, Transformar e Impact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4364" y="64701"/>
            <a:ext cx="2992342" cy="1242937"/>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3"/>
          <p:cNvSpPr txBox="1">
            <a:spLocks noChangeArrowheads="1"/>
          </p:cNvSpPr>
          <p:nvPr/>
        </p:nvSpPr>
        <p:spPr bwMode="auto">
          <a:xfrm>
            <a:off x="-92938" y="973137"/>
            <a:ext cx="10223501" cy="860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64511" rIns="0" bIns="0" anchor="ctr"/>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9pPr>
          </a:lstStyle>
          <a:p>
            <a:pPr algn="ctr">
              <a:lnSpc>
                <a:spcPct val="84000"/>
              </a:lnSpc>
            </a:pPr>
            <a:r>
              <a:rPr lang="pt-BR" altLang="pt-BR" sz="3200" b="1" dirty="0">
                <a:solidFill>
                  <a:schemeClr val="accent2">
                    <a:lumMod val="50000"/>
                  </a:schemeClr>
                </a:solidFill>
              </a:rPr>
              <a:t>Sintaxe do Comando Ordenação</a:t>
            </a:r>
          </a:p>
        </p:txBody>
      </p:sp>
      <p:sp>
        <p:nvSpPr>
          <p:cNvPr id="2" name="Retângulo 1"/>
          <p:cNvSpPr/>
          <p:nvPr/>
        </p:nvSpPr>
        <p:spPr>
          <a:xfrm>
            <a:off x="790706" y="2056537"/>
            <a:ext cx="10620244" cy="3416320"/>
          </a:xfrm>
          <a:prstGeom prst="rect">
            <a:avLst/>
          </a:prstGeom>
        </p:spPr>
        <p:txBody>
          <a:bodyPr wrap="square">
            <a:spAutoFit/>
          </a:bodyPr>
          <a:lstStyle/>
          <a:p>
            <a:r>
              <a:rPr lang="pt-BR" b="1" dirty="0">
                <a:solidFill>
                  <a:schemeClr val="accent2">
                    <a:lumMod val="50000"/>
                  </a:schemeClr>
                </a:solidFill>
              </a:rPr>
              <a:t>ORDENAÇÃO</a:t>
            </a:r>
          </a:p>
          <a:p>
            <a:endParaRPr lang="pt-BR" dirty="0"/>
          </a:p>
          <a:p>
            <a:r>
              <a:rPr lang="pt-BR" dirty="0"/>
              <a:t>A ordenação pode ser definida com o comando ORDER BY. Assim como no comando WHERE, o campo de ordenação não precisa estar listado como campo de visualização. </a:t>
            </a:r>
          </a:p>
          <a:p>
            <a:endParaRPr lang="pt-BR" dirty="0"/>
          </a:p>
          <a:p>
            <a:r>
              <a:rPr lang="en-US" dirty="0"/>
              <a:t>SELECT CODIGO, NOME FROM CLIENTES</a:t>
            </a:r>
          </a:p>
          <a:p>
            <a:r>
              <a:rPr lang="en-US" dirty="0"/>
              <a:t>ORDER BY NOME ASC</a:t>
            </a:r>
          </a:p>
          <a:p>
            <a:endParaRPr lang="en-US" dirty="0"/>
          </a:p>
          <a:p>
            <a:r>
              <a:rPr lang="en-US" dirty="0"/>
              <a:t>SELECT CODIGO, NOME FROM CLIENTES</a:t>
            </a:r>
          </a:p>
          <a:p>
            <a:r>
              <a:rPr lang="en-US" dirty="0"/>
              <a:t>ORDER BY NOME DESC</a:t>
            </a:r>
          </a:p>
          <a:p>
            <a:endParaRPr lang="pt-BR" dirty="0"/>
          </a:p>
          <a:p>
            <a:endParaRPr lang="pt-BR" b="0" i="0" dirty="0">
              <a:effectLst/>
              <a:latin typeface="Source Serif Pro"/>
            </a:endParaRPr>
          </a:p>
        </p:txBody>
      </p:sp>
    </p:spTree>
    <p:extLst>
      <p:ext uri="{BB962C8B-B14F-4D97-AF65-F5344CB8AC3E}">
        <p14:creationId xmlns:p14="http://schemas.microsoft.com/office/powerpoint/2010/main" val="9952388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Gama Academy | Aprender, Transformar e Impact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4364" y="64701"/>
            <a:ext cx="2992342" cy="1242937"/>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3"/>
          <p:cNvSpPr txBox="1">
            <a:spLocks noChangeArrowheads="1"/>
          </p:cNvSpPr>
          <p:nvPr/>
        </p:nvSpPr>
        <p:spPr bwMode="auto">
          <a:xfrm>
            <a:off x="790706" y="1030287"/>
            <a:ext cx="10223501" cy="860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64511" rIns="0" bIns="0" anchor="ctr"/>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9pPr>
          </a:lstStyle>
          <a:p>
            <a:pPr algn="ctr">
              <a:lnSpc>
                <a:spcPct val="84000"/>
              </a:lnSpc>
            </a:pPr>
            <a:r>
              <a:rPr lang="pt-BR" altLang="pt-BR" sz="3200" b="1" dirty="0">
                <a:solidFill>
                  <a:schemeClr val="accent2">
                    <a:lumMod val="50000"/>
                  </a:schemeClr>
                </a:solidFill>
              </a:rPr>
              <a:t>Sintaxe do Comando </a:t>
            </a:r>
            <a:r>
              <a:rPr lang="pt-BR" altLang="pt-BR" sz="3200" b="1" dirty="0" err="1">
                <a:solidFill>
                  <a:schemeClr val="accent2">
                    <a:lumMod val="50000"/>
                  </a:schemeClr>
                </a:solidFill>
              </a:rPr>
              <a:t>Select</a:t>
            </a:r>
            <a:r>
              <a:rPr lang="pt-BR" altLang="pt-BR" sz="3200" b="1" dirty="0">
                <a:solidFill>
                  <a:schemeClr val="accent2">
                    <a:lumMod val="50000"/>
                  </a:schemeClr>
                </a:solidFill>
              </a:rPr>
              <a:t> Max()</a:t>
            </a:r>
          </a:p>
        </p:txBody>
      </p:sp>
      <p:sp>
        <p:nvSpPr>
          <p:cNvPr id="2" name="Retângulo 1"/>
          <p:cNvSpPr/>
          <p:nvPr/>
        </p:nvSpPr>
        <p:spPr>
          <a:xfrm>
            <a:off x="790706" y="1890712"/>
            <a:ext cx="9743944" cy="4524315"/>
          </a:xfrm>
          <a:prstGeom prst="rect">
            <a:avLst/>
          </a:prstGeom>
        </p:spPr>
        <p:txBody>
          <a:bodyPr wrap="square">
            <a:spAutoFit/>
          </a:bodyPr>
          <a:lstStyle/>
          <a:p>
            <a:r>
              <a:rPr lang="pt-BR" b="1" dirty="0">
                <a:solidFill>
                  <a:schemeClr val="accent2">
                    <a:lumMod val="50000"/>
                  </a:schemeClr>
                </a:solidFill>
              </a:rPr>
              <a:t>Função Max()</a:t>
            </a:r>
          </a:p>
          <a:p>
            <a:endParaRPr lang="pt-BR" dirty="0"/>
          </a:p>
          <a:p>
            <a:r>
              <a:rPr lang="pt-BR" dirty="0"/>
              <a:t>A função MAX analisa um conjunto de valores e retorna o maior entre eles. No exemplo abaixo utilizamos essa função para encontrar o preço de venda mais alto:</a:t>
            </a:r>
          </a:p>
          <a:p>
            <a:endParaRPr lang="pt-BR" dirty="0"/>
          </a:p>
          <a:p>
            <a:r>
              <a:rPr lang="pt-BR" dirty="0"/>
              <a:t>Sintaxe</a:t>
            </a:r>
          </a:p>
          <a:p>
            <a:endParaRPr lang="pt-BR" dirty="0"/>
          </a:p>
          <a:p>
            <a:r>
              <a:rPr lang="pt-BR" dirty="0" err="1"/>
              <a:t>Select</a:t>
            </a:r>
            <a:r>
              <a:rPr lang="pt-BR" dirty="0"/>
              <a:t> Max(Campo Desejado) </a:t>
            </a:r>
            <a:r>
              <a:rPr lang="pt-BR" dirty="0" err="1"/>
              <a:t>from</a:t>
            </a:r>
            <a:r>
              <a:rPr lang="pt-BR" dirty="0"/>
              <a:t> Nome da Tabela</a:t>
            </a:r>
          </a:p>
          <a:p>
            <a:endParaRPr lang="pt-BR" dirty="0"/>
          </a:p>
          <a:p>
            <a:r>
              <a:rPr lang="pt-BR" dirty="0"/>
              <a:t>Exemplo</a:t>
            </a:r>
          </a:p>
          <a:p>
            <a:endParaRPr lang="pt-BR" dirty="0"/>
          </a:p>
          <a:p>
            <a:r>
              <a:rPr lang="pt-BR" dirty="0"/>
              <a:t>SELECT</a:t>
            </a:r>
          </a:p>
          <a:p>
            <a:r>
              <a:rPr lang="pt-BR" dirty="0"/>
              <a:t>  </a:t>
            </a:r>
            <a:r>
              <a:rPr lang="pt-BR" dirty="0" err="1"/>
              <a:t>max</a:t>
            </a:r>
            <a:r>
              <a:rPr lang="pt-BR" dirty="0"/>
              <a:t>(</a:t>
            </a:r>
            <a:r>
              <a:rPr lang="pt-BR" dirty="0" err="1"/>
              <a:t>precovenda</a:t>
            </a:r>
            <a:r>
              <a:rPr lang="pt-BR" dirty="0"/>
              <a:t>)</a:t>
            </a:r>
          </a:p>
          <a:p>
            <a:r>
              <a:rPr lang="pt-BR" dirty="0"/>
              <a:t>FROM</a:t>
            </a:r>
          </a:p>
          <a:p>
            <a:r>
              <a:rPr lang="pt-BR" dirty="0"/>
              <a:t>  produtos</a:t>
            </a:r>
          </a:p>
          <a:p>
            <a:endParaRPr lang="pt-BR" dirty="0"/>
          </a:p>
        </p:txBody>
      </p:sp>
    </p:spTree>
    <p:extLst>
      <p:ext uri="{BB962C8B-B14F-4D97-AF65-F5344CB8AC3E}">
        <p14:creationId xmlns:p14="http://schemas.microsoft.com/office/powerpoint/2010/main" val="12609079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Gama Academy | Aprender, Transformar e Impact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4364" y="64701"/>
            <a:ext cx="2992342" cy="1242937"/>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3"/>
          <p:cNvSpPr txBox="1">
            <a:spLocks noChangeArrowheads="1"/>
          </p:cNvSpPr>
          <p:nvPr/>
        </p:nvSpPr>
        <p:spPr bwMode="auto">
          <a:xfrm>
            <a:off x="790706" y="1030287"/>
            <a:ext cx="10223501" cy="860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64511" rIns="0" bIns="0" anchor="ctr"/>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9pPr>
          </a:lstStyle>
          <a:p>
            <a:pPr algn="ctr">
              <a:lnSpc>
                <a:spcPct val="84000"/>
              </a:lnSpc>
            </a:pPr>
            <a:r>
              <a:rPr lang="pt-BR" altLang="pt-BR" sz="3200" b="1" dirty="0">
                <a:solidFill>
                  <a:schemeClr val="accent2">
                    <a:lumMod val="50000"/>
                  </a:schemeClr>
                </a:solidFill>
              </a:rPr>
              <a:t>Sintaxe do Comando </a:t>
            </a:r>
            <a:r>
              <a:rPr lang="pt-BR" altLang="pt-BR" sz="3200" b="1" dirty="0" err="1">
                <a:solidFill>
                  <a:schemeClr val="accent2">
                    <a:lumMod val="50000"/>
                  </a:schemeClr>
                </a:solidFill>
              </a:rPr>
              <a:t>Select</a:t>
            </a:r>
            <a:r>
              <a:rPr lang="pt-BR" altLang="pt-BR" sz="3200" b="1" dirty="0">
                <a:solidFill>
                  <a:schemeClr val="accent2">
                    <a:lumMod val="50000"/>
                  </a:schemeClr>
                </a:solidFill>
              </a:rPr>
              <a:t> Min()</a:t>
            </a:r>
          </a:p>
        </p:txBody>
      </p:sp>
      <p:sp>
        <p:nvSpPr>
          <p:cNvPr id="2" name="Retângulo 1"/>
          <p:cNvSpPr/>
          <p:nvPr/>
        </p:nvSpPr>
        <p:spPr>
          <a:xfrm>
            <a:off x="790706" y="1890712"/>
            <a:ext cx="9743944" cy="4524315"/>
          </a:xfrm>
          <a:prstGeom prst="rect">
            <a:avLst/>
          </a:prstGeom>
        </p:spPr>
        <p:txBody>
          <a:bodyPr wrap="square">
            <a:spAutoFit/>
          </a:bodyPr>
          <a:lstStyle/>
          <a:p>
            <a:r>
              <a:rPr lang="pt-BR" b="1" dirty="0">
                <a:solidFill>
                  <a:schemeClr val="accent2">
                    <a:lumMod val="50000"/>
                  </a:schemeClr>
                </a:solidFill>
              </a:rPr>
              <a:t>Função Min()</a:t>
            </a:r>
          </a:p>
          <a:p>
            <a:endParaRPr lang="pt-BR" dirty="0"/>
          </a:p>
          <a:p>
            <a:r>
              <a:rPr lang="pt-BR" dirty="0"/>
              <a:t>MIN analisa um grupo de valores e retorna o menor entre eles. A seguir utilizamos essa função para conhecer o preço de venda mais baixo:</a:t>
            </a:r>
          </a:p>
          <a:p>
            <a:endParaRPr lang="pt-BR" dirty="0"/>
          </a:p>
          <a:p>
            <a:r>
              <a:rPr lang="pt-BR" dirty="0"/>
              <a:t>Sintaxe</a:t>
            </a:r>
          </a:p>
          <a:p>
            <a:endParaRPr lang="pt-BR" dirty="0"/>
          </a:p>
          <a:p>
            <a:r>
              <a:rPr lang="pt-BR" dirty="0" err="1"/>
              <a:t>Select</a:t>
            </a:r>
            <a:r>
              <a:rPr lang="pt-BR" dirty="0"/>
              <a:t> Min(Campo Desejado) </a:t>
            </a:r>
            <a:r>
              <a:rPr lang="pt-BR" dirty="0" err="1"/>
              <a:t>from</a:t>
            </a:r>
            <a:r>
              <a:rPr lang="pt-BR" dirty="0"/>
              <a:t> Nome da Tabela</a:t>
            </a:r>
          </a:p>
          <a:p>
            <a:endParaRPr lang="pt-BR" dirty="0"/>
          </a:p>
          <a:p>
            <a:r>
              <a:rPr lang="pt-BR" dirty="0"/>
              <a:t>Exemplo</a:t>
            </a:r>
          </a:p>
          <a:p>
            <a:endParaRPr lang="pt-BR" dirty="0"/>
          </a:p>
          <a:p>
            <a:r>
              <a:rPr lang="pt-BR" dirty="0"/>
              <a:t>SELECT</a:t>
            </a:r>
          </a:p>
          <a:p>
            <a:r>
              <a:rPr lang="pt-BR" dirty="0"/>
              <a:t>  min(</a:t>
            </a:r>
            <a:r>
              <a:rPr lang="pt-BR" dirty="0" err="1"/>
              <a:t>precovenda</a:t>
            </a:r>
            <a:r>
              <a:rPr lang="pt-BR" dirty="0"/>
              <a:t>)</a:t>
            </a:r>
          </a:p>
          <a:p>
            <a:r>
              <a:rPr lang="pt-BR" dirty="0"/>
              <a:t>FROM</a:t>
            </a:r>
          </a:p>
          <a:p>
            <a:r>
              <a:rPr lang="pt-BR" dirty="0"/>
              <a:t>  produtos</a:t>
            </a:r>
          </a:p>
          <a:p>
            <a:endParaRPr lang="pt-BR" dirty="0"/>
          </a:p>
        </p:txBody>
      </p:sp>
    </p:spTree>
    <p:extLst>
      <p:ext uri="{BB962C8B-B14F-4D97-AF65-F5344CB8AC3E}">
        <p14:creationId xmlns:p14="http://schemas.microsoft.com/office/powerpoint/2010/main" val="5766760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Gama Academy | Aprender, Transformar e Impact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4364" y="64701"/>
            <a:ext cx="2992342" cy="1242937"/>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3"/>
          <p:cNvSpPr txBox="1">
            <a:spLocks noChangeArrowheads="1"/>
          </p:cNvSpPr>
          <p:nvPr/>
        </p:nvSpPr>
        <p:spPr bwMode="auto">
          <a:xfrm>
            <a:off x="790706" y="1030287"/>
            <a:ext cx="10223501" cy="860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64511" rIns="0" bIns="0" anchor="ctr"/>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9pPr>
          </a:lstStyle>
          <a:p>
            <a:pPr algn="ctr">
              <a:lnSpc>
                <a:spcPct val="84000"/>
              </a:lnSpc>
            </a:pPr>
            <a:r>
              <a:rPr lang="pt-BR" altLang="pt-BR" sz="3200" b="1" dirty="0">
                <a:solidFill>
                  <a:schemeClr val="accent2">
                    <a:lumMod val="50000"/>
                  </a:schemeClr>
                </a:solidFill>
              </a:rPr>
              <a:t>Sintaxe do Comando </a:t>
            </a:r>
            <a:r>
              <a:rPr lang="pt-BR" altLang="pt-BR" sz="3200" b="1" dirty="0" err="1">
                <a:solidFill>
                  <a:schemeClr val="accent2">
                    <a:lumMod val="50000"/>
                  </a:schemeClr>
                </a:solidFill>
              </a:rPr>
              <a:t>Select</a:t>
            </a:r>
            <a:r>
              <a:rPr lang="pt-BR" altLang="pt-BR" sz="3200" b="1" dirty="0">
                <a:solidFill>
                  <a:schemeClr val="accent2">
                    <a:lumMod val="50000"/>
                  </a:schemeClr>
                </a:solidFill>
              </a:rPr>
              <a:t> SUM()</a:t>
            </a:r>
          </a:p>
        </p:txBody>
      </p:sp>
      <p:sp>
        <p:nvSpPr>
          <p:cNvPr id="2" name="Retângulo 1"/>
          <p:cNvSpPr/>
          <p:nvPr/>
        </p:nvSpPr>
        <p:spPr>
          <a:xfrm>
            <a:off x="790706" y="1890712"/>
            <a:ext cx="9743944" cy="4801314"/>
          </a:xfrm>
          <a:prstGeom prst="rect">
            <a:avLst/>
          </a:prstGeom>
        </p:spPr>
        <p:txBody>
          <a:bodyPr wrap="square">
            <a:spAutoFit/>
          </a:bodyPr>
          <a:lstStyle/>
          <a:p>
            <a:r>
              <a:rPr lang="pt-BR" b="1" dirty="0">
                <a:solidFill>
                  <a:schemeClr val="accent2">
                    <a:lumMod val="50000"/>
                  </a:schemeClr>
                </a:solidFill>
              </a:rPr>
              <a:t>Função SUM()</a:t>
            </a:r>
          </a:p>
          <a:p>
            <a:endParaRPr lang="pt-BR" dirty="0"/>
          </a:p>
          <a:p>
            <a:r>
              <a:rPr lang="pt-BR" dirty="0"/>
              <a:t>A função SUM realiza a soma dos valores em uma única coluna e retorna esse resultado. </a:t>
            </a:r>
          </a:p>
          <a:p>
            <a:endParaRPr lang="pt-BR" dirty="0"/>
          </a:p>
          <a:p>
            <a:r>
              <a:rPr lang="pt-BR" dirty="0"/>
              <a:t>Sintaxe</a:t>
            </a:r>
          </a:p>
          <a:p>
            <a:endParaRPr lang="pt-BR" dirty="0"/>
          </a:p>
          <a:p>
            <a:r>
              <a:rPr lang="pt-BR" dirty="0" err="1"/>
              <a:t>Select</a:t>
            </a:r>
            <a:r>
              <a:rPr lang="pt-BR" dirty="0"/>
              <a:t> Sum(</a:t>
            </a:r>
            <a:r>
              <a:rPr lang="pt-BR" dirty="0" err="1"/>
              <a:t>Campo_Desejado</a:t>
            </a:r>
            <a:r>
              <a:rPr lang="pt-BR" dirty="0"/>
              <a:t>) </a:t>
            </a:r>
            <a:r>
              <a:rPr lang="pt-BR" dirty="0" err="1"/>
              <a:t>from</a:t>
            </a:r>
            <a:r>
              <a:rPr lang="pt-BR" dirty="0"/>
              <a:t> tabela desejada </a:t>
            </a:r>
            <a:r>
              <a:rPr lang="pt-BR" dirty="0" err="1"/>
              <a:t>where</a:t>
            </a:r>
            <a:r>
              <a:rPr lang="pt-BR" dirty="0"/>
              <a:t> condição</a:t>
            </a:r>
          </a:p>
          <a:p>
            <a:endParaRPr lang="pt-BR" dirty="0"/>
          </a:p>
          <a:p>
            <a:r>
              <a:rPr lang="pt-BR" dirty="0"/>
              <a:t>Para somar todos os preços de venda dos produtos de uma categoria, podemos utilizar essa função informando a coluna </a:t>
            </a:r>
            <a:r>
              <a:rPr lang="pt-BR" dirty="0" err="1"/>
              <a:t>PrecoVenda</a:t>
            </a:r>
            <a:r>
              <a:rPr lang="pt-BR" dirty="0"/>
              <a:t>, como exemplificado a seguir:</a:t>
            </a:r>
          </a:p>
          <a:p>
            <a:endParaRPr lang="pt-BR" dirty="0"/>
          </a:p>
          <a:p>
            <a:r>
              <a:rPr lang="pt-BR" dirty="0"/>
              <a:t>SELECT</a:t>
            </a:r>
          </a:p>
          <a:p>
            <a:r>
              <a:rPr lang="pt-BR" dirty="0"/>
              <a:t>  sum(</a:t>
            </a:r>
            <a:r>
              <a:rPr lang="pt-BR" dirty="0" err="1"/>
              <a:t>precovenda</a:t>
            </a:r>
            <a:r>
              <a:rPr lang="pt-BR" dirty="0"/>
              <a:t>)</a:t>
            </a:r>
          </a:p>
          <a:p>
            <a:r>
              <a:rPr lang="pt-BR" dirty="0"/>
              <a:t>FROM</a:t>
            </a:r>
          </a:p>
          <a:p>
            <a:r>
              <a:rPr lang="pt-BR" dirty="0"/>
              <a:t>  produtos</a:t>
            </a:r>
          </a:p>
          <a:p>
            <a:r>
              <a:rPr lang="pt-BR" dirty="0"/>
              <a:t>WHERE</a:t>
            </a:r>
          </a:p>
          <a:p>
            <a:r>
              <a:rPr lang="pt-BR" dirty="0"/>
              <a:t>  categoria = 1</a:t>
            </a:r>
          </a:p>
        </p:txBody>
      </p:sp>
    </p:spTree>
    <p:extLst>
      <p:ext uri="{BB962C8B-B14F-4D97-AF65-F5344CB8AC3E}">
        <p14:creationId xmlns:p14="http://schemas.microsoft.com/office/powerpoint/2010/main" val="1665965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2721844" y="404686"/>
            <a:ext cx="6983413" cy="860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64511" rIns="0" bIns="0" anchor="ctr"/>
          <a:lstStyle>
            <a:lvl1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9pPr>
          </a:lstStyle>
          <a:p>
            <a:pPr algn="ctr" hangingPunct="1">
              <a:lnSpc>
                <a:spcPct val="84000"/>
              </a:lnSpc>
            </a:pPr>
            <a:r>
              <a:rPr lang="pt-BR" altLang="pt-BR" sz="3200" b="1" dirty="0">
                <a:solidFill>
                  <a:schemeClr val="accent2">
                    <a:lumMod val="50000"/>
                  </a:schemeClr>
                </a:solidFill>
              </a:rPr>
              <a:t>Banco de Dados no Ambiente Web</a:t>
            </a:r>
          </a:p>
        </p:txBody>
      </p:sp>
      <p:sp>
        <p:nvSpPr>
          <p:cNvPr id="7" name="Seta para a Direita 6"/>
          <p:cNvSpPr/>
          <p:nvPr/>
        </p:nvSpPr>
        <p:spPr>
          <a:xfrm>
            <a:off x="2856567" y="3425745"/>
            <a:ext cx="762000" cy="457200"/>
          </a:xfrm>
          <a:prstGeom prst="righ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Nuvem 7"/>
          <p:cNvSpPr/>
          <p:nvPr/>
        </p:nvSpPr>
        <p:spPr>
          <a:xfrm>
            <a:off x="3787479" y="3185746"/>
            <a:ext cx="1535741" cy="1162183"/>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CaixaDeTexto 10"/>
          <p:cNvSpPr txBox="1"/>
          <p:nvPr/>
        </p:nvSpPr>
        <p:spPr>
          <a:xfrm>
            <a:off x="692727" y="5110345"/>
            <a:ext cx="2147767" cy="369332"/>
          </a:xfrm>
          <a:prstGeom prst="rect">
            <a:avLst/>
          </a:prstGeom>
          <a:noFill/>
        </p:spPr>
        <p:txBody>
          <a:bodyPr wrap="none" rtlCol="0">
            <a:spAutoFit/>
          </a:bodyPr>
          <a:lstStyle/>
          <a:p>
            <a:r>
              <a:rPr lang="pt-BR" dirty="0"/>
              <a:t>Página Web / Mobile</a:t>
            </a:r>
          </a:p>
        </p:txBody>
      </p:sp>
      <p:sp>
        <p:nvSpPr>
          <p:cNvPr id="12" name="CaixaDeTexto 11"/>
          <p:cNvSpPr txBox="1"/>
          <p:nvPr/>
        </p:nvSpPr>
        <p:spPr>
          <a:xfrm>
            <a:off x="3720056" y="5110345"/>
            <a:ext cx="1670586" cy="369332"/>
          </a:xfrm>
          <a:prstGeom prst="rect">
            <a:avLst/>
          </a:prstGeom>
          <a:noFill/>
        </p:spPr>
        <p:txBody>
          <a:bodyPr wrap="none" rtlCol="0">
            <a:spAutoFit/>
          </a:bodyPr>
          <a:lstStyle/>
          <a:p>
            <a:r>
              <a:rPr lang="pt-BR" dirty="0"/>
              <a:t>Nuvem Internet</a:t>
            </a:r>
          </a:p>
        </p:txBody>
      </p:sp>
      <p:sp>
        <p:nvSpPr>
          <p:cNvPr id="13" name="CaixaDeTexto 12"/>
          <p:cNvSpPr txBox="1"/>
          <p:nvPr/>
        </p:nvSpPr>
        <p:spPr>
          <a:xfrm>
            <a:off x="7104784" y="5110345"/>
            <a:ext cx="1689565" cy="369332"/>
          </a:xfrm>
          <a:prstGeom prst="rect">
            <a:avLst/>
          </a:prstGeom>
          <a:noFill/>
        </p:spPr>
        <p:txBody>
          <a:bodyPr wrap="none" rtlCol="0">
            <a:spAutoFit/>
          </a:bodyPr>
          <a:lstStyle/>
          <a:p>
            <a:r>
              <a:rPr lang="pt-BR" dirty="0"/>
              <a:t>Banco de Dados</a:t>
            </a:r>
          </a:p>
        </p:txBody>
      </p:sp>
      <p:cxnSp>
        <p:nvCxnSpPr>
          <p:cNvPr id="14" name="Conector de Seta Reta 13"/>
          <p:cNvCxnSpPr/>
          <p:nvPr/>
        </p:nvCxnSpPr>
        <p:spPr>
          <a:xfrm>
            <a:off x="1011382" y="2161309"/>
            <a:ext cx="70519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CaixaDeTexto 14"/>
          <p:cNvSpPr txBox="1"/>
          <p:nvPr/>
        </p:nvSpPr>
        <p:spPr>
          <a:xfrm>
            <a:off x="408709" y="1639208"/>
            <a:ext cx="8490401" cy="369332"/>
          </a:xfrm>
          <a:prstGeom prst="rect">
            <a:avLst/>
          </a:prstGeom>
          <a:noFill/>
        </p:spPr>
        <p:txBody>
          <a:bodyPr wrap="none" rtlCol="0">
            <a:spAutoFit/>
          </a:bodyPr>
          <a:lstStyle/>
          <a:p>
            <a:r>
              <a:rPr lang="pt-BR" b="1" dirty="0"/>
              <a:t>Front </a:t>
            </a:r>
            <a:r>
              <a:rPr lang="pt-BR" b="1" dirty="0" err="1"/>
              <a:t>End</a:t>
            </a:r>
            <a:r>
              <a:rPr lang="pt-BR" b="1" dirty="0"/>
              <a:t>  </a:t>
            </a:r>
            <a:r>
              <a:rPr lang="pt-BR" dirty="0"/>
              <a:t>- </a:t>
            </a:r>
            <a:r>
              <a:rPr lang="pt-BR" dirty="0">
                <a:solidFill>
                  <a:srgbClr val="222222"/>
                </a:solidFill>
                <a:latin typeface="arial" panose="020B0604020202020204" pitchFamily="34" charset="0"/>
              </a:rPr>
              <a:t>Em ciência da computação, front-</a:t>
            </a:r>
            <a:r>
              <a:rPr lang="pt-BR" dirty="0" err="1">
                <a:solidFill>
                  <a:srgbClr val="222222"/>
                </a:solidFill>
                <a:latin typeface="arial" panose="020B0604020202020204" pitchFamily="34" charset="0"/>
              </a:rPr>
              <a:t>end</a:t>
            </a:r>
            <a:r>
              <a:rPr lang="pt-BR" dirty="0">
                <a:solidFill>
                  <a:srgbClr val="222222"/>
                </a:solidFill>
                <a:latin typeface="arial" panose="020B0604020202020204" pitchFamily="34" charset="0"/>
              </a:rPr>
              <a:t>, interface frontal ou parte frontal </a:t>
            </a:r>
            <a:endParaRPr lang="pt-BR" dirty="0"/>
          </a:p>
        </p:txBody>
      </p:sp>
      <p:cxnSp>
        <p:nvCxnSpPr>
          <p:cNvPr id="16" name="Conector de Seta Reta 15"/>
          <p:cNvCxnSpPr/>
          <p:nvPr/>
        </p:nvCxnSpPr>
        <p:spPr>
          <a:xfrm flipH="1">
            <a:off x="988607" y="5582589"/>
            <a:ext cx="70975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CaixaDeTexto 16"/>
          <p:cNvSpPr txBox="1"/>
          <p:nvPr/>
        </p:nvSpPr>
        <p:spPr>
          <a:xfrm>
            <a:off x="406111" y="5691746"/>
            <a:ext cx="8495596" cy="923330"/>
          </a:xfrm>
          <a:prstGeom prst="rect">
            <a:avLst/>
          </a:prstGeom>
          <a:noFill/>
        </p:spPr>
        <p:txBody>
          <a:bodyPr wrap="square" rtlCol="0">
            <a:spAutoFit/>
          </a:bodyPr>
          <a:lstStyle/>
          <a:p>
            <a:r>
              <a:rPr lang="pt-BR" b="1" dirty="0"/>
              <a:t>Back </a:t>
            </a:r>
            <a:r>
              <a:rPr lang="pt-BR" b="1" dirty="0" err="1"/>
              <a:t>End</a:t>
            </a:r>
            <a:r>
              <a:rPr lang="pt-BR" b="1" dirty="0"/>
              <a:t>  </a:t>
            </a:r>
            <a:r>
              <a:rPr lang="pt-BR"/>
              <a:t>- </a:t>
            </a:r>
            <a:r>
              <a:rPr lang="pt-BR">
                <a:solidFill>
                  <a:srgbClr val="222222"/>
                </a:solidFill>
                <a:latin typeface="arial" panose="020B0604020202020204" pitchFamily="34" charset="0"/>
              </a:rPr>
              <a:t>É a parte </a:t>
            </a:r>
            <a:r>
              <a:rPr lang="pt-BR" dirty="0">
                <a:solidFill>
                  <a:srgbClr val="222222"/>
                </a:solidFill>
                <a:latin typeface="arial" panose="020B0604020202020204" pitchFamily="34" charset="0"/>
              </a:rPr>
              <a:t>secundária, parte de suporte ou parte de retaguarda são termos generalizados que se referem às etapas inicial e final de um processo.</a:t>
            </a:r>
            <a:endParaRPr lang="pt-BR" dirty="0"/>
          </a:p>
          <a:p>
            <a:endParaRPr lang="pt-BR" dirty="0"/>
          </a:p>
        </p:txBody>
      </p:sp>
      <p:pic>
        <p:nvPicPr>
          <p:cNvPr id="18" name="Picture 2" descr="Gama Academy | Aprender, Transformar e Impact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785" y="45166"/>
            <a:ext cx="2992342" cy="1242937"/>
          </a:xfrm>
          <a:prstGeom prst="rect">
            <a:avLst/>
          </a:prstGeom>
          <a:noFill/>
          <a:extLst>
            <a:ext uri="{909E8E84-426E-40DD-AFC4-6F175D3DCCD1}">
              <a14:hiddenFill xmlns:a14="http://schemas.microsoft.com/office/drawing/2010/main">
                <a:solidFill>
                  <a:srgbClr val="FFFFFF"/>
                </a:solidFill>
              </a14:hiddenFill>
            </a:ext>
          </a:extLst>
        </p:spPr>
      </p:pic>
      <p:pic>
        <p:nvPicPr>
          <p:cNvPr id="19" name="Imagem 18" descr="&lt;strong&gt;Computador&lt;/strong&gt; pessoal – Wikipédia, a enciclopédia livr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514" y="2420419"/>
            <a:ext cx="1506115" cy="1088168"/>
          </a:xfrm>
          <a:prstGeom prst="rect">
            <a:avLst/>
          </a:prstGeom>
        </p:spPr>
      </p:pic>
      <p:pic>
        <p:nvPicPr>
          <p:cNvPr id="20" name="Imagem 19" descr="Handy Telefon Anruf · Kostenloses Bild auf Pixabay"/>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38745" y="2934715"/>
            <a:ext cx="1336964" cy="1336964"/>
          </a:xfrm>
          <a:prstGeom prst="rect">
            <a:avLst/>
          </a:prstGeom>
        </p:spPr>
      </p:pic>
      <p:pic>
        <p:nvPicPr>
          <p:cNvPr id="2" name="Imagem 1" descr="ASUS Eee Pad Transformer Prime Android &lt;strong&gt;Tablet&lt;/strong&gt; | Gadgetsi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1366" y="3766838"/>
            <a:ext cx="1568263" cy="1176197"/>
          </a:xfrm>
          <a:prstGeom prst="rect">
            <a:avLst/>
          </a:prstGeom>
        </p:spPr>
      </p:pic>
      <p:pic>
        <p:nvPicPr>
          <p:cNvPr id="3" name="Imagem 2" descr="SQL e &lt;strong&gt;Banco de Dados&lt;/strong&gt; para iniciantes ~ TONETTO EXCEL ..."/>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96019" y="2659633"/>
            <a:ext cx="3537639" cy="1857387"/>
          </a:xfrm>
          <a:prstGeom prst="rect">
            <a:avLst/>
          </a:prstGeom>
        </p:spPr>
      </p:pic>
      <p:sp>
        <p:nvSpPr>
          <p:cNvPr id="10" name="Seta para a Direita 9"/>
          <p:cNvSpPr/>
          <p:nvPr/>
        </p:nvSpPr>
        <p:spPr>
          <a:xfrm>
            <a:off x="5681006" y="3425745"/>
            <a:ext cx="762000" cy="457200"/>
          </a:xfrm>
          <a:prstGeom prst="righ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5882367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Gama Academy | Aprender, Transformar e Impact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4364" y="64701"/>
            <a:ext cx="2992342" cy="1242937"/>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3"/>
          <p:cNvSpPr txBox="1">
            <a:spLocks noChangeArrowheads="1"/>
          </p:cNvSpPr>
          <p:nvPr/>
        </p:nvSpPr>
        <p:spPr bwMode="auto">
          <a:xfrm>
            <a:off x="790706" y="1030287"/>
            <a:ext cx="10223501" cy="860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64511" rIns="0" bIns="0" anchor="ctr"/>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9pPr>
          </a:lstStyle>
          <a:p>
            <a:pPr algn="ctr">
              <a:lnSpc>
                <a:spcPct val="84000"/>
              </a:lnSpc>
            </a:pPr>
            <a:r>
              <a:rPr lang="pt-BR" altLang="pt-BR" sz="3200" b="1" dirty="0">
                <a:solidFill>
                  <a:schemeClr val="accent2">
                    <a:lumMod val="50000"/>
                  </a:schemeClr>
                </a:solidFill>
              </a:rPr>
              <a:t>Sintaxe do Comando </a:t>
            </a:r>
            <a:r>
              <a:rPr lang="pt-BR" altLang="pt-BR" sz="3200" b="1" dirty="0" err="1">
                <a:solidFill>
                  <a:schemeClr val="accent2">
                    <a:lumMod val="50000"/>
                  </a:schemeClr>
                </a:solidFill>
              </a:rPr>
              <a:t>Select</a:t>
            </a:r>
            <a:r>
              <a:rPr lang="pt-BR" altLang="pt-BR" sz="3200" b="1" dirty="0">
                <a:solidFill>
                  <a:schemeClr val="accent2">
                    <a:lumMod val="50000"/>
                  </a:schemeClr>
                </a:solidFill>
              </a:rPr>
              <a:t> </a:t>
            </a:r>
            <a:r>
              <a:rPr lang="pt-BR" altLang="pt-BR" sz="3200" b="1" dirty="0" err="1">
                <a:solidFill>
                  <a:schemeClr val="accent2">
                    <a:lumMod val="50000"/>
                  </a:schemeClr>
                </a:solidFill>
              </a:rPr>
              <a:t>Count</a:t>
            </a:r>
            <a:r>
              <a:rPr lang="pt-BR" altLang="pt-BR" sz="3200" b="1" dirty="0">
                <a:solidFill>
                  <a:schemeClr val="accent2">
                    <a:lumMod val="50000"/>
                  </a:schemeClr>
                </a:solidFill>
              </a:rPr>
              <a:t>()</a:t>
            </a:r>
          </a:p>
        </p:txBody>
      </p:sp>
      <p:sp>
        <p:nvSpPr>
          <p:cNvPr id="2" name="Retângulo 1"/>
          <p:cNvSpPr/>
          <p:nvPr/>
        </p:nvSpPr>
        <p:spPr>
          <a:xfrm>
            <a:off x="790706" y="1890712"/>
            <a:ext cx="9743944" cy="3693319"/>
          </a:xfrm>
          <a:prstGeom prst="rect">
            <a:avLst/>
          </a:prstGeom>
        </p:spPr>
        <p:txBody>
          <a:bodyPr wrap="square">
            <a:spAutoFit/>
          </a:bodyPr>
          <a:lstStyle/>
          <a:p>
            <a:r>
              <a:rPr lang="pt-BR" b="1" dirty="0">
                <a:solidFill>
                  <a:schemeClr val="accent2">
                    <a:lumMod val="50000"/>
                  </a:schemeClr>
                </a:solidFill>
              </a:rPr>
              <a:t>Função </a:t>
            </a:r>
            <a:r>
              <a:rPr lang="pt-BR" b="1" dirty="0" err="1">
                <a:solidFill>
                  <a:schemeClr val="accent2">
                    <a:lumMod val="50000"/>
                  </a:schemeClr>
                </a:solidFill>
              </a:rPr>
              <a:t>Count</a:t>
            </a:r>
            <a:r>
              <a:rPr lang="pt-BR" b="1" dirty="0">
                <a:solidFill>
                  <a:schemeClr val="accent2">
                    <a:lumMod val="50000"/>
                  </a:schemeClr>
                </a:solidFill>
              </a:rPr>
              <a:t>()</a:t>
            </a:r>
          </a:p>
          <a:p>
            <a:endParaRPr lang="pt-BR" dirty="0"/>
          </a:p>
          <a:p>
            <a:r>
              <a:rPr lang="pt-BR" dirty="0"/>
              <a:t>A função COUNT() retorna o número de linhas que corresponde a um determinado critério.</a:t>
            </a:r>
            <a:br>
              <a:rPr lang="pt-BR" dirty="0"/>
            </a:br>
            <a:br>
              <a:rPr lang="pt-BR" dirty="0"/>
            </a:br>
            <a:r>
              <a:rPr lang="pt-BR" dirty="0"/>
              <a:t>SQL COUNT(</a:t>
            </a:r>
            <a:r>
              <a:rPr lang="pt-BR" dirty="0" err="1"/>
              <a:t>nome_coluna</a:t>
            </a:r>
            <a:r>
              <a:rPr lang="pt-BR" dirty="0"/>
              <a:t>)</a:t>
            </a:r>
            <a:br>
              <a:rPr lang="pt-BR" dirty="0"/>
            </a:br>
            <a:br>
              <a:rPr lang="pt-BR" dirty="0"/>
            </a:br>
            <a:r>
              <a:rPr lang="pt-BR" dirty="0"/>
              <a:t>A função COUNT(</a:t>
            </a:r>
            <a:r>
              <a:rPr lang="pt-BR" dirty="0" err="1"/>
              <a:t>nome_coluna</a:t>
            </a:r>
            <a:r>
              <a:rPr lang="pt-BR" dirty="0"/>
              <a:t>) retorna o número de valores (valores nulos não serão contados) da coluna especificada:</a:t>
            </a:r>
            <a:br>
              <a:rPr lang="pt-BR" dirty="0"/>
            </a:br>
            <a:br>
              <a:rPr lang="pt-BR" dirty="0"/>
            </a:br>
            <a:br>
              <a:rPr lang="pt-BR" dirty="0"/>
            </a:br>
            <a:r>
              <a:rPr lang="pt-BR" dirty="0"/>
              <a:t>SELECT </a:t>
            </a:r>
            <a:r>
              <a:rPr lang="pt-BR" dirty="0" err="1"/>
              <a:t>COUNTnome_coluna</a:t>
            </a:r>
            <a:r>
              <a:rPr lang="pt-BR" dirty="0"/>
              <a:t>) FROM </a:t>
            </a:r>
            <a:r>
              <a:rPr lang="pt-BR" dirty="0" err="1"/>
              <a:t>nome_tabela</a:t>
            </a:r>
            <a:endParaRPr lang="pt-BR" dirty="0"/>
          </a:p>
          <a:p>
            <a:endParaRPr lang="pt-BR" dirty="0"/>
          </a:p>
          <a:p>
            <a:endParaRPr lang="pt-BR" dirty="0"/>
          </a:p>
        </p:txBody>
      </p:sp>
    </p:spTree>
    <p:extLst>
      <p:ext uri="{BB962C8B-B14F-4D97-AF65-F5344CB8AC3E}">
        <p14:creationId xmlns:p14="http://schemas.microsoft.com/office/powerpoint/2010/main" val="25533225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Gama Academy | Aprender, Transformar e Impact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4364" y="64701"/>
            <a:ext cx="2992342" cy="1242937"/>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3"/>
          <p:cNvSpPr txBox="1">
            <a:spLocks noChangeArrowheads="1"/>
          </p:cNvSpPr>
          <p:nvPr/>
        </p:nvSpPr>
        <p:spPr bwMode="auto">
          <a:xfrm>
            <a:off x="790706" y="1030287"/>
            <a:ext cx="10223501" cy="860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64511" rIns="0" bIns="0" anchor="ctr"/>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9pPr>
          </a:lstStyle>
          <a:p>
            <a:pPr algn="ctr">
              <a:lnSpc>
                <a:spcPct val="84000"/>
              </a:lnSpc>
            </a:pPr>
            <a:r>
              <a:rPr lang="pt-BR" altLang="pt-BR" sz="3200" b="1" dirty="0">
                <a:solidFill>
                  <a:schemeClr val="accent2">
                    <a:lumMod val="50000"/>
                  </a:schemeClr>
                </a:solidFill>
              </a:rPr>
              <a:t>Sintaxe do Comando </a:t>
            </a:r>
            <a:r>
              <a:rPr lang="pt-BR" altLang="pt-BR" sz="3200" b="1" dirty="0" err="1">
                <a:solidFill>
                  <a:schemeClr val="accent2">
                    <a:lumMod val="50000"/>
                  </a:schemeClr>
                </a:solidFill>
              </a:rPr>
              <a:t>Select</a:t>
            </a:r>
            <a:r>
              <a:rPr lang="pt-BR" altLang="pt-BR" sz="3200" b="1" dirty="0">
                <a:solidFill>
                  <a:schemeClr val="accent2">
                    <a:lumMod val="50000"/>
                  </a:schemeClr>
                </a:solidFill>
              </a:rPr>
              <a:t> AVG()</a:t>
            </a:r>
          </a:p>
        </p:txBody>
      </p:sp>
      <p:sp>
        <p:nvSpPr>
          <p:cNvPr id="2" name="Retângulo 1"/>
          <p:cNvSpPr/>
          <p:nvPr/>
        </p:nvSpPr>
        <p:spPr>
          <a:xfrm>
            <a:off x="790706" y="1890712"/>
            <a:ext cx="9743944" cy="4524315"/>
          </a:xfrm>
          <a:prstGeom prst="rect">
            <a:avLst/>
          </a:prstGeom>
        </p:spPr>
        <p:txBody>
          <a:bodyPr wrap="square">
            <a:spAutoFit/>
          </a:bodyPr>
          <a:lstStyle/>
          <a:p>
            <a:r>
              <a:rPr lang="pt-BR" b="1" dirty="0">
                <a:solidFill>
                  <a:schemeClr val="accent2">
                    <a:lumMod val="50000"/>
                  </a:schemeClr>
                </a:solidFill>
              </a:rPr>
              <a:t>Função AVG()</a:t>
            </a:r>
          </a:p>
          <a:p>
            <a:endParaRPr lang="pt-BR" dirty="0"/>
          </a:p>
          <a:p>
            <a:r>
              <a:rPr lang="pt-BR" dirty="0"/>
              <a:t>Com a função AVG podemos calcular a média aritmética dos valores em uma única coluna. </a:t>
            </a:r>
          </a:p>
          <a:p>
            <a:endParaRPr lang="pt-BR" dirty="0"/>
          </a:p>
          <a:p>
            <a:r>
              <a:rPr lang="pt-BR" dirty="0"/>
              <a:t>Sintaxe</a:t>
            </a:r>
          </a:p>
          <a:p>
            <a:endParaRPr lang="pt-BR" dirty="0"/>
          </a:p>
          <a:p>
            <a:r>
              <a:rPr lang="pt-BR" dirty="0" err="1"/>
              <a:t>Select</a:t>
            </a:r>
            <a:r>
              <a:rPr lang="pt-BR" dirty="0"/>
              <a:t> </a:t>
            </a:r>
            <a:r>
              <a:rPr lang="pt-BR" dirty="0" err="1"/>
              <a:t>avg</a:t>
            </a:r>
            <a:r>
              <a:rPr lang="pt-BR" dirty="0"/>
              <a:t>(</a:t>
            </a:r>
            <a:r>
              <a:rPr lang="pt-BR" dirty="0" err="1"/>
              <a:t>Campo_Desejado</a:t>
            </a:r>
            <a:r>
              <a:rPr lang="pt-BR" dirty="0"/>
              <a:t>) </a:t>
            </a:r>
            <a:r>
              <a:rPr lang="pt-BR" dirty="0" err="1"/>
              <a:t>from</a:t>
            </a:r>
            <a:r>
              <a:rPr lang="pt-BR" dirty="0"/>
              <a:t> tabela desejada</a:t>
            </a:r>
          </a:p>
          <a:p>
            <a:endParaRPr lang="pt-BR" dirty="0"/>
          </a:p>
          <a:p>
            <a:r>
              <a:rPr lang="pt-BR" dirty="0"/>
              <a:t>Usamos essa função no exemplo a seguir, tomando como parâmetro a coluna </a:t>
            </a:r>
            <a:r>
              <a:rPr lang="pt-BR" dirty="0" err="1"/>
              <a:t>PrecoVenda</a:t>
            </a:r>
            <a:r>
              <a:rPr lang="pt-BR" dirty="0"/>
              <a:t> da tabela produtos.</a:t>
            </a:r>
          </a:p>
          <a:p>
            <a:endParaRPr lang="pt-BR" dirty="0"/>
          </a:p>
          <a:p>
            <a:r>
              <a:rPr lang="pt-BR" dirty="0"/>
              <a:t>SELECT</a:t>
            </a:r>
          </a:p>
          <a:p>
            <a:r>
              <a:rPr lang="pt-BR" dirty="0"/>
              <a:t>  </a:t>
            </a:r>
            <a:r>
              <a:rPr lang="pt-BR" dirty="0" err="1"/>
              <a:t>avg</a:t>
            </a:r>
            <a:r>
              <a:rPr lang="pt-BR" dirty="0"/>
              <a:t>(</a:t>
            </a:r>
            <a:r>
              <a:rPr lang="pt-BR" dirty="0" err="1"/>
              <a:t>precovenda</a:t>
            </a:r>
            <a:r>
              <a:rPr lang="pt-BR" dirty="0"/>
              <a:t>)</a:t>
            </a:r>
          </a:p>
          <a:p>
            <a:r>
              <a:rPr lang="pt-BR" dirty="0"/>
              <a:t>FROM</a:t>
            </a:r>
          </a:p>
          <a:p>
            <a:r>
              <a:rPr lang="pt-BR" dirty="0"/>
              <a:t>  produtos</a:t>
            </a:r>
          </a:p>
          <a:p>
            <a:endParaRPr lang="pt-BR" dirty="0"/>
          </a:p>
        </p:txBody>
      </p:sp>
    </p:spTree>
    <p:extLst>
      <p:ext uri="{BB962C8B-B14F-4D97-AF65-F5344CB8AC3E}">
        <p14:creationId xmlns:p14="http://schemas.microsoft.com/office/powerpoint/2010/main" val="35938593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Gama Academy | Aprender, Transformar e Impact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4364" y="64701"/>
            <a:ext cx="2992342" cy="1242937"/>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3"/>
          <p:cNvSpPr txBox="1">
            <a:spLocks noChangeArrowheads="1"/>
          </p:cNvSpPr>
          <p:nvPr/>
        </p:nvSpPr>
        <p:spPr bwMode="auto">
          <a:xfrm>
            <a:off x="-92938" y="973137"/>
            <a:ext cx="10223501" cy="860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64511" rIns="0" bIns="0" anchor="ctr"/>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9pPr>
          </a:lstStyle>
          <a:p>
            <a:pPr algn="ctr">
              <a:lnSpc>
                <a:spcPct val="84000"/>
              </a:lnSpc>
            </a:pPr>
            <a:r>
              <a:rPr lang="pt-BR" altLang="pt-BR" sz="3200" b="1" dirty="0">
                <a:solidFill>
                  <a:schemeClr val="accent2">
                    <a:lumMod val="50000"/>
                  </a:schemeClr>
                </a:solidFill>
              </a:rPr>
              <a:t>Sintaxe do Comando para Junção de Tabelas</a:t>
            </a:r>
            <a:r>
              <a:rPr lang="pt-BR" sz="3200" b="1" dirty="0">
                <a:solidFill>
                  <a:schemeClr val="accent2">
                    <a:lumMod val="50000"/>
                  </a:schemeClr>
                </a:solidFill>
              </a:rPr>
              <a:t> </a:t>
            </a:r>
            <a:endParaRPr lang="pt-BR" altLang="pt-BR" sz="3200" b="1" dirty="0">
              <a:solidFill>
                <a:schemeClr val="accent2">
                  <a:lumMod val="50000"/>
                </a:schemeClr>
              </a:solidFill>
            </a:endParaRPr>
          </a:p>
        </p:txBody>
      </p:sp>
      <p:sp>
        <p:nvSpPr>
          <p:cNvPr id="2" name="Retângulo 1"/>
          <p:cNvSpPr/>
          <p:nvPr/>
        </p:nvSpPr>
        <p:spPr>
          <a:xfrm>
            <a:off x="790706" y="2056537"/>
            <a:ext cx="10620244" cy="3416320"/>
          </a:xfrm>
          <a:prstGeom prst="rect">
            <a:avLst/>
          </a:prstGeom>
        </p:spPr>
        <p:txBody>
          <a:bodyPr wrap="square">
            <a:spAutoFit/>
          </a:bodyPr>
          <a:lstStyle/>
          <a:p>
            <a:r>
              <a:rPr lang="pt-BR" b="1" dirty="0">
                <a:solidFill>
                  <a:schemeClr val="accent2">
                    <a:lumMod val="50000"/>
                  </a:schemeClr>
                </a:solidFill>
              </a:rPr>
              <a:t>JUNÇÃO DE TABELAS</a:t>
            </a:r>
          </a:p>
          <a:p>
            <a:endParaRPr lang="pt-BR" dirty="0"/>
          </a:p>
          <a:p>
            <a:r>
              <a:rPr lang="pt-BR" dirty="0"/>
              <a:t>O SELECT permite juntar duas ou mais tabelas no mesmo resultado. Isso pode ser feito de várias formas.</a:t>
            </a:r>
          </a:p>
          <a:p>
            <a:endParaRPr lang="pt-BR" b="0" i="0" dirty="0">
              <a:effectLst/>
              <a:latin typeface="Source Serif Pro"/>
            </a:endParaRPr>
          </a:p>
          <a:p>
            <a:r>
              <a:rPr lang="pt-BR" dirty="0">
                <a:latin typeface="Source Serif Pro"/>
              </a:rPr>
              <a:t>SELECT CLIENTES.CODIGO, CLIENTES.NOME, PEDIDOS.DATA</a:t>
            </a:r>
          </a:p>
          <a:p>
            <a:r>
              <a:rPr lang="pt-BR" dirty="0">
                <a:latin typeface="Source Serif Pro"/>
              </a:rPr>
              <a:t>FROM CLIENTES, PEDIDOS</a:t>
            </a:r>
          </a:p>
          <a:p>
            <a:r>
              <a:rPr lang="pt-BR" dirty="0">
                <a:latin typeface="Source Serif Pro"/>
              </a:rPr>
              <a:t>WHERE CLIENTES.CODIGO = PEDIDOS.CODCLIENTE</a:t>
            </a:r>
          </a:p>
          <a:p>
            <a:endParaRPr lang="pt-BR" b="0" i="0" dirty="0">
              <a:effectLst/>
              <a:latin typeface="Source Serif Pro"/>
            </a:endParaRPr>
          </a:p>
          <a:p>
            <a:r>
              <a:rPr lang="pt-BR" dirty="0"/>
              <a:t>Nesta linha as tabelas relacionadas CLIENTES e PEDIDOS são unificadas através do campo chave, em uma operação de igualdade. Repare que os nomes dos campos passam a ser prefixados pelo nome das tabelas, resolvendo duplicidades.</a:t>
            </a:r>
            <a:endParaRPr lang="pt-BR" b="0" i="0" dirty="0">
              <a:effectLst/>
              <a:latin typeface="Source Serif Pro"/>
            </a:endParaRPr>
          </a:p>
        </p:txBody>
      </p:sp>
    </p:spTree>
    <p:extLst>
      <p:ext uri="{BB962C8B-B14F-4D97-AF65-F5344CB8AC3E}">
        <p14:creationId xmlns:p14="http://schemas.microsoft.com/office/powerpoint/2010/main" val="10664256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Gama Academy | Aprender, Transformar e Impact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4364" y="64701"/>
            <a:ext cx="2992342" cy="1242937"/>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3"/>
          <p:cNvSpPr txBox="1">
            <a:spLocks noChangeArrowheads="1"/>
          </p:cNvSpPr>
          <p:nvPr/>
        </p:nvSpPr>
        <p:spPr bwMode="auto">
          <a:xfrm>
            <a:off x="-92938" y="973137"/>
            <a:ext cx="10223501" cy="860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64511" rIns="0" bIns="0" anchor="ctr"/>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9pPr>
          </a:lstStyle>
          <a:p>
            <a:pPr algn="ctr">
              <a:lnSpc>
                <a:spcPct val="84000"/>
              </a:lnSpc>
            </a:pPr>
            <a:r>
              <a:rPr lang="pt-BR" altLang="pt-BR" sz="3200" b="1" dirty="0">
                <a:solidFill>
                  <a:schemeClr val="accent2">
                    <a:lumMod val="50000"/>
                  </a:schemeClr>
                </a:solidFill>
              </a:rPr>
              <a:t>Sintaxe do Comando para Junção de Tabelas</a:t>
            </a:r>
            <a:r>
              <a:rPr lang="pt-BR" sz="3200" b="1" dirty="0">
                <a:solidFill>
                  <a:schemeClr val="accent2">
                    <a:lumMod val="50000"/>
                  </a:schemeClr>
                </a:solidFill>
              </a:rPr>
              <a:t> </a:t>
            </a:r>
            <a:endParaRPr lang="pt-BR" altLang="pt-BR" sz="3200" b="1" dirty="0">
              <a:solidFill>
                <a:schemeClr val="accent2">
                  <a:lumMod val="50000"/>
                </a:schemeClr>
              </a:solidFill>
            </a:endParaRPr>
          </a:p>
        </p:txBody>
      </p:sp>
      <p:sp>
        <p:nvSpPr>
          <p:cNvPr id="2" name="Retângulo 1"/>
          <p:cNvSpPr/>
          <p:nvPr/>
        </p:nvSpPr>
        <p:spPr>
          <a:xfrm>
            <a:off x="790706" y="2056537"/>
            <a:ext cx="10620244" cy="2031325"/>
          </a:xfrm>
          <a:prstGeom prst="rect">
            <a:avLst/>
          </a:prstGeom>
        </p:spPr>
        <p:txBody>
          <a:bodyPr wrap="square">
            <a:spAutoFit/>
          </a:bodyPr>
          <a:lstStyle/>
          <a:p>
            <a:r>
              <a:rPr lang="pt-BR" dirty="0">
                <a:latin typeface="Source Serif Pro"/>
              </a:rPr>
              <a:t>Uma versão resumida desse comando pode ser como abaixo:</a:t>
            </a:r>
          </a:p>
          <a:p>
            <a:endParaRPr lang="pt-BR" dirty="0">
              <a:latin typeface="Source Serif Pro"/>
            </a:endParaRPr>
          </a:p>
          <a:p>
            <a:r>
              <a:rPr lang="pt-BR" dirty="0">
                <a:latin typeface="Source Serif Pro"/>
              </a:rPr>
              <a:t>SELECT A.CODIGO, A.NOME, B.DATA, B.VALOR</a:t>
            </a:r>
          </a:p>
          <a:p>
            <a:r>
              <a:rPr lang="pt-BR" dirty="0">
                <a:latin typeface="Source Serif Pro"/>
              </a:rPr>
              <a:t>FROM CLIENTES A, PEDIDOS B</a:t>
            </a:r>
          </a:p>
          <a:p>
            <a:r>
              <a:rPr lang="pt-BR" dirty="0">
                <a:latin typeface="Source Serif Pro"/>
              </a:rPr>
              <a:t>WHERE A.CODIGO = B.CODCLIENTE</a:t>
            </a:r>
          </a:p>
          <a:p>
            <a:endParaRPr lang="pt-BR" dirty="0">
              <a:latin typeface="Source Serif Pro"/>
            </a:endParaRPr>
          </a:p>
          <a:p>
            <a:r>
              <a:rPr lang="pt-BR" dirty="0">
                <a:latin typeface="Source Serif Pro"/>
              </a:rPr>
              <a:t>O uso de </a:t>
            </a:r>
            <a:r>
              <a:rPr lang="pt-BR" dirty="0" err="1">
                <a:latin typeface="Source Serif Pro"/>
              </a:rPr>
              <a:t>aliases</a:t>
            </a:r>
            <a:r>
              <a:rPr lang="pt-BR" dirty="0">
                <a:latin typeface="Source Serif Pro"/>
              </a:rPr>
              <a:t> no código SQL torna a manutenção mais simples.</a:t>
            </a:r>
            <a:endParaRPr lang="pt-BR" b="0" i="0" dirty="0">
              <a:effectLst/>
              <a:latin typeface="Source Serif Pro"/>
            </a:endParaRPr>
          </a:p>
        </p:txBody>
      </p:sp>
    </p:spTree>
    <p:extLst>
      <p:ext uri="{BB962C8B-B14F-4D97-AF65-F5344CB8AC3E}">
        <p14:creationId xmlns:p14="http://schemas.microsoft.com/office/powerpoint/2010/main" val="39415115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Gama Academy | Aprender, Transformar e Impact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4364" y="64701"/>
            <a:ext cx="2992342" cy="1242937"/>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3"/>
          <p:cNvSpPr txBox="1">
            <a:spLocks noChangeArrowheads="1"/>
          </p:cNvSpPr>
          <p:nvPr/>
        </p:nvSpPr>
        <p:spPr bwMode="auto">
          <a:xfrm>
            <a:off x="-92938" y="973137"/>
            <a:ext cx="10223501" cy="860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64511" rIns="0" bIns="0" anchor="ctr"/>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9pPr>
          </a:lstStyle>
          <a:p>
            <a:pPr algn="ctr">
              <a:lnSpc>
                <a:spcPct val="84000"/>
              </a:lnSpc>
            </a:pPr>
            <a:r>
              <a:rPr lang="pt-BR" altLang="pt-BR" sz="3200" b="1" dirty="0">
                <a:solidFill>
                  <a:schemeClr val="accent2">
                    <a:lumMod val="50000"/>
                  </a:schemeClr>
                </a:solidFill>
              </a:rPr>
              <a:t>Sintaxe do Comando JOIN</a:t>
            </a:r>
          </a:p>
        </p:txBody>
      </p:sp>
      <p:sp>
        <p:nvSpPr>
          <p:cNvPr id="2" name="Retângulo 1"/>
          <p:cNvSpPr/>
          <p:nvPr/>
        </p:nvSpPr>
        <p:spPr>
          <a:xfrm>
            <a:off x="790706" y="2056537"/>
            <a:ext cx="10620244" cy="3139321"/>
          </a:xfrm>
          <a:prstGeom prst="rect">
            <a:avLst/>
          </a:prstGeom>
        </p:spPr>
        <p:txBody>
          <a:bodyPr wrap="square">
            <a:spAutoFit/>
          </a:bodyPr>
          <a:lstStyle/>
          <a:p>
            <a:r>
              <a:rPr lang="pt-BR" b="1" dirty="0">
                <a:solidFill>
                  <a:schemeClr val="accent2">
                    <a:lumMod val="50000"/>
                  </a:schemeClr>
                </a:solidFill>
              </a:rPr>
              <a:t>COMANDO JOIN</a:t>
            </a:r>
          </a:p>
          <a:p>
            <a:endParaRPr lang="pt-BR" b="1" dirty="0"/>
          </a:p>
          <a:p>
            <a:r>
              <a:rPr lang="pt-BR" dirty="0"/>
              <a:t>A junção de tabelas no comando SELECT também pode ser feita com o comando JOIN. Este comando deve ser utilizado com a palavra reservada INNER ou com a palavra OUTER:</a:t>
            </a:r>
          </a:p>
          <a:p>
            <a:endParaRPr lang="pt-BR" dirty="0"/>
          </a:p>
          <a:p>
            <a:r>
              <a:rPr lang="pt-BR" dirty="0"/>
              <a:t>- INNER: Semelhante ao uso do operador “=” na junção de tabelas. Aqui os registros sem correspondências não são incluídos. Esta cláusula é opcional e pode ser omitida no comando JOIN.</a:t>
            </a:r>
          </a:p>
          <a:p>
            <a:endParaRPr lang="pt-BR" dirty="0"/>
          </a:p>
          <a:p>
            <a:r>
              <a:rPr lang="pt-BR" dirty="0"/>
              <a:t>- OUTER: Os registros que não se relacionam também são exibidos. Neste caso, é possível definir qual tabela será incluída na seleção, mesmo não tendo correspondência.</a:t>
            </a:r>
          </a:p>
          <a:p>
            <a:r>
              <a:rPr lang="pt-BR" dirty="0"/>
              <a:t>Para exemplificar, temos as tabelas abaixo:</a:t>
            </a:r>
          </a:p>
        </p:txBody>
      </p:sp>
    </p:spTree>
    <p:extLst>
      <p:ext uri="{BB962C8B-B14F-4D97-AF65-F5344CB8AC3E}">
        <p14:creationId xmlns:p14="http://schemas.microsoft.com/office/powerpoint/2010/main" val="38966849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Gama Academy | Aprender, Transformar e Impact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4364" y="64701"/>
            <a:ext cx="2992342" cy="1242937"/>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3"/>
          <p:cNvSpPr txBox="1">
            <a:spLocks noChangeArrowheads="1"/>
          </p:cNvSpPr>
          <p:nvPr/>
        </p:nvSpPr>
        <p:spPr bwMode="auto">
          <a:xfrm>
            <a:off x="-92938" y="973137"/>
            <a:ext cx="10223501" cy="860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64511" rIns="0" bIns="0" anchor="ctr"/>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9pPr>
          </a:lstStyle>
          <a:p>
            <a:pPr algn="ctr">
              <a:lnSpc>
                <a:spcPct val="84000"/>
              </a:lnSpc>
            </a:pPr>
            <a:r>
              <a:rPr lang="pt-BR" altLang="pt-BR" sz="3200" b="1" dirty="0">
                <a:solidFill>
                  <a:schemeClr val="accent2">
                    <a:lumMod val="50000"/>
                  </a:schemeClr>
                </a:solidFill>
              </a:rPr>
              <a:t>Sintaxe do Comando JOIN</a:t>
            </a:r>
          </a:p>
        </p:txBody>
      </p:sp>
      <p:sp>
        <p:nvSpPr>
          <p:cNvPr id="2" name="Retângulo 1"/>
          <p:cNvSpPr/>
          <p:nvPr/>
        </p:nvSpPr>
        <p:spPr>
          <a:xfrm>
            <a:off x="790706" y="2056537"/>
            <a:ext cx="10620244" cy="3139321"/>
          </a:xfrm>
          <a:prstGeom prst="rect">
            <a:avLst/>
          </a:prstGeom>
        </p:spPr>
        <p:txBody>
          <a:bodyPr wrap="square">
            <a:spAutoFit/>
          </a:bodyPr>
          <a:lstStyle/>
          <a:p>
            <a:r>
              <a:rPr lang="pt-BR" b="1" dirty="0"/>
              <a:t>SELECT A.CODIGO, A.DESCRICAO, B.DESCRICAO, B.QTD</a:t>
            </a:r>
          </a:p>
          <a:p>
            <a:r>
              <a:rPr lang="pt-BR" b="1" dirty="0"/>
              <a:t>FROM PRODUTOS A</a:t>
            </a:r>
          </a:p>
          <a:p>
            <a:r>
              <a:rPr lang="pt-BR" b="1" dirty="0"/>
              <a:t>INNER JOIN COMPONENTES B</a:t>
            </a:r>
          </a:p>
          <a:p>
            <a:r>
              <a:rPr lang="pt-BR" b="1" dirty="0"/>
              <a:t>ON (A.CODIGO = B.CODPRODUTO)</a:t>
            </a:r>
          </a:p>
          <a:p>
            <a:endParaRPr lang="pt-BR" b="1" dirty="0"/>
          </a:p>
          <a:p>
            <a:r>
              <a:rPr lang="pt-BR" b="1" dirty="0"/>
              <a:t>Este comando pode ser escrito na versão resumida abaixo:</a:t>
            </a:r>
          </a:p>
          <a:p>
            <a:endParaRPr lang="pt-BR" b="1" dirty="0"/>
          </a:p>
          <a:p>
            <a:r>
              <a:rPr lang="pt-BR" b="1" dirty="0"/>
              <a:t>SELECT A.CODIGO, A.DESCRICAO, B.DESCRICAO</a:t>
            </a:r>
          </a:p>
          <a:p>
            <a:r>
              <a:rPr lang="pt-BR" b="1" dirty="0"/>
              <a:t>FROM PRODUTOS A</a:t>
            </a:r>
          </a:p>
          <a:p>
            <a:r>
              <a:rPr lang="pt-BR" b="1" dirty="0"/>
              <a:t>JOIN COMPONENTES B</a:t>
            </a:r>
          </a:p>
          <a:p>
            <a:r>
              <a:rPr lang="pt-BR" b="1" dirty="0"/>
              <a:t>ON (A.CODIGO = B.CODPRODUTO)</a:t>
            </a:r>
            <a:endParaRPr lang="pt-BR" dirty="0"/>
          </a:p>
        </p:txBody>
      </p:sp>
    </p:spTree>
    <p:extLst>
      <p:ext uri="{BB962C8B-B14F-4D97-AF65-F5344CB8AC3E}">
        <p14:creationId xmlns:p14="http://schemas.microsoft.com/office/powerpoint/2010/main" val="12449756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66355" y="1257581"/>
            <a:ext cx="10396882" cy="1151965"/>
          </a:xfrm>
        </p:spPr>
        <p:txBody>
          <a:bodyPr/>
          <a:lstStyle/>
          <a:p>
            <a:r>
              <a:rPr lang="pt-BR" dirty="0">
                <a:solidFill>
                  <a:schemeClr val="accent2">
                    <a:lumMod val="50000"/>
                  </a:schemeClr>
                </a:solidFill>
              </a:rPr>
              <a:t>Criar as tabelas abaixo:</a:t>
            </a:r>
          </a:p>
        </p:txBody>
      </p:sp>
      <p:sp>
        <p:nvSpPr>
          <p:cNvPr id="5" name="CaixaDeTexto 4"/>
          <p:cNvSpPr txBox="1"/>
          <p:nvPr/>
        </p:nvSpPr>
        <p:spPr>
          <a:xfrm>
            <a:off x="285841" y="2359488"/>
            <a:ext cx="5090548" cy="2308324"/>
          </a:xfrm>
          <a:prstGeom prst="rect">
            <a:avLst/>
          </a:prstGeom>
          <a:noFill/>
        </p:spPr>
        <p:txBody>
          <a:bodyPr wrap="square" rtlCol="0">
            <a:spAutoFit/>
          </a:bodyPr>
          <a:lstStyle/>
          <a:p>
            <a:pPr lvl="0" defTabSz="914400" eaLnBrk="0" fontAlgn="base" hangingPunct="0">
              <a:spcBef>
                <a:spcPct val="0"/>
              </a:spcBef>
              <a:spcAft>
                <a:spcPct val="0"/>
              </a:spcAft>
            </a:pPr>
            <a:r>
              <a:rPr lang="pt-BR" altLang="pt-BR" dirty="0">
                <a:solidFill>
                  <a:srgbClr val="878A85"/>
                </a:solidFill>
                <a:latin typeface="Arial Unicode MS"/>
              </a:rPr>
              <a:t>-- Criando a tabela Cago</a:t>
            </a:r>
            <a:endParaRPr lang="pt-BR" altLang="pt-BR" sz="2400" dirty="0"/>
          </a:p>
          <a:p>
            <a:pPr lvl="0" defTabSz="914400" eaLnBrk="0" fontAlgn="base" hangingPunct="0">
              <a:spcBef>
                <a:spcPct val="0"/>
              </a:spcBef>
              <a:spcAft>
                <a:spcPct val="0"/>
              </a:spcAft>
            </a:pPr>
            <a:r>
              <a:rPr lang="pt-BR" altLang="pt-BR" dirty="0">
                <a:solidFill>
                  <a:srgbClr val="253A44"/>
                </a:solidFill>
                <a:latin typeface="Roboto Mono"/>
              </a:rPr>
              <a:t> </a:t>
            </a:r>
            <a:endParaRPr lang="pt-BR" altLang="pt-BR" sz="2400" dirty="0"/>
          </a:p>
          <a:p>
            <a:pPr lvl="0" defTabSz="914400" eaLnBrk="0" fontAlgn="base" hangingPunct="0">
              <a:spcBef>
                <a:spcPct val="0"/>
              </a:spcBef>
              <a:spcAft>
                <a:spcPct val="0"/>
              </a:spcAft>
            </a:pPr>
            <a:r>
              <a:rPr lang="pt-BR" altLang="pt-BR" dirty="0"/>
              <a:t>CREATE TABLE CARGO (</a:t>
            </a:r>
          </a:p>
          <a:p>
            <a:pPr lvl="0" defTabSz="914400" eaLnBrk="0" fontAlgn="base" hangingPunct="0">
              <a:spcBef>
                <a:spcPct val="0"/>
              </a:spcBef>
              <a:spcAft>
                <a:spcPct val="0"/>
              </a:spcAft>
            </a:pPr>
            <a:r>
              <a:rPr lang="pt-BR" altLang="pt-BR" dirty="0"/>
              <a:t>	</a:t>
            </a:r>
            <a:r>
              <a:rPr lang="pt-BR" altLang="pt-BR" dirty="0" err="1"/>
              <a:t>CodCargo</a:t>
            </a:r>
            <a:r>
              <a:rPr lang="pt-BR" altLang="pt-BR" dirty="0"/>
              <a:t> char(2) NOT NULL,</a:t>
            </a:r>
          </a:p>
          <a:p>
            <a:pPr lvl="0" defTabSz="914400" eaLnBrk="0" fontAlgn="base" hangingPunct="0">
              <a:spcBef>
                <a:spcPct val="0"/>
              </a:spcBef>
              <a:spcAft>
                <a:spcPct val="0"/>
              </a:spcAft>
            </a:pPr>
            <a:r>
              <a:rPr lang="pt-BR" altLang="pt-BR" dirty="0"/>
              <a:t>	</a:t>
            </a:r>
            <a:r>
              <a:rPr lang="pt-BR" altLang="pt-BR" dirty="0" err="1"/>
              <a:t>NomeCargo</a:t>
            </a:r>
            <a:r>
              <a:rPr lang="pt-BR" altLang="pt-BR" dirty="0"/>
              <a:t> </a:t>
            </a:r>
            <a:r>
              <a:rPr lang="pt-BR" altLang="pt-BR" dirty="0" err="1"/>
              <a:t>varchar</a:t>
            </a:r>
            <a:r>
              <a:rPr lang="pt-BR" altLang="pt-BR" dirty="0"/>
              <a:t>(50) NOT NULL,</a:t>
            </a:r>
          </a:p>
          <a:p>
            <a:pPr lvl="0" defTabSz="914400" eaLnBrk="0" fontAlgn="base" hangingPunct="0">
              <a:spcBef>
                <a:spcPct val="0"/>
              </a:spcBef>
              <a:spcAft>
                <a:spcPct val="0"/>
              </a:spcAft>
            </a:pPr>
            <a:r>
              <a:rPr lang="pt-BR" altLang="pt-BR" dirty="0"/>
              <a:t>	</a:t>
            </a:r>
            <a:r>
              <a:rPr lang="pt-BR" altLang="pt-BR" dirty="0" err="1"/>
              <a:t>ValorCargo</a:t>
            </a:r>
            <a:r>
              <a:rPr lang="pt-BR" altLang="pt-BR" dirty="0"/>
              <a:t> DECIMAL(4.2) NOT NULL,</a:t>
            </a:r>
          </a:p>
          <a:p>
            <a:pPr lvl="0" defTabSz="914400" eaLnBrk="0" fontAlgn="base" hangingPunct="0">
              <a:spcBef>
                <a:spcPct val="0"/>
              </a:spcBef>
              <a:spcAft>
                <a:spcPct val="0"/>
              </a:spcAft>
            </a:pPr>
            <a:r>
              <a:rPr lang="pt-BR" altLang="pt-BR" dirty="0"/>
              <a:t>	PRIMARY KEY (`</a:t>
            </a:r>
            <a:r>
              <a:rPr lang="pt-BR" altLang="pt-BR" dirty="0" err="1"/>
              <a:t>CodCargo</a:t>
            </a:r>
            <a:r>
              <a:rPr lang="pt-BR" altLang="pt-BR" dirty="0"/>
              <a:t>`)</a:t>
            </a:r>
          </a:p>
          <a:p>
            <a:pPr lvl="0" defTabSz="914400" eaLnBrk="0" fontAlgn="base" hangingPunct="0">
              <a:spcBef>
                <a:spcPct val="0"/>
              </a:spcBef>
              <a:spcAft>
                <a:spcPct val="0"/>
              </a:spcAft>
            </a:pPr>
            <a:r>
              <a:rPr lang="pt-BR" altLang="pt-BR" dirty="0"/>
              <a:t>);</a:t>
            </a:r>
          </a:p>
        </p:txBody>
      </p:sp>
      <p:sp>
        <p:nvSpPr>
          <p:cNvPr id="6" name="Retângulo 5"/>
          <p:cNvSpPr/>
          <p:nvPr/>
        </p:nvSpPr>
        <p:spPr>
          <a:xfrm>
            <a:off x="5050532" y="2359488"/>
            <a:ext cx="7296764" cy="2585323"/>
          </a:xfrm>
          <a:prstGeom prst="rect">
            <a:avLst/>
          </a:prstGeom>
        </p:spPr>
        <p:txBody>
          <a:bodyPr wrap="square">
            <a:spAutoFit/>
          </a:bodyPr>
          <a:lstStyle/>
          <a:p>
            <a:pPr lvl="0" defTabSz="914400" eaLnBrk="0" fontAlgn="base" hangingPunct="0">
              <a:spcBef>
                <a:spcPct val="0"/>
              </a:spcBef>
              <a:spcAft>
                <a:spcPct val="0"/>
              </a:spcAft>
            </a:pPr>
            <a:r>
              <a:rPr lang="pt-BR" altLang="pt-BR" dirty="0">
                <a:solidFill>
                  <a:srgbClr val="878A85"/>
                </a:solidFill>
                <a:latin typeface="Arial Unicode MS"/>
              </a:rPr>
              <a:t>-- Criando a tabela Funcionário</a:t>
            </a:r>
            <a:endParaRPr lang="pt-BR" altLang="pt-BR" sz="2400" dirty="0"/>
          </a:p>
          <a:p>
            <a:pPr lvl="0" defTabSz="914400" eaLnBrk="0" fontAlgn="base" hangingPunct="0">
              <a:spcBef>
                <a:spcPct val="0"/>
              </a:spcBef>
              <a:spcAft>
                <a:spcPct val="0"/>
              </a:spcAft>
            </a:pPr>
            <a:r>
              <a:rPr lang="pt-BR" altLang="pt-BR" dirty="0">
                <a:latin typeface="Roboto Mono"/>
              </a:rPr>
              <a:t> </a:t>
            </a:r>
            <a:endParaRPr lang="pt-BR" altLang="pt-BR" sz="2400" dirty="0"/>
          </a:p>
          <a:p>
            <a:r>
              <a:rPr lang="pt-BR" dirty="0"/>
              <a:t>	CREATE TABLE FUNCIONARIO (</a:t>
            </a:r>
          </a:p>
          <a:p>
            <a:r>
              <a:rPr lang="pt-BR" dirty="0"/>
              <a:t>		Matricula </a:t>
            </a:r>
            <a:r>
              <a:rPr lang="pt-BR" dirty="0" err="1"/>
              <a:t>int</a:t>
            </a:r>
            <a:r>
              <a:rPr lang="pt-BR" dirty="0"/>
              <a:t>(3) NOT NULL,</a:t>
            </a:r>
          </a:p>
          <a:p>
            <a:r>
              <a:rPr lang="pt-BR" dirty="0"/>
              <a:t>		</a:t>
            </a:r>
            <a:r>
              <a:rPr lang="pt-BR" dirty="0" err="1"/>
              <a:t>NomeFuncionario</a:t>
            </a:r>
            <a:r>
              <a:rPr lang="pt-BR" dirty="0"/>
              <a:t> </a:t>
            </a:r>
            <a:r>
              <a:rPr lang="pt-BR" dirty="0" err="1"/>
              <a:t>varchar</a:t>
            </a:r>
            <a:r>
              <a:rPr lang="pt-BR" dirty="0"/>
              <a:t>(50) NOT NULL,</a:t>
            </a:r>
          </a:p>
          <a:p>
            <a:r>
              <a:rPr lang="pt-BR" dirty="0"/>
              <a:t>		</a:t>
            </a:r>
            <a:r>
              <a:rPr lang="pt-BR" dirty="0" err="1"/>
              <a:t>CodCargo</a:t>
            </a:r>
            <a:r>
              <a:rPr lang="pt-BR" dirty="0"/>
              <a:t> char(2) NOT NULL,</a:t>
            </a:r>
          </a:p>
          <a:p>
            <a:r>
              <a:rPr lang="pt-BR" dirty="0"/>
              <a:t>		PRIMARY KEY (`Matricula`),</a:t>
            </a:r>
          </a:p>
          <a:p>
            <a:r>
              <a:rPr lang="pt-BR" dirty="0"/>
              <a:t>		FOREIGN KEY (</a:t>
            </a:r>
            <a:r>
              <a:rPr lang="pt-BR" dirty="0" err="1"/>
              <a:t>CodCargo</a:t>
            </a:r>
            <a:r>
              <a:rPr lang="pt-BR" dirty="0"/>
              <a:t>) REFERENCES CARGO(</a:t>
            </a:r>
            <a:r>
              <a:rPr lang="pt-BR" dirty="0" err="1"/>
              <a:t>CodCargo</a:t>
            </a:r>
            <a:r>
              <a:rPr lang="pt-BR" dirty="0"/>
              <a:t>)</a:t>
            </a:r>
          </a:p>
          <a:p>
            <a:r>
              <a:rPr lang="pt-BR" dirty="0"/>
              <a:t>	);</a:t>
            </a:r>
          </a:p>
        </p:txBody>
      </p:sp>
      <p:pic>
        <p:nvPicPr>
          <p:cNvPr id="8" name="Picture 2" descr="Gama Academy | Aprender, Transformar e Impact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4364" y="64701"/>
            <a:ext cx="2992342" cy="1242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07148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505692" y="1295565"/>
            <a:ext cx="10546477" cy="1908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253A44"/>
                </a:solidFill>
                <a:effectLst/>
                <a:latin typeface="Source Serif Pro"/>
              </a:rPr>
              <a:t>As questões são duas: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pt-BR" altLang="pt-BR" sz="2000" b="0" i="0" u="none" strike="noStrike" cap="none" normalizeH="0" baseline="0" dirty="0">
                <a:ln>
                  <a:noFill/>
                </a:ln>
                <a:solidFill>
                  <a:srgbClr val="253A44"/>
                </a:solidFill>
                <a:effectLst/>
                <a:latin typeface="Source Serif Pro"/>
              </a:rPr>
              <a:t>O que são cada uma dessas junções (</a:t>
            </a:r>
            <a:r>
              <a:rPr kumimoji="0" lang="pt-BR" altLang="pt-BR" sz="2000" b="0" i="0" u="none" strike="noStrike" cap="none" normalizeH="0" baseline="0" dirty="0" err="1">
                <a:ln>
                  <a:noFill/>
                </a:ln>
                <a:solidFill>
                  <a:srgbClr val="253A44"/>
                </a:solidFill>
                <a:effectLst/>
                <a:latin typeface="Source Serif Pro"/>
              </a:rPr>
              <a:t>joins</a:t>
            </a:r>
            <a:r>
              <a:rPr kumimoji="0" lang="pt-BR" altLang="pt-BR" sz="2000" b="0" i="0" u="none" strike="noStrike" cap="none" normalizeH="0" baseline="0" dirty="0">
                <a:ln>
                  <a:noFill/>
                </a:ln>
                <a:solidFill>
                  <a:srgbClr val="253A44"/>
                </a:solidFill>
                <a:effectLst/>
                <a:latin typeface="Source Serif Pro"/>
              </a:rPr>
              <a:t>)?</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pt-BR" altLang="pt-BR" sz="2000" b="0" i="0" u="none" strike="noStrike" cap="none" normalizeH="0" baseline="0" dirty="0">
                <a:ln>
                  <a:noFill/>
                </a:ln>
                <a:solidFill>
                  <a:srgbClr val="253A44"/>
                </a:solidFill>
                <a:effectLst/>
                <a:latin typeface="Source Serif Pro"/>
              </a:rPr>
              <a:t>Como usar?</a:t>
            </a:r>
          </a:p>
          <a:p>
            <a:pPr marL="0" marR="0" lvl="0" indent="0" algn="l" defTabSz="914400" rtl="0" eaLnBrk="0" fontAlgn="base" latinLnBrk="0" hangingPunct="0">
              <a:lnSpc>
                <a:spcPct val="100000"/>
              </a:lnSpc>
              <a:spcBef>
                <a:spcPct val="0"/>
              </a:spcBef>
              <a:spcAft>
                <a:spcPct val="0"/>
              </a:spcAft>
              <a:buClrTx/>
              <a:buSzTx/>
              <a:tabLst/>
            </a:pPr>
            <a:endParaRPr kumimoji="0" lang="pt-BR" altLang="pt-BR" sz="2000" b="0" i="0" u="none" strike="noStrike" cap="none" normalizeH="0" baseline="0" dirty="0">
              <a:ln>
                <a:noFill/>
              </a:ln>
              <a:solidFill>
                <a:srgbClr val="253A44"/>
              </a:solidFill>
              <a:effectLst/>
              <a:latin typeface="Source Serif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253A44"/>
                </a:solidFill>
                <a:effectLst/>
                <a:latin typeface="Source Serif Pro"/>
              </a:rPr>
              <a:t>Para definir e exemplificar as junções acima citadas considere o modelo da figura abaixo</a:t>
            </a:r>
            <a:r>
              <a:rPr kumimoji="0" lang="pt-BR" altLang="pt-BR" sz="1300" b="0" i="0" u="none" strike="noStrike" cap="none" normalizeH="0" baseline="0" dirty="0">
                <a:ln>
                  <a:noFill/>
                </a:ln>
                <a:solidFill>
                  <a:srgbClr val="253A44"/>
                </a:solidFill>
                <a:effectLst/>
                <a:latin typeface="Source Serif Pro"/>
              </a:rPr>
              <a:t>:</a:t>
            </a:r>
            <a:endParaRPr kumimoji="0" lang="pt-BR" altLang="pt-BR" sz="1100" b="0" i="0" u="none" strike="noStrike" cap="none" normalizeH="0" baseline="0" dirty="0">
              <a:ln>
                <a:noFill/>
              </a:ln>
              <a:solidFill>
                <a:schemeClr val="tx1"/>
              </a:solidFill>
              <a:effectLst/>
            </a:endParaRPr>
          </a:p>
        </p:txBody>
      </p:sp>
      <p:pic>
        <p:nvPicPr>
          <p:cNvPr id="1026" name="Picture 2" descr="Tabela SQ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0332" y="4079491"/>
            <a:ext cx="7458075" cy="120967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Gama Academy | Aprender, Transformar e Impacta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4364" y="64701"/>
            <a:ext cx="2992342" cy="1242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74722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511709" y="1561161"/>
            <a:ext cx="9417963" cy="406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b="0" i="0" u="none" strike="noStrike" cap="none" normalizeH="0" baseline="0" dirty="0">
                <a:ln>
                  <a:noFill/>
                </a:ln>
                <a:solidFill>
                  <a:srgbClr val="253A44"/>
                </a:solidFill>
                <a:effectLst/>
                <a:latin typeface="Source Serif Pro"/>
              </a:rPr>
              <a:t>Podemos notar pelo modelo que pode existir no banco de dados funcionários sem cargos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b="0" i="0" u="none" strike="noStrike" cap="none" normalizeH="0" baseline="0" dirty="0">
                <a:ln>
                  <a:noFill/>
                </a:ln>
                <a:solidFill>
                  <a:srgbClr val="253A44"/>
                </a:solidFill>
                <a:effectLst/>
                <a:latin typeface="Source Serif Pro"/>
              </a:rPr>
              <a:t>e cargos sem funcionários.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b="0" i="0" u="none" strike="noStrike" cap="none" normalizeH="0" baseline="0" dirty="0">
              <a:ln>
                <a:noFill/>
              </a:ln>
              <a:solidFill>
                <a:srgbClr val="253A44"/>
              </a:solidFill>
              <a:effectLst/>
              <a:latin typeface="Source Serif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b="0" i="0" u="none" strike="noStrike" cap="none" normalizeH="0" baseline="0" dirty="0">
                <a:ln>
                  <a:noFill/>
                </a:ln>
                <a:solidFill>
                  <a:srgbClr val="253A44"/>
                </a:solidFill>
                <a:effectLst/>
                <a:latin typeface="Source Serif Pro"/>
              </a:rPr>
              <a:t>Para exemplificar melhor, observe o conteúdo das tabelas na figura abaixo:</a:t>
            </a:r>
            <a:endParaRPr kumimoji="0" lang="pt-BR" altLang="pt-BR"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800" b="0" i="0" u="none" strike="noStrike" cap="none" normalizeH="0" baseline="0" dirty="0">
                <a:ln>
                  <a:noFill/>
                </a:ln>
                <a:solidFill>
                  <a:schemeClr val="tx1"/>
                </a:solidFill>
                <a:effectLst/>
                <a:latin typeface="Arial" panose="020B0604020202020204" pitchFamily="34" charset="0"/>
              </a:rPr>
              <a:t>  </a:t>
            </a:r>
            <a:r>
              <a:rPr kumimoji="0" lang="pt-BR" altLang="pt-BR" sz="18600" b="0" i="0" u="none" strike="noStrike" cap="none" normalizeH="0" baseline="0" dirty="0">
                <a:ln>
                  <a:noFill/>
                </a:ln>
                <a:solidFill>
                  <a:schemeClr val="tx1"/>
                </a:solidFill>
                <a:effectLst/>
                <a:latin typeface="Arial" panose="020B0604020202020204" pitchFamily="34" charset="0"/>
              </a:rPr>
              <a:t> </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pic>
        <p:nvPicPr>
          <p:cNvPr id="2050" name="Picture 2" descr="Tabela de funcionários sem cargos e cargos sem funcionári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0028" y="3222772"/>
            <a:ext cx="6067425" cy="29527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Gama Academy | Aprender, Transformar e Impacta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4364" y="64701"/>
            <a:ext cx="2992342" cy="1242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86093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415635" y="783496"/>
            <a:ext cx="11259493" cy="3634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68203" rIns="0" bIns="268203"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r>
              <a:rPr lang="pt-BR" sz="4000" cap="all" dirty="0">
                <a:solidFill>
                  <a:schemeClr val="accent2">
                    <a:lumMod val="50000"/>
                  </a:schemeClr>
                </a:solidFill>
                <a:latin typeface="+mj-lt"/>
                <a:ea typeface="+mj-ea"/>
                <a:cs typeface="+mj-cs"/>
              </a:rPr>
              <a:t>INNER JOIN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1300" b="0" i="0" u="none" strike="noStrike" cap="none" normalizeH="0" baseline="0" dirty="0">
              <a:ln>
                <a:noFill/>
              </a:ln>
              <a:solidFill>
                <a:srgbClr val="253A44"/>
              </a:solidFill>
              <a:effectLst/>
              <a:latin typeface="Source Serif Pro"/>
            </a:endParaRPr>
          </a:p>
          <a:p>
            <a:r>
              <a:rPr lang="pt-BR" dirty="0"/>
              <a:t>Quando queremos juntar duas ou mais tabelas por coincidência. Para cada linha da tabela FUNCINARIO </a:t>
            </a:r>
          </a:p>
          <a:p>
            <a:r>
              <a:rPr lang="pt-BR" dirty="0"/>
              <a:t>queremos o CARGO correspondente que internamente (INNER), em seus valores de atributos, coincidam. </a:t>
            </a:r>
          </a:p>
          <a:p>
            <a:r>
              <a:rPr lang="pt-BR" dirty="0"/>
              <a:t>No caso de FUNIONÁRIO e CARGO os atributos internos coincidentes são </a:t>
            </a:r>
            <a:r>
              <a:rPr lang="pt-BR" dirty="0" err="1"/>
              <a:t>codigoCargo</a:t>
            </a:r>
            <a:r>
              <a:rPr lang="pt-BR" dirty="0"/>
              <a:t> na tabela CARGO e </a:t>
            </a:r>
          </a:p>
          <a:p>
            <a:r>
              <a:rPr lang="pt-BR" dirty="0" err="1"/>
              <a:t>codigoCargo</a:t>
            </a:r>
            <a:r>
              <a:rPr lang="pt-BR" dirty="0"/>
              <a:t> na tabela FUNCIONARIO.</a:t>
            </a:r>
          </a:p>
          <a:p>
            <a:endParaRPr lang="pt-BR" dirty="0"/>
          </a:p>
          <a:p>
            <a:r>
              <a:rPr lang="pt-BR" dirty="0"/>
              <a:t>Veja também a Figura 1 e a Figura 2, lá você notará que </a:t>
            </a:r>
            <a:r>
              <a:rPr lang="pt-BR" dirty="0" err="1"/>
              <a:t>codigoCargo</a:t>
            </a:r>
            <a:r>
              <a:rPr lang="pt-BR" dirty="0"/>
              <a:t> é chave primária da tabela CARGO e </a:t>
            </a:r>
          </a:p>
          <a:p>
            <a:r>
              <a:rPr lang="pt-BR" dirty="0"/>
              <a:t>chave estrangeira na tabela FUNCIONARIO. Para efetivarmos a junção das duas tabelas se fará necessário </a:t>
            </a:r>
          </a:p>
          <a:p>
            <a:r>
              <a:rPr lang="pt-BR" dirty="0"/>
              <a:t>ligar (ON) as duas tabelas por seus atributos internos (INNER) coincidentes.</a:t>
            </a:r>
          </a:p>
        </p:txBody>
      </p:sp>
      <p:pic>
        <p:nvPicPr>
          <p:cNvPr id="4098" name="Picture 2" descr="Exemplo de INNER JO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1932" y="4495239"/>
            <a:ext cx="5124450" cy="221932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Gama Academy | Aprender, Transformar e Impacta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4364" y="64701"/>
            <a:ext cx="2992342" cy="1242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5391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227909" y="1888067"/>
            <a:ext cx="8803740" cy="1646302"/>
          </a:xfrm>
        </p:spPr>
        <p:txBody>
          <a:bodyPr>
            <a:normAutofit/>
          </a:bodyPr>
          <a:lstStyle/>
          <a:p>
            <a:pPr algn="ctr"/>
            <a:r>
              <a:rPr lang="pt-BR" dirty="0">
                <a:solidFill>
                  <a:schemeClr val="accent2">
                    <a:lumMod val="50000"/>
                  </a:schemeClr>
                </a:solidFill>
              </a:rPr>
              <a:t>Banco de Dados</a:t>
            </a:r>
          </a:p>
        </p:txBody>
      </p:sp>
      <p:pic>
        <p:nvPicPr>
          <p:cNvPr id="2050" name="Picture 2" descr="Gama Academy | Aprender, Transformar e Impact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4364" y="64701"/>
            <a:ext cx="2992342" cy="1242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21007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Gama Academy | Aprender, Transformar e Impact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4364" y="64701"/>
            <a:ext cx="2992342" cy="1242937"/>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3"/>
          <p:cNvSpPr txBox="1">
            <a:spLocks noChangeArrowheads="1"/>
          </p:cNvSpPr>
          <p:nvPr/>
        </p:nvSpPr>
        <p:spPr bwMode="auto">
          <a:xfrm>
            <a:off x="790706" y="1030287"/>
            <a:ext cx="10223501" cy="860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64511" rIns="0" bIns="0" anchor="ctr"/>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9pPr>
          </a:lstStyle>
          <a:p>
            <a:pPr algn="ctr">
              <a:lnSpc>
                <a:spcPct val="84000"/>
              </a:lnSpc>
            </a:pPr>
            <a:r>
              <a:rPr lang="pt-BR" altLang="pt-BR" sz="3200" b="1" dirty="0">
                <a:solidFill>
                  <a:schemeClr val="accent2">
                    <a:lumMod val="50000"/>
                  </a:schemeClr>
                </a:solidFill>
              </a:rPr>
              <a:t>Sintaxe dos Comandos de Funções de Agrupamento</a:t>
            </a:r>
          </a:p>
        </p:txBody>
      </p:sp>
      <p:sp>
        <p:nvSpPr>
          <p:cNvPr id="2" name="Retângulo 1"/>
          <p:cNvSpPr/>
          <p:nvPr/>
        </p:nvSpPr>
        <p:spPr>
          <a:xfrm>
            <a:off x="790706" y="2056537"/>
            <a:ext cx="10620244" cy="4801314"/>
          </a:xfrm>
          <a:prstGeom prst="rect">
            <a:avLst/>
          </a:prstGeom>
        </p:spPr>
        <p:txBody>
          <a:bodyPr wrap="square">
            <a:spAutoFit/>
          </a:bodyPr>
          <a:lstStyle/>
          <a:p>
            <a:r>
              <a:rPr lang="pt-BR" b="1" dirty="0">
                <a:solidFill>
                  <a:schemeClr val="accent2">
                    <a:lumMod val="50000"/>
                  </a:schemeClr>
                </a:solidFill>
              </a:rPr>
              <a:t>FUNÇÕES DE AGRUPAMENTO</a:t>
            </a:r>
          </a:p>
          <a:p>
            <a:endParaRPr lang="pt-BR" b="1" dirty="0"/>
          </a:p>
          <a:p>
            <a:r>
              <a:rPr lang="pt-BR" dirty="0"/>
              <a:t>São cinco as funções básicas de agrupamento:</a:t>
            </a:r>
          </a:p>
          <a:p>
            <a:endParaRPr lang="pt-BR" dirty="0"/>
          </a:p>
          <a:p>
            <a:r>
              <a:rPr lang="pt-BR" dirty="0"/>
              <a:t>AVG: Retorna a média do campo especificado</a:t>
            </a:r>
          </a:p>
          <a:p>
            <a:r>
              <a:rPr lang="pt-BR" dirty="0"/>
              <a:t>SELECT AVG(VALOR) FROM PEDIDOS</a:t>
            </a:r>
          </a:p>
          <a:p>
            <a:endParaRPr lang="pt-BR" dirty="0"/>
          </a:p>
          <a:p>
            <a:r>
              <a:rPr lang="pt-BR" dirty="0"/>
              <a:t>MIN/MAX/SUM: Respectivamente retorna o menor valor, o maior e o somatório de um grupo de registros:</a:t>
            </a:r>
          </a:p>
          <a:p>
            <a:endParaRPr lang="pt-BR" dirty="0"/>
          </a:p>
          <a:p>
            <a:r>
              <a:rPr lang="pt-BR" dirty="0"/>
              <a:t>SELECT MIN(VALOR) FROM PEDIDOS</a:t>
            </a:r>
          </a:p>
          <a:p>
            <a:r>
              <a:rPr lang="pt-BR" dirty="0"/>
              <a:t>SELECT MAX(VALOR) FROM PEDIDOS</a:t>
            </a:r>
          </a:p>
          <a:p>
            <a:r>
              <a:rPr lang="pt-BR" dirty="0"/>
              <a:t>SELECT AVG(VALOR) FROM PEDIDOS</a:t>
            </a:r>
          </a:p>
          <a:p>
            <a:r>
              <a:rPr lang="pt-BR" dirty="0"/>
              <a:t>COUNT: Retorna a quantidade de itens da seleção</a:t>
            </a:r>
          </a:p>
          <a:p>
            <a:endParaRPr lang="pt-BR" dirty="0"/>
          </a:p>
          <a:p>
            <a:r>
              <a:rPr lang="pt-BR" dirty="0"/>
              <a:t>SELECT COUNT(CODIGO) FROM CLIENTES</a:t>
            </a:r>
          </a:p>
          <a:p>
            <a:endParaRPr lang="pt-BR" dirty="0"/>
          </a:p>
        </p:txBody>
      </p:sp>
    </p:spTree>
    <p:extLst>
      <p:ext uri="{BB962C8B-B14F-4D97-AF65-F5344CB8AC3E}">
        <p14:creationId xmlns:p14="http://schemas.microsoft.com/office/powerpoint/2010/main" val="14398883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Gama Academy | Aprender, Transformar e Impact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4364" y="64701"/>
            <a:ext cx="2992342" cy="1242937"/>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3"/>
          <p:cNvSpPr txBox="1">
            <a:spLocks noChangeArrowheads="1"/>
          </p:cNvSpPr>
          <p:nvPr/>
        </p:nvSpPr>
        <p:spPr bwMode="auto">
          <a:xfrm>
            <a:off x="790706" y="1030287"/>
            <a:ext cx="10223501" cy="860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64511" rIns="0" bIns="0" anchor="ctr"/>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9pPr>
          </a:lstStyle>
          <a:p>
            <a:pPr algn="ctr">
              <a:lnSpc>
                <a:spcPct val="84000"/>
              </a:lnSpc>
            </a:pPr>
            <a:r>
              <a:rPr lang="pt-BR" altLang="pt-BR" sz="3200" b="1" dirty="0">
                <a:solidFill>
                  <a:schemeClr val="accent2">
                    <a:lumMod val="50000"/>
                  </a:schemeClr>
                </a:solidFill>
              </a:rPr>
              <a:t>Sintaxe dos Comandos de Funções de Agrupamento</a:t>
            </a:r>
          </a:p>
        </p:txBody>
      </p:sp>
      <p:sp>
        <p:nvSpPr>
          <p:cNvPr id="2" name="Retângulo 1"/>
          <p:cNvSpPr/>
          <p:nvPr/>
        </p:nvSpPr>
        <p:spPr>
          <a:xfrm>
            <a:off x="790706" y="2056537"/>
            <a:ext cx="10620244" cy="4524315"/>
          </a:xfrm>
          <a:prstGeom prst="rect">
            <a:avLst/>
          </a:prstGeom>
        </p:spPr>
        <p:txBody>
          <a:bodyPr wrap="square">
            <a:spAutoFit/>
          </a:bodyPr>
          <a:lstStyle/>
          <a:p>
            <a:r>
              <a:rPr lang="pt-BR" b="1" dirty="0">
                <a:solidFill>
                  <a:schemeClr val="accent2">
                    <a:lumMod val="50000"/>
                  </a:schemeClr>
                </a:solidFill>
              </a:rPr>
              <a:t>AGRUPAMENTO</a:t>
            </a:r>
          </a:p>
          <a:p>
            <a:endParaRPr lang="pt-BR" dirty="0"/>
          </a:p>
          <a:p>
            <a:r>
              <a:rPr lang="pt-BR" dirty="0"/>
              <a:t>Um poderoso </a:t>
            </a:r>
            <a:r>
              <a:rPr lang="pt-BR" b="1" dirty="0"/>
              <a:t>recurso do comando SELECT</a:t>
            </a:r>
            <a:r>
              <a:rPr lang="pt-BR" dirty="0"/>
              <a:t> é o parâmetro GROUPY BY. Através dele podemos retornar informações agrupadas de um conjunto de registros, estabelecendo uma condição de agrupamento. É um recurso muito utilizado na criação de relatórios.</a:t>
            </a:r>
          </a:p>
          <a:p>
            <a:endParaRPr lang="pt-BR" dirty="0"/>
          </a:p>
          <a:p>
            <a:r>
              <a:rPr lang="pt-BR" dirty="0"/>
              <a:t>SELECT CODCLIENTE, MAX(VALOR)</a:t>
            </a:r>
          </a:p>
          <a:p>
            <a:r>
              <a:rPr lang="pt-BR" dirty="0"/>
              <a:t>FROM PEDIDOS</a:t>
            </a:r>
          </a:p>
          <a:p>
            <a:r>
              <a:rPr lang="pt-BR" dirty="0"/>
              <a:t>GROUP BY CODCLIENTE</a:t>
            </a:r>
          </a:p>
          <a:p>
            <a:r>
              <a:rPr lang="pt-BR" dirty="0"/>
              <a:t>O comando acima retorna o maior valor de pedido de cada cliente. Observe o resultado:</a:t>
            </a:r>
          </a:p>
          <a:p>
            <a:endParaRPr lang="pt-BR" dirty="0"/>
          </a:p>
          <a:p>
            <a:r>
              <a:rPr lang="pt-BR" dirty="0"/>
              <a:t>SELECT CODCLIENTE, COUNT(*)</a:t>
            </a:r>
          </a:p>
          <a:p>
            <a:r>
              <a:rPr lang="pt-BR" dirty="0"/>
              <a:t>FROM PEDIDOS</a:t>
            </a:r>
          </a:p>
          <a:p>
            <a:r>
              <a:rPr lang="pt-BR" dirty="0"/>
              <a:t>GROUPY BY CODCLIENTE</a:t>
            </a:r>
          </a:p>
          <a:p>
            <a:r>
              <a:rPr lang="pt-BR" dirty="0"/>
              <a:t>Abaixo vemos quantos pedidos foram feitos por cada cliente.</a:t>
            </a:r>
          </a:p>
          <a:p>
            <a:endParaRPr lang="pt-BR" dirty="0"/>
          </a:p>
        </p:txBody>
      </p:sp>
    </p:spTree>
    <p:extLst>
      <p:ext uri="{BB962C8B-B14F-4D97-AF65-F5344CB8AC3E}">
        <p14:creationId xmlns:p14="http://schemas.microsoft.com/office/powerpoint/2010/main" val="8858759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Gama Academy | Aprender, Transformar e Impact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4364" y="64701"/>
            <a:ext cx="2992342" cy="1242937"/>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3"/>
          <p:cNvSpPr txBox="1">
            <a:spLocks noChangeArrowheads="1"/>
          </p:cNvSpPr>
          <p:nvPr/>
        </p:nvSpPr>
        <p:spPr bwMode="auto">
          <a:xfrm>
            <a:off x="790706" y="1030287"/>
            <a:ext cx="10223501" cy="860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64511" rIns="0" bIns="0" anchor="ctr"/>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9pPr>
          </a:lstStyle>
          <a:p>
            <a:pPr algn="ctr">
              <a:lnSpc>
                <a:spcPct val="84000"/>
              </a:lnSpc>
            </a:pPr>
            <a:r>
              <a:rPr lang="pt-BR" altLang="pt-BR" sz="3200" b="1" dirty="0">
                <a:solidFill>
                  <a:schemeClr val="accent2">
                    <a:lumMod val="50000"/>
                  </a:schemeClr>
                </a:solidFill>
              </a:rPr>
              <a:t>Sintaxe do Comando UPDATE</a:t>
            </a:r>
          </a:p>
        </p:txBody>
      </p:sp>
      <p:sp>
        <p:nvSpPr>
          <p:cNvPr id="2" name="Retângulo 1"/>
          <p:cNvSpPr/>
          <p:nvPr/>
        </p:nvSpPr>
        <p:spPr>
          <a:xfrm>
            <a:off x="790706" y="2056537"/>
            <a:ext cx="10620244" cy="4801314"/>
          </a:xfrm>
          <a:prstGeom prst="rect">
            <a:avLst/>
          </a:prstGeom>
        </p:spPr>
        <p:txBody>
          <a:bodyPr wrap="square">
            <a:spAutoFit/>
          </a:bodyPr>
          <a:lstStyle/>
          <a:p>
            <a:r>
              <a:rPr lang="pt-BR" b="1" dirty="0">
                <a:solidFill>
                  <a:schemeClr val="accent2">
                    <a:lumMod val="50000"/>
                  </a:schemeClr>
                </a:solidFill>
              </a:rPr>
              <a:t>UPDATE</a:t>
            </a:r>
          </a:p>
          <a:p>
            <a:endParaRPr lang="pt-BR" dirty="0"/>
          </a:p>
          <a:p>
            <a:r>
              <a:rPr lang="pt-BR" dirty="0"/>
              <a:t>O comando para atualizar registros é UPDATE, que tem a seguinte sintaxe:</a:t>
            </a:r>
          </a:p>
          <a:p>
            <a:endParaRPr lang="pt-BR" dirty="0"/>
          </a:p>
          <a:p>
            <a:r>
              <a:rPr lang="pt-BR" dirty="0"/>
              <a:t>UPDATE </a:t>
            </a:r>
            <a:r>
              <a:rPr lang="pt-BR" dirty="0" err="1"/>
              <a:t>nome_tabela</a:t>
            </a:r>
            <a:endParaRPr lang="pt-BR" dirty="0"/>
          </a:p>
          <a:p>
            <a:r>
              <a:rPr lang="pt-BR" dirty="0"/>
              <a:t>SET CAMPO = "</a:t>
            </a:r>
            <a:r>
              <a:rPr lang="pt-BR" dirty="0" err="1"/>
              <a:t>novo_valor</a:t>
            </a:r>
            <a:r>
              <a:rPr lang="pt-BR" dirty="0"/>
              <a:t>"</a:t>
            </a:r>
          </a:p>
          <a:p>
            <a:r>
              <a:rPr lang="pt-BR" dirty="0"/>
              <a:t>WHERE CONDIÇÃO</a:t>
            </a:r>
          </a:p>
          <a:p>
            <a:endParaRPr lang="pt-BR" dirty="0"/>
          </a:p>
          <a:p>
            <a:r>
              <a:rPr lang="pt-BR" dirty="0"/>
              <a:t>Onde:</a:t>
            </a:r>
          </a:p>
          <a:p>
            <a:endParaRPr lang="pt-BR" dirty="0"/>
          </a:p>
          <a:p>
            <a:pPr marL="285750" indent="-285750">
              <a:buFont typeface="Arial" panose="020B0604020202020204" pitchFamily="34" charset="0"/>
              <a:buChar char="•"/>
            </a:pPr>
            <a:r>
              <a:rPr lang="pt-BR" dirty="0" err="1"/>
              <a:t>Nome_tabela</a:t>
            </a:r>
            <a:r>
              <a:rPr lang="pt-BR" dirty="0"/>
              <a:t>: nome da tabela que será modificada</a:t>
            </a:r>
          </a:p>
          <a:p>
            <a:pPr marL="285750" indent="-285750">
              <a:buFont typeface="Arial" panose="020B0604020202020204" pitchFamily="34" charset="0"/>
              <a:buChar char="•"/>
            </a:pPr>
            <a:r>
              <a:rPr lang="pt-BR" dirty="0"/>
              <a:t>Campo: campo que terá seu valor alterado</a:t>
            </a:r>
          </a:p>
          <a:p>
            <a:pPr marL="285750" indent="-285750">
              <a:buFont typeface="Arial" panose="020B0604020202020204" pitchFamily="34" charset="0"/>
              <a:buChar char="•"/>
            </a:pPr>
            <a:r>
              <a:rPr lang="pt-BR" dirty="0" err="1"/>
              <a:t>Novo_valor</a:t>
            </a:r>
            <a:r>
              <a:rPr lang="pt-BR" dirty="0"/>
              <a:t>: valor que substituirá o antigo dado cadastrado em campo</a:t>
            </a:r>
          </a:p>
          <a:p>
            <a:pPr marL="285750" indent="-285750">
              <a:buFont typeface="Arial" panose="020B0604020202020204" pitchFamily="34" charset="0"/>
              <a:buChar char="•"/>
            </a:pPr>
            <a:r>
              <a:rPr lang="pt-BR" dirty="0" err="1"/>
              <a:t>Where</a:t>
            </a:r>
            <a:r>
              <a:rPr lang="pt-BR" dirty="0"/>
              <a:t>: Se não for informado, a tabela </a:t>
            </a:r>
            <a:r>
              <a:rPr lang="pt-BR" dirty="0" err="1"/>
              <a:t>intera</a:t>
            </a:r>
            <a:r>
              <a:rPr lang="pt-BR" dirty="0"/>
              <a:t> será atualizada</a:t>
            </a:r>
          </a:p>
          <a:p>
            <a:pPr marL="285750" indent="-285750">
              <a:buFont typeface="Arial" panose="020B0604020202020204" pitchFamily="34" charset="0"/>
              <a:buChar char="•"/>
            </a:pPr>
            <a:r>
              <a:rPr lang="pt-BR" dirty="0"/>
              <a:t>Condição: regra que impõe condição para execução do comando</a:t>
            </a:r>
          </a:p>
          <a:p>
            <a:endParaRPr lang="pt-BR" dirty="0"/>
          </a:p>
          <a:p>
            <a:endParaRPr lang="pt-BR" dirty="0"/>
          </a:p>
        </p:txBody>
      </p:sp>
    </p:spTree>
    <p:extLst>
      <p:ext uri="{BB962C8B-B14F-4D97-AF65-F5344CB8AC3E}">
        <p14:creationId xmlns:p14="http://schemas.microsoft.com/office/powerpoint/2010/main" val="30101059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Gama Academy | Aprender, Transformar e Impact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4364" y="64701"/>
            <a:ext cx="2992342" cy="1242937"/>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3"/>
          <p:cNvSpPr txBox="1">
            <a:spLocks noChangeArrowheads="1"/>
          </p:cNvSpPr>
          <p:nvPr/>
        </p:nvSpPr>
        <p:spPr bwMode="auto">
          <a:xfrm>
            <a:off x="790706" y="1030287"/>
            <a:ext cx="10223501" cy="860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64511" rIns="0" bIns="0" anchor="ctr"/>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9pPr>
          </a:lstStyle>
          <a:p>
            <a:pPr algn="ctr">
              <a:lnSpc>
                <a:spcPct val="84000"/>
              </a:lnSpc>
            </a:pPr>
            <a:r>
              <a:rPr lang="pt-BR" altLang="pt-BR" sz="3200" b="1" dirty="0">
                <a:solidFill>
                  <a:schemeClr val="accent2">
                    <a:lumMod val="50000"/>
                  </a:schemeClr>
                </a:solidFill>
              </a:rPr>
              <a:t>Sintaxe do Comando DELETE</a:t>
            </a:r>
          </a:p>
        </p:txBody>
      </p:sp>
      <p:sp>
        <p:nvSpPr>
          <p:cNvPr id="2" name="Retângulo 1"/>
          <p:cNvSpPr/>
          <p:nvPr/>
        </p:nvSpPr>
        <p:spPr>
          <a:xfrm>
            <a:off x="790706" y="2056537"/>
            <a:ext cx="10620244" cy="3416320"/>
          </a:xfrm>
          <a:prstGeom prst="rect">
            <a:avLst/>
          </a:prstGeom>
        </p:spPr>
        <p:txBody>
          <a:bodyPr wrap="square">
            <a:spAutoFit/>
          </a:bodyPr>
          <a:lstStyle/>
          <a:p>
            <a:r>
              <a:rPr lang="pt-BR" b="1" dirty="0">
                <a:solidFill>
                  <a:schemeClr val="accent2">
                    <a:lumMod val="50000"/>
                  </a:schemeClr>
                </a:solidFill>
              </a:rPr>
              <a:t>DELETE</a:t>
            </a:r>
          </a:p>
          <a:p>
            <a:endParaRPr lang="pt-BR" dirty="0"/>
          </a:p>
          <a:p>
            <a:r>
              <a:rPr lang="pt-BR" dirty="0"/>
              <a:t>O comando utilizado para apagar dados é o DELETE.</a:t>
            </a:r>
          </a:p>
          <a:p>
            <a:endParaRPr lang="pt-BR" dirty="0"/>
          </a:p>
          <a:p>
            <a:endParaRPr lang="pt-BR" dirty="0"/>
          </a:p>
          <a:p>
            <a:r>
              <a:rPr lang="pt-BR" dirty="0"/>
              <a:t>DELETE FROM </a:t>
            </a:r>
            <a:r>
              <a:rPr lang="pt-BR" dirty="0" err="1"/>
              <a:t>nome_tabela</a:t>
            </a:r>
            <a:endParaRPr lang="pt-BR" dirty="0"/>
          </a:p>
          <a:p>
            <a:r>
              <a:rPr lang="pt-BR" dirty="0"/>
              <a:t>WHERE condição</a:t>
            </a:r>
          </a:p>
          <a:p>
            <a:r>
              <a:rPr lang="pt-BR" dirty="0"/>
              <a:t>Onde:</a:t>
            </a:r>
          </a:p>
          <a:p>
            <a:endParaRPr lang="pt-BR" dirty="0"/>
          </a:p>
          <a:p>
            <a:pPr marL="285750" indent="-285750">
              <a:buFont typeface="Arial" panose="020B0604020202020204" pitchFamily="34" charset="0"/>
              <a:buChar char="•"/>
            </a:pPr>
            <a:r>
              <a:rPr lang="pt-BR" dirty="0" err="1"/>
              <a:t>Nome_tabela</a:t>
            </a:r>
            <a:r>
              <a:rPr lang="pt-BR" dirty="0"/>
              <a:t>: nome da tabela que será modificada</a:t>
            </a:r>
          </a:p>
          <a:p>
            <a:pPr marL="285750" indent="-285750">
              <a:buFont typeface="Arial" panose="020B0604020202020204" pitchFamily="34" charset="0"/>
              <a:buChar char="•"/>
            </a:pPr>
            <a:r>
              <a:rPr lang="pt-BR" dirty="0" err="1"/>
              <a:t>Where</a:t>
            </a:r>
            <a:r>
              <a:rPr lang="pt-BR" dirty="0"/>
              <a:t>: cláusula que impõe uma condição sobre a execução do comando</a:t>
            </a:r>
          </a:p>
          <a:p>
            <a:endParaRPr lang="pt-BR" dirty="0"/>
          </a:p>
        </p:txBody>
      </p:sp>
    </p:spTree>
    <p:extLst>
      <p:ext uri="{BB962C8B-B14F-4D97-AF65-F5344CB8AC3E}">
        <p14:creationId xmlns:p14="http://schemas.microsoft.com/office/powerpoint/2010/main" val="7511201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Gama Academy | Aprender, Transformar e Impact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4364" y="64701"/>
            <a:ext cx="2992342" cy="1242937"/>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3"/>
          <p:cNvSpPr txBox="1">
            <a:spLocks noChangeArrowheads="1"/>
          </p:cNvSpPr>
          <p:nvPr/>
        </p:nvSpPr>
        <p:spPr bwMode="auto">
          <a:xfrm>
            <a:off x="790706" y="1030287"/>
            <a:ext cx="10223501" cy="860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64511" rIns="0" bIns="0" anchor="ctr"/>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9pPr>
          </a:lstStyle>
          <a:p>
            <a:pPr algn="ctr">
              <a:lnSpc>
                <a:spcPct val="84000"/>
              </a:lnSpc>
            </a:pPr>
            <a:r>
              <a:rPr lang="pt-BR" altLang="pt-BR" sz="3200" b="1" dirty="0">
                <a:solidFill>
                  <a:schemeClr val="accent2">
                    <a:lumMod val="50000"/>
                  </a:schemeClr>
                </a:solidFill>
              </a:rPr>
              <a:t>Sintaxe do Comando ALTER TABLE DROP</a:t>
            </a:r>
          </a:p>
        </p:txBody>
      </p:sp>
      <p:sp>
        <p:nvSpPr>
          <p:cNvPr id="2" name="Retângulo 1"/>
          <p:cNvSpPr/>
          <p:nvPr/>
        </p:nvSpPr>
        <p:spPr>
          <a:xfrm>
            <a:off x="790706" y="1890712"/>
            <a:ext cx="11401294" cy="5632311"/>
          </a:xfrm>
          <a:prstGeom prst="rect">
            <a:avLst/>
          </a:prstGeom>
        </p:spPr>
        <p:txBody>
          <a:bodyPr wrap="square">
            <a:spAutoFit/>
          </a:bodyPr>
          <a:lstStyle/>
          <a:p>
            <a:r>
              <a:rPr lang="pt-BR" b="1" dirty="0">
                <a:solidFill>
                  <a:schemeClr val="accent2">
                    <a:lumMod val="50000"/>
                  </a:schemeClr>
                </a:solidFill>
              </a:rPr>
              <a:t>ALTER TABLE</a:t>
            </a:r>
          </a:p>
          <a:p>
            <a:endParaRPr lang="pt-BR" dirty="0"/>
          </a:p>
          <a:p>
            <a:r>
              <a:rPr lang="pt-BR" dirty="0"/>
              <a:t>O comando </a:t>
            </a:r>
            <a:r>
              <a:rPr lang="pt-BR" dirty="0" err="1"/>
              <a:t>Alter</a:t>
            </a:r>
            <a:r>
              <a:rPr lang="pt-BR" dirty="0"/>
              <a:t> </a:t>
            </a:r>
            <a:r>
              <a:rPr lang="pt-BR" dirty="0" err="1"/>
              <a:t>Table</a:t>
            </a:r>
            <a:r>
              <a:rPr lang="pt-BR" dirty="0"/>
              <a:t>, permite fazer a alteração da estrutura de uma tabela podendo inserir </a:t>
            </a:r>
          </a:p>
          <a:p>
            <a:r>
              <a:rPr lang="pt-BR" dirty="0"/>
              <a:t>ou excluir campos na estrutura da tabela.</a:t>
            </a:r>
          </a:p>
          <a:p>
            <a:endParaRPr lang="pt-BR" dirty="0"/>
          </a:p>
          <a:p>
            <a:r>
              <a:rPr lang="pt-BR" b="1" dirty="0">
                <a:solidFill>
                  <a:schemeClr val="accent2">
                    <a:lumMod val="50000"/>
                  </a:schemeClr>
                </a:solidFill>
              </a:rPr>
              <a:t>Excluindo colunas ALTER TABLE - DROP</a:t>
            </a:r>
          </a:p>
          <a:p>
            <a:endParaRPr lang="pt-BR" dirty="0"/>
          </a:p>
          <a:p>
            <a:r>
              <a:rPr lang="pt-BR" dirty="0"/>
              <a:t>ALTER TABLE nome-tabela</a:t>
            </a:r>
          </a:p>
          <a:p>
            <a:r>
              <a:rPr lang="pt-BR" dirty="0"/>
              <a:t>DROP COLUMN nome-coluna;</a:t>
            </a:r>
          </a:p>
          <a:p>
            <a:endParaRPr lang="pt-BR" dirty="0"/>
          </a:p>
          <a:p>
            <a:r>
              <a:rPr lang="pt-BR" dirty="0"/>
              <a:t>Exemplo – Excluindo a coluna </a:t>
            </a:r>
            <a:r>
              <a:rPr lang="pt-BR" dirty="0" err="1"/>
              <a:t>ID_autor</a:t>
            </a:r>
            <a:r>
              <a:rPr lang="pt-BR" dirty="0"/>
              <a:t> da tabela </a:t>
            </a:r>
            <a:r>
              <a:rPr lang="pt-BR" dirty="0" err="1"/>
              <a:t>tbl_livro</a:t>
            </a:r>
            <a:r>
              <a:rPr lang="pt-BR" dirty="0"/>
              <a:t>:</a:t>
            </a:r>
          </a:p>
          <a:p>
            <a:endParaRPr lang="pt-BR" dirty="0"/>
          </a:p>
          <a:p>
            <a:r>
              <a:rPr lang="pt-BR" dirty="0"/>
              <a:t>ALTER TABLE </a:t>
            </a:r>
            <a:r>
              <a:rPr lang="pt-BR" dirty="0" err="1"/>
              <a:t>tbl_livro</a:t>
            </a:r>
            <a:endParaRPr lang="pt-BR" dirty="0"/>
          </a:p>
          <a:p>
            <a:r>
              <a:rPr lang="pt-BR" dirty="0"/>
              <a:t>DROP COLUMN </a:t>
            </a:r>
            <a:r>
              <a:rPr lang="pt-BR" dirty="0" err="1"/>
              <a:t>ID_autor</a:t>
            </a:r>
            <a:r>
              <a:rPr lang="pt-BR" dirty="0"/>
              <a:t>;</a:t>
            </a:r>
          </a:p>
          <a:p>
            <a:endParaRPr lang="pt-BR" dirty="0"/>
          </a:p>
          <a:p>
            <a:r>
              <a:rPr lang="pt-BR" dirty="0"/>
              <a:t>Pode-se excluir uma chave primária também:</a:t>
            </a:r>
          </a:p>
          <a:p>
            <a:endParaRPr lang="pt-BR" dirty="0"/>
          </a:p>
          <a:p>
            <a:endParaRPr lang="pt-BR" dirty="0"/>
          </a:p>
          <a:p>
            <a:endParaRPr lang="pt-BR" dirty="0"/>
          </a:p>
          <a:p>
            <a:endParaRPr lang="pt-BR" dirty="0"/>
          </a:p>
        </p:txBody>
      </p:sp>
      <p:sp>
        <p:nvSpPr>
          <p:cNvPr id="3" name="CaixaDeTexto 2"/>
          <p:cNvSpPr txBox="1"/>
          <p:nvPr/>
        </p:nvSpPr>
        <p:spPr>
          <a:xfrm>
            <a:off x="5902456" y="5934670"/>
            <a:ext cx="2921675" cy="923330"/>
          </a:xfrm>
          <a:prstGeom prst="rect">
            <a:avLst/>
          </a:prstGeom>
          <a:noFill/>
        </p:spPr>
        <p:txBody>
          <a:bodyPr wrap="square" rtlCol="0">
            <a:spAutoFit/>
          </a:bodyPr>
          <a:lstStyle/>
          <a:p>
            <a:r>
              <a:rPr lang="pt-BR" dirty="0"/>
              <a:t>ALTER TABLE tabela</a:t>
            </a:r>
          </a:p>
          <a:p>
            <a:r>
              <a:rPr lang="pt-BR" dirty="0"/>
              <a:t>DROP PRIMARY KEY;</a:t>
            </a:r>
          </a:p>
          <a:p>
            <a:endParaRPr lang="pt-BR" dirty="0"/>
          </a:p>
        </p:txBody>
      </p:sp>
    </p:spTree>
    <p:extLst>
      <p:ext uri="{BB962C8B-B14F-4D97-AF65-F5344CB8AC3E}">
        <p14:creationId xmlns:p14="http://schemas.microsoft.com/office/powerpoint/2010/main" val="7528239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Gama Academy | Aprender, Transformar e Impact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4364" y="64701"/>
            <a:ext cx="2992342" cy="1242937"/>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3"/>
          <p:cNvSpPr txBox="1">
            <a:spLocks noChangeArrowheads="1"/>
          </p:cNvSpPr>
          <p:nvPr/>
        </p:nvSpPr>
        <p:spPr bwMode="auto">
          <a:xfrm>
            <a:off x="790706" y="1030287"/>
            <a:ext cx="10223501" cy="860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64511" rIns="0" bIns="0" anchor="ctr"/>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9pPr>
          </a:lstStyle>
          <a:p>
            <a:pPr algn="ctr">
              <a:lnSpc>
                <a:spcPct val="84000"/>
              </a:lnSpc>
            </a:pPr>
            <a:r>
              <a:rPr lang="pt-BR" altLang="pt-BR" sz="3200" b="1" dirty="0">
                <a:solidFill>
                  <a:schemeClr val="accent2">
                    <a:lumMod val="50000"/>
                  </a:schemeClr>
                </a:solidFill>
              </a:rPr>
              <a:t>Sintaxe do Comando ALTER TABLE ADD</a:t>
            </a:r>
          </a:p>
        </p:txBody>
      </p:sp>
      <p:sp>
        <p:nvSpPr>
          <p:cNvPr id="2" name="Retângulo 1"/>
          <p:cNvSpPr/>
          <p:nvPr/>
        </p:nvSpPr>
        <p:spPr>
          <a:xfrm>
            <a:off x="790706" y="1890712"/>
            <a:ext cx="9743944" cy="4247317"/>
          </a:xfrm>
          <a:prstGeom prst="rect">
            <a:avLst/>
          </a:prstGeom>
        </p:spPr>
        <p:txBody>
          <a:bodyPr wrap="square">
            <a:spAutoFit/>
          </a:bodyPr>
          <a:lstStyle/>
          <a:p>
            <a:r>
              <a:rPr lang="pt-BR" b="1" dirty="0">
                <a:solidFill>
                  <a:schemeClr val="accent2">
                    <a:lumMod val="50000"/>
                  </a:schemeClr>
                </a:solidFill>
              </a:rPr>
              <a:t>Adicionar colunas: ALTER TABLE – ADD</a:t>
            </a:r>
          </a:p>
          <a:p>
            <a:r>
              <a:rPr lang="pt-BR" dirty="0"/>
              <a:t>Sintaxe:</a:t>
            </a:r>
          </a:p>
          <a:p>
            <a:endParaRPr lang="pt-BR" dirty="0"/>
          </a:p>
          <a:p>
            <a:r>
              <a:rPr lang="pt-BR" dirty="0"/>
              <a:t>ALTER TABLE tabela</a:t>
            </a:r>
          </a:p>
          <a:p>
            <a:r>
              <a:rPr lang="pt-BR" dirty="0"/>
              <a:t>ADD  coluna </a:t>
            </a:r>
            <a:r>
              <a:rPr lang="pt-BR" dirty="0" err="1"/>
              <a:t>tipo_dados</a:t>
            </a:r>
            <a:r>
              <a:rPr lang="pt-BR" dirty="0"/>
              <a:t> </a:t>
            </a:r>
            <a:r>
              <a:rPr lang="pt-BR" dirty="0" err="1"/>
              <a:t>constraints</a:t>
            </a:r>
            <a:r>
              <a:rPr lang="pt-BR" dirty="0"/>
              <a:t>;</a:t>
            </a:r>
          </a:p>
          <a:p>
            <a:endParaRPr lang="pt-BR" dirty="0"/>
          </a:p>
          <a:p>
            <a:r>
              <a:rPr lang="pt-BR" dirty="0"/>
              <a:t>Exemplo no banco de dados </a:t>
            </a:r>
            <a:r>
              <a:rPr lang="pt-BR" dirty="0" err="1"/>
              <a:t>db_biblioteca</a:t>
            </a:r>
            <a:r>
              <a:rPr lang="pt-BR" dirty="0"/>
              <a:t>: Vamos adicionar a coluna </a:t>
            </a:r>
            <a:r>
              <a:rPr lang="pt-BR" dirty="0" err="1"/>
              <a:t>id_autor</a:t>
            </a:r>
            <a:r>
              <a:rPr lang="pt-BR" dirty="0"/>
              <a:t> na tabela </a:t>
            </a:r>
            <a:r>
              <a:rPr lang="pt-BR" dirty="0" err="1"/>
              <a:t>tbl_livro</a:t>
            </a:r>
            <a:r>
              <a:rPr lang="pt-BR" dirty="0"/>
              <a:t>, com a </a:t>
            </a:r>
            <a:r>
              <a:rPr lang="pt-BR" dirty="0" err="1"/>
              <a:t>constraint</a:t>
            </a:r>
            <a:r>
              <a:rPr lang="pt-BR" dirty="0"/>
              <a:t> de chave estrangeira (a chave primária está na tabela </a:t>
            </a:r>
            <a:r>
              <a:rPr lang="pt-BR" dirty="0" err="1"/>
              <a:t>tbl_autores</a:t>
            </a:r>
            <a:r>
              <a:rPr lang="pt-BR" dirty="0"/>
              <a:t>):</a:t>
            </a:r>
          </a:p>
          <a:p>
            <a:endParaRPr lang="pt-BR" dirty="0"/>
          </a:p>
          <a:p>
            <a:r>
              <a:rPr lang="pt-BR" dirty="0"/>
              <a:t>ALTER TABLE </a:t>
            </a:r>
            <a:r>
              <a:rPr lang="pt-BR" dirty="0" err="1"/>
              <a:t>tbl_livro</a:t>
            </a:r>
            <a:endParaRPr lang="pt-BR" dirty="0"/>
          </a:p>
          <a:p>
            <a:r>
              <a:rPr lang="pt-BR" dirty="0"/>
              <a:t>ADD  </a:t>
            </a:r>
            <a:r>
              <a:rPr lang="pt-BR" dirty="0" err="1"/>
              <a:t>ID_Autor</a:t>
            </a:r>
            <a:r>
              <a:rPr lang="pt-BR" dirty="0"/>
              <a:t>  SMALLINT NOT NULL;</a:t>
            </a:r>
          </a:p>
          <a:p>
            <a:endParaRPr lang="pt-BR" dirty="0"/>
          </a:p>
          <a:p>
            <a:endParaRPr lang="pt-BR" dirty="0"/>
          </a:p>
          <a:p>
            <a:endParaRPr lang="pt-BR" dirty="0"/>
          </a:p>
        </p:txBody>
      </p:sp>
    </p:spTree>
    <p:extLst>
      <p:ext uri="{BB962C8B-B14F-4D97-AF65-F5344CB8AC3E}">
        <p14:creationId xmlns:p14="http://schemas.microsoft.com/office/powerpoint/2010/main" val="12031552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Gama Academy | Aprender, Transformar e Impact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4364" y="64701"/>
            <a:ext cx="2992342" cy="1242937"/>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3"/>
          <p:cNvSpPr txBox="1">
            <a:spLocks noChangeArrowheads="1"/>
          </p:cNvSpPr>
          <p:nvPr/>
        </p:nvSpPr>
        <p:spPr bwMode="auto">
          <a:xfrm>
            <a:off x="790706" y="1030287"/>
            <a:ext cx="10223501" cy="860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64511" rIns="0" bIns="0" anchor="ctr"/>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9pPr>
          </a:lstStyle>
          <a:p>
            <a:pPr algn="ctr">
              <a:lnSpc>
                <a:spcPct val="84000"/>
              </a:lnSpc>
            </a:pPr>
            <a:r>
              <a:rPr lang="pt-BR" altLang="pt-BR" sz="3200" b="1" dirty="0">
                <a:solidFill>
                  <a:schemeClr val="accent2">
                    <a:lumMod val="50000"/>
                  </a:schemeClr>
                </a:solidFill>
              </a:rPr>
              <a:t>Sintaxe do Comando ALTER TABLE RENAME</a:t>
            </a:r>
          </a:p>
        </p:txBody>
      </p:sp>
      <p:sp>
        <p:nvSpPr>
          <p:cNvPr id="2" name="Retângulo 1"/>
          <p:cNvSpPr/>
          <p:nvPr/>
        </p:nvSpPr>
        <p:spPr>
          <a:xfrm>
            <a:off x="790706" y="1890712"/>
            <a:ext cx="9743944" cy="2862322"/>
          </a:xfrm>
          <a:prstGeom prst="rect">
            <a:avLst/>
          </a:prstGeom>
        </p:spPr>
        <p:txBody>
          <a:bodyPr wrap="square">
            <a:spAutoFit/>
          </a:bodyPr>
          <a:lstStyle/>
          <a:p>
            <a:r>
              <a:rPr lang="pt-BR" b="1" dirty="0">
                <a:solidFill>
                  <a:schemeClr val="accent2">
                    <a:lumMod val="50000"/>
                  </a:schemeClr>
                </a:solidFill>
              </a:rPr>
              <a:t>Adicionar colunas: ALTER TABLE – RENAME</a:t>
            </a:r>
          </a:p>
          <a:p>
            <a:r>
              <a:rPr lang="pt-BR" dirty="0"/>
              <a:t>Sintaxe:</a:t>
            </a:r>
          </a:p>
          <a:p>
            <a:endParaRPr lang="pt-BR" dirty="0"/>
          </a:p>
          <a:p>
            <a:r>
              <a:rPr lang="pt-BR" dirty="0"/>
              <a:t>ALTER TABLE tabela</a:t>
            </a:r>
          </a:p>
          <a:p>
            <a:r>
              <a:rPr lang="pt-BR" dirty="0"/>
              <a:t>RENAME </a:t>
            </a:r>
            <a:r>
              <a:rPr lang="pt-BR" dirty="0" err="1"/>
              <a:t>column</a:t>
            </a:r>
            <a:r>
              <a:rPr lang="pt-BR" dirty="0"/>
              <a:t> NOME DA COLUNA </a:t>
            </a:r>
            <a:r>
              <a:rPr lang="pt-BR" dirty="0" err="1"/>
              <a:t>to</a:t>
            </a:r>
            <a:r>
              <a:rPr lang="pt-BR" dirty="0"/>
              <a:t> NOVO NOME DA COLUNA</a:t>
            </a:r>
          </a:p>
          <a:p>
            <a:endParaRPr lang="pt-BR" dirty="0"/>
          </a:p>
          <a:p>
            <a:r>
              <a:rPr lang="pt-BR" dirty="0"/>
              <a:t>Exemplo:</a:t>
            </a:r>
          </a:p>
          <a:p>
            <a:endParaRPr lang="pt-BR" dirty="0"/>
          </a:p>
          <a:p>
            <a:r>
              <a:rPr lang="es-ES" dirty="0"/>
              <a:t>alter </a:t>
            </a:r>
            <a:r>
              <a:rPr lang="es-ES" dirty="0" err="1"/>
              <a:t>table</a:t>
            </a:r>
            <a:r>
              <a:rPr lang="es-ES" dirty="0"/>
              <a:t> </a:t>
            </a:r>
            <a:r>
              <a:rPr lang="es-ES" dirty="0" err="1"/>
              <a:t>itau.usuarios</a:t>
            </a:r>
            <a:r>
              <a:rPr lang="es-ES" dirty="0"/>
              <a:t> </a:t>
            </a:r>
            <a:r>
              <a:rPr lang="es-ES" dirty="0" err="1"/>
              <a:t>rename</a:t>
            </a:r>
            <a:r>
              <a:rPr lang="es-ES" dirty="0"/>
              <a:t> </a:t>
            </a:r>
            <a:r>
              <a:rPr lang="es-ES" dirty="0" err="1"/>
              <a:t>column</a:t>
            </a:r>
            <a:r>
              <a:rPr lang="es-ES" dirty="0"/>
              <a:t> </a:t>
            </a:r>
            <a:r>
              <a:rPr lang="es-ES" dirty="0" err="1"/>
              <a:t>endereco</a:t>
            </a:r>
            <a:r>
              <a:rPr lang="es-ES" dirty="0"/>
              <a:t> to </a:t>
            </a:r>
            <a:r>
              <a:rPr lang="es-ES" dirty="0" err="1"/>
              <a:t>endereco_usuario</a:t>
            </a:r>
            <a:r>
              <a:rPr lang="es-ES" dirty="0"/>
              <a:t>;</a:t>
            </a:r>
            <a:endParaRPr lang="pt-BR" dirty="0"/>
          </a:p>
          <a:p>
            <a:endParaRPr lang="pt-BR" dirty="0"/>
          </a:p>
        </p:txBody>
      </p:sp>
    </p:spTree>
    <p:extLst>
      <p:ext uri="{BB962C8B-B14F-4D97-AF65-F5344CB8AC3E}">
        <p14:creationId xmlns:p14="http://schemas.microsoft.com/office/powerpoint/2010/main" val="6231320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Gama Academy | Aprender, Transformar e Impact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4364" y="64701"/>
            <a:ext cx="2992342" cy="1242937"/>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3"/>
          <p:cNvSpPr txBox="1">
            <a:spLocks noChangeArrowheads="1"/>
          </p:cNvSpPr>
          <p:nvPr/>
        </p:nvSpPr>
        <p:spPr bwMode="auto">
          <a:xfrm>
            <a:off x="790706" y="1030287"/>
            <a:ext cx="10223501" cy="860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64511" rIns="0" bIns="0" anchor="ctr"/>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9pPr>
          </a:lstStyle>
          <a:p>
            <a:pPr algn="ctr">
              <a:lnSpc>
                <a:spcPct val="84000"/>
              </a:lnSpc>
            </a:pPr>
            <a:r>
              <a:rPr lang="pt-BR" altLang="pt-BR" sz="3200" b="1" dirty="0">
                <a:solidFill>
                  <a:schemeClr val="accent2">
                    <a:lumMod val="50000"/>
                  </a:schemeClr>
                </a:solidFill>
              </a:rPr>
              <a:t>Sintaxe do Comando </a:t>
            </a:r>
            <a:r>
              <a:rPr lang="pt-BR" altLang="pt-BR" sz="3200" b="1" dirty="0" err="1">
                <a:solidFill>
                  <a:schemeClr val="accent2">
                    <a:lumMod val="50000"/>
                  </a:schemeClr>
                </a:solidFill>
              </a:rPr>
              <a:t>Truncate</a:t>
            </a:r>
            <a:r>
              <a:rPr lang="pt-BR" altLang="pt-BR" sz="3200" b="1" dirty="0">
                <a:solidFill>
                  <a:schemeClr val="accent2">
                    <a:lumMod val="50000"/>
                  </a:schemeClr>
                </a:solidFill>
              </a:rPr>
              <a:t> </a:t>
            </a:r>
            <a:r>
              <a:rPr lang="pt-BR" altLang="pt-BR" sz="3200" b="1" dirty="0" err="1">
                <a:solidFill>
                  <a:schemeClr val="accent2">
                    <a:lumMod val="50000"/>
                  </a:schemeClr>
                </a:solidFill>
              </a:rPr>
              <a:t>Table</a:t>
            </a:r>
            <a:endParaRPr lang="pt-BR" altLang="pt-BR" sz="3200" b="1" dirty="0">
              <a:solidFill>
                <a:schemeClr val="accent2">
                  <a:lumMod val="50000"/>
                </a:schemeClr>
              </a:solidFill>
            </a:endParaRPr>
          </a:p>
        </p:txBody>
      </p:sp>
      <p:sp>
        <p:nvSpPr>
          <p:cNvPr id="2" name="Retângulo 1"/>
          <p:cNvSpPr/>
          <p:nvPr/>
        </p:nvSpPr>
        <p:spPr>
          <a:xfrm>
            <a:off x="790706" y="1890712"/>
            <a:ext cx="9743944" cy="3970318"/>
          </a:xfrm>
          <a:prstGeom prst="rect">
            <a:avLst/>
          </a:prstGeom>
        </p:spPr>
        <p:txBody>
          <a:bodyPr wrap="square">
            <a:spAutoFit/>
          </a:bodyPr>
          <a:lstStyle/>
          <a:p>
            <a:r>
              <a:rPr lang="pt-BR" b="1" dirty="0">
                <a:solidFill>
                  <a:schemeClr val="accent2">
                    <a:lumMod val="50000"/>
                  </a:schemeClr>
                </a:solidFill>
              </a:rPr>
              <a:t>TRUNCATE TABLE</a:t>
            </a:r>
          </a:p>
          <a:p>
            <a:endParaRPr lang="pt-BR" dirty="0"/>
          </a:p>
          <a:p>
            <a:r>
              <a:rPr lang="pt-BR" dirty="0"/>
              <a:t>Remove todas as linhas de uma tabela ou partições especificadas de uma tabela sem registrar as exclusões de linha individual. TRUNCATE TABLE é semelhante à instrução DELETE sem nenhuma cláusula WHERE; entretanto, TRUNCATE TABLE é mais rápida e utiliza menos recursos de sistema e log de transações.</a:t>
            </a:r>
          </a:p>
          <a:p>
            <a:endParaRPr lang="pt-BR" dirty="0"/>
          </a:p>
          <a:p>
            <a:r>
              <a:rPr lang="pt-BR" dirty="0"/>
              <a:t>Sintaxe </a:t>
            </a:r>
          </a:p>
          <a:p>
            <a:endParaRPr lang="pt-BR" b="1"/>
          </a:p>
          <a:p>
            <a:r>
              <a:rPr lang="pt-BR" b="1"/>
              <a:t>TRUNCATE </a:t>
            </a:r>
            <a:r>
              <a:rPr lang="pt-BR" b="1" dirty="0"/>
              <a:t>TABLE "</a:t>
            </a:r>
            <a:r>
              <a:rPr lang="pt-BR" b="1" dirty="0" err="1"/>
              <a:t>nome_tabela</a:t>
            </a:r>
            <a:r>
              <a:rPr lang="pt-BR" b="1" dirty="0"/>
              <a:t>";</a:t>
            </a:r>
            <a:endParaRPr lang="pt-BR" dirty="0"/>
          </a:p>
          <a:p>
            <a:endParaRPr lang="pt-BR" dirty="0"/>
          </a:p>
          <a:p>
            <a:endParaRPr lang="pt-BR" dirty="0"/>
          </a:p>
          <a:p>
            <a:endParaRPr lang="pt-BR" dirty="0"/>
          </a:p>
          <a:p>
            <a:endParaRPr lang="pt-BR" dirty="0"/>
          </a:p>
        </p:txBody>
      </p:sp>
    </p:spTree>
    <p:extLst>
      <p:ext uri="{BB962C8B-B14F-4D97-AF65-F5344CB8AC3E}">
        <p14:creationId xmlns:p14="http://schemas.microsoft.com/office/powerpoint/2010/main" val="21271633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Muito Obrigado</a:t>
            </a:r>
          </a:p>
        </p:txBody>
      </p:sp>
      <p:sp>
        <p:nvSpPr>
          <p:cNvPr id="4" name="Retângulo 3"/>
          <p:cNvSpPr/>
          <p:nvPr/>
        </p:nvSpPr>
        <p:spPr>
          <a:xfrm>
            <a:off x="3849160" y="4874696"/>
            <a:ext cx="6096000" cy="369332"/>
          </a:xfrm>
          <a:prstGeom prst="rect">
            <a:avLst/>
          </a:prstGeom>
        </p:spPr>
        <p:txBody>
          <a:bodyPr>
            <a:spAutoFit/>
          </a:bodyPr>
          <a:lstStyle/>
          <a:p>
            <a:pPr lvl="0" defTabSz="914400" eaLnBrk="0" fontAlgn="base" hangingPunct="0">
              <a:spcBef>
                <a:spcPct val="0"/>
              </a:spcBef>
              <a:spcAft>
                <a:spcPct val="0"/>
              </a:spcAft>
            </a:pPr>
            <a:r>
              <a:rPr lang="pt-BR" altLang="pt-BR" b="1" dirty="0">
                <a:solidFill>
                  <a:srgbClr val="253A44"/>
                </a:solidFill>
                <a:latin typeface="Source Serif Pro"/>
              </a:rPr>
              <a:t>Prof. Ms. Ricardo Alexandre </a:t>
            </a:r>
            <a:r>
              <a:rPr lang="pt-BR" altLang="pt-BR" b="1" dirty="0" err="1">
                <a:solidFill>
                  <a:srgbClr val="253A44"/>
                </a:solidFill>
                <a:latin typeface="Source Serif Pro"/>
              </a:rPr>
              <a:t>Bontempo</a:t>
            </a:r>
            <a:endParaRPr lang="pt-BR" altLang="pt-BR" b="1" dirty="0">
              <a:solidFill>
                <a:srgbClr val="253A44"/>
              </a:solidFill>
              <a:latin typeface="Source Serif Pro"/>
            </a:endParaRPr>
          </a:p>
        </p:txBody>
      </p:sp>
      <p:sp>
        <p:nvSpPr>
          <p:cNvPr id="6" name="Elipse 5"/>
          <p:cNvSpPr/>
          <p:nvPr/>
        </p:nvSpPr>
        <p:spPr>
          <a:xfrm>
            <a:off x="4547043" y="1930400"/>
            <a:ext cx="2638697" cy="2638697"/>
          </a:xfrm>
          <a:prstGeom prst="ellipse">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804569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144463" y="776612"/>
            <a:ext cx="6983413" cy="860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64511" rIns="0" bIns="0" anchor="ctr"/>
          <a:lstStyle>
            <a:lvl1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9pPr>
          </a:lstStyle>
          <a:p>
            <a:pPr algn="ctr">
              <a:lnSpc>
                <a:spcPct val="84000"/>
              </a:lnSpc>
            </a:pPr>
            <a:r>
              <a:rPr lang="pt-BR" altLang="pt-BR" sz="3200" b="1" dirty="0">
                <a:solidFill>
                  <a:schemeClr val="accent2">
                    <a:lumMod val="50000"/>
                  </a:schemeClr>
                </a:solidFill>
              </a:rPr>
              <a:t>Introdução ao Banco de Dados</a:t>
            </a:r>
          </a:p>
        </p:txBody>
      </p:sp>
      <p:sp>
        <p:nvSpPr>
          <p:cNvPr id="5" name="Text Box 4"/>
          <p:cNvSpPr txBox="1">
            <a:spLocks noChangeArrowheads="1"/>
          </p:cNvSpPr>
          <p:nvPr/>
        </p:nvSpPr>
        <p:spPr bwMode="auto">
          <a:xfrm>
            <a:off x="287338" y="1613621"/>
            <a:ext cx="9287736" cy="137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76" rIns="90000" bIns="45000"/>
          <a:lstStyle>
            <a:lvl1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9pPr>
          </a:lstStyle>
          <a:p>
            <a:r>
              <a:rPr lang="pt-BR" altLang="pt-BR" dirty="0"/>
              <a:t>Bancos de dados ou bases de dados são conjuntos de arquivos relacionados entre si com registros sobre pessoas, lugares ou coisas. São coleções organizadas de dados que se relacionam de forma a criar algum sentido (Informação) e dar mais eficiência durante uma pesquisa ou estudo cientifico.</a:t>
            </a:r>
          </a:p>
        </p:txBody>
      </p:sp>
      <p:sp>
        <p:nvSpPr>
          <p:cNvPr id="8" name="Text Box 3"/>
          <p:cNvSpPr txBox="1">
            <a:spLocks noChangeArrowheads="1"/>
          </p:cNvSpPr>
          <p:nvPr/>
        </p:nvSpPr>
        <p:spPr bwMode="auto">
          <a:xfrm>
            <a:off x="-1581944" y="2695288"/>
            <a:ext cx="6983413" cy="860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64511" rIns="0" bIns="0" anchor="ctr"/>
          <a:lstStyle>
            <a:lvl1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9pPr>
          </a:lstStyle>
          <a:p>
            <a:pPr algn="ctr" hangingPunct="1">
              <a:lnSpc>
                <a:spcPct val="84000"/>
              </a:lnSpc>
            </a:pPr>
            <a:r>
              <a:rPr lang="pt-BR" altLang="pt-BR" sz="3200" b="1" dirty="0">
                <a:solidFill>
                  <a:schemeClr val="accent2">
                    <a:lumMod val="50000"/>
                  </a:schemeClr>
                </a:solidFill>
              </a:rPr>
              <a:t>Linguagem SQL</a:t>
            </a:r>
          </a:p>
        </p:txBody>
      </p:sp>
      <p:sp>
        <p:nvSpPr>
          <p:cNvPr id="9" name="Text Box 4"/>
          <p:cNvSpPr txBox="1">
            <a:spLocks noChangeArrowheads="1"/>
          </p:cNvSpPr>
          <p:nvPr/>
        </p:nvSpPr>
        <p:spPr bwMode="auto">
          <a:xfrm>
            <a:off x="287338" y="3508881"/>
            <a:ext cx="6551612" cy="1116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76"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9pPr>
          </a:lstStyle>
          <a:p>
            <a:r>
              <a:rPr lang="pt-BR" altLang="pt-BR" dirty="0"/>
              <a:t>SQL sigla significa </a:t>
            </a:r>
            <a:r>
              <a:rPr lang="pt-BR" altLang="pt-BR" dirty="0" err="1"/>
              <a:t>Structured</a:t>
            </a:r>
            <a:r>
              <a:rPr lang="pt-BR" altLang="pt-BR" dirty="0"/>
              <a:t> Query </a:t>
            </a:r>
            <a:r>
              <a:rPr lang="pt-BR" altLang="pt-BR" dirty="0" err="1"/>
              <a:t>Language</a:t>
            </a:r>
            <a:r>
              <a:rPr lang="pt-BR" altLang="pt-BR" dirty="0"/>
              <a:t>, que em português é traduzida como Linguagem Estruturada de Dados. Como o próprio nome diz, é uma linguagem de programação voltada para a manipulação de dados em </a:t>
            </a:r>
            <a:r>
              <a:rPr lang="pt-BR" altLang="pt-BR" dirty="0" err="1"/>
              <a:t>SGBDs</a:t>
            </a:r>
            <a:r>
              <a:rPr lang="pt-BR" altLang="pt-BR" dirty="0"/>
              <a:t> (Sistemas de Gerenciamento de Bancos de Dados)</a:t>
            </a:r>
          </a:p>
        </p:txBody>
      </p:sp>
      <p:pic>
        <p:nvPicPr>
          <p:cNvPr id="1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8950" y="2885677"/>
            <a:ext cx="4573613" cy="3429794"/>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1" name="Text Box 6"/>
          <p:cNvSpPr txBox="1">
            <a:spLocks noChangeArrowheads="1"/>
          </p:cNvSpPr>
          <p:nvPr/>
        </p:nvSpPr>
        <p:spPr bwMode="auto">
          <a:xfrm>
            <a:off x="5973762" y="6464659"/>
            <a:ext cx="6218238" cy="347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57347" rIns="90000" bIns="45000"/>
          <a:lstStyle>
            <a:lvl1pPr>
              <a:tabLst>
                <a:tab pos="723900" algn="l"/>
                <a:tab pos="1447800" algn="l"/>
                <a:tab pos="2171700" algn="l"/>
                <a:tab pos="2895600" algn="l"/>
                <a:tab pos="3619500" algn="l"/>
                <a:tab pos="4343400" algn="l"/>
                <a:tab pos="5067300" algn="l"/>
                <a:tab pos="57912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Lst>
              <a:defRPr>
                <a:solidFill>
                  <a:srgbClr val="000000"/>
                </a:solidFill>
                <a:latin typeface="Arial" panose="020B0604020202020204" pitchFamily="34" charset="0"/>
                <a:ea typeface="Microsoft YaHei" panose="020B0503020204020204" pitchFamily="34" charset="-122"/>
              </a:defRPr>
            </a:lvl9pPr>
          </a:lstStyle>
          <a:p>
            <a:r>
              <a:rPr lang="pt-BR" altLang="pt-BR" sz="1400" b="1" dirty="0"/>
              <a:t>Figura 1: </a:t>
            </a:r>
            <a:r>
              <a:rPr lang="pt-BR" altLang="pt-BR" sz="1400" b="1" dirty="0" err="1"/>
              <a:t>SGBDs</a:t>
            </a:r>
            <a:r>
              <a:rPr lang="pt-BR" altLang="pt-BR" sz="1400" b="1" dirty="0"/>
              <a:t> (Sistemas de Gerenciamento de Bancos de Dados)</a:t>
            </a:r>
          </a:p>
        </p:txBody>
      </p:sp>
      <p:pic>
        <p:nvPicPr>
          <p:cNvPr id="12" name="Picture 2" descr="Gama Academy | Aprender, Transformar e Impacta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4364" y="64701"/>
            <a:ext cx="2992342" cy="1242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0984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287338" y="2474046"/>
            <a:ext cx="6096000" cy="2862322"/>
          </a:xfrm>
          <a:prstGeom prst="rect">
            <a:avLst/>
          </a:prstGeom>
        </p:spPr>
        <p:txBody>
          <a:bodyPr>
            <a:spAutoFit/>
          </a:bodyPr>
          <a:lstStyle/>
          <a:p>
            <a:r>
              <a:rPr lang="pt-BR" dirty="0"/>
              <a:t>1. Oracle</a:t>
            </a:r>
          </a:p>
          <a:p>
            <a:r>
              <a:rPr lang="pt-BR" dirty="0"/>
              <a:t>2. SQL Server</a:t>
            </a:r>
          </a:p>
          <a:p>
            <a:r>
              <a:rPr lang="pt-BR" dirty="0"/>
              <a:t>3. MySQL</a:t>
            </a:r>
          </a:p>
          <a:p>
            <a:r>
              <a:rPr lang="pt-BR" dirty="0"/>
              <a:t>4. </a:t>
            </a:r>
            <a:r>
              <a:rPr lang="pt-BR" dirty="0" err="1"/>
              <a:t>PostgreSQL</a:t>
            </a:r>
            <a:endParaRPr lang="pt-BR" dirty="0"/>
          </a:p>
          <a:p>
            <a:r>
              <a:rPr lang="pt-BR" dirty="0"/>
              <a:t>5. DB2</a:t>
            </a:r>
          </a:p>
          <a:p>
            <a:r>
              <a:rPr lang="pt-BR" dirty="0"/>
              <a:t>6. </a:t>
            </a:r>
            <a:r>
              <a:rPr lang="pt-BR" dirty="0" err="1"/>
              <a:t>NoSQL</a:t>
            </a:r>
            <a:endParaRPr lang="pt-BR" dirty="0"/>
          </a:p>
          <a:p>
            <a:r>
              <a:rPr lang="pt-BR" dirty="0"/>
              <a:t>7. </a:t>
            </a:r>
            <a:r>
              <a:rPr lang="pt-BR" dirty="0" err="1"/>
              <a:t>MongoDB</a:t>
            </a:r>
            <a:endParaRPr lang="pt-BR" dirty="0"/>
          </a:p>
          <a:p>
            <a:r>
              <a:rPr lang="pt-BR" dirty="0"/>
              <a:t>8. Redis</a:t>
            </a:r>
          </a:p>
          <a:p>
            <a:r>
              <a:rPr lang="pt-BR" dirty="0"/>
              <a:t>9. </a:t>
            </a:r>
            <a:r>
              <a:rPr lang="pt-BR" dirty="0" err="1"/>
              <a:t>Influx</a:t>
            </a:r>
            <a:r>
              <a:rPr lang="pt-BR" dirty="0"/>
              <a:t> DB</a:t>
            </a:r>
          </a:p>
          <a:p>
            <a:r>
              <a:rPr lang="pt-BR" dirty="0"/>
              <a:t>10.Dynamo DB</a:t>
            </a:r>
          </a:p>
        </p:txBody>
      </p:sp>
      <p:sp>
        <p:nvSpPr>
          <p:cNvPr id="5" name="Text Box 3"/>
          <p:cNvSpPr txBox="1">
            <a:spLocks noChangeArrowheads="1"/>
          </p:cNvSpPr>
          <p:nvPr/>
        </p:nvSpPr>
        <p:spPr bwMode="auto">
          <a:xfrm>
            <a:off x="-144463" y="776612"/>
            <a:ext cx="9379903" cy="860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64511" rIns="0" bIns="0" anchor="ctr"/>
          <a:lstStyle>
            <a:lvl1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9pPr>
          </a:lstStyle>
          <a:p>
            <a:pPr algn="ctr">
              <a:lnSpc>
                <a:spcPct val="84000"/>
              </a:lnSpc>
            </a:pPr>
            <a:r>
              <a:rPr lang="pt-BR" altLang="pt-BR" sz="3200" b="1" dirty="0">
                <a:solidFill>
                  <a:schemeClr val="accent2">
                    <a:lumMod val="50000"/>
                  </a:schemeClr>
                </a:solidFill>
              </a:rPr>
              <a:t>Bancos de Dados Encontrados no Mercado </a:t>
            </a:r>
          </a:p>
        </p:txBody>
      </p:sp>
      <p:sp>
        <p:nvSpPr>
          <p:cNvPr id="6" name="Text Box 4"/>
          <p:cNvSpPr txBox="1">
            <a:spLocks noChangeArrowheads="1"/>
          </p:cNvSpPr>
          <p:nvPr/>
        </p:nvSpPr>
        <p:spPr bwMode="auto">
          <a:xfrm>
            <a:off x="287338" y="1613621"/>
            <a:ext cx="9287736" cy="137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76" rIns="90000" bIns="45000"/>
          <a:lstStyle>
            <a:lvl1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9pPr>
          </a:lstStyle>
          <a:p>
            <a:r>
              <a:rPr lang="pt-BR" altLang="pt-BR" dirty="0"/>
              <a:t>Atualmente existem vários tipos de Banco de Dados no mercado, dentre estes seguem alguns modelos abaixo:</a:t>
            </a:r>
          </a:p>
        </p:txBody>
      </p:sp>
      <p:pic>
        <p:nvPicPr>
          <p:cNvPr id="7" name="Picture 2" descr="Gama Academy | Aprender, Transformar e Impact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4364" y="64701"/>
            <a:ext cx="2992342" cy="1242937"/>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m 8"/>
          <p:cNvPicPr>
            <a:picLocks noChangeAspect="1"/>
          </p:cNvPicPr>
          <p:nvPr/>
        </p:nvPicPr>
        <p:blipFill>
          <a:blip r:embed="rId3"/>
          <a:stretch>
            <a:fillRect/>
          </a:stretch>
        </p:blipFill>
        <p:spPr>
          <a:xfrm>
            <a:off x="3247410" y="2144647"/>
            <a:ext cx="2143125" cy="2143125"/>
          </a:xfrm>
          <a:prstGeom prst="rect">
            <a:avLst/>
          </a:prstGeom>
        </p:spPr>
      </p:pic>
      <p:pic>
        <p:nvPicPr>
          <p:cNvPr id="11" name="Imagem 10"/>
          <p:cNvPicPr>
            <a:picLocks noChangeAspect="1"/>
          </p:cNvPicPr>
          <p:nvPr/>
        </p:nvPicPr>
        <p:blipFill>
          <a:blip r:embed="rId4"/>
          <a:stretch>
            <a:fillRect/>
          </a:stretch>
        </p:blipFill>
        <p:spPr>
          <a:xfrm>
            <a:off x="6207483" y="2219642"/>
            <a:ext cx="1764530" cy="1764530"/>
          </a:xfrm>
          <a:prstGeom prst="rect">
            <a:avLst/>
          </a:prstGeom>
        </p:spPr>
      </p:pic>
      <p:pic>
        <p:nvPicPr>
          <p:cNvPr id="13" name="Imagem 12"/>
          <p:cNvPicPr>
            <a:picLocks noChangeAspect="1"/>
          </p:cNvPicPr>
          <p:nvPr/>
        </p:nvPicPr>
        <p:blipFill>
          <a:blip r:embed="rId5"/>
          <a:stretch>
            <a:fillRect/>
          </a:stretch>
        </p:blipFill>
        <p:spPr>
          <a:xfrm>
            <a:off x="3155220" y="4367814"/>
            <a:ext cx="2235315" cy="1168132"/>
          </a:xfrm>
          <a:prstGeom prst="rect">
            <a:avLst/>
          </a:prstGeom>
        </p:spPr>
      </p:pic>
      <p:pic>
        <p:nvPicPr>
          <p:cNvPr id="15" name="Imagem 14"/>
          <p:cNvPicPr>
            <a:picLocks noChangeAspect="1"/>
          </p:cNvPicPr>
          <p:nvPr/>
        </p:nvPicPr>
        <p:blipFill>
          <a:blip r:embed="rId6"/>
          <a:stretch>
            <a:fillRect/>
          </a:stretch>
        </p:blipFill>
        <p:spPr>
          <a:xfrm>
            <a:off x="6242655" y="4207655"/>
            <a:ext cx="2028825" cy="2257425"/>
          </a:xfrm>
          <a:prstGeom prst="rect">
            <a:avLst/>
          </a:prstGeom>
        </p:spPr>
      </p:pic>
    </p:spTree>
    <p:extLst>
      <p:ext uri="{BB962C8B-B14F-4D97-AF65-F5344CB8AC3E}">
        <p14:creationId xmlns:p14="http://schemas.microsoft.com/office/powerpoint/2010/main" val="1168320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215900" y="1117237"/>
            <a:ext cx="6983413" cy="860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64511" rIns="0" bIns="0" anchor="ctr"/>
          <a:lstStyle>
            <a:lvl1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9pPr>
          </a:lstStyle>
          <a:p>
            <a:pPr algn="ctr" hangingPunct="1">
              <a:lnSpc>
                <a:spcPct val="84000"/>
              </a:lnSpc>
            </a:pPr>
            <a:r>
              <a:rPr lang="pt-BR" altLang="pt-BR" sz="3200" b="1" dirty="0">
                <a:solidFill>
                  <a:schemeClr val="accent2">
                    <a:lumMod val="50000"/>
                  </a:schemeClr>
                </a:solidFill>
              </a:rPr>
              <a:t>Banco de Dados Relacional </a:t>
            </a:r>
          </a:p>
        </p:txBody>
      </p:sp>
      <p:sp>
        <p:nvSpPr>
          <p:cNvPr id="5" name="Text Box 4"/>
          <p:cNvSpPr txBox="1">
            <a:spLocks noChangeArrowheads="1"/>
          </p:cNvSpPr>
          <p:nvPr/>
        </p:nvSpPr>
        <p:spPr bwMode="auto">
          <a:xfrm>
            <a:off x="385037" y="2064899"/>
            <a:ext cx="9960746" cy="2654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76" rIns="90000" bIns="45000"/>
          <a:lstStyle>
            <a:lvl1pPr marL="215900" indent="-21590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9pPr>
          </a:lstStyle>
          <a:p>
            <a:pPr>
              <a:buSzPct val="45000"/>
              <a:buFont typeface="Wingdings" panose="05000000000000000000" pitchFamily="2" charset="2"/>
              <a:buNone/>
            </a:pPr>
            <a:r>
              <a:rPr lang="pt-BR" dirty="0"/>
              <a:t>Um banco de dados relacional é um banco de dados que modela os dados de uma forma que eles sejam percebidos pelo usuário como tabelas, ou mais formalmente relações.</a:t>
            </a:r>
          </a:p>
          <a:p>
            <a:pPr>
              <a:buSzPct val="45000"/>
              <a:buFont typeface="Wingdings" panose="05000000000000000000" pitchFamily="2" charset="2"/>
              <a:buNone/>
            </a:pPr>
            <a:endParaRPr lang="pt-BR" dirty="0"/>
          </a:p>
          <a:p>
            <a:pPr>
              <a:buSzPct val="45000"/>
              <a:buFont typeface="Wingdings" panose="05000000000000000000" pitchFamily="2" charset="2"/>
              <a:buNone/>
            </a:pPr>
            <a:r>
              <a:rPr lang="pt-BR" dirty="0"/>
              <a:t>Os bancos de dados relacionais são usados para rastrear inventários, processar transações de comércio eletrônico, gerenciar grandes quantidades de informações essenciais sobre o cliente e muito mais.</a:t>
            </a:r>
          </a:p>
          <a:p>
            <a:pPr>
              <a:buSzPct val="45000"/>
              <a:buFont typeface="Wingdings" panose="05000000000000000000" pitchFamily="2" charset="2"/>
              <a:buNone/>
            </a:pPr>
            <a:endParaRPr lang="pt-BR" dirty="0"/>
          </a:p>
          <a:p>
            <a:pPr>
              <a:buSzPct val="45000"/>
              <a:buFont typeface="Wingdings" panose="05000000000000000000" pitchFamily="2" charset="2"/>
              <a:buNone/>
            </a:pPr>
            <a:endParaRPr lang="pt-BR" dirty="0"/>
          </a:p>
          <a:p>
            <a:pPr>
              <a:buSzPct val="45000"/>
              <a:buFont typeface="Wingdings" panose="05000000000000000000" pitchFamily="2" charset="2"/>
              <a:buNone/>
            </a:pPr>
            <a:endParaRPr lang="pt-BR" altLang="pt-BR" dirty="0"/>
          </a:p>
        </p:txBody>
      </p:sp>
      <p:pic>
        <p:nvPicPr>
          <p:cNvPr id="6" name="Picture 2" descr="Gama Academy | Aprender, Transformar e Impact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4364" y="64701"/>
            <a:ext cx="2992342" cy="1242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9927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215900" y="1117237"/>
            <a:ext cx="6983413" cy="860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64511" rIns="0" bIns="0" anchor="ctr"/>
          <a:lstStyle>
            <a:lvl1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9pPr>
          </a:lstStyle>
          <a:p>
            <a:pPr algn="ctr" hangingPunct="1">
              <a:lnSpc>
                <a:spcPct val="84000"/>
              </a:lnSpc>
            </a:pPr>
            <a:r>
              <a:rPr lang="pt-BR" altLang="pt-BR" sz="3200" b="1" dirty="0">
                <a:solidFill>
                  <a:schemeClr val="accent2">
                    <a:lumMod val="50000"/>
                  </a:schemeClr>
                </a:solidFill>
              </a:rPr>
              <a:t>Banco de Dados Relacional </a:t>
            </a:r>
          </a:p>
        </p:txBody>
      </p:sp>
      <p:sp>
        <p:nvSpPr>
          <p:cNvPr id="5" name="Text Box 4"/>
          <p:cNvSpPr txBox="1">
            <a:spLocks noChangeArrowheads="1"/>
          </p:cNvSpPr>
          <p:nvPr/>
        </p:nvSpPr>
        <p:spPr bwMode="auto">
          <a:xfrm>
            <a:off x="410162" y="1814293"/>
            <a:ext cx="9960746" cy="2654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76" rIns="90000" bIns="45000"/>
          <a:lstStyle>
            <a:lvl1pPr marL="215900" indent="-21590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9pPr>
          </a:lstStyle>
          <a:p>
            <a:pPr>
              <a:buSzPct val="45000"/>
              <a:buFont typeface="Wingdings" panose="05000000000000000000" pitchFamily="2" charset="2"/>
              <a:buNone/>
            </a:pPr>
            <a:r>
              <a:rPr lang="pt-BR" dirty="0"/>
              <a:t>Tabelas (prática) ou Relações (teórica) </a:t>
            </a:r>
          </a:p>
          <a:p>
            <a:pPr>
              <a:buSzPct val="45000"/>
              <a:buFont typeface="Wingdings" panose="05000000000000000000" pitchFamily="2" charset="2"/>
              <a:buNone/>
            </a:pPr>
            <a:r>
              <a:rPr lang="pt-BR" dirty="0"/>
              <a:t>• Tabela </a:t>
            </a:r>
          </a:p>
          <a:p>
            <a:pPr>
              <a:buSzPct val="45000"/>
              <a:buFont typeface="Wingdings" panose="05000000000000000000" pitchFamily="2" charset="2"/>
              <a:buNone/>
            </a:pPr>
            <a:r>
              <a:rPr lang="pt-BR" dirty="0"/>
              <a:t>• Conjunto de </a:t>
            </a:r>
            <a:r>
              <a:rPr lang="pt-BR" dirty="0" err="1"/>
              <a:t>tuplas</a:t>
            </a:r>
            <a:r>
              <a:rPr lang="pt-BR" dirty="0"/>
              <a:t> (linhas). </a:t>
            </a:r>
          </a:p>
          <a:p>
            <a:pPr>
              <a:buSzPct val="45000"/>
              <a:buFont typeface="Wingdings" panose="05000000000000000000" pitchFamily="2" charset="2"/>
              <a:buNone/>
            </a:pPr>
            <a:r>
              <a:rPr lang="pt-BR" dirty="0"/>
              <a:t>• Cada linha é composta por campos (atributos) </a:t>
            </a:r>
          </a:p>
          <a:p>
            <a:pPr>
              <a:buSzPct val="45000"/>
              <a:buFont typeface="Wingdings" panose="05000000000000000000" pitchFamily="2" charset="2"/>
              <a:buNone/>
            </a:pPr>
            <a:r>
              <a:rPr lang="pt-BR" dirty="0"/>
              <a:t>• Cada campo é identificado por um nome de campo (nome dos atributos) </a:t>
            </a:r>
          </a:p>
          <a:p>
            <a:pPr>
              <a:buSzPct val="45000"/>
              <a:buFont typeface="Wingdings" panose="05000000000000000000" pitchFamily="2" charset="2"/>
              <a:buNone/>
            </a:pPr>
            <a:r>
              <a:rPr lang="pt-BR" dirty="0"/>
              <a:t>• Conjunto de campos homônimos em todas as linhas é chamado de coluna</a:t>
            </a:r>
          </a:p>
          <a:p>
            <a:pPr>
              <a:buSzPct val="45000"/>
              <a:buFont typeface="Wingdings" panose="05000000000000000000" pitchFamily="2" charset="2"/>
              <a:buNone/>
            </a:pPr>
            <a:endParaRPr lang="pt-BR" altLang="pt-BR" dirty="0"/>
          </a:p>
        </p:txBody>
      </p:sp>
      <p:pic>
        <p:nvPicPr>
          <p:cNvPr id="6" name="Picture 2" descr="Gama Academy | Aprender, Transformar e Impact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4364" y="64701"/>
            <a:ext cx="2992342" cy="1242937"/>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m 1"/>
          <p:cNvPicPr>
            <a:picLocks noChangeAspect="1"/>
          </p:cNvPicPr>
          <p:nvPr/>
        </p:nvPicPr>
        <p:blipFill rotWithShape="1">
          <a:blip r:embed="rId3"/>
          <a:srcRect l="16199" t="22946" r="17438" b="14554"/>
          <a:stretch/>
        </p:blipFill>
        <p:spPr>
          <a:xfrm>
            <a:off x="2365394" y="3759816"/>
            <a:ext cx="5851142" cy="3098184"/>
          </a:xfrm>
          <a:prstGeom prst="rect">
            <a:avLst/>
          </a:prstGeom>
        </p:spPr>
      </p:pic>
    </p:spTree>
    <p:extLst>
      <p:ext uri="{BB962C8B-B14F-4D97-AF65-F5344CB8AC3E}">
        <p14:creationId xmlns:p14="http://schemas.microsoft.com/office/powerpoint/2010/main" val="2681240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215900" y="1117237"/>
            <a:ext cx="6983413" cy="860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64511" rIns="0" bIns="0" anchor="ctr"/>
          <a:lstStyle>
            <a:lvl1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9pPr>
          </a:lstStyle>
          <a:p>
            <a:pPr algn="ctr" hangingPunct="1">
              <a:lnSpc>
                <a:spcPct val="84000"/>
              </a:lnSpc>
            </a:pPr>
            <a:r>
              <a:rPr lang="pt-BR" altLang="pt-BR" sz="3200" b="1" dirty="0">
                <a:solidFill>
                  <a:schemeClr val="accent2">
                    <a:lumMod val="50000"/>
                  </a:schemeClr>
                </a:solidFill>
              </a:rPr>
              <a:t>Estrutura do Banco de Dados</a:t>
            </a:r>
          </a:p>
        </p:txBody>
      </p:sp>
      <p:sp>
        <p:nvSpPr>
          <p:cNvPr id="5" name="Text Box 4"/>
          <p:cNvSpPr txBox="1">
            <a:spLocks noChangeArrowheads="1"/>
          </p:cNvSpPr>
          <p:nvPr/>
        </p:nvSpPr>
        <p:spPr bwMode="auto">
          <a:xfrm>
            <a:off x="385037" y="2064899"/>
            <a:ext cx="9960746" cy="2654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76" rIns="90000" bIns="45000"/>
          <a:lstStyle>
            <a:lvl1pPr marL="215900" indent="-21590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9pPr>
          </a:lstStyle>
          <a:p>
            <a:pPr>
              <a:buSzPct val="45000"/>
              <a:buFont typeface="Wingdings" panose="05000000000000000000" pitchFamily="2" charset="2"/>
              <a:buNone/>
            </a:pPr>
            <a:r>
              <a:rPr lang="pt-BR" altLang="pt-BR" dirty="0"/>
              <a:t>De forma geral estaremos utilizando banco que utiliza a linguagem SQL (</a:t>
            </a:r>
            <a:r>
              <a:rPr lang="pt-BR" altLang="pt-BR" dirty="0" err="1"/>
              <a:t>Structured</a:t>
            </a:r>
            <a:r>
              <a:rPr lang="pt-BR" altLang="pt-BR" dirty="0"/>
              <a:t> Query </a:t>
            </a:r>
            <a:r>
              <a:rPr lang="pt-BR" altLang="pt-BR" dirty="0" err="1"/>
              <a:t>Language</a:t>
            </a:r>
            <a:r>
              <a:rPr lang="pt-BR" altLang="pt-BR" dirty="0"/>
              <a:t> – Linguagem de Consulta Estruturada) como interface. Funciona sob as licenças de software livre e comercial.</a:t>
            </a:r>
          </a:p>
          <a:p>
            <a:pPr>
              <a:buSzPct val="45000"/>
              <a:buFont typeface="Wingdings" panose="05000000000000000000" pitchFamily="2" charset="2"/>
              <a:buNone/>
            </a:pPr>
            <a:endParaRPr lang="pt-BR" altLang="pt-BR" dirty="0"/>
          </a:p>
          <a:p>
            <a:pPr>
              <a:buSzPct val="45000"/>
              <a:buFont typeface="Wingdings" panose="05000000000000000000" pitchFamily="2" charset="2"/>
              <a:buChar char=""/>
            </a:pPr>
            <a:r>
              <a:rPr lang="pt-BR" altLang="pt-BR" dirty="0"/>
              <a:t>Escolhemos o Banco de Dados</a:t>
            </a:r>
          </a:p>
          <a:p>
            <a:pPr>
              <a:buSzPct val="45000"/>
              <a:buFont typeface="Wingdings" panose="05000000000000000000" pitchFamily="2" charset="2"/>
              <a:buChar char=""/>
            </a:pPr>
            <a:r>
              <a:rPr lang="pt-BR" altLang="pt-BR" dirty="0"/>
              <a:t>Criamos o </a:t>
            </a:r>
            <a:r>
              <a:rPr lang="pt-BR" altLang="pt-BR" dirty="0" err="1"/>
              <a:t>DataBase</a:t>
            </a:r>
            <a:r>
              <a:rPr lang="pt-BR" altLang="pt-BR" dirty="0"/>
              <a:t> ou </a:t>
            </a:r>
            <a:r>
              <a:rPr lang="pt-BR" altLang="pt-BR" dirty="0" err="1"/>
              <a:t>Schema</a:t>
            </a:r>
            <a:endParaRPr lang="pt-BR" altLang="pt-BR" dirty="0"/>
          </a:p>
          <a:p>
            <a:pPr>
              <a:buSzPct val="45000"/>
              <a:buFont typeface="Wingdings" panose="05000000000000000000" pitchFamily="2" charset="2"/>
              <a:buChar char=""/>
            </a:pPr>
            <a:r>
              <a:rPr lang="pt-BR" altLang="pt-BR" dirty="0"/>
              <a:t>Criamos a Tabela</a:t>
            </a:r>
          </a:p>
          <a:p>
            <a:pPr>
              <a:buSzPct val="45000"/>
              <a:buFont typeface="Wingdings" panose="05000000000000000000" pitchFamily="2" charset="2"/>
              <a:buChar char=""/>
            </a:pPr>
            <a:r>
              <a:rPr lang="pt-BR" altLang="pt-BR" dirty="0"/>
              <a:t>Definimos os Campos</a:t>
            </a:r>
          </a:p>
          <a:p>
            <a:pPr>
              <a:buSzPct val="45000"/>
              <a:buFont typeface="Wingdings" panose="05000000000000000000" pitchFamily="2" charset="2"/>
              <a:buChar char=""/>
            </a:pPr>
            <a:r>
              <a:rPr lang="pt-BR" altLang="pt-BR" dirty="0"/>
              <a:t>Vinculamos os Tipos de Dados</a:t>
            </a:r>
          </a:p>
          <a:p>
            <a:pPr>
              <a:buSzPct val="45000"/>
              <a:buFont typeface="Wingdings" panose="05000000000000000000" pitchFamily="2" charset="2"/>
              <a:buChar char=""/>
            </a:pPr>
            <a:r>
              <a:rPr lang="pt-BR" altLang="pt-BR" dirty="0"/>
              <a:t>Definimos Chave Primária e Chave Estrangeira</a:t>
            </a:r>
          </a:p>
        </p:txBody>
      </p:sp>
      <p:pic>
        <p:nvPicPr>
          <p:cNvPr id="6" name="Picture 2" descr="Gama Academy | Aprender, Transformar e Impact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4364" y="64701"/>
            <a:ext cx="2992342" cy="1242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5503379"/>
      </p:ext>
    </p:extLst>
  </p:cSld>
  <p:clrMapOvr>
    <a:masterClrMapping/>
  </p:clrMapOvr>
</p:sld>
</file>

<file path=ppt/theme/theme1.xml><?xml version="1.0" encoding="utf-8"?>
<a:theme xmlns:a="http://schemas.openxmlformats.org/drawingml/2006/main" name="Facetado">
  <a:themeElements>
    <a:clrScheme name="Facetado">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do">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do">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2496</TotalTime>
  <Words>4141</Words>
  <Application>Microsoft Office PowerPoint</Application>
  <PresentationFormat>Widescreen</PresentationFormat>
  <Paragraphs>554</Paragraphs>
  <Slides>48</Slides>
  <Notes>0</Notes>
  <HiddenSlides>0</HiddenSlides>
  <MMClips>0</MMClips>
  <ScaleCrop>false</ScaleCrop>
  <HeadingPairs>
    <vt:vector size="6" baseType="variant">
      <vt:variant>
        <vt:lpstr>Fontes usadas</vt:lpstr>
      </vt:variant>
      <vt:variant>
        <vt:i4>10</vt:i4>
      </vt:variant>
      <vt:variant>
        <vt:lpstr>Tema</vt:lpstr>
      </vt:variant>
      <vt:variant>
        <vt:i4>1</vt:i4>
      </vt:variant>
      <vt:variant>
        <vt:lpstr>Títulos de slides</vt:lpstr>
      </vt:variant>
      <vt:variant>
        <vt:i4>48</vt:i4>
      </vt:variant>
    </vt:vector>
  </HeadingPairs>
  <TitlesOfParts>
    <vt:vector size="59" baseType="lpstr">
      <vt:lpstr>arial</vt:lpstr>
      <vt:lpstr>arial</vt:lpstr>
      <vt:lpstr>Arial Unicode MS</vt:lpstr>
      <vt:lpstr>Montserrat</vt:lpstr>
      <vt:lpstr>Roboto Mono</vt:lpstr>
      <vt:lpstr>Source Serif Pro</vt:lpstr>
      <vt:lpstr>Tahoma</vt:lpstr>
      <vt:lpstr>Trebuchet MS</vt:lpstr>
      <vt:lpstr>Wingdings</vt:lpstr>
      <vt:lpstr>Wingdings 3</vt:lpstr>
      <vt:lpstr>Facetado</vt:lpstr>
      <vt:lpstr>Banco de Dados</vt:lpstr>
      <vt:lpstr>Mini Curriculum</vt:lpstr>
      <vt:lpstr>Apresentação do PowerPoint</vt:lpstr>
      <vt:lpstr>Banco de Dados</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Criar as tabelas abaixo:</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Muito Obrigado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e Banco de Dados INNER, CROSS, LEFT, RIGTH E FULL JOINS</dc:title>
  <dc:creator>Ricardo</dc:creator>
  <cp:lastModifiedBy>Ricardo Bontempo</cp:lastModifiedBy>
  <cp:revision>61</cp:revision>
  <dcterms:created xsi:type="dcterms:W3CDTF">2020-05-22T21:36:07Z</dcterms:created>
  <dcterms:modified xsi:type="dcterms:W3CDTF">2020-11-19T12:03:07Z</dcterms:modified>
</cp:coreProperties>
</file>