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7" r:id="rId3"/>
    <p:sldId id="267" r:id="rId4"/>
    <p:sldId id="260" r:id="rId5"/>
    <p:sldId id="261" r:id="rId6"/>
    <p:sldId id="258" r:id="rId7"/>
    <p:sldId id="262" r:id="rId8"/>
    <p:sldId id="263" r:id="rId9"/>
    <p:sldId id="259" r:id="rId10"/>
    <p:sldId id="265" r:id="rId11"/>
    <p:sldId id="266" r:id="rId12"/>
    <p:sldId id="264" r:id="rId13"/>
    <p:sldId id="268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7E86-C0CA-4A32-BAE8-E33F7F06E2CD}" type="datetimeFigureOut">
              <a:rPr lang="pt-BR" smtClean="0"/>
              <a:t>06/11/2016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965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7E86-C0CA-4A32-BAE8-E33F7F06E2CD}" type="datetimeFigureOut">
              <a:rPr lang="pt-BR" smtClean="0"/>
              <a:t>06/11/2016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97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7E86-C0CA-4A32-BAE8-E33F7F06E2CD}" type="datetimeFigureOut">
              <a:rPr lang="pt-BR" smtClean="0"/>
              <a:t>06/11/2016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1960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7E86-C0CA-4A32-BAE8-E33F7F06E2CD}" type="datetimeFigureOut">
              <a:rPr lang="pt-BR" smtClean="0"/>
              <a:t>06/11/2016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696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7E86-C0CA-4A32-BAE8-E33F7F06E2CD}" type="datetimeFigureOut">
              <a:rPr lang="pt-BR" smtClean="0"/>
              <a:t>06/11/2016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8318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7E86-C0CA-4A32-BAE8-E33F7F06E2CD}" type="datetimeFigureOut">
              <a:rPr lang="pt-BR" smtClean="0"/>
              <a:t>06/11/2016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372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7E86-C0CA-4A32-BAE8-E33F7F06E2CD}" type="datetimeFigureOut">
              <a:rPr lang="pt-BR" smtClean="0"/>
              <a:t>06/11/2016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962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7E86-C0CA-4A32-BAE8-E33F7F06E2CD}" type="datetimeFigureOut">
              <a:rPr lang="pt-BR" smtClean="0"/>
              <a:t>06/11/2016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330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7E86-C0CA-4A32-BAE8-E33F7F06E2CD}" type="datetimeFigureOut">
              <a:rPr lang="pt-BR" smtClean="0"/>
              <a:t>06/11/2016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273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7E86-C0CA-4A32-BAE8-E33F7F06E2CD}" type="datetimeFigureOut">
              <a:rPr lang="pt-BR" smtClean="0"/>
              <a:t>06/11/2016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676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7E86-C0CA-4A32-BAE8-E33F7F06E2CD}" type="datetimeFigureOut">
              <a:rPr lang="pt-BR" smtClean="0"/>
              <a:t>06/11/2016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41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7E86-C0CA-4A32-BAE8-E33F7F06E2CD}" type="datetimeFigureOut">
              <a:rPr lang="pt-BR" smtClean="0"/>
              <a:t>06/11/2016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66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7E86-C0CA-4A32-BAE8-E33F7F06E2CD}" type="datetimeFigureOut">
              <a:rPr lang="pt-BR" smtClean="0"/>
              <a:t>06/11/2016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71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7E86-C0CA-4A32-BAE8-E33F7F06E2CD}" type="datetimeFigureOut">
              <a:rPr lang="pt-BR" smtClean="0"/>
              <a:t>06/11/2016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08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7E86-C0CA-4A32-BAE8-E33F7F06E2CD}" type="datetimeFigureOut">
              <a:rPr lang="pt-BR" smtClean="0"/>
              <a:t>06/11/2016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033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7E86-C0CA-4A32-BAE8-E33F7F06E2CD}" type="datetimeFigureOut">
              <a:rPr lang="pt-BR" smtClean="0"/>
              <a:t>06/11/2016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44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7E86-C0CA-4A32-BAE8-E33F7F06E2CD}" type="datetimeFigureOut">
              <a:rPr lang="pt-BR" smtClean="0"/>
              <a:t>06/11/2016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8DB9C0C-86B5-42D5-9D57-743CB3B8D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96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androrgguimaraes.blogspot.com.br/2012/03/datawarehouse-dw-data-mart-dm.html" TargetMode="External"/><Relationship Id="rId2" Type="http://schemas.openxmlformats.org/officeDocument/2006/relationships/hyperlink" Target="http://www.devmedia.com.br/data-warehouse/12609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Data Warehouse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Armazém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299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Organização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9" y="1757968"/>
            <a:ext cx="6808632" cy="5100032"/>
          </a:xfrm>
        </p:spPr>
        <p:txBody>
          <a:bodyPr/>
          <a:lstStyle/>
          <a:p>
            <a:pPr algn="just"/>
            <a:r>
              <a:rPr lang="pt-BR" sz="2000" dirty="0"/>
              <a:t>Existem duas abordagens para a criação de um Data Warehouse:</a:t>
            </a:r>
          </a:p>
          <a:p>
            <a:pPr lvl="0" algn="just"/>
            <a:r>
              <a:rPr lang="pt-BR" sz="2000" dirty="0"/>
              <a:t>Top-</a:t>
            </a:r>
            <a:r>
              <a:rPr lang="pt-BR" sz="2000" dirty="0" err="1"/>
              <a:t>down</a:t>
            </a:r>
            <a:r>
              <a:rPr lang="pt-BR" sz="2000" dirty="0"/>
              <a:t>: Monta-se primeiro o Data Warehouse, para que depois seja particionado em vários Data </a:t>
            </a:r>
            <a:r>
              <a:rPr lang="pt-BR" sz="2000" dirty="0" err="1"/>
              <a:t>Marts</a:t>
            </a:r>
            <a:r>
              <a:rPr lang="pt-BR" sz="2000" dirty="0" smtClean="0"/>
              <a:t>.</a:t>
            </a:r>
            <a:r>
              <a:rPr lang="pt-BR" sz="2000" baseline="30000" dirty="0" smtClean="0"/>
              <a:t>[3]</a:t>
            </a:r>
          </a:p>
          <a:p>
            <a:pPr lvl="0" algn="r"/>
            <a:endParaRPr lang="pt-BR" sz="2000" dirty="0"/>
          </a:p>
          <a:p>
            <a:pPr lvl="0" algn="r"/>
            <a:endParaRPr lang="pt-BR" sz="2000" dirty="0" smtClean="0"/>
          </a:p>
          <a:p>
            <a:pPr lvl="0" algn="r"/>
            <a:endParaRPr lang="pt-BR" sz="2000" dirty="0"/>
          </a:p>
          <a:p>
            <a:pPr lvl="0" algn="r"/>
            <a:endParaRPr lang="pt-BR" sz="2000" dirty="0" smtClean="0"/>
          </a:p>
          <a:p>
            <a:pPr lvl="0" algn="r"/>
            <a:endParaRPr lang="pt-BR" sz="2000" dirty="0"/>
          </a:p>
          <a:p>
            <a:pPr lvl="0" algn="r"/>
            <a:endParaRPr lang="pt-BR" sz="2000" dirty="0" smtClean="0"/>
          </a:p>
          <a:p>
            <a:pPr lvl="0" algn="r"/>
            <a:endParaRPr lang="pt-BR" sz="2000" dirty="0"/>
          </a:p>
          <a:p>
            <a:pPr marL="0" lvl="0" indent="0" algn="r">
              <a:buNone/>
            </a:pPr>
            <a:r>
              <a:rPr lang="pt-BR" sz="900" dirty="0" err="1"/>
              <a:t>Fonte:http</a:t>
            </a:r>
            <a:r>
              <a:rPr lang="pt-BR" sz="900" dirty="0"/>
              <a:t>://www.dataprix.net/pt-pt/24-data-mart </a:t>
            </a:r>
            <a:endParaRPr lang="pt-BR" sz="900" dirty="0" smtClean="0"/>
          </a:p>
          <a:p>
            <a:pPr lvl="0"/>
            <a:endParaRPr lang="pt-BR" dirty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endParaRPr lang="pt-BR" dirty="0" smtClean="0"/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901" y="3451539"/>
            <a:ext cx="4734498" cy="250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9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Organização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9" y="1757968"/>
            <a:ext cx="6808632" cy="5100032"/>
          </a:xfrm>
        </p:spPr>
        <p:txBody>
          <a:bodyPr/>
          <a:lstStyle/>
          <a:p>
            <a:pPr lvl="0" algn="just"/>
            <a:r>
              <a:rPr lang="pt-BR" sz="2000" dirty="0" err="1"/>
              <a:t>Bottom-up</a:t>
            </a:r>
            <a:r>
              <a:rPr lang="pt-BR" sz="2000" dirty="0"/>
              <a:t>: Montam-se os diferentes Data </a:t>
            </a:r>
            <a:r>
              <a:rPr lang="pt-BR" sz="2000" dirty="0" err="1"/>
              <a:t>Marts</a:t>
            </a:r>
            <a:r>
              <a:rPr lang="pt-BR" sz="2000" dirty="0"/>
              <a:t> e depois junta-se todos eles num Data </a:t>
            </a:r>
            <a:r>
              <a:rPr lang="pt-BR" sz="2000" dirty="0" smtClean="0"/>
              <a:t>Warehouse. </a:t>
            </a:r>
            <a:r>
              <a:rPr lang="pt-BR" sz="2000" baseline="30000" dirty="0" smtClean="0"/>
              <a:t>[3]</a:t>
            </a:r>
            <a:endParaRPr lang="pt-BR" sz="2000" dirty="0"/>
          </a:p>
          <a:p>
            <a:pPr lvl="0" algn="r"/>
            <a:endParaRPr lang="pt-BR" sz="2000" dirty="0"/>
          </a:p>
          <a:p>
            <a:pPr lvl="0" algn="r"/>
            <a:endParaRPr lang="pt-BR" sz="2000" dirty="0" smtClean="0"/>
          </a:p>
          <a:p>
            <a:pPr lvl="0" algn="r"/>
            <a:endParaRPr lang="pt-BR" sz="2000" dirty="0"/>
          </a:p>
          <a:p>
            <a:pPr lvl="0" algn="r"/>
            <a:endParaRPr lang="pt-BR" sz="2000" dirty="0" smtClean="0"/>
          </a:p>
          <a:p>
            <a:pPr lvl="0" algn="r"/>
            <a:endParaRPr lang="pt-BR" sz="2000" dirty="0"/>
          </a:p>
          <a:p>
            <a:pPr lvl="0" algn="r"/>
            <a:endParaRPr lang="pt-BR" sz="2000" dirty="0" smtClean="0"/>
          </a:p>
          <a:p>
            <a:pPr lvl="0" algn="r"/>
            <a:endParaRPr lang="pt-BR" sz="2000" dirty="0"/>
          </a:p>
          <a:p>
            <a:pPr marL="0" lvl="0" indent="0" algn="r">
              <a:buNone/>
            </a:pPr>
            <a:endParaRPr lang="pt-BR" sz="900" dirty="0" smtClean="0"/>
          </a:p>
          <a:p>
            <a:pPr marL="0" lvl="0" indent="0" algn="r">
              <a:buNone/>
            </a:pPr>
            <a:endParaRPr lang="pt-BR" sz="900" dirty="0"/>
          </a:p>
          <a:p>
            <a:pPr marL="0" lvl="0" indent="0" algn="r">
              <a:buNone/>
            </a:pPr>
            <a:r>
              <a:rPr lang="pt-BR" sz="900" dirty="0" err="1" smtClean="0"/>
              <a:t>Fonte:http</a:t>
            </a:r>
            <a:r>
              <a:rPr lang="pt-BR" sz="900" dirty="0"/>
              <a:t>://www.dataprix.net/pt-pt/24-data-mart </a:t>
            </a:r>
            <a:endParaRPr lang="pt-BR" sz="900" dirty="0" smtClean="0"/>
          </a:p>
          <a:p>
            <a:pPr lvl="0"/>
            <a:endParaRPr lang="pt-BR" dirty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endParaRPr lang="pt-BR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531" y="2980643"/>
            <a:ext cx="4740768" cy="252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pt-BR" dirty="0"/>
              <a:t>CAVALCANTI, Gabriela; FELL, André; DRONELAS, </a:t>
            </a:r>
            <a:r>
              <a:rPr lang="pt-BR" dirty="0" smtClean="0"/>
              <a:t>Jairo </a:t>
            </a:r>
            <a:r>
              <a:rPr lang="pt-BR" b="1" dirty="0" smtClean="0"/>
              <a:t>Data </a:t>
            </a:r>
            <a:r>
              <a:rPr lang="pt-BR" b="1" dirty="0"/>
              <a:t>Warehouse: uma ferramenta de tecnologia de informação </a:t>
            </a:r>
            <a:r>
              <a:rPr lang="pt-BR" b="1" dirty="0" smtClean="0"/>
              <a:t>para as organizações</a:t>
            </a:r>
            <a:r>
              <a:rPr lang="pt-BR" dirty="0" smtClean="0"/>
              <a:t>, Novembro 2005.</a:t>
            </a:r>
          </a:p>
          <a:p>
            <a:pPr>
              <a:buFont typeface="+mj-lt"/>
              <a:buAutoNum type="arabicPeriod"/>
            </a:pPr>
            <a:r>
              <a:rPr lang="pt-BR" dirty="0" smtClean="0"/>
              <a:t>RAMOS, Leandro </a:t>
            </a:r>
            <a:r>
              <a:rPr lang="pt-BR" b="1" dirty="0" smtClean="0"/>
              <a:t>Data Warehouse</a:t>
            </a:r>
            <a:r>
              <a:rPr lang="pt-BR" dirty="0" smtClean="0"/>
              <a:t>. </a:t>
            </a:r>
            <a:r>
              <a:rPr lang="pt-BR" dirty="0"/>
              <a:t>Disponível em: </a:t>
            </a:r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www.devmedia.com.br/data-warehouse/12609</a:t>
            </a:r>
            <a:r>
              <a:rPr lang="pt-BR" dirty="0" smtClean="0"/>
              <a:t>. Acessado em 05 de novembro de 2016.</a:t>
            </a:r>
          </a:p>
          <a:p>
            <a:pPr>
              <a:buFont typeface="+mj-lt"/>
              <a:buAutoNum type="arabicPeriod"/>
            </a:pPr>
            <a:r>
              <a:rPr lang="pt-BR" dirty="0" smtClean="0"/>
              <a:t>GUIMARÃES, </a:t>
            </a:r>
            <a:r>
              <a:rPr lang="pt-BR" b="1" dirty="0" smtClean="0"/>
              <a:t>Sandro </a:t>
            </a:r>
            <a:r>
              <a:rPr lang="en-US" b="1" dirty="0" err="1"/>
              <a:t>DataWarehouse</a:t>
            </a:r>
            <a:r>
              <a:rPr lang="en-US" b="1" dirty="0"/>
              <a:t> (DW) &amp; Data Mart (DM</a:t>
            </a:r>
            <a:r>
              <a:rPr lang="en-US" b="1" dirty="0" smtClean="0"/>
              <a:t>)</a:t>
            </a:r>
            <a:r>
              <a:rPr lang="en-US" dirty="0" smtClean="0"/>
              <a:t>, </a:t>
            </a:r>
            <a:r>
              <a:rPr lang="en-US" dirty="0" err="1" smtClean="0"/>
              <a:t>Disponível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sandrorgguimaraes.blogspot.com.br/2012/03/datawarehouse-dw-data-mart-dm.html</a:t>
            </a:r>
            <a:r>
              <a:rPr lang="en-US" dirty="0" smtClean="0"/>
              <a:t>. </a:t>
            </a:r>
            <a:r>
              <a:rPr lang="en-US" dirty="0" err="1" smtClean="0"/>
              <a:t>Acessado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 05 de </a:t>
            </a:r>
            <a:r>
              <a:rPr lang="en-US" dirty="0" err="1" smtClean="0"/>
              <a:t>novembro</a:t>
            </a:r>
            <a:r>
              <a:rPr lang="en-US" dirty="0" smtClean="0"/>
              <a:t> de 2016.</a:t>
            </a:r>
          </a:p>
          <a:p>
            <a:pPr>
              <a:buFont typeface="+mj-lt"/>
              <a:buAutoNum type="arabicPeriod"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06746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4"/>
            </a:pPr>
            <a:r>
              <a:rPr lang="en-US" dirty="0"/>
              <a:t>ECKERSON, W. </a:t>
            </a:r>
            <a:r>
              <a:rPr lang="en-US" b="1" dirty="0"/>
              <a:t>Smart Companies in the 21st Century: the secrets of creating successful business intelligent solutions</a:t>
            </a:r>
            <a:r>
              <a:rPr lang="en-US" dirty="0"/>
              <a:t>. Seattle, WA: The Data Warehousing Institute, 2003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 startAt="4"/>
            </a:pPr>
            <a:r>
              <a:rPr lang="pt-BR" dirty="0"/>
              <a:t>PETRINI, M., FREITAS, M. T., e POZZEBON, M. Inteligência de Negócios ou Inteligência Competitiva? Noivo Neurótico, Noiva Nervosa. In: 30º </a:t>
            </a:r>
            <a:r>
              <a:rPr lang="pt-BR" dirty="0" err="1"/>
              <a:t>EnANPAD</a:t>
            </a:r>
            <a:r>
              <a:rPr lang="pt-BR" dirty="0"/>
              <a:t>, 2006, Salvador. Anais..., 2006.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69130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Business </a:t>
            </a:r>
            <a:r>
              <a:rPr lang="pt-BR" dirty="0" err="1" smtClean="0"/>
              <a:t>Inteligence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9" y="1684072"/>
            <a:ext cx="6347714" cy="3880773"/>
          </a:xfrm>
        </p:spPr>
        <p:txBody>
          <a:bodyPr/>
          <a:lstStyle/>
          <a:p>
            <a:pPr algn="just"/>
            <a:r>
              <a:rPr lang="pt-BR" i="1" dirty="0" smtClean="0"/>
              <a:t>“Inteligência </a:t>
            </a:r>
            <a:r>
              <a:rPr lang="pt-BR" i="1" dirty="0"/>
              <a:t>de Negócios (BI) pode ser definida como um processo em que os dados internos e externos da empresa são integrados para gerar informação pertinente para o processo de tomada de decisão</a:t>
            </a:r>
            <a:r>
              <a:rPr lang="pt-BR" i="1" dirty="0" smtClean="0"/>
              <a:t>.</a:t>
            </a:r>
            <a:r>
              <a:rPr lang="pt-BR" dirty="0" smtClean="0"/>
              <a:t>” </a:t>
            </a:r>
            <a:r>
              <a:rPr lang="pt-BR" baseline="30000" dirty="0" smtClean="0"/>
              <a:t>[5]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86" y="3284113"/>
            <a:ext cx="5347151" cy="281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46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589691" cy="1320800"/>
          </a:xfrm>
        </p:spPr>
        <p:txBody>
          <a:bodyPr/>
          <a:lstStyle/>
          <a:p>
            <a:r>
              <a:rPr lang="pt-BR" dirty="0" smtClean="0"/>
              <a:t>Ferramentas para manipulação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OLAP (</a:t>
            </a:r>
            <a:r>
              <a:rPr lang="pt-BR" sz="2400" i="1" dirty="0"/>
              <a:t>Online </a:t>
            </a:r>
            <a:r>
              <a:rPr lang="pt-BR" sz="2400" i="1" dirty="0" err="1"/>
              <a:t>Analytical</a:t>
            </a:r>
            <a:r>
              <a:rPr lang="pt-BR" sz="2400" i="1" dirty="0"/>
              <a:t> </a:t>
            </a:r>
            <a:r>
              <a:rPr lang="pt-BR" sz="2400" i="1" dirty="0" err="1" smtClean="0"/>
              <a:t>Processing</a:t>
            </a:r>
            <a:r>
              <a:rPr lang="pt-BR" sz="2400" i="1" dirty="0" smtClean="0"/>
              <a:t>)</a:t>
            </a:r>
            <a:endParaRPr lang="pt-BR" sz="2400" dirty="0" smtClean="0"/>
          </a:p>
          <a:p>
            <a:r>
              <a:rPr lang="pt-BR" sz="2400" dirty="0" smtClean="0"/>
              <a:t>OLTP (</a:t>
            </a:r>
            <a:r>
              <a:rPr lang="pt-BR" sz="2400" i="1" dirty="0"/>
              <a:t>Online </a:t>
            </a:r>
            <a:r>
              <a:rPr lang="pt-BR" sz="2400" i="1" dirty="0" err="1"/>
              <a:t>Transaction</a:t>
            </a:r>
            <a:r>
              <a:rPr lang="pt-BR" sz="2400" i="1" dirty="0"/>
              <a:t> </a:t>
            </a:r>
            <a:r>
              <a:rPr lang="pt-BR" sz="2400" i="1" dirty="0" err="1" smtClean="0"/>
              <a:t>Processing</a:t>
            </a:r>
            <a:r>
              <a:rPr lang="pt-BR" sz="2400" i="1" dirty="0" smtClean="0"/>
              <a:t>)</a:t>
            </a:r>
            <a:endParaRPr lang="pt-BR" sz="2400" dirty="0" smtClean="0"/>
          </a:p>
          <a:p>
            <a:r>
              <a:rPr lang="pt-BR" sz="2400" dirty="0" smtClean="0"/>
              <a:t>Data Mining (</a:t>
            </a:r>
            <a:r>
              <a:rPr lang="pt-BR" sz="2400" dirty="0" err="1" smtClean="0"/>
              <a:t>Mineiração</a:t>
            </a:r>
            <a:r>
              <a:rPr lang="pt-BR" sz="2400" dirty="0" smtClean="0"/>
              <a:t> de Dados)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8011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Data Warehouse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/>
              <a:t>“</a:t>
            </a:r>
            <a:r>
              <a:rPr lang="pt-BR" sz="2000" i="1" dirty="0"/>
              <a:t>Um banco de dados especializado, o qual integra e gerencia o fluxo de informações a partir dos bancos de dados corporativos e fontes de dados externas à empresa</a:t>
            </a:r>
            <a:r>
              <a:rPr lang="pt-BR" sz="2000" i="1" dirty="0" smtClean="0"/>
              <a:t>.”</a:t>
            </a:r>
            <a:r>
              <a:rPr lang="pt-BR" sz="2000" i="1" baseline="30000" dirty="0" smtClean="0"/>
              <a:t>[</a:t>
            </a:r>
            <a:r>
              <a:rPr lang="pt-BR" sz="2000" baseline="30000" dirty="0" smtClean="0"/>
              <a:t>1]</a:t>
            </a:r>
            <a:endParaRPr lang="pt-BR" sz="2000" baseline="30000" dirty="0"/>
          </a:p>
          <a:p>
            <a:pPr marL="0" indent="0" algn="just">
              <a:buNone/>
            </a:pPr>
            <a:r>
              <a:rPr lang="pt-BR" sz="2000" dirty="0" smtClean="0"/>
              <a:t> </a:t>
            </a:r>
          </a:p>
          <a:p>
            <a:pPr algn="just"/>
            <a:r>
              <a:rPr lang="pt-BR" sz="2000" dirty="0" smtClean="0"/>
              <a:t>A </a:t>
            </a:r>
            <a:r>
              <a:rPr lang="pt-BR" sz="2000" dirty="0"/>
              <a:t>principal função do </a:t>
            </a:r>
            <a:r>
              <a:rPr lang="pt-BR" sz="2000" dirty="0" smtClean="0"/>
              <a:t>Data Warehouse </a:t>
            </a:r>
            <a:r>
              <a:rPr lang="pt-BR" sz="2000" dirty="0"/>
              <a:t>é prover a informação mais adequada para o grupo que analisa as informações tomar uma decisão analítica de suporte ao negócio.</a:t>
            </a:r>
          </a:p>
        </p:txBody>
      </p:sp>
    </p:spTree>
    <p:extLst>
      <p:ext uri="{BB962C8B-B14F-4D97-AF65-F5344CB8AC3E}">
        <p14:creationId xmlns:p14="http://schemas.microsoft.com/office/powerpoint/2010/main" val="133602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2276" y="1455314"/>
            <a:ext cx="6568225" cy="503563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Orientado por assunto</a:t>
            </a:r>
          </a:p>
          <a:p>
            <a:pPr lvl="1" algn="just"/>
            <a:endParaRPr lang="pt-BR" sz="2000" dirty="0" smtClean="0"/>
          </a:p>
          <a:p>
            <a:pPr lvl="1" algn="just"/>
            <a:r>
              <a:rPr lang="pt-BR" sz="2400" dirty="0" smtClean="0"/>
              <a:t>Toda </a:t>
            </a:r>
            <a:r>
              <a:rPr lang="pt-BR" sz="2400" dirty="0"/>
              <a:t>a modelagem </a:t>
            </a:r>
            <a:r>
              <a:rPr lang="pt-BR" sz="2400" dirty="0" smtClean="0"/>
              <a:t>feita </a:t>
            </a:r>
            <a:r>
              <a:rPr lang="pt-BR" sz="2400" dirty="0"/>
              <a:t>a partir dos principais assuntos da empresa. </a:t>
            </a:r>
            <a:endParaRPr lang="pt-BR" sz="2400" dirty="0" smtClean="0"/>
          </a:p>
          <a:p>
            <a:pPr marL="457200" lvl="1" indent="0" algn="just">
              <a:buNone/>
            </a:pPr>
            <a:endParaRPr lang="pt-BR" sz="2400" dirty="0"/>
          </a:p>
          <a:p>
            <a:pPr lvl="1" algn="just"/>
            <a:r>
              <a:rPr lang="pt-BR" sz="2400" dirty="0" smtClean="0"/>
              <a:t>Por exemplo, em </a:t>
            </a:r>
            <a:r>
              <a:rPr lang="pt-BR" sz="2400" dirty="0"/>
              <a:t>uma empresa de supermercados</a:t>
            </a:r>
            <a:r>
              <a:rPr lang="pt-BR" sz="2400" dirty="0" smtClean="0"/>
              <a:t>, </a:t>
            </a:r>
            <a:r>
              <a:rPr lang="pt-BR" sz="2400" dirty="0"/>
              <a:t>os principais </a:t>
            </a:r>
            <a:r>
              <a:rPr lang="pt-BR" sz="2400" dirty="0" smtClean="0"/>
              <a:t>assuntos considerados são: </a:t>
            </a:r>
            <a:r>
              <a:rPr lang="pt-BR" sz="2400" dirty="0"/>
              <a:t>mercadorias, clientes, fornecedores, funcionários, etc.</a:t>
            </a:r>
          </a:p>
          <a:p>
            <a:pPr lvl="1"/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216318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2276" y="1455314"/>
            <a:ext cx="6568225" cy="503563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Integrado</a:t>
            </a:r>
          </a:p>
          <a:p>
            <a:pPr lvl="1" algn="just"/>
            <a:endParaRPr lang="pt-BR" sz="2000" dirty="0" smtClean="0"/>
          </a:p>
          <a:p>
            <a:pPr lvl="1" algn="just"/>
            <a:r>
              <a:rPr lang="pt-BR" sz="2400" dirty="0"/>
              <a:t>B</a:t>
            </a:r>
            <a:r>
              <a:rPr lang="pt-BR" sz="2400" dirty="0" smtClean="0"/>
              <a:t>usca </a:t>
            </a:r>
            <a:r>
              <a:rPr lang="pt-BR" sz="2400" dirty="0"/>
              <a:t>pela padronização os dados dos diversos sistemas de uma empresa em uma única </a:t>
            </a:r>
            <a:r>
              <a:rPr lang="pt-BR" sz="2400" dirty="0" smtClean="0"/>
              <a:t>representação.</a:t>
            </a:r>
          </a:p>
          <a:p>
            <a:pPr lvl="1" algn="just"/>
            <a:endParaRPr lang="pt-BR" sz="2400" dirty="0" smtClean="0"/>
          </a:p>
          <a:p>
            <a:pPr lvl="1" algn="just"/>
            <a:r>
              <a:rPr lang="pt-BR" sz="2400" dirty="0" smtClean="0"/>
              <a:t>O </a:t>
            </a:r>
            <a:r>
              <a:rPr lang="pt-BR" sz="2400" dirty="0"/>
              <a:t>DW tem uma única fonte de dados, onde </a:t>
            </a:r>
            <a:r>
              <a:rPr lang="pt-BR" sz="2400" dirty="0" smtClean="0"/>
              <a:t>cada </a:t>
            </a:r>
            <a:r>
              <a:rPr lang="pt-BR" sz="2400" dirty="0"/>
              <a:t>dado só </a:t>
            </a:r>
            <a:r>
              <a:rPr lang="pt-BR" sz="2400" dirty="0" smtClean="0"/>
              <a:t>é </a:t>
            </a:r>
            <a:r>
              <a:rPr lang="pt-BR" sz="2400" dirty="0"/>
              <a:t>representado uma vez e possui apenas uma abordagem, </a:t>
            </a:r>
            <a:r>
              <a:rPr lang="pt-BR" sz="2400" dirty="0" smtClean="0"/>
              <a:t>sem redundâncias, o </a:t>
            </a:r>
            <a:r>
              <a:rPr lang="pt-BR" sz="2400" dirty="0"/>
              <a:t>que </a:t>
            </a:r>
            <a:r>
              <a:rPr lang="pt-BR" sz="2400" dirty="0" smtClean="0"/>
              <a:t>facilita </a:t>
            </a:r>
            <a:r>
              <a:rPr lang="pt-BR" sz="2400" dirty="0"/>
              <a:t>a tomada de </a:t>
            </a:r>
            <a:r>
              <a:rPr lang="pt-BR" sz="2400" dirty="0" smtClean="0"/>
              <a:t>decisões.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9138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2276" y="1455314"/>
            <a:ext cx="6722772" cy="503563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Não volátil</a:t>
            </a:r>
          </a:p>
          <a:p>
            <a:pPr lvl="1" algn="just"/>
            <a:endParaRPr lang="pt-BR" sz="2000" dirty="0" smtClean="0"/>
          </a:p>
          <a:p>
            <a:pPr lvl="1" algn="just"/>
            <a:r>
              <a:rPr lang="pt-BR" sz="2000" dirty="0"/>
              <a:t>Em sistemas de bancos de dados transacionais os dados são constantemente alterados durante o </a:t>
            </a:r>
            <a:r>
              <a:rPr lang="pt-BR" sz="2000" dirty="0" smtClean="0"/>
              <a:t>dia. </a:t>
            </a:r>
          </a:p>
          <a:p>
            <a:pPr lvl="1" algn="just"/>
            <a:endParaRPr lang="pt-BR" sz="2000" dirty="0" smtClean="0"/>
          </a:p>
          <a:p>
            <a:pPr lvl="1" algn="just"/>
            <a:r>
              <a:rPr lang="pt-BR" sz="2000" dirty="0" smtClean="0"/>
              <a:t>Em </a:t>
            </a:r>
            <a:r>
              <a:rPr lang="pt-BR" sz="2000" dirty="0"/>
              <a:t>um Data Warehouse os dados, antes de serem carregados, são filtrados e limpos e permanecem para sempre no banco, para assim serem observadas as modificações que ocorreram com o passar do tempo</a:t>
            </a:r>
            <a:r>
              <a:rPr lang="pt-BR" sz="2000" dirty="0" smtClean="0"/>
              <a:t>.</a:t>
            </a:r>
          </a:p>
          <a:p>
            <a:pPr lvl="1" algn="just"/>
            <a:endParaRPr lang="pt-BR" sz="2000" dirty="0" smtClean="0"/>
          </a:p>
          <a:p>
            <a:pPr lvl="1" algn="just"/>
            <a:r>
              <a:rPr lang="pt-BR" sz="2000" dirty="0" smtClean="0"/>
              <a:t> </a:t>
            </a:r>
            <a:r>
              <a:rPr lang="pt-BR" sz="2000" dirty="0"/>
              <a:t>Os dados nunca podem ser </a:t>
            </a:r>
            <a:r>
              <a:rPr lang="pt-BR" sz="2000" dirty="0" smtClean="0"/>
              <a:t>alterados.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79763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2276" y="1455314"/>
            <a:ext cx="6568225" cy="503563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Variável com o tempo</a:t>
            </a:r>
            <a:r>
              <a:rPr lang="pt-BR" sz="2800" baseline="30000" dirty="0" smtClean="0"/>
              <a:t>[2]</a:t>
            </a:r>
            <a:endParaRPr lang="pt-BR" sz="2800" dirty="0" smtClean="0"/>
          </a:p>
          <a:p>
            <a:pPr lvl="1" algn="just"/>
            <a:endParaRPr lang="pt-BR" sz="2000" dirty="0" smtClean="0"/>
          </a:p>
          <a:p>
            <a:pPr lvl="1" algn="just"/>
            <a:r>
              <a:rPr lang="pt-BR" sz="2400" dirty="0" smtClean="0"/>
              <a:t>A </a:t>
            </a:r>
            <a:r>
              <a:rPr lang="pt-BR" sz="2400" dirty="0"/>
              <a:t>variação em relação ao tempo consiste na manutenção de um histórico de </a:t>
            </a:r>
            <a:r>
              <a:rPr lang="pt-BR" sz="2400" dirty="0" smtClean="0"/>
              <a:t>dados. </a:t>
            </a:r>
          </a:p>
          <a:p>
            <a:pPr lvl="1" algn="just"/>
            <a:endParaRPr lang="pt-BR" sz="2400" dirty="0"/>
          </a:p>
          <a:p>
            <a:pPr lvl="1" algn="just"/>
            <a:r>
              <a:rPr lang="pt-BR" sz="2400" dirty="0" smtClean="0"/>
              <a:t>Ao </a:t>
            </a:r>
            <a:r>
              <a:rPr lang="pt-BR" sz="2400" dirty="0"/>
              <a:t>analisarmos um dado de um DW, o mesmo sempre estará relacionado a um período determinado de </a:t>
            </a:r>
            <a:r>
              <a:rPr lang="pt-BR" sz="2400" dirty="0" smtClean="0"/>
              <a:t>tempo.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783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Organização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9" y="1751528"/>
            <a:ext cx="6347714" cy="4405746"/>
          </a:xfrm>
        </p:spPr>
        <p:txBody>
          <a:bodyPr/>
          <a:lstStyle/>
          <a:p>
            <a:pPr algn="just"/>
            <a:r>
              <a:rPr lang="pt-BR" sz="2400" dirty="0"/>
              <a:t>Um Armazém de Dados é subdividido em diversas estruturas menores, chamadas de Data </a:t>
            </a:r>
            <a:r>
              <a:rPr lang="pt-BR" sz="2400" dirty="0" err="1"/>
              <a:t>Mart’s</a:t>
            </a:r>
            <a:r>
              <a:rPr lang="pt-BR" sz="2400" dirty="0"/>
              <a:t>. </a:t>
            </a:r>
            <a:endParaRPr lang="pt-BR" sz="2400" dirty="0" smtClean="0"/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Cada </a:t>
            </a:r>
            <a:r>
              <a:rPr lang="pt-BR" sz="2400" dirty="0"/>
              <a:t>Data Mart normalmente é relativo à um departamento de uma empresa ou conjunto específico de usuário</a:t>
            </a:r>
            <a:r>
              <a:rPr lang="pt-BR" sz="2400" dirty="0" smtClean="0"/>
              <a:t>.</a:t>
            </a:r>
            <a:r>
              <a:rPr lang="pt-BR" sz="2400" baseline="30000" dirty="0" smtClean="0"/>
              <a:t>[3]</a:t>
            </a: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748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Override1.xml><?xml version="1.0" encoding="utf-8"?>
<a:themeOverride xmlns:a="http://schemas.openxmlformats.org/drawingml/2006/main">
  <a:clrScheme name="Facetado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</TotalTime>
  <Words>535</Words>
  <Application>Microsoft Office PowerPoint</Application>
  <PresentationFormat>Apresentação na tela (4:3)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Facetado</vt:lpstr>
      <vt:lpstr>Data Warehouse</vt:lpstr>
      <vt:lpstr>Business Inteligence</vt:lpstr>
      <vt:lpstr>Ferramentas para manipulação de dados</vt:lpstr>
      <vt:lpstr>O que é Data Warehouse</vt:lpstr>
      <vt:lpstr>Características</vt:lpstr>
      <vt:lpstr>Características</vt:lpstr>
      <vt:lpstr>Características</vt:lpstr>
      <vt:lpstr>Características</vt:lpstr>
      <vt:lpstr>Organização</vt:lpstr>
      <vt:lpstr>Organização</vt:lpstr>
      <vt:lpstr>Organização</vt:lpstr>
      <vt:lpstr>Referências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</dc:title>
  <dc:creator>Diego Brian</dc:creator>
  <cp:lastModifiedBy>Diego Brian</cp:lastModifiedBy>
  <cp:revision>18</cp:revision>
  <dcterms:created xsi:type="dcterms:W3CDTF">2016-11-05T18:19:44Z</dcterms:created>
  <dcterms:modified xsi:type="dcterms:W3CDTF">2016-11-06T17:39:35Z</dcterms:modified>
</cp:coreProperties>
</file>