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Corbel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gtxH7xcOBIOpTU6EQMfJ/rHMRX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Corbel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orbel-italic.fntdata"/><Relationship Id="rId21" Type="http://schemas.openxmlformats.org/officeDocument/2006/relationships/slide" Target="slides/slide16.xml"/><Relationship Id="rId43" Type="http://schemas.openxmlformats.org/officeDocument/2006/relationships/font" Target="fonts/Corbel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latin typeface="Arial"/>
                <a:ea typeface="Arial"/>
                <a:cs typeface="Arial"/>
                <a:sym typeface="Arial"/>
              </a:rPr>
              <a:t>Importante mostrar o documento!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latin typeface="Arial"/>
                <a:ea typeface="Arial"/>
                <a:cs typeface="Arial"/>
                <a:sym typeface="Arial"/>
              </a:rPr>
              <a:t>Demonstrar o $ne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3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32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33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35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latin typeface="Arial"/>
                <a:ea typeface="Arial"/>
                <a:cs typeface="Arial"/>
                <a:sym typeface="Arial"/>
              </a:rPr>
              <a:t>Importante mostrar o documento!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8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0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2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4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5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6"/>
          <p:cNvSpPr txBox="1"/>
          <p:nvPr>
            <p:ph idx="1"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8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0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1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2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idx="1"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3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ongodb.com/manual/geospatial-queries/#geospatial-geojson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ongodb.com/manual/core/document/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ongodb.com/download-center/community?jmp=doc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drive/folders/12OzeCn4npOWt7dbF7IzLJHWg_FrTgTO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mongoDB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Slides: Arthur Mendonça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Modificações: Rodrigo Folha – rbf2@cin.ufpe.br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Carregando dados (via Compass)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838080" y="182556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Baixar o arquivo </a:t>
            </a: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restaurants.json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Disponível em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&lt;...&gt;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Colocar em uma pasta de fácil acesso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Abrir o Compass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Selecionar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My Cluster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aba </a:t>
            </a: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clicar em </a:t>
            </a: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Create Database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4720" y="365040"/>
            <a:ext cx="6501600" cy="60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Carregando dados (via Compass)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38080" y="182556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4"/>
              <a:buFont typeface="Arial"/>
              <a:buChar char="•"/>
            </a:pPr>
            <a:r>
              <a:rPr b="0" i="0" lang="pt-BR" sz="24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Adicionando os dados na coleção</a:t>
            </a:r>
            <a:endParaRPr b="0" i="0" sz="246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112"/>
              <a:buFont typeface="Arial"/>
              <a:buChar char="•"/>
            </a:pPr>
            <a:r>
              <a:rPr b="0" i="0" lang="pt-BR" sz="211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Navegar para a coleção </a:t>
            </a:r>
            <a:r>
              <a:rPr b="1" i="0" lang="pt-BR" sz="211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b="0" i="0" sz="211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112"/>
              <a:buFont typeface="Arial"/>
              <a:buChar char="•"/>
            </a:pPr>
            <a:r>
              <a:rPr b="0" i="0" lang="pt-BR" sz="211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Acessar a opção </a:t>
            </a:r>
            <a:r>
              <a:rPr b="1" i="0" lang="pt-BR" sz="211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Collection &gt; Import Data &gt; JSON</a:t>
            </a:r>
            <a:endParaRPr b="0" i="0" sz="211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1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64"/>
              <a:buFont typeface="Arial"/>
              <a:buChar char="•"/>
            </a:pPr>
            <a:r>
              <a:rPr b="0" i="0" lang="pt-BR" sz="24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Navegando em dados geográficos</a:t>
            </a:r>
            <a:endParaRPr b="0" i="0" sz="246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112"/>
              <a:buFont typeface="Arial"/>
              <a:buChar char="•"/>
            </a:pPr>
            <a:r>
              <a:rPr b="0" i="0" lang="pt-BR" sz="211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documentos utilizam o padrão </a:t>
            </a:r>
            <a:r>
              <a:rPr b="1" i="0" lang="pt-BR" sz="211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GeoJSON</a:t>
            </a:r>
            <a:endParaRPr b="0" i="0" sz="211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112"/>
              <a:buFont typeface="Arial"/>
              <a:buChar char="•"/>
            </a:pPr>
            <a:r>
              <a:rPr b="0" i="0" lang="pt-BR" sz="211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Ao navegar na aba Schema, podemos filtrar os valores de uma determinada região através da combinação </a:t>
            </a:r>
            <a:r>
              <a:rPr b="1" i="0" lang="pt-BR" sz="211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shift + botão direito do mouse</a:t>
            </a:r>
            <a:endParaRPr b="0" i="0" sz="211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112"/>
              <a:buFont typeface="Arial"/>
              <a:buChar char="•"/>
            </a:pPr>
            <a:r>
              <a:rPr b="0" i="0" lang="pt-BR" sz="211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a respeito de queries geográficas em: </a:t>
            </a:r>
            <a:r>
              <a:rPr b="0" i="0" lang="pt-BR" sz="2112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https://docs.mongodb.com/manual/geospatial-queries/#geospatial-geojson</a:t>
            </a:r>
            <a:r>
              <a:rPr b="0" i="0" lang="pt-BR" sz="211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12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640" y="1690560"/>
            <a:ext cx="4101480" cy="166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dados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838080" y="182556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mongoDB suporta todos os tipos da especificação </a:t>
            </a: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BSON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em: </a:t>
            </a:r>
            <a:r>
              <a:rPr b="0" i="0" lang="pt-BR" sz="24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https://docs.mongodb.com/manual/core/document/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0480" y="3116160"/>
            <a:ext cx="8470080" cy="286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Inserindo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838080" y="182448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insertOne({documento})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 insere somente um documento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campo </a:t>
            </a:r>
            <a:r>
              <a:rPr b="0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_id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sempre está presente nos documentos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como se fosse uma chave primária (identificador único)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é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necessário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especificar um valor, o mongo já atribui um por padrão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 é possível!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valores atribuídos automaticamente são do tipo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objectId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Inserindo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838080" y="182448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Inserir o filme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Aquarius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coleção movieDetails via </a:t>
            </a: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director: Kleber Mendonça Filho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year: 2016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actors: Sônia Braga, Maeve Jinkings, Irandhir Santos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imdb: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3" marL="1600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id: tt5221584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3" marL="1600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rating: 7.5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3" marL="1600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votes: 15160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minutos?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Inserindo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838080" y="182448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760"/>
              <a:buFont typeface="Arial"/>
              <a:buChar char="•"/>
            </a:pPr>
            <a:r>
              <a:rPr b="1" i="0" lang="pt-BR" sz="176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Resposta</a:t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db.movieDetails.insertOne({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title: "Aquarius”,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director: "Kleber Mendonça Filho",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year: 2016,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countries: ["Brazil"],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actors: ["Sônia Braga", "Maeve Jinkings", "Irandhir Santos"],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imdb: {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id: "tt5221584",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rating: 7.5,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votes: 15160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2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232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Inserindo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838080" y="182448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Atividade prática - </a:t>
            </a:r>
            <a:r>
              <a:rPr b="1" lang="pt-BR" sz="28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Cloude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Agora usando 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Cloud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vamos adicionar o campo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genre: “Drama”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Depois, vamos adicionar o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document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tomato: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meter: 97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reviews: 107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consensus: “Led by a powerful performance from Sônia Braga, </a:t>
            </a:r>
            <a:r>
              <a:rPr b="0" i="1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Aquarius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uses a conflict between a tenant and developers to take an insightful look at the relationship between space and identity.”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consensus: “muito bom!”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Inserindo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838080" y="182448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352"/>
              <a:buFont typeface="Arial"/>
              <a:buChar char="•"/>
            </a:pPr>
            <a:r>
              <a:rPr b="1" i="0" lang="pt-BR" sz="235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insertMany([{documento1}, {documento2}...], {ordered: true/false})</a:t>
            </a:r>
            <a:endParaRPr b="0" i="0" sz="235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16"/>
              <a:buFont typeface="Arial"/>
              <a:buChar char="•"/>
            </a:pPr>
            <a:r>
              <a:rPr b="0" i="0" lang="pt-BR" sz="20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 insere múltiplos documentos</a:t>
            </a:r>
            <a:endParaRPr b="0" i="0" sz="201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1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Char char="•"/>
            </a:pPr>
            <a:r>
              <a:rPr b="0" i="0" lang="pt-BR" sz="235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Ordem das inserções</a:t>
            </a:r>
            <a:endParaRPr b="0" i="0" sz="235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16"/>
              <a:buFont typeface="Arial"/>
              <a:buChar char="•"/>
            </a:pPr>
            <a:r>
              <a:rPr b="0" i="0" lang="pt-BR" sz="20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Crie mais duas coleções na base de dados </a:t>
            </a:r>
            <a:r>
              <a:rPr b="0" i="0" lang="pt-BR" sz="2016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r>
              <a:rPr b="0" i="0" lang="pt-BR" sz="20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016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teste1</a:t>
            </a:r>
            <a:r>
              <a:rPr b="1" i="0" lang="pt-BR" sz="20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0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pt-BR" sz="20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016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teste2</a:t>
            </a:r>
            <a:endParaRPr b="0" i="0" sz="201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16"/>
              <a:buFont typeface="Arial"/>
              <a:buChar char="•"/>
            </a:pPr>
            <a:r>
              <a:rPr b="0" i="0" lang="pt-BR" sz="20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Tente executar os arquivos </a:t>
            </a:r>
            <a:r>
              <a:rPr b="0" i="0" lang="pt-BR" sz="2016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insertMany-ordered.js </a:t>
            </a:r>
            <a:r>
              <a:rPr b="0" i="0" lang="pt-BR" sz="20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0" i="0" lang="pt-BR" sz="2016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insertMany-unordered.js</a:t>
            </a:r>
            <a:endParaRPr b="0" i="0" sz="201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16"/>
              <a:buFont typeface="Arial"/>
              <a:buChar char="•"/>
            </a:pPr>
            <a:r>
              <a:rPr b="0" i="0" lang="pt-BR" sz="20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Obs.: use o comando </a:t>
            </a:r>
            <a:r>
              <a:rPr b="1" i="0" lang="pt-BR" sz="20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b="0" i="0" sz="201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1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016"/>
              <a:buFont typeface="Arial"/>
              <a:buChar char="•"/>
            </a:pPr>
            <a:r>
              <a:rPr b="0" i="0" lang="pt-BR" sz="2016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Quantos documentos foram inseridos em cada operação?</a:t>
            </a:r>
            <a:endParaRPr b="0" i="0" sz="2016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838080" y="182448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find({“campo”: “valor”})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 registros que satisfazem aos critérios postos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find( )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SELECT * FROM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utilizar o find() em </a:t>
            </a:r>
            <a:r>
              <a:rPr b="0" i="1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nested objects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utilizar a notação de pontos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db.movieDetails.find({“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imdb.id”: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“tt0064116”})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239" name="Google Shape;2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120" y="4455720"/>
            <a:ext cx="7848000" cy="205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838080" y="182448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2"/>
              <a:buFont typeface="Arial"/>
              <a:buChar char="•"/>
            </a:pPr>
            <a:r>
              <a:rPr b="1" i="0" lang="pt-BR" sz="26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Filtrando</a:t>
            </a:r>
            <a:r>
              <a:rPr b="0" i="0" lang="pt-BR" sz="26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63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b="0" i="0" sz="26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b="0" i="0" lang="pt-BR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filtrar os documentos baseados em arrays de diversas maneiras:</a:t>
            </a:r>
            <a:endParaRPr b="0" i="0" sz="22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2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632"/>
              <a:buFont typeface="Arial"/>
              <a:buChar char="•"/>
            </a:pPr>
            <a:r>
              <a:rPr b="0" i="0" lang="pt-BR" sz="26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Correspondência com o </a:t>
            </a:r>
            <a:r>
              <a:rPr b="1" i="0" lang="pt-BR" sz="263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array completo</a:t>
            </a:r>
            <a:endParaRPr b="0" i="0" sz="26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08080"/>
              </a:buClr>
              <a:buSzPts val="2256"/>
              <a:buFont typeface="Arial"/>
              <a:buChar char="•"/>
            </a:pPr>
            <a:r>
              <a:rPr b="0" i="0" lang="pt-BR" sz="2256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db.movieDetails</a:t>
            </a:r>
            <a:r>
              <a:rPr b="0" i="0" lang="pt-BR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.find({actors: [”Matt Damon”, “Jessica Chastain”, “Kristen Wiig”, “Jeff Daniels”]})</a:t>
            </a:r>
            <a:endParaRPr b="0" i="0" sz="22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632"/>
              <a:buFont typeface="Arial"/>
              <a:buChar char="•"/>
            </a:pPr>
            <a:r>
              <a:rPr b="0" i="0" lang="pt-BR" sz="26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Correspondências com </a:t>
            </a:r>
            <a:r>
              <a:rPr b="1" i="0" lang="pt-BR" sz="263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algum elemento </a:t>
            </a:r>
            <a:r>
              <a:rPr b="0" i="0" lang="pt-BR" sz="26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Array</a:t>
            </a:r>
            <a:endParaRPr b="0" i="0" sz="26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08080"/>
              </a:buClr>
              <a:buSzPts val="2256"/>
              <a:buFont typeface="Arial"/>
              <a:buChar char="•"/>
            </a:pPr>
            <a:r>
              <a:rPr b="0" i="0" lang="pt-BR" sz="2256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db.movieDetails</a:t>
            </a:r>
            <a:r>
              <a:rPr b="0" i="0" lang="pt-BR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.find({actors: ”Matt Damon”})</a:t>
            </a:r>
            <a:endParaRPr b="0" i="0" sz="22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632"/>
              <a:buFont typeface="Arial"/>
              <a:buChar char="•"/>
            </a:pPr>
            <a:r>
              <a:rPr b="0" i="0" lang="pt-BR" sz="263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Valores em uma </a:t>
            </a:r>
            <a:r>
              <a:rPr b="1" i="0" lang="pt-BR" sz="263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posição específica</a:t>
            </a:r>
            <a:endParaRPr b="0" i="0" sz="263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08080"/>
              </a:buClr>
              <a:buSzPts val="2256"/>
              <a:buFont typeface="Arial"/>
              <a:buChar char="•"/>
            </a:pPr>
            <a:r>
              <a:rPr b="0" i="0" lang="pt-BR" sz="2256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db.movieDetails.</a:t>
            </a:r>
            <a:r>
              <a:rPr b="0" i="0" lang="pt-BR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find({“cast.0”: “Matt Damon”})</a:t>
            </a:r>
            <a:endParaRPr b="0" i="0" sz="22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2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2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256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Ao final da aula você deverá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Conseguir conectar e manipular dados através do </a:t>
            </a: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 uma ideia a respeito do funcionamento do </a:t>
            </a:r>
            <a:r>
              <a:rPr b="1" lang="pt-BR" sz="28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Atlas MongoDB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Poder criar </a:t>
            </a: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coleções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inserir documentos na base de dados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Conseguir consultar e filtrar </a:t>
            </a: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documentos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838080" y="182448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Trabalhando com o cursor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formatar os resultados utilizando o método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.pretty()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ao final do comando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também usar o método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.count()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retornar a quantidade de registros encontrados pelo find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é possível ordenar os resultados através do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.sort()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exemplo,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db.find().sort(year: 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para ordem crescente, -1 para ordem decrescente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838080" y="182448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Quantos filmes possuem Jeff Bridges no elenco?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Quantos filmes possuem Jeff Bridges como protagonista?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o filme teve o seguinte elenco?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10 minutos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280" y="3502800"/>
            <a:ext cx="2208960" cy="92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838080" y="182448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Resposta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db.movieDetails.find({actors: "Jeff Bridges"}).count() -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db.movieDetails.find({"actors.0": "Jeff Bridges"}).count() –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db.movieDetails.find({actors: ["Leonardo DiCaprio", "Mark Ruffalo", "Ben Kingsley", "Max von Sydow"]}).pretty() –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Shutter Island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838080" y="182448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1" i="0" lang="pt-BR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Projeção</a:t>
            </a:r>
            <a:endParaRPr b="0" i="0" sz="23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•"/>
            </a:pPr>
            <a:r>
              <a:rPr b="0" i="0" lang="pt-BR" sz="20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Nem sempre queremos retornar todos os documentos em um find</a:t>
            </a:r>
            <a:endParaRPr b="0" i="0" sz="20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•"/>
            </a:pPr>
            <a:r>
              <a:rPr b="0" i="0" lang="pt-BR" sz="20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utilizar um segundo argumento na função para realizar uma projeção, ou seja, selecionar </a:t>
            </a:r>
            <a:r>
              <a:rPr b="0" i="0" lang="pt-BR" sz="204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somente alguns campos</a:t>
            </a:r>
            <a:endParaRPr b="0" i="0" sz="20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db.movieDetails.find({genres: ["Mystery","Thriller"]}, </a:t>
            </a:r>
            <a:r>
              <a:rPr b="0" i="0" lang="pt-BR" sz="17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{title: 1}</a:t>
            </a: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1: retornar o campo; 0: não retornar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•"/>
            </a:pPr>
            <a:r>
              <a:rPr b="0" i="0" lang="pt-BR" sz="20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projeção tem alguns comportamentos diferentes dependendo dos parâmetros utilizados</a:t>
            </a:r>
            <a:endParaRPr b="0" i="0" sz="20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•"/>
            </a:pPr>
            <a:r>
              <a:rPr b="0" i="0" lang="pt-BR" sz="20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 as seguintes consultas e observe os resultados:</a:t>
            </a:r>
            <a:endParaRPr b="0" i="0" sz="20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db.movieDetails.find({genres: ["Mystery", "Thriller"]}, {title: 1})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db.movieDetails.find({genres: ["Mystery", "Thriller"]}, {title: 1, _id: 0})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db.movieDetails.find({genres: ["Mystery", "Thriller"]}, {title: 0, _id: 0})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db.movieDetails.find({genres: ["Mystery", "Thriller"]}, {title: 1, genres: 0})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838080" y="182448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de comparação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Até agora só buscamos elementos que apresentavam uma correspondência exata com algum valor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Muitas vezes, contudo, será necessário comparar valores de formas diferentes: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db.movieDetails.find({metacritic: {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$gt: 80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}})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db.movieDetails.find({metacritic: {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$lt: 30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}})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db.movieDetails.find({metacritic: {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$gte: 80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}})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db.movieDetails.find({metacritic: {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$lte: 30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}})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Esses operadores funcionam em </a:t>
            </a: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mesma forma que as igualdades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4"/>
              <a:buFont typeface="Arial"/>
              <a:buChar char="•"/>
            </a:pPr>
            <a:r>
              <a:rPr b="1" i="0" lang="pt-BR" sz="24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de comparação</a:t>
            </a:r>
            <a:endParaRPr b="0" i="0" sz="246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112"/>
              <a:buFont typeface="Arial"/>
              <a:buChar char="•"/>
            </a:pPr>
            <a:r>
              <a:rPr b="1" i="0" lang="pt-BR" sz="211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$in </a:t>
            </a:r>
            <a:endParaRPr b="0" i="0" sz="211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7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Retorna os valores que encontram correspondência com algum dos elementos fornecidos</a:t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7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db.movieDetails.find({writers: {$in: ["Ethan Coen", "Joel Coen"]}})</a:t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67171"/>
              </a:buClr>
              <a:buSzPts val="1760"/>
              <a:buFont typeface="Arial"/>
              <a:buChar char="•"/>
            </a:pPr>
            <a:r>
              <a:rPr b="0" i="0" lang="pt-BR" sz="176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!= db.movieDetails.find({writers: ["Ethan Coen", "Joel Coen"]})</a:t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112"/>
              <a:buFont typeface="Arial"/>
              <a:buChar char="•"/>
            </a:pPr>
            <a:r>
              <a:rPr b="1" i="0" lang="pt-BR" sz="211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$nin </a:t>
            </a:r>
            <a:r>
              <a:rPr b="0" i="0" lang="pt-BR" sz="211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not in</a:t>
            </a:r>
            <a:endParaRPr b="0" i="0" sz="211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7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Comportamento oposto ao $in</a:t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112"/>
              <a:buFont typeface="Arial"/>
              <a:buChar char="•"/>
            </a:pPr>
            <a:r>
              <a:rPr b="1" i="0" lang="pt-BR" sz="211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$eq</a:t>
            </a:r>
            <a:endParaRPr b="0" i="0" sz="211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7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 de igualdade, equivalente a {campo: valor}</a:t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112"/>
              <a:buFont typeface="Arial"/>
              <a:buChar char="•"/>
            </a:pPr>
            <a:r>
              <a:rPr b="1" i="0" lang="pt-BR" sz="2112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$ne</a:t>
            </a:r>
            <a:endParaRPr b="0" i="0" sz="211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7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“Not equal”</a:t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7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Retorna aqueles documentos cujo valor do campo é diferente do fornecido</a:t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7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retorna os documentos que </a:t>
            </a:r>
            <a:r>
              <a:rPr b="1" i="0" lang="pt-BR" sz="176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não possuem o campo</a:t>
            </a:r>
            <a:r>
              <a:rPr b="1" i="0" lang="pt-BR" sz="17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17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 que possuem valor</a:t>
            </a:r>
            <a:r>
              <a:rPr b="0" i="0" lang="pt-BR" sz="176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76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7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838080" y="169056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$or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</a:t>
            </a:r>
            <a:r>
              <a:rPr b="0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$or: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[{writers: "Ethan Coen"}, {writers: "Joel Coen"}]})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$and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Utilizado quando precisamos utilizar o mesmo campo mais de uma vez no mesmo find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deixar para a próxima atividade!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$not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db.teste.find({nome: {</a:t>
            </a:r>
            <a:r>
              <a:rPr b="0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$not: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{$eq: valor }}}) = $ne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$nor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</a:t>
            </a:r>
            <a:r>
              <a:rPr b="0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$nor: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[{actors: "Mel Gibson"}, {writers: "Mel Gibson"}]})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838080" y="182448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Quantos filmes em que Mark Hamill atuou não foram dirigidos por George Lucas?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Quantos filmes desde 2010 possuem tomatometer ou metacritic acima de 75?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Há mais filmes longos (a partir de 90 minutos) na década de 80 ou de 90?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 utilizar o operador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$or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verifique quantos filmes possuíam classificação “PG-13” ou “R”.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15 minutos!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838080" y="182448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Resposta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Quantos filmes em que Mark Hamill atuou não foram dirigidos por George Lucas?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db.movieDetails.find({actors: "Mark Hamill", director: {$ne: "George Lucas"}}).count()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Quantos filmes desde 2010 possuem tomatometer ou metacritic acima de 75?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db.movieDetails.find({year: {$gte: 2010}, $or: [{metacritic: {$gt: 75}}, {"tomato.meter": {$gt: 75}}]}).count()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838080" y="182448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Resposta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Há mais filmes longos (a partir de 90 minutos) na década de 80 ou de 90?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db.movieDetails.find({runtime: {$gte: 90}, $and: [{year: {$gte: 1980}}, {year: {$lte: 1989}}]}).count() – </a:t>
            </a:r>
            <a:r>
              <a:rPr b="1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134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db.movieDetails.find({runtime: {$gte: 90}, $and: [{year: {$gte: 1990}}, {year: {$lte: 1999}}]}).count() – </a:t>
            </a:r>
            <a:r>
              <a:rPr b="1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181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Sem utilizar o operador </a:t>
            </a:r>
            <a:r>
              <a:rPr b="1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$or</a:t>
            </a:r>
            <a:r>
              <a:rPr b="0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, verifique quantos filmes possuíam classificação “PG-13” ou “R”.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db.movieDetails.find({rated: {$in: ["PG-13", "R"]}}) – </a:t>
            </a:r>
            <a:r>
              <a:rPr b="1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368</a:t>
            </a:r>
            <a:r>
              <a:rPr b="0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Instalando o </a:t>
            </a: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mongoDB community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838080" y="1825560"/>
            <a:ext cx="10514880" cy="466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Através do gerenciador de pacotes Homebrew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No terminal, executar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brew tap mongodb/brew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Executar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brew install mongodb-community@4.4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De preferência, baixar e instalar o Compass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Ir no arquivo .bash_profile na sua pasta raiz e adicionar o diretório na variável PATH: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.../MongoDB/mongodb-{VERSION}/bin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pode iniciar o servidor através do comando: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mongod --config /usr/local/etc/mongod.conf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Lembre-se de baixar e instalar o </a:t>
            </a:r>
            <a:r>
              <a:rPr b="0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Compass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6"/>
              <a:buFont typeface="Arial"/>
              <a:buChar char="•"/>
            </a:pPr>
            <a:r>
              <a:rPr b="1" i="0" lang="pt-BR" sz="27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de elemento</a:t>
            </a:r>
            <a:endParaRPr b="0" i="0" sz="271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Arial"/>
              <a:buChar char="•"/>
            </a:pPr>
            <a:r>
              <a:rPr b="0" i="0" lang="pt-BR" sz="23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”Perguntam” a respeito do esquema dos documentos</a:t>
            </a:r>
            <a:endParaRPr b="0" i="0" sz="23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328"/>
              <a:buFont typeface="Arial"/>
              <a:buChar char="•"/>
            </a:pPr>
            <a:r>
              <a:rPr b="1" i="0" lang="pt-BR" sz="2328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$exists</a:t>
            </a:r>
            <a:endParaRPr b="0" i="0" sz="23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pt-BR" sz="19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db.movieDetails.find({metacritic: </a:t>
            </a:r>
            <a:r>
              <a:rPr b="0" i="0" lang="pt-BR" sz="194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{$exists: true}</a:t>
            </a:r>
            <a:r>
              <a:rPr b="0" i="0" lang="pt-BR" sz="19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 b="0" i="0" sz="19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328"/>
              <a:buFont typeface="Arial"/>
              <a:buChar char="•"/>
            </a:pPr>
            <a:r>
              <a:rPr b="1" i="0" lang="pt-BR" sz="2328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$type</a:t>
            </a:r>
            <a:r>
              <a:rPr b="0" i="0" lang="pt-BR" sz="2328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3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pt-BR" sz="19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db.movieDetails.find({metacritic: </a:t>
            </a:r>
            <a:r>
              <a:rPr b="0" i="0" lang="pt-BR" sz="194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{$type: ”double"}</a:t>
            </a:r>
            <a:r>
              <a:rPr b="0" i="0" lang="pt-BR" sz="19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 b="0" i="0" sz="19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9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716"/>
              <a:buFont typeface="Arial"/>
              <a:buChar char="•"/>
            </a:pPr>
            <a:r>
              <a:rPr b="1" i="0" lang="pt-BR" sz="27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em Arrays</a:t>
            </a:r>
            <a:endParaRPr b="0" i="0" sz="271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328"/>
              <a:buFont typeface="Arial"/>
              <a:buChar char="•"/>
            </a:pPr>
            <a:r>
              <a:rPr b="1" i="0" lang="pt-BR" sz="2328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$all</a:t>
            </a:r>
            <a:endParaRPr b="0" i="0" sz="23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pt-BR" sz="19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Retorna aqueles documentos cujo array contém todos os elementos especificados</a:t>
            </a:r>
            <a:endParaRPr b="0" i="0" sz="19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pt-BR" sz="19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db.movieDetails.find({genres: </a:t>
            </a:r>
            <a:r>
              <a:rPr b="0" i="0" lang="pt-BR" sz="194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{$all: [“Comedy”, “Drama”]}</a:t>
            </a:r>
            <a:r>
              <a:rPr b="0" i="0" lang="pt-BR" sz="19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 b="0" i="0" sz="19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328"/>
              <a:buFont typeface="Arial"/>
              <a:buChar char="•"/>
            </a:pPr>
            <a:r>
              <a:rPr b="1" i="0" lang="pt-BR" sz="2328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$size</a:t>
            </a:r>
            <a:endParaRPr b="0" i="0" sz="23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pt-BR" sz="19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db.movieDetails.find({countries: </a:t>
            </a:r>
            <a:r>
              <a:rPr b="0" i="0" lang="pt-BR" sz="194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{$size: 1}</a:t>
            </a:r>
            <a:r>
              <a:rPr b="0" i="0" lang="pt-BR" sz="19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 b="0" i="0" sz="19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94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838080" y="182448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Atividade prática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Antes de tudo, carregou o arquivo </a:t>
            </a: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loadReviewsDataset.js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coleção </a:t>
            </a: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reviews: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Quantos documentos da coleção reviews possuem o campo rating do tipo int?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Quantos documentos da coleção reviews não possuem o campo text definido?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coleção </a:t>
            </a: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movieDetails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Quais os títulos dos filmes que têm Harrison Ford e Mark Hamill no elenco, em qualquer ordem?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838080" y="182448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Resposta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Quantos documentos da coleção reviews possuem o campo rating do tipo int?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db.reviews.find({rating: {$type: "int"}}).count() – </a:t>
            </a:r>
            <a:r>
              <a:rPr b="1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Quantos documentos da coleção reviews não possuem o campo text definido?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db.reviews.find({text: {$exists: false}}).count() – </a:t>
            </a:r>
            <a:r>
              <a:rPr b="1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Quais os títulos dos filmes que têm Harrison Ford e Mark Hamill no elenco?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db.movieDetails.find({actors: {$all: ["Harrison Ford", "Mark Hamill"]}}, {_id: 0, title: 1})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{ "title" : "Star Wars: Episode IV - A New Hope"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{ "title" : "Star Wars: Episode V - The Empire Strikes Back"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{ "title" : "Star Wars: Episode VI - Return of the Jedi"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838080" y="182448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Resposta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Com os operadores que já vimos, levante quantos filmes possuem mais de um autor (campo writers).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db.movieDetails.find({$nor: [{writers: {$exists: false}}, {writers: {$size: 0}}, {writers: {$size: 1}}]}).count() - </a:t>
            </a:r>
            <a:r>
              <a:rPr b="0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1035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em Arrays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$elemMatch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encontrar um documento que contenha pelo menos um elemento que atenda a todas condições da consulta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ver na prática: </a:t>
            </a:r>
            <a:r>
              <a:rPr b="0" i="0" lang="pt-BR" sz="20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elemMatch.js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Retorne os documentos que tenham algum produto que seja "xyz"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Agora retorne os documentos que tenham algum produto que não seja "xyz"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Retorne os documentos que contenham o produto xyz cuja pontuação é maior ou igual a 8.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Buscando documentos </a:t>
            </a: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coleção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em Arrays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$elemMatch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encontrar um documento que contenha pelo menos um elemento que atenda a todas condições da consulta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ver na prática: </a:t>
            </a:r>
            <a:r>
              <a:rPr b="0" i="0" lang="pt-BR" sz="15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elemMatch.js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Retorne os documentos que tenham algum produto que seja "xyz"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db.example.find({'results.product': 'xyz'});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Agora retorne os documentos que tenham algum produto que não seja "xyz"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db.example.find( {'results.product': {$ne: 'xyz'}});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ERRADO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db.example.find({'results': {$elemMatch: {'product': {$ne: 'xyz'}}}});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CORRETO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Retorne os documentos que contenham o produto xyz cuja pontuação é maior ou igual a 8.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db.example.find({'results.product': 'xyz', 'results.score' : {$gte: 8}});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ERRADO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70AD47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db.example.find({ 'results': { $elemMatch: { 'product': "xyz", 'score': { $gte: 8 } } } });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CORRETO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Obrigado!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Rodrigo Folha (rbf2@cin.ufpe.br)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Instalando o </a:t>
            </a: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mongoDB community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838080" y="1825560"/>
            <a:ext cx="10514880" cy="466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Baixar o instalador em </a:t>
            </a:r>
            <a:r>
              <a:rPr b="0" i="0" lang="pt-BR" sz="24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https://www.mongodb.com/download-center/community?jmp=docs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Instalar como um serviço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Aproveitar e já instalar o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Compass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Configurar a variável PATH para a pasta onde foi instalado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Instalando o </a:t>
            </a: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mongoDB community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838080" y="1825560"/>
            <a:ext cx="10514880" cy="466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Ubuntu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Baixar os pacotes executando sudo apt install mongodb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Instalando o </a:t>
            </a:r>
            <a:r>
              <a:rPr b="1" i="0" lang="pt-BR" sz="4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mongoDB community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838080" y="1825560"/>
            <a:ext cx="10514880" cy="466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Criar um volume: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volume create mongodbdata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Executar um container com ai imagem do mongo: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run -d -p 27017:27017 -v mongodbdata:/data/db mongo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Carregando dados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838080" y="182556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Baixar o arquivo </a:t>
            </a:r>
            <a:r>
              <a:rPr b="1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loadMovieDetailsDataset.js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https://drive.google.com/drive/folders/12OzeCn4npOWt7dbF7IzLJHWg_FrTgTOT?usp=sharing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Colocar em uma pasta de fácil acesso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Abrir o prompt de comando/terminal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 &lt;pasta do arquivo&gt;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local: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rodar o comando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mongo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atlas: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conectar através do shell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Rodar o comando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load(“loadMovieDetailsDataset.js”)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Conferindo o carregamento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838080" y="182556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Abrir o Compass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Conectar ao localhost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Selecionar </a:t>
            </a:r>
            <a:r>
              <a:rPr b="0" i="0" lang="pt-BR" sz="2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video.movieDetails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60" name="Google Shape;160;p8"/>
          <p:cNvPicPr preferRelativeResize="0"/>
          <p:nvPr/>
        </p:nvPicPr>
        <p:blipFill rotWithShape="1">
          <a:blip r:embed="rId3">
            <a:alphaModFix/>
          </a:blip>
          <a:srcRect b="53600" l="0" r="313" t="0"/>
          <a:stretch/>
        </p:blipFill>
        <p:spPr>
          <a:xfrm>
            <a:off x="0" y="3508200"/>
            <a:ext cx="12199680" cy="334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Schema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838080" y="1825560"/>
            <a:ext cx="10514880" cy="41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Selecionar </a:t>
            </a:r>
            <a:r>
              <a:rPr b="0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video.movieDetails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navegar para a aba </a:t>
            </a:r>
            <a:r>
              <a:rPr b="0" i="0" lang="pt-BR" sz="28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168" name="Google Shape;168;p9"/>
          <p:cNvPicPr preferRelativeResize="0"/>
          <p:nvPr/>
        </p:nvPicPr>
        <p:blipFill rotWithShape="1">
          <a:blip r:embed="rId3">
            <a:alphaModFix/>
          </a:blip>
          <a:srcRect b="4637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4438800" y="230040"/>
            <a:ext cx="3404520" cy="96912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Nome qualificado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database.collection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2457360" y="1014480"/>
            <a:ext cx="3404520" cy="110088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Lista de campos e tipos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Esquema flexível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7095960" y="3012120"/>
            <a:ext cx="4413960" cy="89316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Resumo do conjunto de dados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Baseado em amostra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7084080" y="932040"/>
            <a:ext cx="4676040" cy="96912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Estatísticas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Quantidade de docs, tamanho, índices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2019-05-15T00:16:28Z</dcterms:created>
  <dc:creator>Arthur Mendonça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