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4B95C28-B825-464C-87E6-6C919B0CA6B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AE91D7-5411-4637-A5D2-7F8C69700274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646500-C127-49D2-A1F7-B79CC447635B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5EDB3E-09EA-46F2-B110-AF1D5DCD5156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FD6385-B266-41A3-BC36-B6ED7EAA532E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743B13-8406-4B9F-B9A2-22DEABB43BDC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E82879-DC21-41F7-BD28-F4185D777CB7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DED6F9-01B5-4C79-B220-F9E5D5D06411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03A267-D47F-455E-ACE2-00B6691C82BE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A76FDA-6C0D-431F-BD01-53597F44299C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B15C67-231E-467C-880F-38FE8A9F8DF8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03FFFB-9C15-4186-AE9E-53B701A73607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5A3D7A-CD7D-42D0-AF61-3BB3561F8064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A0511C-BE8C-4020-BE9A-C33653775537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F23234-D8D4-43EE-8D4D-4DBE49285A46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3396AC-93A4-4B6D-A366-E3184DC591A6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257E2A-1DDA-4B26-B238-A0BA93953E15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98DFFF-5650-4B6D-950C-CF333445D2AE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22F7E9-F847-47B8-B3CC-9363945495E6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22425D-3226-49EC-B3E9-478492C73DDC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EC8D29-AFD9-4E87-AE47-01E01BBB9343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8C6262-4B8D-48B1-BEA5-7EFCBE49F6E2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ACC411-514E-47AE-8A55-0278CBCF8590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3FB9D8-665F-459B-8C23-7937A5D406FC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7D6DD2-981E-42FE-A7B1-B715FC9B85BE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374602-0B7F-4484-8775-6666A8233E3D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2F7CC4-ECB7-4913-B57F-521C6C858542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DC3A6D-8E96-49E7-A065-43972C6CB40A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operator/update-array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operator/aggregation/group/#pipe._S_group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orbel"/>
              </a:rPr>
              <a:t>mongoDB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767171"/>
                </a:solidFill>
                <a:latin typeface="Calibri"/>
              </a:rPr>
              <a:t>Slides: Arthur Mendonça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767171"/>
                </a:solidFill>
                <a:latin typeface="Calibri"/>
              </a:rPr>
              <a:t>Modificações: Rodrigo Folha (rbf2@cin.ufpe.br)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Atividade</a:t>
            </a: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Quais são os anos cujos filmes têm, em média, tempo de </a:t>
            </a: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duração maior que 110 minutos?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db.movieDetails.aggregate( [{$match: {runtime: {$gte: 110} }}, </a:t>
            </a: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{$group: {_id: "$year", tempo_medio: {$avg: </a:t>
            </a: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"$runtime"}}} ] ).pretty();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db.movieDetails.aggregate( [{ {$group: {_id: "$year", </a:t>
            </a: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tempo_medio: {$avg: "$runtime"}}}, </a:t>
            </a: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$match: {runtime: {$gte: </a:t>
            </a: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110} }} ] ).pretty();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Qual o diretor com o maior número de prêmios vencidos (awards.wins)?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{ "_id" : "Ethan Coen, Joel Coen", "premios" : 148 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152000" y="3448080"/>
            <a:ext cx="10000440" cy="173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db.movieDetails.aggregate(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{$group: {_id: "$director", premios: {$sum: "$awards.wins"}}},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{$sort: {"premios": -1}}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Considerando os filmes de 2010 para cá, qual a combinação de gêneros tem a maior nota média no imdb?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{ "_id" : [ "Documentary", "Family" ], "media_imdb" : 9 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352520" y="3429000"/>
            <a:ext cx="10000440" cy="201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db.movieDetails.aggregate(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{$match: {year: {$gte: 2010}}},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{$group: {_id: "$genres", media_imdb: {$avg: "$imdb.rating"}}},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{$sort: {"media_imdb": -1}}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Quais são os anos cujos filmes têm, em média, tempo de duração maior que 100 minutos?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2002, 1978, 1967, 1960, 1946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352520" y="3429000"/>
            <a:ext cx="10000440" cy="173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db.movieDetails.aggregate(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{$group: {_id: "$year", media_tempo: {$avg: "$runtime"}}},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{$match: {media_tempo: {$gt: 110}}}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$text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$text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permite realizar buscas em campos textuais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fazê-lo, é necessário especificar um índice textual (text index) no campo: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db.movieDetails.createIndex({title: "text"})</a:t>
            </a:r>
            <a:endParaRPr b="0" lang="pt-BR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Só pode haver um text index por coleção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Após especificado o índice, você pode fazer o find: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db.movieDetails.find({$text: {$search: "Star Wars"}})</a:t>
            </a:r>
            <a:endParaRPr b="0" lang="pt-BR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db.movieDetails.find({$text: {$search: "\"Star Wars\""}})</a:t>
            </a:r>
            <a:endParaRPr b="0" lang="pt-BR" sz="2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db.movieDetails.find({$text: {$search: "Star -Trek"}})</a:t>
            </a:r>
            <a:endParaRPr b="0" lang="pt-BR" sz="2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$expr e $cond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$expr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permite que se compare os valores de mais de um campo do mesmo documento</a:t>
            </a: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332440" y="3237480"/>
            <a:ext cx="7526520" cy="191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70ad47"/>
                </a:solidFill>
                <a:latin typeface="Consolas"/>
                <a:ea typeface="DejaVu Sans"/>
              </a:rPr>
              <a:t>$expr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$gt: ["$tomato.userMeter", "$tomato.meter"]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$expr e $cond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Você pode combinar também com um operador condicional </a:t>
            </a: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$cond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333440" y="2784960"/>
            <a:ext cx="9524160" cy="310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70ad47"/>
                </a:solidFill>
                <a:latin typeface="Consolas"/>
                <a:ea typeface="DejaVu Sans"/>
              </a:rPr>
              <a:t>$expr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$gt: [{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pt-BR" sz="1800" spc="-1" strike="noStrike">
                <a:solidFill>
                  <a:srgbClr val="70ad47"/>
                </a:solidFill>
                <a:latin typeface="Consolas"/>
                <a:ea typeface="DejaVu Sans"/>
              </a:rPr>
              <a:t>$cond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if: {$gte: ["$tomato.meter", "$tomato.userMeter"]},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then: "$tomato.meter",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else: "$tomato.userMeter"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 95]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Atividade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Queremos saber quantos filmes há na coleção com nota acima de 8.5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Como temos várias notas diferentes na coleção, iremos utilizar a seguinte lógica: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imdb.votes for maior que tomato.userReviews, consideramos o imdb.meter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Caso contrário utilizamos o tomato.userMeter/10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Você pode utilizar o operador {$divide: [x, y]}, que retorna o valor de x/y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38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333440" y="2427840"/>
            <a:ext cx="9524160" cy="3656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db.movieDetails.find({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$expr: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$gt: [{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$cond: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if: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$gte: ["$imdb.votes", "$tomato.userReviews"]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then: "$imdb.meter",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else: {$divide: ["$tomato.userMeter", 10]}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}, 8.5]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}).count()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Criando e removendo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dbs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Criando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uma nova db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Primeiro alternar para a db que você quer criar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70ad47"/>
                </a:solidFill>
                <a:latin typeface="Calibri"/>
                <a:ea typeface="DejaVu Sans"/>
              </a:rPr>
              <a:t>use db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Depois, criar uma coleção nessa db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db.createCollection("nome”</a:t>
            </a:r>
            <a:r>
              <a:rPr b="0" lang="pt-PT" sz="2000" spc="-1" strike="noStrike">
                <a:solidFill>
                  <a:srgbClr val="70ad47"/>
                </a:solidFill>
                <a:latin typeface="Calibri"/>
                <a:ea typeface="DejaVu Sans"/>
              </a:rPr>
              <a:t>, opções...</a:t>
            </a: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Em seguida, verifique se foi tudo criado através de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show dbs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show collections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Removendo</a:t>
            </a: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dbs e coleções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db.&lt;collection&gt;.drop()</a:t>
            </a:r>
            <a:endParaRPr b="0" lang="pt-BR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200" spc="-1" strike="noStrike">
                <a:solidFill>
                  <a:srgbClr val="000000"/>
                </a:solidFill>
                <a:latin typeface="Consolas"/>
                <a:ea typeface="DejaVu Sans"/>
              </a:rPr>
              <a:t>db.dropDatabase()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Ao final da aula você deverá ser capaz 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Trabalhar com agregações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Utilizar os operadores $text, $expr e $cond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Criar e remover coleções e dbs através do shell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Realizar atualizações em documentos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Remover documentos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Substituindo </a:t>
            </a: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valores dos campos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updateOne()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Atualiza o primeiro documento que satisfaça os critérios estabelecidos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db.movieDetails.updateOne({"title": "Aquarius"}, {</a:t>
            </a:r>
            <a:r>
              <a:rPr b="0" lang="pt-BR" sz="2000" spc="-1" strike="noStrike">
                <a:solidFill>
                  <a:srgbClr val="70ad47"/>
                </a:solidFill>
                <a:latin typeface="Consolas"/>
                <a:ea typeface="DejaVu Sans"/>
              </a:rPr>
              <a:t>$set: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{"director": "Kleber Mendonça"}})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updateMany()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Atualiza todos os documentos que satsifaçam os filtros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Upserts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mongoDB permite adicionar novos documentos através de updates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 só utilizar a opção </a:t>
            </a:r>
            <a:r>
              <a:rPr b="0" lang="pt-PT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{upsert: true}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db.movieDetails.updateOne({query}, {update}, {</a:t>
            </a:r>
            <a:r>
              <a:rPr b="0" lang="pt-BR" sz="2000" spc="-1" strike="noStrike">
                <a:solidFill>
                  <a:srgbClr val="70ad47"/>
                </a:solidFill>
                <a:latin typeface="Consolas"/>
                <a:ea typeface="DejaVu Sans"/>
              </a:rPr>
              <a:t>upsert: true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Updates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Operadores de campos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$currentDate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substitui o valor do campo para a data corrente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$inc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incrementa o valor do campo por uma quantidade especificada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$min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faz o update se o valor dado for </a:t>
            </a:r>
            <a:r>
              <a:rPr b="1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menor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 o existente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$max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faz o update se o valor dado for </a:t>
            </a:r>
            <a:r>
              <a:rPr b="1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maior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 o existente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$mul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multiplica o valor do campo por um valor especificado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$rename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renomeia o campo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$setOnInsert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somente atualiza se o update for um upsert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$unset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remove o campo do documento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Updates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Exemplos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$inc</a:t>
            </a:r>
            <a:endParaRPr b="0" lang="pt-BR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db.movieDetails.updateOne({"title": "Aquarius"}, {$inc: {"year": 2}})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$min</a:t>
            </a:r>
            <a:endParaRPr b="0" lang="pt-BR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db.movieDetails.updateOne({"title": "Aquarius"}, {$min: {"year": 2016}})</a:t>
            </a: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$unset</a:t>
            </a:r>
            <a:endParaRPr b="0" lang="pt-BR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db.movieDetails.updateOne({"title": "Aquarius"}, 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{$unset: {"imdb.votes": </a:t>
            </a:r>
            <a:r>
              <a:rPr b="0" lang="pt-PT" sz="1800" spc="-1" strike="noStrike">
                <a:solidFill>
                  <a:srgbClr val="70ad47"/>
                </a:solidFill>
                <a:latin typeface="Consolas"/>
                <a:ea typeface="DejaVu Sans"/>
              </a:rPr>
              <a:t>0</a:t>
            </a:r>
            <a:r>
              <a:rPr b="0" lang="pt-PT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}}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o unset apenas remove o campo, você pode colocar qualquer valor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Updates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74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metacritic do primeiro Star Wars está desatualizado... faça o update desse campo, alterando-o para o valor atual: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Além disso, atualize o número de votos no imdb (imdb.votes) para o maior entre o valor atual e </a:t>
            </a:r>
            <a:r>
              <a:rPr b="1" lang="pt-PT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1.121.505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Por fim, atualize o campo director do filme de título “The Shawshank Redemption” para </a:t>
            </a:r>
            <a:r>
              <a:rPr b="1" lang="pt-PT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Frank Darabont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Se o documento não existir, a query deverá inseri-lo na coleção.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3679920" y="2935440"/>
            <a:ext cx="4831560" cy="152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Updates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db.movieDetails.updateOne({"imdb.id": "tt0076759"}, {$set: {"metascore": 90}})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db.movieDetails.updateOne({"imdb.id": "tt0076759"}, {$max: {"imdb.votes": 1121505}})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db.movieDetails.updateOne({"title": "The Shawshank Redemption"}, {$set: {"director": "Frank Darabont"}}, {"upsert": true})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Atualizações em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$push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Permite adicionar um valor ao final do array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db.movieDetails.updateMany({filtro}, {$push: {genres: “Drama”}})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$pop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Remove o primeiro ou o último item do array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db.movieDetails.updateMany({filtro}, {$pop: {genres: -1}})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o primeiro elemento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db.movieDetails.updateMany({filtro}, {$push: {genres: 1}})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o último elemento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Atualizações em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64000" y="144000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$pull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Permite remover todas as instâncias de um valor em um array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db.movieDetails.updateMany({filtro}, {$pull: {actors: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"Hayden Christensen"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}})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$pullAll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Similar, mas, no lugar de especificar uma query, você deve prover uma lista de valores a serem removidos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Mais detalhes em: </a:t>
            </a:r>
            <a:r>
              <a:rPr b="0" lang="pt-B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https://docs.mongodb.com/manual/reference/operator/update-array/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Atualizações em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69056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Adicione o gênero “Sci-fi” ao final do array “genres” para os filmes das duas trilogias de Star Wars. Utilize $text na sua solução.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Atualizações em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69056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Resposta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Adicione o gênero “Sci-fi” ao final do array “genres” para os filmes das duas trilogias de Star Wars. Utilize $text na sua solução.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332440" y="3237480"/>
            <a:ext cx="7526520" cy="283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db.movieDetails.updateMany({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$text: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$search: "\"Star Wars\""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},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$push: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genres: "Sci-fi"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})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Removendo</a:t>
            </a: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 documentos de uma coleção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81360"/>
            <a:ext cx="10514880" cy="48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db.collection.</a:t>
            </a:r>
            <a:r>
              <a:rPr b="0" lang="pt-BR" sz="2800" spc="-1" strike="noStrike">
                <a:solidFill>
                  <a:srgbClr val="70ad47"/>
                </a:solidFill>
                <a:latin typeface="Consolas"/>
                <a:ea typeface="DejaVu Sans"/>
              </a:rPr>
              <a:t>deleteOne</a:t>
            </a:r>
            <a:r>
              <a:rPr b="0" lang="pt-BR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({filtro})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db.collection.</a:t>
            </a:r>
            <a:r>
              <a:rPr b="0" lang="pt-BR" sz="2800" spc="-1" strike="noStrike">
                <a:solidFill>
                  <a:srgbClr val="70ad47"/>
                </a:solidFill>
                <a:latin typeface="Consolas"/>
                <a:ea typeface="DejaVu Sans"/>
              </a:rPr>
              <a:t>deleteMany</a:t>
            </a:r>
            <a:r>
              <a:rPr b="0" lang="pt-BR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({filtro})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459440"/>
            <a:ext cx="10514880" cy="53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Um exemplo de agregação que usamos até agora foi o método de ponteiro </a:t>
            </a:r>
            <a:r>
              <a:rPr b="0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count()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também usar o count da mesma maneira que usamos o find: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db.movieDetails.count({"director": "George Lucas"})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Assim como o count, podemos realizar algo como um SELECT DISTINCT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db.movieDetails.distinct("year")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método distinct retorna um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saber a quantidade de valores distintos, podemos consultar o tamanho do array: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db.movieDetails.distinct("year").length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orbel"/>
              </a:rPr>
              <a:t>Obrigado!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767171"/>
                </a:solidFill>
                <a:latin typeface="Calibri"/>
              </a:rPr>
              <a:t>Rodrig Folha (rbf2@cin.ufpe.br)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459440"/>
            <a:ext cx="10514880" cy="53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Agregação de propósito único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162200" y="1552680"/>
            <a:ext cx="41907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db.collection.aggregate()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Uma das maneiras de realizar agregações de dados no mongoDB é através do pipeline de agregação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Esse pipeline é um array de etapas (stages) sequenciais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Todos os documentos da coleção entram no pipeline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Estágios podem se repetir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Alguns estágios podem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gerar documentos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filtrar documentos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ou seja, a quantidade de documentos que entra não necessariamente será a que é agregada</a:t>
            </a:r>
            <a:endParaRPr b="0" lang="pt-BR" sz="20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Para fins de performance, é interessante </a:t>
            </a:r>
            <a:r>
              <a:rPr b="1" lang="pt-BR" sz="1800" spc="-1" strike="noStrike">
                <a:solidFill>
                  <a:srgbClr val="70ad47"/>
                </a:solidFill>
                <a:latin typeface="Calibri"/>
                <a:ea typeface="DejaVu Sans"/>
              </a:rPr>
              <a:t>filtrar primeiro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459440"/>
            <a:ext cx="10514880" cy="50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Pipeline de agregação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911960" y="2462040"/>
            <a:ext cx="7448040" cy="41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db.collection.aggregate()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Outros estágios podem incluir: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$sort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$project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12080" y="3013560"/>
            <a:ext cx="7166880" cy="2009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db.movieDetails.aggregate(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[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r>
              <a:rPr b="0" lang="pt-BR" sz="1800" spc="-1" strike="noStrike">
                <a:solidFill>
                  <a:srgbClr val="70ad47"/>
                </a:solidFill>
                <a:latin typeface="Consolas"/>
                <a:ea typeface="DejaVu Sans"/>
              </a:rPr>
              <a:t>$match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{}},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r>
              <a:rPr b="0" lang="pt-BR" sz="1800" spc="-1" strike="noStrike">
                <a:solidFill>
                  <a:srgbClr val="70ad47"/>
                </a:solidFill>
                <a:latin typeface="Consolas"/>
                <a:ea typeface="DejaVu Sans"/>
              </a:rPr>
              <a:t>$group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{_id: "$year", total: {$sum: "$runtime"}}}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db.collection.aggregate()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Vamos ver na prática: </a:t>
            </a:r>
            <a:r>
              <a:rPr b="0" lang="pt-PT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aggregate_pipeline.js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Acumuladores: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$avg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média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$first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primeiro valor e </a:t>
            </a: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$last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último valor (só funcionam se os documentos estiverem ordenados)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$max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máximo e </a:t>
            </a: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$min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mínmo 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$sum 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soma 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pt-PT" sz="2400" spc="-1" strike="noStrike">
                <a:solidFill>
                  <a:srgbClr val="70ad47"/>
                </a:solidFill>
                <a:latin typeface="Calibri"/>
                <a:ea typeface="DejaVu Sans"/>
              </a:rPr>
              <a:t>Mais em: </a:t>
            </a:r>
            <a:r>
              <a:rPr b="0" lang="pt-P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https://docs.mongodb.com/manual/reference/operator/aggregation/group/#pipe._S_group</a:t>
            </a:r>
            <a:r>
              <a:rPr b="0" lang="pt-P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Trabalhando com </a:t>
            </a:r>
            <a:r>
              <a:rPr b="1" lang="pt-BR" sz="4400" spc="-1" strike="noStrike">
                <a:solidFill>
                  <a:srgbClr val="70ad47"/>
                </a:solidFill>
                <a:latin typeface="Calibri Light"/>
              </a:rPr>
              <a:t>agregações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459440"/>
            <a:ext cx="10514880" cy="53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pc="-1" strike="noStrike">
                <a:solidFill>
                  <a:srgbClr val="70ad47"/>
                </a:solidFill>
                <a:latin typeface="Calibri"/>
                <a:ea typeface="DejaVu Sans"/>
              </a:rPr>
              <a:t>Atividade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Qual o diretor com o maior número de prêmios vencidos (awards.wins)?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Considerando os filmes de 2010 para cá, qual a combinação de gêneros tem a maior nota média no imdb?</a:t>
            </a: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Quais são os anos cujos filmes têm, em média, tempo de duração maior que 110 minutos?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c9211e"/>
                </a:solidFill>
                <a:latin typeface="Calibri"/>
                <a:ea typeface="DejaVu Sans"/>
              </a:rPr>
              <a:t>db.movieDetails.aggregate( [{$match: {runtime: {$gte: 110} }}, {$group: {_id: "$year", tempo_medio: {$avg: "$runtime"}}} ] ).pretty();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Application>LibreOffice/6.4.5.2$Linux_X86_64 LibreOffice_project/40$Build-2</Application>
  <Words>1733</Words>
  <Paragraphs>338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2019-05-15T00:16:28Z</dcterms:created>
  <dc:creator>Arthur Mendonça</dc:creator>
  <dc:description/>
  <dc:language>en-US</dc:language>
  <cp:lastModifiedBy/>
  <cp:lastPrinted>2019-06-05T19:59:57Z</cp:lastPrinted>
  <dcterms:modified xsi:type="dcterms:W3CDTF">2020-09-14T20:21:29Z</dcterms:modified>
  <cp:revision>112</cp:revision>
  <dc:subject/>
  <dc:title>mongoDB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