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58" r:id="rId7"/>
    <p:sldId id="260" r:id="rId8"/>
    <p:sldId id="259" r:id="rId9"/>
    <p:sldId id="261" r:id="rId10"/>
    <p:sldId id="262" r:id="rId11"/>
    <p:sldId id="263" r:id="rId12"/>
    <p:sldId id="264" r:id="rId13"/>
    <p:sldId id="266" r:id="rId14"/>
    <p:sldId id="267" r:id="rId15"/>
    <p:sldId id="270" r:id="rId16"/>
    <p:sldId id="271" r:id="rId17"/>
    <p:sldId id="269" r:id="rId18"/>
    <p:sldId id="272" r:id="rId19"/>
    <p:sldId id="274" r:id="rId20"/>
    <p:sldId id="275" r:id="rId21"/>
    <p:sldId id="276" r:id="rId22"/>
    <p:sldId id="273" r:id="rId23"/>
    <p:sldId id="277" r:id="rId24"/>
    <p:sldId id="278" r:id="rId25"/>
    <p:sldId id="280" r:id="rId26"/>
    <p:sldId id="279" r:id="rId27"/>
    <p:sldId id="281" r:id="rId28"/>
    <p:sldId id="282" r:id="rId29"/>
    <p:sldId id="283" r:id="rId30"/>
    <p:sldId id="284" r:id="rId31"/>
    <p:sldId id="287" r:id="rId32"/>
    <p:sldId id="286" r:id="rId33"/>
    <p:sldId id="288" r:id="rId34"/>
    <p:sldId id="289" r:id="rId35"/>
    <p:sldId id="290" r:id="rId36"/>
    <p:sldId id="291" r:id="rId37"/>
    <p:sldId id="292" r:id="rId38"/>
    <p:sldId id="293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E07F307-16EE-7529-4118-23A55B44D6A6}" v="74" dt="2024-11-13T18:35:20.40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presProps" Target="presProps.xml"/><Relationship Id="rId45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41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ão Delgado" userId="S::jdelgado@professores.epb.pt::54ea3201-007f-4311-a469-e4a4c2759f8a" providerId="AD" clId="Web-{4D9ECC95-9CBE-6A74-52A6-DAF2BA925FB7}"/>
    <pc:docChg chg="addSld">
      <pc:chgData name="João Delgado" userId="S::jdelgado@professores.epb.pt::54ea3201-007f-4311-a469-e4a4c2759f8a" providerId="AD" clId="Web-{4D9ECC95-9CBE-6A74-52A6-DAF2BA925FB7}" dt="2024-10-14T16:07:48.529" v="0"/>
      <pc:docMkLst>
        <pc:docMk/>
      </pc:docMkLst>
      <pc:sldChg chg="add replId">
        <pc:chgData name="João Delgado" userId="S::jdelgado@professores.epb.pt::54ea3201-007f-4311-a469-e4a4c2759f8a" providerId="AD" clId="Web-{4D9ECC95-9CBE-6A74-52A6-DAF2BA925FB7}" dt="2024-10-14T16:07:48.529" v="0"/>
        <pc:sldMkLst>
          <pc:docMk/>
          <pc:sldMk cId="1562296536" sldId="277"/>
        </pc:sldMkLst>
      </pc:sldChg>
    </pc:docChg>
  </pc:docChgLst>
  <pc:docChgLst>
    <pc:chgData name="João Delgado" userId="S::jdelgado@professores.epb.pt::54ea3201-007f-4311-a469-e4a4c2759f8a" providerId="AD" clId="Web-{9E07F307-16EE-7529-4118-23A55B44D6A6}"/>
    <pc:docChg chg="addSld modSld">
      <pc:chgData name="João Delgado" userId="S::jdelgado@professores.epb.pt::54ea3201-007f-4311-a469-e4a4c2759f8a" providerId="AD" clId="Web-{9E07F307-16EE-7529-4118-23A55B44D6A6}" dt="2024-11-13T18:35:20.402" v="74" actId="20577"/>
      <pc:docMkLst>
        <pc:docMk/>
      </pc:docMkLst>
      <pc:sldChg chg="modSp">
        <pc:chgData name="João Delgado" userId="S::jdelgado@professores.epb.pt::54ea3201-007f-4311-a469-e4a4c2759f8a" providerId="AD" clId="Web-{9E07F307-16EE-7529-4118-23A55B44D6A6}" dt="2024-11-13T16:58:29.020" v="14" actId="20577"/>
        <pc:sldMkLst>
          <pc:docMk/>
          <pc:sldMk cId="3994008221" sldId="291"/>
        </pc:sldMkLst>
        <pc:spChg chg="mod">
          <ac:chgData name="João Delgado" userId="S::jdelgado@professores.epb.pt::54ea3201-007f-4311-a469-e4a4c2759f8a" providerId="AD" clId="Web-{9E07F307-16EE-7529-4118-23A55B44D6A6}" dt="2024-11-13T16:58:29.020" v="14" actId="20577"/>
          <ac:spMkLst>
            <pc:docMk/>
            <pc:sldMk cId="3994008221" sldId="291"/>
            <ac:spMk id="3" creationId="{9265F3B8-D34F-B795-8EE7-A855554564D9}"/>
          </ac:spMkLst>
        </pc:spChg>
      </pc:sldChg>
      <pc:sldChg chg="modSp add replId">
        <pc:chgData name="João Delgado" userId="S::jdelgado@professores.epb.pt::54ea3201-007f-4311-a469-e4a4c2759f8a" providerId="AD" clId="Web-{9E07F307-16EE-7529-4118-23A55B44D6A6}" dt="2024-11-13T18:35:20.402" v="74" actId="20577"/>
        <pc:sldMkLst>
          <pc:docMk/>
          <pc:sldMk cId="3083937158" sldId="293"/>
        </pc:sldMkLst>
        <pc:spChg chg="mod">
          <ac:chgData name="João Delgado" userId="S::jdelgado@professores.epb.pt::54ea3201-007f-4311-a469-e4a4c2759f8a" providerId="AD" clId="Web-{9E07F307-16EE-7529-4118-23A55B44D6A6}" dt="2024-11-13T18:31:42.116" v="38" actId="20577"/>
          <ac:spMkLst>
            <pc:docMk/>
            <pc:sldMk cId="3083937158" sldId="293"/>
            <ac:spMk id="2" creationId="{03D8B6BB-BFF6-D3AA-7261-D6A2F9C08860}"/>
          </ac:spMkLst>
        </pc:spChg>
        <pc:spChg chg="mod">
          <ac:chgData name="João Delgado" userId="S::jdelgado@professores.epb.pt::54ea3201-007f-4311-a469-e4a4c2759f8a" providerId="AD" clId="Web-{9E07F307-16EE-7529-4118-23A55B44D6A6}" dt="2024-11-13T18:35:20.402" v="74" actId="20577"/>
          <ac:spMkLst>
            <pc:docMk/>
            <pc:sldMk cId="3083937158" sldId="293"/>
            <ac:spMk id="3" creationId="{9265F3B8-D34F-B795-8EE7-A855554564D9}"/>
          </ac:spMkLst>
        </pc:spChg>
      </pc:sldChg>
    </pc:docChg>
  </pc:docChgLst>
  <pc:docChgLst>
    <pc:chgData name="João Delgado" userId="S::jdelgado@professores.epb.pt::54ea3201-007f-4311-a469-e4a4c2759f8a" providerId="AD" clId="Web-{C98E582C-B549-83D6-C908-BA5C3649789E}"/>
    <pc:docChg chg="addSld modSld">
      <pc:chgData name="João Delgado" userId="S::jdelgado@professores.epb.pt::54ea3201-007f-4311-a469-e4a4c2759f8a" providerId="AD" clId="Web-{C98E582C-B549-83D6-C908-BA5C3649789E}" dt="2024-10-15T16:33:05.359" v="441" actId="20577"/>
      <pc:docMkLst>
        <pc:docMk/>
      </pc:docMkLst>
      <pc:sldChg chg="modSp">
        <pc:chgData name="João Delgado" userId="S::jdelgado@professores.epb.pt::54ea3201-007f-4311-a469-e4a4c2759f8a" providerId="AD" clId="Web-{C98E582C-B549-83D6-C908-BA5C3649789E}" dt="2024-10-15T13:58:27.911" v="3" actId="20577"/>
        <pc:sldMkLst>
          <pc:docMk/>
          <pc:sldMk cId="169675797" sldId="279"/>
        </pc:sldMkLst>
        <pc:spChg chg="mod">
          <ac:chgData name="João Delgado" userId="S::jdelgado@professores.epb.pt::54ea3201-007f-4311-a469-e4a4c2759f8a" providerId="AD" clId="Web-{C98E582C-B549-83D6-C908-BA5C3649789E}" dt="2024-10-15T13:58:27.911" v="3" actId="20577"/>
          <ac:spMkLst>
            <pc:docMk/>
            <pc:sldMk cId="169675797" sldId="279"/>
            <ac:spMk id="3" creationId="{9265F3B8-D34F-B795-8EE7-A855554564D9}"/>
          </ac:spMkLst>
        </pc:spChg>
      </pc:sldChg>
      <pc:sldChg chg="modSp add replId">
        <pc:chgData name="João Delgado" userId="S::jdelgado@professores.epb.pt::54ea3201-007f-4311-a469-e4a4c2759f8a" providerId="AD" clId="Web-{C98E582C-B549-83D6-C908-BA5C3649789E}" dt="2024-10-15T16:33:05.359" v="441" actId="20577"/>
        <pc:sldMkLst>
          <pc:docMk/>
          <pc:sldMk cId="3337146231" sldId="282"/>
        </pc:sldMkLst>
        <pc:spChg chg="mod">
          <ac:chgData name="João Delgado" userId="S::jdelgado@professores.epb.pt::54ea3201-007f-4311-a469-e4a4c2759f8a" providerId="AD" clId="Web-{C98E582C-B549-83D6-C908-BA5C3649789E}" dt="2024-10-15T14:04:15.483" v="11" actId="20577"/>
          <ac:spMkLst>
            <pc:docMk/>
            <pc:sldMk cId="3337146231" sldId="282"/>
            <ac:spMk id="2" creationId="{03D8B6BB-BFF6-D3AA-7261-D6A2F9C08860}"/>
          </ac:spMkLst>
        </pc:spChg>
        <pc:spChg chg="mod">
          <ac:chgData name="João Delgado" userId="S::jdelgado@professores.epb.pt::54ea3201-007f-4311-a469-e4a4c2759f8a" providerId="AD" clId="Web-{C98E582C-B549-83D6-C908-BA5C3649789E}" dt="2024-10-15T16:33:05.359" v="441" actId="20577"/>
          <ac:spMkLst>
            <pc:docMk/>
            <pc:sldMk cId="3337146231" sldId="282"/>
            <ac:spMk id="3" creationId="{9265F3B8-D34F-B795-8EE7-A855554564D9}"/>
          </ac:spMkLst>
        </pc:spChg>
      </pc:sldChg>
      <pc:sldChg chg="addSp delSp modSp add replId">
        <pc:chgData name="João Delgado" userId="S::jdelgado@professores.epb.pt::54ea3201-007f-4311-a469-e4a4c2759f8a" providerId="AD" clId="Web-{C98E582C-B549-83D6-C908-BA5C3649789E}" dt="2024-10-15T16:31:00.043" v="439" actId="20577"/>
        <pc:sldMkLst>
          <pc:docMk/>
          <pc:sldMk cId="3977808955" sldId="283"/>
        </pc:sldMkLst>
        <pc:spChg chg="add del mod">
          <ac:chgData name="João Delgado" userId="S::jdelgado@professores.epb.pt::54ea3201-007f-4311-a469-e4a4c2759f8a" providerId="AD" clId="Web-{C98E582C-B549-83D6-C908-BA5C3649789E}" dt="2024-10-15T16:31:00.043" v="439" actId="20577"/>
          <ac:spMkLst>
            <pc:docMk/>
            <pc:sldMk cId="3977808955" sldId="283"/>
            <ac:spMk id="3" creationId="{9265F3B8-D34F-B795-8EE7-A855554564D9}"/>
          </ac:spMkLst>
        </pc:spChg>
        <pc:spChg chg="add del mod">
          <ac:chgData name="João Delgado" userId="S::jdelgado@professores.epb.pt::54ea3201-007f-4311-a469-e4a4c2759f8a" providerId="AD" clId="Web-{C98E582C-B549-83D6-C908-BA5C3649789E}" dt="2024-10-15T15:25:19.053" v="256"/>
          <ac:spMkLst>
            <pc:docMk/>
            <pc:sldMk cId="3977808955" sldId="283"/>
            <ac:spMk id="5" creationId="{C379FAA3-A8A0-202D-AFAA-E9E9599C7CD7}"/>
          </ac:spMkLst>
        </pc:spChg>
      </pc:sldChg>
    </pc:docChg>
  </pc:docChgLst>
  <pc:docChgLst>
    <pc:chgData name="João Delgado" userId="S::jdelgado@professores.epb.pt::54ea3201-007f-4311-a469-e4a4c2759f8a" providerId="AD" clId="Web-{CD1BBB42-C233-6A23-3788-E222110EB85F}"/>
    <pc:docChg chg="modSld">
      <pc:chgData name="João Delgado" userId="S::jdelgado@professores.epb.pt::54ea3201-007f-4311-a469-e4a4c2759f8a" providerId="AD" clId="Web-{CD1BBB42-C233-6A23-3788-E222110EB85F}" dt="2024-10-15T10:55:05.371" v="46" actId="20577"/>
      <pc:docMkLst>
        <pc:docMk/>
      </pc:docMkLst>
      <pc:sldChg chg="modSp">
        <pc:chgData name="João Delgado" userId="S::jdelgado@professores.epb.pt::54ea3201-007f-4311-a469-e4a4c2759f8a" providerId="AD" clId="Web-{CD1BBB42-C233-6A23-3788-E222110EB85F}" dt="2024-10-15T10:55:05.371" v="46" actId="20577"/>
        <pc:sldMkLst>
          <pc:docMk/>
          <pc:sldMk cId="390308693" sldId="281"/>
        </pc:sldMkLst>
        <pc:spChg chg="mod">
          <ac:chgData name="João Delgado" userId="S::jdelgado@professores.epb.pt::54ea3201-007f-4311-a469-e4a4c2759f8a" providerId="AD" clId="Web-{CD1BBB42-C233-6A23-3788-E222110EB85F}" dt="2024-10-15T10:55:05.371" v="46" actId="20577"/>
          <ac:spMkLst>
            <pc:docMk/>
            <pc:sldMk cId="390308693" sldId="281"/>
            <ac:spMk id="3" creationId="{9265F3B8-D34F-B795-8EE7-A855554564D9}"/>
          </ac:spMkLst>
        </pc:spChg>
      </pc:sldChg>
    </pc:docChg>
  </pc:docChgLst>
  <pc:docChgLst>
    <pc:chgData name="João Delgado" userId="S::jdelgado@professores.epb.pt::54ea3201-007f-4311-a469-e4a4c2759f8a" providerId="AD" clId="Web-{00E1F3CA-FBFC-FF19-2DEC-BE3F7415CFD9}"/>
    <pc:docChg chg="addSld modSld">
      <pc:chgData name="João Delgado" userId="S::jdelgado@professores.epb.pt::54ea3201-007f-4311-a469-e4a4c2759f8a" providerId="AD" clId="Web-{00E1F3CA-FBFC-FF19-2DEC-BE3F7415CFD9}" dt="2024-10-22T14:53:05.747" v="219" actId="20577"/>
      <pc:docMkLst>
        <pc:docMk/>
      </pc:docMkLst>
      <pc:sldChg chg="modSp add replId">
        <pc:chgData name="João Delgado" userId="S::jdelgado@professores.epb.pt::54ea3201-007f-4311-a469-e4a4c2759f8a" providerId="AD" clId="Web-{00E1F3CA-FBFC-FF19-2DEC-BE3F7415CFD9}" dt="2024-10-22T14:41:45.122" v="130" actId="20577"/>
        <pc:sldMkLst>
          <pc:docMk/>
          <pc:sldMk cId="2922670584" sldId="284"/>
        </pc:sldMkLst>
        <pc:spChg chg="mod">
          <ac:chgData name="João Delgado" userId="S::jdelgado@professores.epb.pt::54ea3201-007f-4311-a469-e4a4c2759f8a" providerId="AD" clId="Web-{00E1F3CA-FBFC-FF19-2DEC-BE3F7415CFD9}" dt="2024-10-22T14:38:17.690" v="89" actId="20577"/>
          <ac:spMkLst>
            <pc:docMk/>
            <pc:sldMk cId="2922670584" sldId="284"/>
            <ac:spMk id="2" creationId="{03D8B6BB-BFF6-D3AA-7261-D6A2F9C08860}"/>
          </ac:spMkLst>
        </pc:spChg>
        <pc:spChg chg="mod">
          <ac:chgData name="João Delgado" userId="S::jdelgado@professores.epb.pt::54ea3201-007f-4311-a469-e4a4c2759f8a" providerId="AD" clId="Web-{00E1F3CA-FBFC-FF19-2DEC-BE3F7415CFD9}" dt="2024-10-22T14:41:45.122" v="130" actId="20577"/>
          <ac:spMkLst>
            <pc:docMk/>
            <pc:sldMk cId="2922670584" sldId="284"/>
            <ac:spMk id="3" creationId="{9265F3B8-D34F-B795-8EE7-A855554564D9}"/>
          </ac:spMkLst>
        </pc:spChg>
      </pc:sldChg>
      <pc:sldChg chg="add replId">
        <pc:chgData name="João Delgado" userId="S::jdelgado@professores.epb.pt::54ea3201-007f-4311-a469-e4a4c2759f8a" providerId="AD" clId="Web-{00E1F3CA-FBFC-FF19-2DEC-BE3F7415CFD9}" dt="2024-10-22T14:37:15.219" v="80"/>
        <pc:sldMkLst>
          <pc:docMk/>
          <pc:sldMk cId="3322474931" sldId="285"/>
        </pc:sldMkLst>
      </pc:sldChg>
      <pc:sldChg chg="modSp add replId">
        <pc:chgData name="João Delgado" userId="S::jdelgado@professores.epb.pt::54ea3201-007f-4311-a469-e4a4c2759f8a" providerId="AD" clId="Web-{00E1F3CA-FBFC-FF19-2DEC-BE3F7415CFD9}" dt="2024-10-22T14:53:05.747" v="219" actId="20577"/>
        <pc:sldMkLst>
          <pc:docMk/>
          <pc:sldMk cId="278487644" sldId="286"/>
        </pc:sldMkLst>
        <pc:spChg chg="mod">
          <ac:chgData name="João Delgado" userId="S::jdelgado@professores.epb.pt::54ea3201-007f-4311-a469-e4a4c2759f8a" providerId="AD" clId="Web-{00E1F3CA-FBFC-FF19-2DEC-BE3F7415CFD9}" dt="2024-10-22T14:53:05.747" v="219" actId="20577"/>
          <ac:spMkLst>
            <pc:docMk/>
            <pc:sldMk cId="278487644" sldId="286"/>
            <ac:spMk id="3" creationId="{9265F3B8-D34F-B795-8EE7-A855554564D9}"/>
          </ac:spMkLst>
        </pc:spChg>
      </pc:sldChg>
    </pc:docChg>
  </pc:docChgLst>
  <pc:docChgLst>
    <pc:chgData name="João Delgado" userId="S::jdelgado@professores.epb.pt::54ea3201-007f-4311-a469-e4a4c2759f8a" providerId="AD" clId="Web-{1F33D2EA-CA14-1929-1D59-4E4EA7EE02B4}"/>
    <pc:docChg chg="addSld delSld modSld sldOrd">
      <pc:chgData name="João Delgado" userId="S::jdelgado@professores.epb.pt::54ea3201-007f-4311-a469-e4a4c2759f8a" providerId="AD" clId="Web-{1F33D2EA-CA14-1929-1D59-4E4EA7EE02B4}" dt="2024-10-30T19:38:14.079" v="64" actId="20577"/>
      <pc:docMkLst>
        <pc:docMk/>
      </pc:docMkLst>
      <pc:sldChg chg="modSp del ord">
        <pc:chgData name="João Delgado" userId="S::jdelgado@professores.epb.pt::54ea3201-007f-4311-a469-e4a4c2759f8a" providerId="AD" clId="Web-{1F33D2EA-CA14-1929-1D59-4E4EA7EE02B4}" dt="2024-10-30T19:25:42.536" v="63"/>
        <pc:sldMkLst>
          <pc:docMk/>
          <pc:sldMk cId="3322474931" sldId="285"/>
        </pc:sldMkLst>
        <pc:spChg chg="mod">
          <ac:chgData name="João Delgado" userId="S::jdelgado@professores.epb.pt::54ea3201-007f-4311-a469-e4a4c2759f8a" providerId="AD" clId="Web-{1F33D2EA-CA14-1929-1D59-4E4EA7EE02B4}" dt="2024-10-30T19:12:06.870" v="4" actId="20577"/>
          <ac:spMkLst>
            <pc:docMk/>
            <pc:sldMk cId="3322474931" sldId="285"/>
            <ac:spMk id="3" creationId="{9265F3B8-D34F-B795-8EE7-A855554564D9}"/>
          </ac:spMkLst>
        </pc:spChg>
      </pc:sldChg>
      <pc:sldChg chg="modSp">
        <pc:chgData name="João Delgado" userId="S::jdelgado@professores.epb.pt::54ea3201-007f-4311-a469-e4a4c2759f8a" providerId="AD" clId="Web-{1F33D2EA-CA14-1929-1D59-4E4EA7EE02B4}" dt="2024-10-30T19:12:30.043" v="7" actId="20577"/>
        <pc:sldMkLst>
          <pc:docMk/>
          <pc:sldMk cId="3994008221" sldId="291"/>
        </pc:sldMkLst>
        <pc:spChg chg="mod">
          <ac:chgData name="João Delgado" userId="S::jdelgado@professores.epb.pt::54ea3201-007f-4311-a469-e4a4c2759f8a" providerId="AD" clId="Web-{1F33D2EA-CA14-1929-1D59-4E4EA7EE02B4}" dt="2024-10-30T19:12:30.043" v="7" actId="20577"/>
          <ac:spMkLst>
            <pc:docMk/>
            <pc:sldMk cId="3994008221" sldId="291"/>
            <ac:spMk id="3" creationId="{9265F3B8-D34F-B795-8EE7-A855554564D9}"/>
          </ac:spMkLst>
        </pc:spChg>
      </pc:sldChg>
      <pc:sldChg chg="modSp add replId">
        <pc:chgData name="João Delgado" userId="S::jdelgado@professores.epb.pt::54ea3201-007f-4311-a469-e4a4c2759f8a" providerId="AD" clId="Web-{1F33D2EA-CA14-1929-1D59-4E4EA7EE02B4}" dt="2024-10-30T19:38:14.079" v="64" actId="20577"/>
        <pc:sldMkLst>
          <pc:docMk/>
          <pc:sldMk cId="1399941479" sldId="292"/>
        </pc:sldMkLst>
        <pc:spChg chg="mod">
          <ac:chgData name="João Delgado" userId="S::jdelgado@professores.epb.pt::54ea3201-007f-4311-a469-e4a4c2759f8a" providerId="AD" clId="Web-{1F33D2EA-CA14-1929-1D59-4E4EA7EE02B4}" dt="2024-10-30T19:38:14.079" v="64" actId="20577"/>
          <ac:spMkLst>
            <pc:docMk/>
            <pc:sldMk cId="1399941479" sldId="292"/>
            <ac:spMk id="3" creationId="{9265F3B8-D34F-B795-8EE7-A855554564D9}"/>
          </ac:spMkLst>
        </pc:spChg>
      </pc:sldChg>
    </pc:docChg>
  </pc:docChgLst>
  <pc:docChgLst>
    <pc:chgData name="João Delgado" userId="S::jdelgado@professores.epb.pt::54ea3201-007f-4311-a469-e4a4c2759f8a" providerId="AD" clId="Web-{B2C70ED7-7B53-F40C-B531-B776033363FF}"/>
    <pc:docChg chg="addSld modSld sldOrd">
      <pc:chgData name="João Delgado" userId="S::jdelgado@professores.epb.pt::54ea3201-007f-4311-a469-e4a4c2759f8a" providerId="AD" clId="Web-{B2C70ED7-7B53-F40C-B531-B776033363FF}" dt="2024-10-14T18:27:58.441" v="724" actId="20577"/>
      <pc:docMkLst>
        <pc:docMk/>
      </pc:docMkLst>
      <pc:sldChg chg="modSp">
        <pc:chgData name="João Delgado" userId="S::jdelgado@professores.epb.pt::54ea3201-007f-4311-a469-e4a4c2759f8a" providerId="AD" clId="Web-{B2C70ED7-7B53-F40C-B531-B776033363FF}" dt="2024-10-14T16:36:19.232" v="53" actId="20577"/>
        <pc:sldMkLst>
          <pc:docMk/>
          <pc:sldMk cId="1562296536" sldId="277"/>
        </pc:sldMkLst>
        <pc:spChg chg="mod">
          <ac:chgData name="João Delgado" userId="S::jdelgado@professores.epb.pt::54ea3201-007f-4311-a469-e4a4c2759f8a" providerId="AD" clId="Web-{B2C70ED7-7B53-F40C-B531-B776033363FF}" dt="2024-10-14T16:32:28.646" v="14" actId="20577"/>
          <ac:spMkLst>
            <pc:docMk/>
            <pc:sldMk cId="1562296536" sldId="277"/>
            <ac:spMk id="2" creationId="{03D8B6BB-BFF6-D3AA-7261-D6A2F9C08860}"/>
          </ac:spMkLst>
        </pc:spChg>
        <pc:spChg chg="mod">
          <ac:chgData name="João Delgado" userId="S::jdelgado@professores.epb.pt::54ea3201-007f-4311-a469-e4a4c2759f8a" providerId="AD" clId="Web-{B2C70ED7-7B53-F40C-B531-B776033363FF}" dt="2024-10-14T16:36:19.232" v="53" actId="20577"/>
          <ac:spMkLst>
            <pc:docMk/>
            <pc:sldMk cId="1562296536" sldId="277"/>
            <ac:spMk id="3" creationId="{9265F3B8-D34F-B795-8EE7-A855554564D9}"/>
          </ac:spMkLst>
        </pc:spChg>
      </pc:sldChg>
      <pc:sldChg chg="addSp modSp add replId">
        <pc:chgData name="João Delgado" userId="S::jdelgado@professores.epb.pt::54ea3201-007f-4311-a469-e4a4c2759f8a" providerId="AD" clId="Web-{B2C70ED7-7B53-F40C-B531-B776033363FF}" dt="2024-10-14T16:41:53.946" v="280"/>
        <pc:sldMkLst>
          <pc:docMk/>
          <pc:sldMk cId="3828382146" sldId="278"/>
        </pc:sldMkLst>
        <pc:spChg chg="mod">
          <ac:chgData name="João Delgado" userId="S::jdelgado@professores.epb.pt::54ea3201-007f-4311-a469-e4a4c2759f8a" providerId="AD" clId="Web-{B2C70ED7-7B53-F40C-B531-B776033363FF}" dt="2024-10-14T16:38:42.362" v="68" actId="20577"/>
          <ac:spMkLst>
            <pc:docMk/>
            <pc:sldMk cId="3828382146" sldId="278"/>
            <ac:spMk id="2" creationId="{03D8B6BB-BFF6-D3AA-7261-D6A2F9C08860}"/>
          </ac:spMkLst>
        </pc:spChg>
        <pc:spChg chg="mod">
          <ac:chgData name="João Delgado" userId="S::jdelgado@professores.epb.pt::54ea3201-007f-4311-a469-e4a4c2759f8a" providerId="AD" clId="Web-{B2C70ED7-7B53-F40C-B531-B776033363FF}" dt="2024-10-14T16:39:08.816" v="71" actId="20577"/>
          <ac:spMkLst>
            <pc:docMk/>
            <pc:sldMk cId="3828382146" sldId="278"/>
            <ac:spMk id="3" creationId="{9265F3B8-D34F-B795-8EE7-A855554564D9}"/>
          </ac:spMkLst>
        </pc:spChg>
        <pc:graphicFrameChg chg="add mod modGraphic">
          <ac:chgData name="João Delgado" userId="S::jdelgado@professores.epb.pt::54ea3201-007f-4311-a469-e4a4c2759f8a" providerId="AD" clId="Web-{B2C70ED7-7B53-F40C-B531-B776033363FF}" dt="2024-10-14T16:41:53.946" v="280"/>
          <ac:graphicFrameMkLst>
            <pc:docMk/>
            <pc:sldMk cId="3828382146" sldId="278"/>
            <ac:graphicFrameMk id="4" creationId="{2EE81D8C-46DA-4FA2-254C-4A36A84BA6B3}"/>
          </ac:graphicFrameMkLst>
        </pc:graphicFrameChg>
      </pc:sldChg>
      <pc:sldChg chg="delSp modSp add replId">
        <pc:chgData name="João Delgado" userId="S::jdelgado@professores.epb.pt::54ea3201-007f-4311-a469-e4a4c2759f8a" providerId="AD" clId="Web-{B2C70ED7-7B53-F40C-B531-B776033363FF}" dt="2024-10-14T16:55:59.897" v="413" actId="20577"/>
        <pc:sldMkLst>
          <pc:docMk/>
          <pc:sldMk cId="169675797" sldId="279"/>
        </pc:sldMkLst>
        <pc:spChg chg="mod">
          <ac:chgData name="João Delgado" userId="S::jdelgado@professores.epb.pt::54ea3201-007f-4311-a469-e4a4c2759f8a" providerId="AD" clId="Web-{B2C70ED7-7B53-F40C-B531-B776033363FF}" dt="2024-10-14T16:55:59.897" v="413" actId="20577"/>
          <ac:spMkLst>
            <pc:docMk/>
            <pc:sldMk cId="169675797" sldId="279"/>
            <ac:spMk id="3" creationId="{9265F3B8-D34F-B795-8EE7-A855554564D9}"/>
          </ac:spMkLst>
        </pc:spChg>
        <pc:graphicFrameChg chg="del">
          <ac:chgData name="João Delgado" userId="S::jdelgado@professores.epb.pt::54ea3201-007f-4311-a469-e4a4c2759f8a" providerId="AD" clId="Web-{B2C70ED7-7B53-F40C-B531-B776033363FF}" dt="2024-10-14T16:50:29.370" v="316"/>
          <ac:graphicFrameMkLst>
            <pc:docMk/>
            <pc:sldMk cId="169675797" sldId="279"/>
            <ac:graphicFrameMk id="4" creationId="{2EE81D8C-46DA-4FA2-254C-4A36A84BA6B3}"/>
          </ac:graphicFrameMkLst>
        </pc:graphicFrameChg>
      </pc:sldChg>
      <pc:sldChg chg="modSp add ord replId">
        <pc:chgData name="João Delgado" userId="S::jdelgado@professores.epb.pt::54ea3201-007f-4311-a469-e4a4c2759f8a" providerId="AD" clId="Web-{B2C70ED7-7B53-F40C-B531-B776033363FF}" dt="2024-10-14T17:19:20.180" v="561"/>
        <pc:sldMkLst>
          <pc:docMk/>
          <pc:sldMk cId="786575233" sldId="280"/>
        </pc:sldMkLst>
        <pc:spChg chg="mod">
          <ac:chgData name="João Delgado" userId="S::jdelgado@professores.epb.pt::54ea3201-007f-4311-a469-e4a4c2759f8a" providerId="AD" clId="Web-{B2C70ED7-7B53-F40C-B531-B776033363FF}" dt="2024-10-14T17:00:32.032" v="418" actId="20577"/>
          <ac:spMkLst>
            <pc:docMk/>
            <pc:sldMk cId="786575233" sldId="280"/>
            <ac:spMk id="2" creationId="{03D8B6BB-BFF6-D3AA-7261-D6A2F9C08860}"/>
          </ac:spMkLst>
        </pc:spChg>
        <pc:spChg chg="mod">
          <ac:chgData name="João Delgado" userId="S::jdelgado@professores.epb.pt::54ea3201-007f-4311-a469-e4a4c2759f8a" providerId="AD" clId="Web-{B2C70ED7-7B53-F40C-B531-B776033363FF}" dt="2024-10-14T17:19:10.929" v="560" actId="20577"/>
          <ac:spMkLst>
            <pc:docMk/>
            <pc:sldMk cId="786575233" sldId="280"/>
            <ac:spMk id="3" creationId="{9265F3B8-D34F-B795-8EE7-A855554564D9}"/>
          </ac:spMkLst>
        </pc:spChg>
      </pc:sldChg>
      <pc:sldChg chg="modSp add replId">
        <pc:chgData name="João Delgado" userId="S::jdelgado@professores.epb.pt::54ea3201-007f-4311-a469-e4a4c2759f8a" providerId="AD" clId="Web-{B2C70ED7-7B53-F40C-B531-B776033363FF}" dt="2024-10-14T18:27:58.441" v="724" actId="20577"/>
        <pc:sldMkLst>
          <pc:docMk/>
          <pc:sldMk cId="390308693" sldId="281"/>
        </pc:sldMkLst>
        <pc:spChg chg="mod">
          <ac:chgData name="João Delgado" userId="S::jdelgado@professores.epb.pt::54ea3201-007f-4311-a469-e4a4c2759f8a" providerId="AD" clId="Web-{B2C70ED7-7B53-F40C-B531-B776033363FF}" dt="2024-10-14T17:20:23.588" v="579" actId="20577"/>
          <ac:spMkLst>
            <pc:docMk/>
            <pc:sldMk cId="390308693" sldId="281"/>
            <ac:spMk id="2" creationId="{03D8B6BB-BFF6-D3AA-7261-D6A2F9C08860}"/>
          </ac:spMkLst>
        </pc:spChg>
        <pc:spChg chg="mod">
          <ac:chgData name="João Delgado" userId="S::jdelgado@professores.epb.pt::54ea3201-007f-4311-a469-e4a4c2759f8a" providerId="AD" clId="Web-{B2C70ED7-7B53-F40C-B531-B776033363FF}" dt="2024-10-14T18:27:58.441" v="724" actId="20577"/>
          <ac:spMkLst>
            <pc:docMk/>
            <pc:sldMk cId="390308693" sldId="281"/>
            <ac:spMk id="3" creationId="{9265F3B8-D34F-B795-8EE7-A855554564D9}"/>
          </ac:spMkLst>
        </pc:spChg>
      </pc:sldChg>
    </pc:docChg>
  </pc:docChgLst>
  <pc:docChgLst>
    <pc:chgData name="João Delgado" userId="S::jdelgado@professores.epb.pt::54ea3201-007f-4311-a469-e4a4c2759f8a" providerId="AD" clId="Web-{29200C6A-7875-6C89-AE59-1B0EF4AA6B43}"/>
    <pc:docChg chg="addSld modSld">
      <pc:chgData name="João Delgado" userId="S::jdelgado@professores.epb.pt::54ea3201-007f-4311-a469-e4a4c2759f8a" providerId="AD" clId="Web-{29200C6A-7875-6C89-AE59-1B0EF4AA6B43}" dt="2024-10-30T18:49:14.649" v="94" actId="20577"/>
      <pc:docMkLst>
        <pc:docMk/>
      </pc:docMkLst>
      <pc:sldChg chg="modSp">
        <pc:chgData name="João Delgado" userId="S::jdelgado@professores.epb.pt::54ea3201-007f-4311-a469-e4a4c2759f8a" providerId="AD" clId="Web-{29200C6A-7875-6C89-AE59-1B0EF4AA6B43}" dt="2024-10-30T16:43:31.254" v="9" actId="20577"/>
        <pc:sldMkLst>
          <pc:docMk/>
          <pc:sldMk cId="278487644" sldId="286"/>
        </pc:sldMkLst>
        <pc:spChg chg="mod">
          <ac:chgData name="João Delgado" userId="S::jdelgado@professores.epb.pt::54ea3201-007f-4311-a469-e4a4c2759f8a" providerId="AD" clId="Web-{29200C6A-7875-6C89-AE59-1B0EF4AA6B43}" dt="2024-10-30T16:43:31.254" v="9" actId="20577"/>
          <ac:spMkLst>
            <pc:docMk/>
            <pc:sldMk cId="278487644" sldId="286"/>
            <ac:spMk id="3" creationId="{9265F3B8-D34F-B795-8EE7-A855554564D9}"/>
          </ac:spMkLst>
        </pc:spChg>
      </pc:sldChg>
      <pc:sldChg chg="modSp">
        <pc:chgData name="João Delgado" userId="S::jdelgado@professores.epb.pt::54ea3201-007f-4311-a469-e4a4c2759f8a" providerId="AD" clId="Web-{29200C6A-7875-6C89-AE59-1B0EF4AA6B43}" dt="2024-10-30T16:42:34.344" v="7" actId="20577"/>
        <pc:sldMkLst>
          <pc:docMk/>
          <pc:sldMk cId="9815233" sldId="287"/>
        </pc:sldMkLst>
        <pc:spChg chg="mod">
          <ac:chgData name="João Delgado" userId="S::jdelgado@professores.epb.pt::54ea3201-007f-4311-a469-e4a4c2759f8a" providerId="AD" clId="Web-{29200C6A-7875-6C89-AE59-1B0EF4AA6B43}" dt="2024-10-30T16:42:34.344" v="7" actId="20577"/>
          <ac:spMkLst>
            <pc:docMk/>
            <pc:sldMk cId="9815233" sldId="287"/>
            <ac:spMk id="3" creationId="{9265F3B8-D34F-B795-8EE7-A855554564D9}"/>
          </ac:spMkLst>
        </pc:spChg>
      </pc:sldChg>
      <pc:sldChg chg="modSp">
        <pc:chgData name="João Delgado" userId="S::jdelgado@professores.epb.pt::54ea3201-007f-4311-a469-e4a4c2759f8a" providerId="AD" clId="Web-{29200C6A-7875-6C89-AE59-1B0EF4AA6B43}" dt="2024-10-30T17:55:24.748" v="20" actId="20577"/>
        <pc:sldMkLst>
          <pc:docMk/>
          <pc:sldMk cId="3194389851" sldId="289"/>
        </pc:sldMkLst>
        <pc:spChg chg="mod">
          <ac:chgData name="João Delgado" userId="S::jdelgado@professores.epb.pt::54ea3201-007f-4311-a469-e4a4c2759f8a" providerId="AD" clId="Web-{29200C6A-7875-6C89-AE59-1B0EF4AA6B43}" dt="2024-10-30T17:55:24.748" v="20" actId="20577"/>
          <ac:spMkLst>
            <pc:docMk/>
            <pc:sldMk cId="3194389851" sldId="289"/>
            <ac:spMk id="3" creationId="{9265F3B8-D34F-B795-8EE7-A855554564D9}"/>
          </ac:spMkLst>
        </pc:spChg>
      </pc:sldChg>
      <pc:sldChg chg="modSp add replId">
        <pc:chgData name="João Delgado" userId="S::jdelgado@professores.epb.pt::54ea3201-007f-4311-a469-e4a4c2759f8a" providerId="AD" clId="Web-{29200C6A-7875-6C89-AE59-1B0EF4AA6B43}" dt="2024-10-30T18:38:59.660" v="83" actId="20577"/>
        <pc:sldMkLst>
          <pc:docMk/>
          <pc:sldMk cId="71663012" sldId="290"/>
        </pc:sldMkLst>
        <pc:spChg chg="mod">
          <ac:chgData name="João Delgado" userId="S::jdelgado@professores.epb.pt::54ea3201-007f-4311-a469-e4a4c2759f8a" providerId="AD" clId="Web-{29200C6A-7875-6C89-AE59-1B0EF4AA6B43}" dt="2024-10-30T18:38:59.660" v="83" actId="20577"/>
          <ac:spMkLst>
            <pc:docMk/>
            <pc:sldMk cId="71663012" sldId="290"/>
            <ac:spMk id="3" creationId="{9265F3B8-D34F-B795-8EE7-A855554564D9}"/>
          </ac:spMkLst>
        </pc:spChg>
      </pc:sldChg>
      <pc:sldChg chg="modSp add replId">
        <pc:chgData name="João Delgado" userId="S::jdelgado@professores.epb.pt::54ea3201-007f-4311-a469-e4a4c2759f8a" providerId="AD" clId="Web-{29200C6A-7875-6C89-AE59-1B0EF4AA6B43}" dt="2024-10-30T18:49:14.649" v="94" actId="20577"/>
        <pc:sldMkLst>
          <pc:docMk/>
          <pc:sldMk cId="3994008221" sldId="291"/>
        </pc:sldMkLst>
        <pc:spChg chg="mod">
          <ac:chgData name="João Delgado" userId="S::jdelgado@professores.epb.pt::54ea3201-007f-4311-a469-e4a4c2759f8a" providerId="AD" clId="Web-{29200C6A-7875-6C89-AE59-1B0EF4AA6B43}" dt="2024-10-30T18:49:14.649" v="94" actId="20577"/>
          <ac:spMkLst>
            <pc:docMk/>
            <pc:sldMk cId="3994008221" sldId="291"/>
            <ac:spMk id="3" creationId="{9265F3B8-D34F-B795-8EE7-A855554564D9}"/>
          </ac:spMkLst>
        </pc:spChg>
      </pc:sldChg>
    </pc:docChg>
  </pc:docChgLst>
  <pc:docChgLst>
    <pc:chgData name="João Delgado" userId="54ea3201-007f-4311-a469-e4a4c2759f8a" providerId="ADAL" clId="{C43C9D77-0278-4428-8217-5BB77B9426CF}"/>
    <pc:docChg chg="custSel addSld delSld modSld">
      <pc:chgData name="João Delgado" userId="54ea3201-007f-4311-a469-e4a4c2759f8a" providerId="ADAL" clId="{C43C9D77-0278-4428-8217-5BB77B9426CF}" dt="2024-10-06T17:41:15.314" v="499" actId="20577"/>
      <pc:docMkLst>
        <pc:docMk/>
      </pc:docMkLst>
      <pc:sldChg chg="modSp del mod">
        <pc:chgData name="João Delgado" userId="54ea3201-007f-4311-a469-e4a4c2759f8a" providerId="ADAL" clId="{C43C9D77-0278-4428-8217-5BB77B9426CF}" dt="2024-10-06T17:27:12.899" v="6" actId="47"/>
        <pc:sldMkLst>
          <pc:docMk/>
          <pc:sldMk cId="3654974687" sldId="265"/>
        </pc:sldMkLst>
        <pc:spChg chg="mod">
          <ac:chgData name="João Delgado" userId="54ea3201-007f-4311-a469-e4a4c2759f8a" providerId="ADAL" clId="{C43C9D77-0278-4428-8217-5BB77B9426CF}" dt="2024-10-06T17:26:04.383" v="5" actId="20577"/>
          <ac:spMkLst>
            <pc:docMk/>
            <pc:sldMk cId="3654974687" sldId="265"/>
            <ac:spMk id="3" creationId="{9265F3B8-D34F-B795-8EE7-A855554564D9}"/>
          </ac:spMkLst>
        </pc:spChg>
      </pc:sldChg>
      <pc:sldChg chg="modSp mod">
        <pc:chgData name="João Delgado" userId="54ea3201-007f-4311-a469-e4a4c2759f8a" providerId="ADAL" clId="{C43C9D77-0278-4428-8217-5BB77B9426CF}" dt="2024-10-06T17:27:46.359" v="12" actId="20577"/>
        <pc:sldMkLst>
          <pc:docMk/>
          <pc:sldMk cId="3816081151" sldId="266"/>
        </pc:sldMkLst>
        <pc:spChg chg="mod">
          <ac:chgData name="João Delgado" userId="54ea3201-007f-4311-a469-e4a4c2759f8a" providerId="ADAL" clId="{C43C9D77-0278-4428-8217-5BB77B9426CF}" dt="2024-10-06T17:27:46.359" v="12" actId="20577"/>
          <ac:spMkLst>
            <pc:docMk/>
            <pc:sldMk cId="3816081151" sldId="266"/>
            <ac:spMk id="3" creationId="{9265F3B8-D34F-B795-8EE7-A855554564D9}"/>
          </ac:spMkLst>
        </pc:spChg>
      </pc:sldChg>
      <pc:sldChg chg="del">
        <pc:chgData name="João Delgado" userId="54ea3201-007f-4311-a469-e4a4c2759f8a" providerId="ADAL" clId="{C43C9D77-0278-4428-8217-5BB77B9426CF}" dt="2024-10-06T17:27:55.605" v="13" actId="47"/>
        <pc:sldMkLst>
          <pc:docMk/>
          <pc:sldMk cId="3192595146" sldId="268"/>
        </pc:sldMkLst>
      </pc:sldChg>
      <pc:sldChg chg="modSp add mod">
        <pc:chgData name="João Delgado" userId="54ea3201-007f-4311-a469-e4a4c2759f8a" providerId="ADAL" clId="{C43C9D77-0278-4428-8217-5BB77B9426CF}" dt="2024-10-06T17:41:15.314" v="499" actId="20577"/>
        <pc:sldMkLst>
          <pc:docMk/>
          <pc:sldMk cId="1037768741" sldId="271"/>
        </pc:sldMkLst>
        <pc:spChg chg="mod">
          <ac:chgData name="João Delgado" userId="54ea3201-007f-4311-a469-e4a4c2759f8a" providerId="ADAL" clId="{C43C9D77-0278-4428-8217-5BB77B9426CF}" dt="2024-10-06T17:34:02.889" v="53" actId="20577"/>
          <ac:spMkLst>
            <pc:docMk/>
            <pc:sldMk cId="1037768741" sldId="271"/>
            <ac:spMk id="2" creationId="{03D8B6BB-BFF6-D3AA-7261-D6A2F9C08860}"/>
          </ac:spMkLst>
        </pc:spChg>
        <pc:spChg chg="mod">
          <ac:chgData name="João Delgado" userId="54ea3201-007f-4311-a469-e4a4c2759f8a" providerId="ADAL" clId="{C43C9D77-0278-4428-8217-5BB77B9426CF}" dt="2024-10-06T17:41:15.314" v="499" actId="20577"/>
          <ac:spMkLst>
            <pc:docMk/>
            <pc:sldMk cId="1037768741" sldId="271"/>
            <ac:spMk id="3" creationId="{9265F3B8-D34F-B795-8EE7-A855554564D9}"/>
          </ac:spMkLst>
        </pc:spChg>
      </pc:sldChg>
    </pc:docChg>
  </pc:docChgLst>
  <pc:docChgLst>
    <pc:chgData name="João Delgado" userId="S::jdelgado@professores.epb.pt::54ea3201-007f-4311-a469-e4a4c2759f8a" providerId="AD" clId="Web-{09B7790F-3311-4D57-C7B0-803A67197DA8}"/>
    <pc:docChg chg="modSld">
      <pc:chgData name="João Delgado" userId="S::jdelgado@professores.epb.pt::54ea3201-007f-4311-a469-e4a4c2759f8a" providerId="AD" clId="Web-{09B7790F-3311-4D57-C7B0-803A67197DA8}" dt="2024-10-07T09:54:35.013" v="2" actId="20577"/>
      <pc:docMkLst>
        <pc:docMk/>
      </pc:docMkLst>
      <pc:sldChg chg="modSp">
        <pc:chgData name="João Delgado" userId="S::jdelgado@professores.epb.pt::54ea3201-007f-4311-a469-e4a4c2759f8a" providerId="AD" clId="Web-{09B7790F-3311-4D57-C7B0-803A67197DA8}" dt="2024-10-07T09:54:35.013" v="2" actId="20577"/>
        <pc:sldMkLst>
          <pc:docMk/>
          <pc:sldMk cId="1507114969" sldId="261"/>
        </pc:sldMkLst>
        <pc:spChg chg="mod">
          <ac:chgData name="João Delgado" userId="S::jdelgado@professores.epb.pt::54ea3201-007f-4311-a469-e4a4c2759f8a" providerId="AD" clId="Web-{09B7790F-3311-4D57-C7B0-803A67197DA8}" dt="2024-10-07T09:54:35.013" v="2" actId="20577"/>
          <ac:spMkLst>
            <pc:docMk/>
            <pc:sldMk cId="1507114969" sldId="261"/>
            <ac:spMk id="3" creationId="{9265F3B8-D34F-B795-8EE7-A855554564D9}"/>
          </ac:spMkLst>
        </pc:spChg>
      </pc:sldChg>
    </pc:docChg>
  </pc:docChgLst>
  <pc:docChgLst>
    <pc:chgData name="João Delgado" userId="S::jdelgado@professores.epb.pt::54ea3201-007f-4311-a469-e4a4c2759f8a" providerId="AD" clId="Web-{567D29E2-2545-474F-4DAA-2B19F43BCB3C}"/>
    <pc:docChg chg="modSld">
      <pc:chgData name="João Delgado" userId="S::jdelgado@professores.epb.pt::54ea3201-007f-4311-a469-e4a4c2759f8a" providerId="AD" clId="Web-{567D29E2-2545-474F-4DAA-2B19F43BCB3C}" dt="2024-10-21T16:05:19.490" v="1" actId="20577"/>
      <pc:docMkLst>
        <pc:docMk/>
      </pc:docMkLst>
      <pc:sldChg chg="modSp">
        <pc:chgData name="João Delgado" userId="S::jdelgado@professores.epb.pt::54ea3201-007f-4311-a469-e4a4c2759f8a" providerId="AD" clId="Web-{567D29E2-2545-474F-4DAA-2B19F43BCB3C}" dt="2024-10-21T16:05:19.490" v="1" actId="20577"/>
        <pc:sldMkLst>
          <pc:docMk/>
          <pc:sldMk cId="3977808955" sldId="283"/>
        </pc:sldMkLst>
        <pc:spChg chg="mod">
          <ac:chgData name="João Delgado" userId="S::jdelgado@professores.epb.pt::54ea3201-007f-4311-a469-e4a4c2759f8a" providerId="AD" clId="Web-{567D29E2-2545-474F-4DAA-2B19F43BCB3C}" dt="2024-10-21T16:05:19.490" v="1" actId="20577"/>
          <ac:spMkLst>
            <pc:docMk/>
            <pc:sldMk cId="3977808955" sldId="283"/>
            <ac:spMk id="3" creationId="{9265F3B8-D34F-B795-8EE7-A855554564D9}"/>
          </ac:spMkLst>
        </pc:spChg>
      </pc:sldChg>
    </pc:docChg>
  </pc:docChgLst>
  <pc:docChgLst>
    <pc:chgData name="João Delgado" userId="S::jdelgado@professores.epb.pt::54ea3201-007f-4311-a469-e4a4c2759f8a" providerId="AD" clId="Web-{DCD98677-D4A0-BDCC-3149-44A886DE2839}"/>
    <pc:docChg chg="modSld">
      <pc:chgData name="João Delgado" userId="S::jdelgado@professores.epb.pt::54ea3201-007f-4311-a469-e4a4c2759f8a" providerId="AD" clId="Web-{DCD98677-D4A0-BDCC-3149-44A886DE2839}" dt="2024-11-05T11:35:27.680" v="10" actId="20577"/>
      <pc:docMkLst>
        <pc:docMk/>
      </pc:docMkLst>
      <pc:sldChg chg="modSp">
        <pc:chgData name="João Delgado" userId="S::jdelgado@professores.epb.pt::54ea3201-007f-4311-a469-e4a4c2759f8a" providerId="AD" clId="Web-{DCD98677-D4A0-BDCC-3149-44A886DE2839}" dt="2024-11-05T11:35:27.680" v="10" actId="20577"/>
        <pc:sldMkLst>
          <pc:docMk/>
          <pc:sldMk cId="3194389851" sldId="289"/>
        </pc:sldMkLst>
        <pc:spChg chg="mod">
          <ac:chgData name="João Delgado" userId="S::jdelgado@professores.epb.pt::54ea3201-007f-4311-a469-e4a4c2759f8a" providerId="AD" clId="Web-{DCD98677-D4A0-BDCC-3149-44A886DE2839}" dt="2024-11-05T11:35:27.680" v="10" actId="20577"/>
          <ac:spMkLst>
            <pc:docMk/>
            <pc:sldMk cId="3194389851" sldId="289"/>
            <ac:spMk id="3" creationId="{9265F3B8-D34F-B795-8EE7-A855554564D9}"/>
          </ac:spMkLst>
        </pc:spChg>
      </pc:sldChg>
    </pc:docChg>
  </pc:docChgLst>
  <pc:docChgLst>
    <pc:chgData name="João Delgado" userId="S::jdelgado@professores.epb.pt::54ea3201-007f-4311-a469-e4a4c2759f8a" providerId="AD" clId="Web-{D910C819-556C-1402-0C46-82335745F52F}"/>
    <pc:docChg chg="addSld delSld modSld sldOrd">
      <pc:chgData name="João Delgado" userId="S::jdelgado@professores.epb.pt::54ea3201-007f-4311-a469-e4a4c2759f8a" providerId="AD" clId="Web-{D910C819-556C-1402-0C46-82335745F52F}" dt="2024-10-07T16:25:56.127" v="50" actId="14100"/>
      <pc:docMkLst>
        <pc:docMk/>
      </pc:docMkLst>
      <pc:sldChg chg="ord">
        <pc:chgData name="João Delgado" userId="S::jdelgado@professores.epb.pt::54ea3201-007f-4311-a469-e4a4c2759f8a" providerId="AD" clId="Web-{D910C819-556C-1402-0C46-82335745F52F}" dt="2024-10-07T16:16:52.982" v="1"/>
        <pc:sldMkLst>
          <pc:docMk/>
          <pc:sldMk cId="737188052" sldId="269"/>
        </pc:sldMkLst>
      </pc:sldChg>
      <pc:sldChg chg="addSp delSp modSp add del replId">
        <pc:chgData name="João Delgado" userId="S::jdelgado@professores.epb.pt::54ea3201-007f-4311-a469-e4a4c2759f8a" providerId="AD" clId="Web-{D910C819-556C-1402-0C46-82335745F52F}" dt="2024-10-07T16:18:28.298" v="13" actId="14100"/>
        <pc:sldMkLst>
          <pc:docMk/>
          <pc:sldMk cId="90633055" sldId="272"/>
        </pc:sldMkLst>
        <pc:spChg chg="mod">
          <ac:chgData name="João Delgado" userId="S::jdelgado@professores.epb.pt::54ea3201-007f-4311-a469-e4a4c2759f8a" providerId="AD" clId="Web-{D910C819-556C-1402-0C46-82335745F52F}" dt="2024-10-07T16:17:44.033" v="7" actId="20577"/>
          <ac:spMkLst>
            <pc:docMk/>
            <pc:sldMk cId="90633055" sldId="272"/>
            <ac:spMk id="2" creationId="{03D8B6BB-BFF6-D3AA-7261-D6A2F9C08860}"/>
          </ac:spMkLst>
        </pc:spChg>
        <pc:spChg chg="del">
          <ac:chgData name="João Delgado" userId="S::jdelgado@professores.epb.pt::54ea3201-007f-4311-a469-e4a4c2759f8a" providerId="AD" clId="Web-{D910C819-556C-1402-0C46-82335745F52F}" dt="2024-10-07T16:18:13.297" v="11"/>
          <ac:spMkLst>
            <pc:docMk/>
            <pc:sldMk cId="90633055" sldId="272"/>
            <ac:spMk id="5" creationId="{E8E7600D-D125-323F-407B-FCAE029083E6}"/>
          </ac:spMkLst>
        </pc:spChg>
        <pc:picChg chg="add mod ord">
          <ac:chgData name="João Delgado" userId="S::jdelgado@professores.epb.pt::54ea3201-007f-4311-a469-e4a4c2759f8a" providerId="AD" clId="Web-{D910C819-556C-1402-0C46-82335745F52F}" dt="2024-10-07T16:18:28.298" v="13" actId="14100"/>
          <ac:picMkLst>
            <pc:docMk/>
            <pc:sldMk cId="90633055" sldId="272"/>
            <ac:picMk id="3" creationId="{6F739363-FB11-162C-8360-33F23B1BAAF8}"/>
          </ac:picMkLst>
        </pc:picChg>
        <pc:picChg chg="del">
          <ac:chgData name="João Delgado" userId="S::jdelgado@professores.epb.pt::54ea3201-007f-4311-a469-e4a4c2759f8a" providerId="AD" clId="Web-{D910C819-556C-1402-0C46-82335745F52F}" dt="2024-10-07T16:17:49.906" v="8"/>
          <ac:picMkLst>
            <pc:docMk/>
            <pc:sldMk cId="90633055" sldId="272"/>
            <ac:picMk id="7" creationId="{DA512916-05A4-6A85-E1FB-7105FCD78457}"/>
          </ac:picMkLst>
        </pc:picChg>
      </pc:sldChg>
      <pc:sldChg chg="add replId">
        <pc:chgData name="João Delgado" userId="S::jdelgado@professores.epb.pt::54ea3201-007f-4311-a469-e4a4c2759f8a" providerId="AD" clId="Web-{D910C819-556C-1402-0C46-82335745F52F}" dt="2024-10-07T16:18:41.486" v="14"/>
        <pc:sldMkLst>
          <pc:docMk/>
          <pc:sldMk cId="1519131831" sldId="273"/>
        </pc:sldMkLst>
      </pc:sldChg>
      <pc:sldChg chg="add del">
        <pc:chgData name="João Delgado" userId="S::jdelgado@professores.epb.pt::54ea3201-007f-4311-a469-e4a4c2759f8a" providerId="AD" clId="Web-{D910C819-556C-1402-0C46-82335745F52F}" dt="2024-10-07T16:17:59.328" v="10"/>
        <pc:sldMkLst>
          <pc:docMk/>
          <pc:sldMk cId="2533246710" sldId="273"/>
        </pc:sldMkLst>
      </pc:sldChg>
      <pc:sldChg chg="addSp delSp modSp add replId">
        <pc:chgData name="João Delgado" userId="S::jdelgado@professores.epb.pt::54ea3201-007f-4311-a469-e4a4c2759f8a" providerId="AD" clId="Web-{D910C819-556C-1402-0C46-82335745F52F}" dt="2024-10-07T16:23:05.417" v="25" actId="14100"/>
        <pc:sldMkLst>
          <pc:docMk/>
          <pc:sldMk cId="64694720" sldId="274"/>
        </pc:sldMkLst>
        <pc:spChg chg="mod">
          <ac:chgData name="João Delgado" userId="S::jdelgado@professores.epb.pt::54ea3201-007f-4311-a469-e4a4c2759f8a" providerId="AD" clId="Web-{D910C819-556C-1402-0C46-82335745F52F}" dt="2024-10-07T16:22:34.619" v="21" actId="20577"/>
          <ac:spMkLst>
            <pc:docMk/>
            <pc:sldMk cId="64694720" sldId="274"/>
            <ac:spMk id="2" creationId="{03D8B6BB-BFF6-D3AA-7261-D6A2F9C08860}"/>
          </ac:spMkLst>
        </pc:spChg>
        <pc:spChg chg="add del mod">
          <ac:chgData name="João Delgado" userId="S::jdelgado@professores.epb.pt::54ea3201-007f-4311-a469-e4a4c2759f8a" providerId="AD" clId="Web-{D910C819-556C-1402-0C46-82335745F52F}" dt="2024-10-07T16:22:51.292" v="23"/>
          <ac:spMkLst>
            <pc:docMk/>
            <pc:sldMk cId="64694720" sldId="274"/>
            <ac:spMk id="5" creationId="{9A33B800-0369-AAFE-2083-C590E9042A6C}"/>
          </ac:spMkLst>
        </pc:spChg>
        <pc:picChg chg="del">
          <ac:chgData name="João Delgado" userId="S::jdelgado@professores.epb.pt::54ea3201-007f-4311-a469-e4a4c2759f8a" providerId="AD" clId="Web-{D910C819-556C-1402-0C46-82335745F52F}" dt="2024-10-07T16:22:47.839" v="22"/>
          <ac:picMkLst>
            <pc:docMk/>
            <pc:sldMk cId="64694720" sldId="274"/>
            <ac:picMk id="3" creationId="{6F739363-FB11-162C-8360-33F23B1BAAF8}"/>
          </ac:picMkLst>
        </pc:picChg>
        <pc:picChg chg="add mod ord">
          <ac:chgData name="João Delgado" userId="S::jdelgado@professores.epb.pt::54ea3201-007f-4311-a469-e4a4c2759f8a" providerId="AD" clId="Web-{D910C819-556C-1402-0C46-82335745F52F}" dt="2024-10-07T16:23:05.417" v="25" actId="14100"/>
          <ac:picMkLst>
            <pc:docMk/>
            <pc:sldMk cId="64694720" sldId="274"/>
            <ac:picMk id="6" creationId="{156916DD-0780-B318-22B4-FB889BC51798}"/>
          </ac:picMkLst>
        </pc:picChg>
      </pc:sldChg>
      <pc:sldChg chg="addSp delSp modSp add replId">
        <pc:chgData name="João Delgado" userId="S::jdelgado@professores.epb.pt::54ea3201-007f-4311-a469-e4a4c2759f8a" providerId="AD" clId="Web-{D910C819-556C-1402-0C46-82335745F52F}" dt="2024-10-07T16:24:33.452" v="36" actId="14100"/>
        <pc:sldMkLst>
          <pc:docMk/>
          <pc:sldMk cId="2245208562" sldId="275"/>
        </pc:sldMkLst>
        <pc:spChg chg="mod">
          <ac:chgData name="João Delgado" userId="S::jdelgado@professores.epb.pt::54ea3201-007f-4311-a469-e4a4c2759f8a" providerId="AD" clId="Web-{D910C819-556C-1402-0C46-82335745F52F}" dt="2024-10-07T16:24:13.779" v="32" actId="20577"/>
          <ac:spMkLst>
            <pc:docMk/>
            <pc:sldMk cId="2245208562" sldId="275"/>
            <ac:spMk id="2" creationId="{03D8B6BB-BFF6-D3AA-7261-D6A2F9C08860}"/>
          </ac:spMkLst>
        </pc:spChg>
        <pc:spChg chg="add del mod">
          <ac:chgData name="João Delgado" userId="S::jdelgado@professores.epb.pt::54ea3201-007f-4311-a469-e4a4c2759f8a" providerId="AD" clId="Web-{D910C819-556C-1402-0C46-82335745F52F}" dt="2024-10-07T16:24:20.530" v="34"/>
          <ac:spMkLst>
            <pc:docMk/>
            <pc:sldMk cId="2245208562" sldId="275"/>
            <ac:spMk id="4" creationId="{88DB7929-4986-6712-9118-14E8DF6610C4}"/>
          </ac:spMkLst>
        </pc:spChg>
        <pc:picChg chg="add mod ord">
          <ac:chgData name="João Delgado" userId="S::jdelgado@professores.epb.pt::54ea3201-007f-4311-a469-e4a4c2759f8a" providerId="AD" clId="Web-{D910C819-556C-1402-0C46-82335745F52F}" dt="2024-10-07T16:24:33.452" v="36" actId="14100"/>
          <ac:picMkLst>
            <pc:docMk/>
            <pc:sldMk cId="2245208562" sldId="275"/>
            <ac:picMk id="5" creationId="{E52F18BC-6564-885E-5A1A-27C0D52ACA52}"/>
          </ac:picMkLst>
        </pc:picChg>
        <pc:picChg chg="del">
          <ac:chgData name="João Delgado" userId="S::jdelgado@professores.epb.pt::54ea3201-007f-4311-a469-e4a4c2759f8a" providerId="AD" clId="Web-{D910C819-556C-1402-0C46-82335745F52F}" dt="2024-10-07T16:24:17.592" v="33"/>
          <ac:picMkLst>
            <pc:docMk/>
            <pc:sldMk cId="2245208562" sldId="275"/>
            <ac:picMk id="6" creationId="{156916DD-0780-B318-22B4-FB889BC51798}"/>
          </ac:picMkLst>
        </pc:picChg>
      </pc:sldChg>
      <pc:sldChg chg="addSp delSp modSp add replId">
        <pc:chgData name="João Delgado" userId="S::jdelgado@professores.epb.pt::54ea3201-007f-4311-a469-e4a4c2759f8a" providerId="AD" clId="Web-{D910C819-556C-1402-0C46-82335745F52F}" dt="2024-10-07T16:25:56.127" v="50" actId="14100"/>
        <pc:sldMkLst>
          <pc:docMk/>
          <pc:sldMk cId="3579182833" sldId="276"/>
        </pc:sldMkLst>
        <pc:spChg chg="mod">
          <ac:chgData name="João Delgado" userId="S::jdelgado@professores.epb.pt::54ea3201-007f-4311-a469-e4a4c2759f8a" providerId="AD" clId="Web-{D910C819-556C-1402-0C46-82335745F52F}" dt="2024-10-07T16:25:41.657" v="46" actId="20577"/>
          <ac:spMkLst>
            <pc:docMk/>
            <pc:sldMk cId="3579182833" sldId="276"/>
            <ac:spMk id="2" creationId="{03D8B6BB-BFF6-D3AA-7261-D6A2F9C08860}"/>
          </ac:spMkLst>
        </pc:spChg>
        <pc:spChg chg="add del mod">
          <ac:chgData name="João Delgado" userId="S::jdelgado@professores.epb.pt::54ea3201-007f-4311-a469-e4a4c2759f8a" providerId="AD" clId="Web-{D910C819-556C-1402-0C46-82335745F52F}" dt="2024-10-07T16:25:47.111" v="48"/>
          <ac:spMkLst>
            <pc:docMk/>
            <pc:sldMk cId="3579182833" sldId="276"/>
            <ac:spMk id="4" creationId="{66BA523B-E65E-D4AF-1BD8-B0BDAE57A6C9}"/>
          </ac:spMkLst>
        </pc:spChg>
        <pc:picChg chg="del">
          <ac:chgData name="João Delgado" userId="S::jdelgado@professores.epb.pt::54ea3201-007f-4311-a469-e4a4c2759f8a" providerId="AD" clId="Web-{D910C819-556C-1402-0C46-82335745F52F}" dt="2024-10-07T16:25:45.439" v="47"/>
          <ac:picMkLst>
            <pc:docMk/>
            <pc:sldMk cId="3579182833" sldId="276"/>
            <ac:picMk id="5" creationId="{E52F18BC-6564-885E-5A1A-27C0D52ACA52}"/>
          </ac:picMkLst>
        </pc:picChg>
        <pc:picChg chg="add mod ord">
          <ac:chgData name="João Delgado" userId="S::jdelgado@professores.epb.pt::54ea3201-007f-4311-a469-e4a4c2759f8a" providerId="AD" clId="Web-{D910C819-556C-1402-0C46-82335745F52F}" dt="2024-10-07T16:25:56.127" v="50" actId="14100"/>
          <ac:picMkLst>
            <pc:docMk/>
            <pc:sldMk cId="3579182833" sldId="276"/>
            <ac:picMk id="6" creationId="{47068687-52B7-56F8-0E4C-07AF5A40B162}"/>
          </ac:picMkLst>
        </pc:picChg>
      </pc:sldChg>
    </pc:docChg>
  </pc:docChgLst>
  <pc:docChgLst>
    <pc:chgData name="João Delgado" userId="S::jdelgado@professores.epb.pt::54ea3201-007f-4311-a469-e4a4c2759f8a" providerId="AD" clId="Web-{B363CF99-DC2A-2AB1-76E7-8A60E316D270}"/>
    <pc:docChg chg="modSld">
      <pc:chgData name="João Delgado" userId="S::jdelgado@professores.epb.pt::54ea3201-007f-4311-a469-e4a4c2759f8a" providerId="AD" clId="Web-{B363CF99-DC2A-2AB1-76E7-8A60E316D270}" dt="2024-10-25T12:01:37.736" v="106" actId="20577"/>
      <pc:docMkLst>
        <pc:docMk/>
      </pc:docMkLst>
      <pc:sldChg chg="modSp">
        <pc:chgData name="João Delgado" userId="S::jdelgado@professores.epb.pt::54ea3201-007f-4311-a469-e4a4c2759f8a" providerId="AD" clId="Web-{B363CF99-DC2A-2AB1-76E7-8A60E316D270}" dt="2024-10-25T11:57:54.447" v="96" actId="20577"/>
        <pc:sldMkLst>
          <pc:docMk/>
          <pc:sldMk cId="1476855000" sldId="288"/>
        </pc:sldMkLst>
        <pc:spChg chg="mod">
          <ac:chgData name="João Delgado" userId="S::jdelgado@professores.epb.pt::54ea3201-007f-4311-a469-e4a4c2759f8a" providerId="AD" clId="Web-{B363CF99-DC2A-2AB1-76E7-8A60E316D270}" dt="2024-10-25T11:57:54.447" v="96" actId="20577"/>
          <ac:spMkLst>
            <pc:docMk/>
            <pc:sldMk cId="1476855000" sldId="288"/>
            <ac:spMk id="3" creationId="{9265F3B8-D34F-B795-8EE7-A855554564D9}"/>
          </ac:spMkLst>
        </pc:spChg>
      </pc:sldChg>
      <pc:sldChg chg="modSp">
        <pc:chgData name="João Delgado" userId="S::jdelgado@professores.epb.pt::54ea3201-007f-4311-a469-e4a4c2759f8a" providerId="AD" clId="Web-{B363CF99-DC2A-2AB1-76E7-8A60E316D270}" dt="2024-10-25T12:01:37.736" v="106" actId="20577"/>
        <pc:sldMkLst>
          <pc:docMk/>
          <pc:sldMk cId="3194389851" sldId="289"/>
        </pc:sldMkLst>
        <pc:spChg chg="mod">
          <ac:chgData name="João Delgado" userId="S::jdelgado@professores.epb.pt::54ea3201-007f-4311-a469-e4a4c2759f8a" providerId="AD" clId="Web-{B363CF99-DC2A-2AB1-76E7-8A60E316D270}" dt="2024-10-25T12:01:37.736" v="106" actId="20577"/>
          <ac:spMkLst>
            <pc:docMk/>
            <pc:sldMk cId="3194389851" sldId="289"/>
            <ac:spMk id="3" creationId="{9265F3B8-D34F-B795-8EE7-A855554564D9}"/>
          </ac:spMkLst>
        </pc:spChg>
      </pc:sldChg>
    </pc:docChg>
  </pc:docChgLst>
  <pc:docChgLst>
    <pc:chgData name="João Delgado" userId="S::jdelgado@professores.epb.pt::54ea3201-007f-4311-a469-e4a4c2759f8a" providerId="AD" clId="Web-{00A05061-6F5E-9F55-B60D-B5ABFEED0E5F}"/>
    <pc:docChg chg="modSld">
      <pc:chgData name="João Delgado" userId="S::jdelgado@professores.epb.pt::54ea3201-007f-4311-a469-e4a4c2759f8a" providerId="AD" clId="Web-{00A05061-6F5E-9F55-B60D-B5ABFEED0E5F}" dt="2024-10-06T19:08:18.613" v="5" actId="14100"/>
      <pc:docMkLst>
        <pc:docMk/>
      </pc:docMkLst>
      <pc:sldChg chg="modSp">
        <pc:chgData name="João Delgado" userId="S::jdelgado@professores.epb.pt::54ea3201-007f-4311-a469-e4a4c2759f8a" providerId="AD" clId="Web-{00A05061-6F5E-9F55-B60D-B5ABFEED0E5F}" dt="2024-10-06T19:08:18.613" v="5" actId="14100"/>
        <pc:sldMkLst>
          <pc:docMk/>
          <pc:sldMk cId="1037768741" sldId="271"/>
        </pc:sldMkLst>
        <pc:spChg chg="mod">
          <ac:chgData name="João Delgado" userId="S::jdelgado@professores.epb.pt::54ea3201-007f-4311-a469-e4a4c2759f8a" providerId="AD" clId="Web-{00A05061-6F5E-9F55-B60D-B5ABFEED0E5F}" dt="2024-10-06T19:08:18.613" v="5" actId="14100"/>
          <ac:spMkLst>
            <pc:docMk/>
            <pc:sldMk cId="1037768741" sldId="271"/>
            <ac:spMk id="3" creationId="{9265F3B8-D34F-B795-8EE7-A855554564D9}"/>
          </ac:spMkLst>
        </pc:spChg>
      </pc:sldChg>
    </pc:docChg>
  </pc:docChgLst>
  <pc:docChgLst>
    <pc:chgData name="João Delgado" userId="S::jdelgado@professores.epb.pt::54ea3201-007f-4311-a469-e4a4c2759f8a" providerId="AD" clId="Web-{EC3CA713-06A6-7A00-D138-F0C007B1B116}"/>
    <pc:docChg chg="addSld modSld sldOrd">
      <pc:chgData name="João Delgado" userId="S::jdelgado@professores.epb.pt::54ea3201-007f-4311-a469-e4a4c2759f8a" providerId="AD" clId="Web-{EC3CA713-06A6-7A00-D138-F0C007B1B116}" dt="2024-10-25T10:50:40.547" v="281" actId="20577"/>
      <pc:docMkLst>
        <pc:docMk/>
      </pc:docMkLst>
      <pc:sldChg chg="modSp">
        <pc:chgData name="João Delgado" userId="S::jdelgado@professores.epb.pt::54ea3201-007f-4311-a469-e4a4c2759f8a" providerId="AD" clId="Web-{EC3CA713-06A6-7A00-D138-F0C007B1B116}" dt="2024-10-25T10:12:11.005" v="6" actId="20577"/>
        <pc:sldMkLst>
          <pc:docMk/>
          <pc:sldMk cId="278487644" sldId="286"/>
        </pc:sldMkLst>
        <pc:spChg chg="mod">
          <ac:chgData name="João Delgado" userId="S::jdelgado@professores.epb.pt::54ea3201-007f-4311-a469-e4a4c2759f8a" providerId="AD" clId="Web-{EC3CA713-06A6-7A00-D138-F0C007B1B116}" dt="2024-10-25T10:12:11.005" v="6" actId="20577"/>
          <ac:spMkLst>
            <pc:docMk/>
            <pc:sldMk cId="278487644" sldId="286"/>
            <ac:spMk id="3" creationId="{9265F3B8-D34F-B795-8EE7-A855554564D9}"/>
          </ac:spMkLst>
        </pc:spChg>
      </pc:sldChg>
      <pc:sldChg chg="add ord replId">
        <pc:chgData name="João Delgado" userId="S::jdelgado@professores.epb.pt::54ea3201-007f-4311-a469-e4a4c2759f8a" providerId="AD" clId="Web-{EC3CA713-06A6-7A00-D138-F0C007B1B116}" dt="2024-10-25T10:13:06.491" v="7"/>
        <pc:sldMkLst>
          <pc:docMk/>
          <pc:sldMk cId="9815233" sldId="287"/>
        </pc:sldMkLst>
      </pc:sldChg>
      <pc:sldChg chg="modSp add replId">
        <pc:chgData name="João Delgado" userId="S::jdelgado@professores.epb.pt::54ea3201-007f-4311-a469-e4a4c2759f8a" providerId="AD" clId="Web-{EC3CA713-06A6-7A00-D138-F0C007B1B116}" dt="2024-10-25T10:42:05.184" v="45" actId="20577"/>
        <pc:sldMkLst>
          <pc:docMk/>
          <pc:sldMk cId="1476855000" sldId="288"/>
        </pc:sldMkLst>
        <pc:spChg chg="mod">
          <ac:chgData name="João Delgado" userId="S::jdelgado@professores.epb.pt::54ea3201-007f-4311-a469-e4a4c2759f8a" providerId="AD" clId="Web-{EC3CA713-06A6-7A00-D138-F0C007B1B116}" dt="2024-10-25T10:22:37.633" v="13" actId="20577"/>
          <ac:spMkLst>
            <pc:docMk/>
            <pc:sldMk cId="1476855000" sldId="288"/>
            <ac:spMk id="2" creationId="{03D8B6BB-BFF6-D3AA-7261-D6A2F9C08860}"/>
          </ac:spMkLst>
        </pc:spChg>
        <pc:spChg chg="mod">
          <ac:chgData name="João Delgado" userId="S::jdelgado@professores.epb.pt::54ea3201-007f-4311-a469-e4a4c2759f8a" providerId="AD" clId="Web-{EC3CA713-06A6-7A00-D138-F0C007B1B116}" dt="2024-10-25T10:42:05.184" v="45" actId="20577"/>
          <ac:spMkLst>
            <pc:docMk/>
            <pc:sldMk cId="1476855000" sldId="288"/>
            <ac:spMk id="3" creationId="{9265F3B8-D34F-B795-8EE7-A855554564D9}"/>
          </ac:spMkLst>
        </pc:spChg>
      </pc:sldChg>
      <pc:sldChg chg="modSp add replId">
        <pc:chgData name="João Delgado" userId="S::jdelgado@professores.epb.pt::54ea3201-007f-4311-a469-e4a4c2759f8a" providerId="AD" clId="Web-{EC3CA713-06A6-7A00-D138-F0C007B1B116}" dt="2024-10-25T10:50:40.547" v="281" actId="20577"/>
        <pc:sldMkLst>
          <pc:docMk/>
          <pc:sldMk cId="3194389851" sldId="289"/>
        </pc:sldMkLst>
        <pc:spChg chg="mod">
          <ac:chgData name="João Delgado" userId="S::jdelgado@professores.epb.pt::54ea3201-007f-4311-a469-e4a4c2759f8a" providerId="AD" clId="Web-{EC3CA713-06A6-7A00-D138-F0C007B1B116}" dt="2024-10-25T10:50:40.547" v="281" actId="20577"/>
          <ac:spMkLst>
            <pc:docMk/>
            <pc:sldMk cId="3194389851" sldId="289"/>
            <ac:spMk id="3" creationId="{9265F3B8-D34F-B795-8EE7-A855554564D9}"/>
          </ac:spMkLst>
        </pc:spChg>
      </pc:sldChg>
    </pc:docChg>
  </pc:docChgLst>
  <pc:docChgLst>
    <pc:chgData name="João Delgado" userId="S::jdelgado@professores.epb.pt::54ea3201-007f-4311-a469-e4a4c2759f8a" providerId="AD" clId="Web-{6ED34805-A6A4-21B5-B648-3D2E17A08795}"/>
    <pc:docChg chg="modSld">
      <pc:chgData name="João Delgado" userId="S::jdelgado@professores.epb.pt::54ea3201-007f-4311-a469-e4a4c2759f8a" providerId="AD" clId="Web-{6ED34805-A6A4-21B5-B648-3D2E17A08795}" dt="2024-11-01T15:36:39.913" v="22" actId="20577"/>
      <pc:docMkLst>
        <pc:docMk/>
      </pc:docMkLst>
      <pc:sldChg chg="modSp">
        <pc:chgData name="João Delgado" userId="S::jdelgado@professores.epb.pt::54ea3201-007f-4311-a469-e4a4c2759f8a" providerId="AD" clId="Web-{6ED34805-A6A4-21B5-B648-3D2E17A08795}" dt="2024-11-01T15:36:39.913" v="22" actId="20577"/>
        <pc:sldMkLst>
          <pc:docMk/>
          <pc:sldMk cId="3194389851" sldId="289"/>
        </pc:sldMkLst>
        <pc:spChg chg="mod">
          <ac:chgData name="João Delgado" userId="S::jdelgado@professores.epb.pt::54ea3201-007f-4311-a469-e4a4c2759f8a" providerId="AD" clId="Web-{6ED34805-A6A4-21B5-B648-3D2E17A08795}" dt="2024-11-01T15:36:39.913" v="22" actId="20577"/>
          <ac:spMkLst>
            <pc:docMk/>
            <pc:sldMk cId="3194389851" sldId="289"/>
            <ac:spMk id="3" creationId="{9265F3B8-D34F-B795-8EE7-A855554564D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mailto:joaosilva@epb.co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mailto:josesousa@epb.com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oracle.com/java/technologies/downloads/#jdk22-window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JAVA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8B6BB-BFF6-D3AA-7261-D6A2F9C08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err="1">
                <a:latin typeface="Segoe UI"/>
                <a:cs typeface="Segoe UI"/>
              </a:rPr>
              <a:t>Declaração</a:t>
            </a:r>
            <a:r>
              <a:rPr lang="en-US" sz="4000">
                <a:latin typeface="Segoe UI"/>
                <a:cs typeface="Segoe UI"/>
              </a:rPr>
              <a:t> de </a:t>
            </a:r>
            <a:r>
              <a:rPr lang="en-US" sz="4000" err="1">
                <a:latin typeface="Segoe UI"/>
                <a:cs typeface="Segoe UI"/>
              </a:rPr>
              <a:t>variáveis</a:t>
            </a:r>
            <a:r>
              <a:rPr lang="en-US" sz="4000">
                <a:latin typeface="Segoe UI"/>
                <a:cs typeface="Segoe UI"/>
              </a:rPr>
              <a:t> </a:t>
            </a:r>
            <a:r>
              <a:rPr lang="en-US" sz="4000" err="1">
                <a:latin typeface="Segoe UI"/>
                <a:cs typeface="Segoe UI"/>
              </a:rPr>
              <a:t>em</a:t>
            </a:r>
            <a:r>
              <a:rPr lang="en-US" sz="4000">
                <a:latin typeface="Segoe UI"/>
                <a:cs typeface="Segoe UI"/>
              </a:rPr>
              <a:t> Java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65F3B8-D34F-B795-8EE7-A855554564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3953"/>
          </a:xfrm>
          <a:solidFill>
            <a:schemeClr val="bg1"/>
          </a:solidFill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PT" sz="240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Declarar diversas variáveis do mesmo tipo:</a:t>
            </a:r>
          </a:p>
          <a:p>
            <a:pPr marL="0" indent="0">
              <a:buNone/>
            </a:pPr>
            <a:r>
              <a:rPr lang="pl-PL" sz="2400" b="0" i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int x = 5, y = 6, z = 50;</a:t>
            </a:r>
          </a:p>
          <a:p>
            <a:pPr marL="0" indent="0">
              <a:buNone/>
            </a:pPr>
            <a:r>
              <a:rPr lang="pl-PL" sz="2400" b="0" i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System.out.println(x + y + z);</a:t>
            </a:r>
            <a:endParaRPr lang="pt-PT" sz="2400" b="0" i="0">
              <a:solidFill>
                <a:srgbClr val="000000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>
              <a:buNone/>
            </a:pPr>
            <a:endParaRPr lang="pt-PT" sz="240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pt-PT" sz="2400">
                <a:latin typeface="Verdana" panose="020B0604030504040204" pitchFamily="34" charset="0"/>
                <a:ea typeface="Verdana" panose="020B0604030504040204" pitchFamily="34" charset="0"/>
              </a:rPr>
              <a:t>As regras gerais para nomear variáveis ​​são: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pt-PT" sz="1800">
                <a:latin typeface="Verdana" panose="020B0604030504040204" pitchFamily="34" charset="0"/>
                <a:ea typeface="Verdana" panose="020B0604030504040204" pitchFamily="34" charset="0"/>
              </a:rPr>
              <a:t>Os nomes podem conter letras, dígitos, sublinhados e cifrões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pt-PT" sz="1800">
                <a:latin typeface="Verdana" panose="020B0604030504040204" pitchFamily="34" charset="0"/>
                <a:ea typeface="Verdana" panose="020B0604030504040204" pitchFamily="34" charset="0"/>
              </a:rPr>
              <a:t>Os nomes devem começar com uma letra, $ ou _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pt-PT" sz="1800">
                <a:latin typeface="Verdana" panose="020B0604030504040204" pitchFamily="34" charset="0"/>
                <a:ea typeface="Verdana" panose="020B0604030504040204" pitchFamily="34" charset="0"/>
              </a:rPr>
              <a:t>Os nomes devem começar com uma letra minúscula e não podem conter espaços em branco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pt-PT" sz="1800">
                <a:latin typeface="Verdana" panose="020B0604030504040204" pitchFamily="34" charset="0"/>
                <a:ea typeface="Verdana" panose="020B0604030504040204" pitchFamily="34" charset="0"/>
              </a:rPr>
              <a:t>Os nomes diferenciam maiúsculas de minúsculas ("</a:t>
            </a:r>
            <a:r>
              <a:rPr lang="pt-PT" sz="1800" err="1">
                <a:latin typeface="Verdana" panose="020B0604030504040204" pitchFamily="34" charset="0"/>
                <a:ea typeface="Verdana" panose="020B0604030504040204" pitchFamily="34" charset="0"/>
              </a:rPr>
              <a:t>meuVar</a:t>
            </a:r>
            <a:r>
              <a:rPr lang="pt-PT" sz="1800">
                <a:latin typeface="Verdana" panose="020B0604030504040204" pitchFamily="34" charset="0"/>
                <a:ea typeface="Verdana" panose="020B0604030504040204" pitchFamily="34" charset="0"/>
              </a:rPr>
              <a:t>" e "</a:t>
            </a:r>
            <a:r>
              <a:rPr lang="pt-PT" sz="1800" err="1">
                <a:latin typeface="Verdana" panose="020B0604030504040204" pitchFamily="34" charset="0"/>
                <a:ea typeface="Verdana" panose="020B0604030504040204" pitchFamily="34" charset="0"/>
              </a:rPr>
              <a:t>meuvar</a:t>
            </a:r>
            <a:r>
              <a:rPr lang="pt-PT" sz="1800">
                <a:latin typeface="Verdana" panose="020B0604030504040204" pitchFamily="34" charset="0"/>
                <a:ea typeface="Verdana" panose="020B0604030504040204" pitchFamily="34" charset="0"/>
              </a:rPr>
              <a:t>" são variáveis ​​diferentes)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pt-PT" sz="1800">
                <a:latin typeface="Verdana" panose="020B0604030504040204" pitchFamily="34" charset="0"/>
                <a:ea typeface="Verdana" panose="020B0604030504040204" pitchFamily="34" charset="0"/>
              </a:rPr>
              <a:t>Palavras reservadas (como palavras-chave Java, como </a:t>
            </a:r>
            <a:r>
              <a:rPr lang="pt-PT" sz="1800" err="1">
                <a:latin typeface="Verdana" panose="020B0604030504040204" pitchFamily="34" charset="0"/>
                <a:ea typeface="Verdana" panose="020B0604030504040204" pitchFamily="34" charset="0"/>
              </a:rPr>
              <a:t>int</a:t>
            </a:r>
            <a:r>
              <a:rPr lang="pt-PT" sz="1800">
                <a:latin typeface="Verdana" panose="020B0604030504040204" pitchFamily="34" charset="0"/>
                <a:ea typeface="Verdana" panose="020B0604030504040204" pitchFamily="34" charset="0"/>
              </a:rPr>
              <a:t> ou </a:t>
            </a:r>
            <a:r>
              <a:rPr lang="pt-PT" sz="1800" err="1">
                <a:latin typeface="Verdana" panose="020B0604030504040204" pitchFamily="34" charset="0"/>
                <a:ea typeface="Verdana" panose="020B0604030504040204" pitchFamily="34" charset="0"/>
              </a:rPr>
              <a:t>boolean</a:t>
            </a:r>
            <a:r>
              <a:rPr lang="pt-PT" sz="1800">
                <a:latin typeface="Verdana" panose="020B0604030504040204" pitchFamily="34" charset="0"/>
                <a:ea typeface="Verdana" panose="020B0604030504040204" pitchFamily="34" charset="0"/>
              </a:rPr>
              <a:t>) não podem ser usadas como nomes</a:t>
            </a:r>
            <a:br>
              <a:rPr lang="en-US" sz="2400">
                <a:latin typeface="Verdana" panose="020B0604030504040204" pitchFamily="34" charset="0"/>
                <a:ea typeface="Verdana" panose="020B0604030504040204" pitchFamily="34" charset="0"/>
              </a:rPr>
            </a:br>
            <a:endParaRPr lang="en-US" sz="240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>
              <a:buNone/>
            </a:pPr>
            <a:br>
              <a:rPr lang="en-US"/>
            </a:br>
            <a:br>
              <a:rPr lang="en-US"/>
            </a:br>
            <a:endParaRPr lang="en-US">
              <a:solidFill>
                <a:srgbClr val="FF0000"/>
              </a:solidFill>
            </a:endParaRPr>
          </a:p>
          <a:p>
            <a:endParaRPr lang="en-US" sz="2000">
              <a:solidFill>
                <a:srgbClr val="FF0000"/>
              </a:solidFill>
              <a:latin typeface="Verdana"/>
              <a:ea typeface="Verdana"/>
            </a:endParaRP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0811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8B6BB-BFF6-D3AA-7261-D6A2F9C08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err="1">
                <a:latin typeface="Segoe UI"/>
                <a:cs typeface="Segoe UI"/>
              </a:rPr>
              <a:t>Tipos</a:t>
            </a:r>
            <a:r>
              <a:rPr lang="en-US" sz="4000">
                <a:latin typeface="Segoe UI"/>
                <a:cs typeface="Segoe UI"/>
              </a:rPr>
              <a:t> de dados </a:t>
            </a:r>
            <a:r>
              <a:rPr lang="en-US" sz="4000" err="1">
                <a:latin typeface="Segoe UI"/>
                <a:cs typeface="Segoe UI"/>
              </a:rPr>
              <a:t>primitivos</a:t>
            </a:r>
            <a:r>
              <a:rPr lang="en-US" sz="4000">
                <a:latin typeface="Segoe UI"/>
                <a:cs typeface="Segoe UI"/>
              </a:rPr>
              <a:t> </a:t>
            </a:r>
            <a:r>
              <a:rPr lang="en-US" sz="4000" err="1">
                <a:latin typeface="Segoe UI"/>
                <a:cs typeface="Segoe UI"/>
              </a:rPr>
              <a:t>em</a:t>
            </a:r>
            <a:r>
              <a:rPr lang="en-US" sz="4000">
                <a:latin typeface="Segoe UI"/>
                <a:cs typeface="Segoe UI"/>
              </a:rPr>
              <a:t> Java</a:t>
            </a:r>
            <a:endParaRPr lang="en-US"/>
          </a:p>
        </p:txBody>
      </p:sp>
      <p:sp>
        <p:nvSpPr>
          <p:cNvPr id="5" name="Marcador de Posição de Conteúdo 4">
            <a:extLst>
              <a:ext uri="{FF2B5EF4-FFF2-40B4-BE49-F238E27FC236}">
                <a16:creationId xmlns:a16="http://schemas.microsoft.com/office/drawing/2014/main" id="{E8E7600D-D125-323F-407B-FCAE029083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DA512916-05A4-6A85-E1FB-7105FCD784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60772"/>
            <a:ext cx="9446523" cy="5297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7249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8B6BB-BFF6-D3AA-7261-D6A2F9C08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err="1">
                <a:latin typeface="Segoe UI"/>
                <a:cs typeface="Segoe UI"/>
              </a:rPr>
              <a:t>Conversão</a:t>
            </a:r>
            <a:r>
              <a:rPr lang="en-US" sz="4000">
                <a:latin typeface="Segoe UI"/>
                <a:cs typeface="Segoe UI"/>
              </a:rPr>
              <a:t> de </a:t>
            </a:r>
            <a:r>
              <a:rPr lang="en-US" sz="4000" err="1">
                <a:latin typeface="Segoe UI"/>
                <a:cs typeface="Segoe UI"/>
              </a:rPr>
              <a:t>tipo</a:t>
            </a:r>
            <a:r>
              <a:rPr lang="en-US" sz="4000">
                <a:latin typeface="Segoe UI"/>
                <a:cs typeface="Segoe UI"/>
              </a:rPr>
              <a:t> (Casting) </a:t>
            </a:r>
            <a:r>
              <a:rPr lang="en-US" sz="4000" err="1">
                <a:latin typeface="Segoe UI"/>
                <a:cs typeface="Segoe UI"/>
              </a:rPr>
              <a:t>em</a:t>
            </a:r>
            <a:r>
              <a:rPr lang="en-US" sz="4000">
                <a:latin typeface="Segoe UI"/>
                <a:cs typeface="Segoe UI"/>
              </a:rPr>
              <a:t> Java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65F3B8-D34F-B795-8EE7-A855554564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3953"/>
          </a:xfrm>
          <a:solidFill>
            <a:schemeClr val="bg1"/>
          </a:solidFill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pt-PT" sz="240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int</a:t>
            </a:r>
            <a:r>
              <a:rPr lang="pt-PT" sz="240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pt-PT" sz="240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meuInt</a:t>
            </a:r>
            <a:r>
              <a:rPr lang="pt-PT" sz="240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= 9;</a:t>
            </a:r>
          </a:p>
          <a:p>
            <a:pPr marL="0" indent="0">
              <a:buNone/>
            </a:pPr>
            <a:r>
              <a:rPr lang="pt-PT" sz="240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double</a:t>
            </a:r>
            <a:r>
              <a:rPr lang="pt-PT" sz="240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pt-PT" sz="240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meuDouble</a:t>
            </a:r>
            <a:r>
              <a:rPr lang="pt-PT" sz="240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= </a:t>
            </a:r>
            <a:r>
              <a:rPr lang="pt-PT" sz="240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meuInt</a:t>
            </a:r>
            <a:r>
              <a:rPr lang="pt-PT" sz="240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; // Casting auto: </a:t>
            </a:r>
            <a:r>
              <a:rPr lang="pt-PT" sz="240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int</a:t>
            </a:r>
            <a:r>
              <a:rPr lang="pt-PT" sz="240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to </a:t>
            </a:r>
            <a:r>
              <a:rPr lang="pt-PT" sz="240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double</a:t>
            </a:r>
            <a:endParaRPr lang="pt-PT" sz="240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>
              <a:buNone/>
            </a:pPr>
            <a:r>
              <a:rPr lang="pt-PT" sz="240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System.out.println</a:t>
            </a:r>
            <a:r>
              <a:rPr lang="pt-PT" sz="240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</a:t>
            </a:r>
            <a:r>
              <a:rPr lang="pt-PT" sz="240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meuInt</a:t>
            </a:r>
            <a:r>
              <a:rPr lang="pt-PT" sz="240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);      // Outputs 9</a:t>
            </a:r>
          </a:p>
          <a:p>
            <a:pPr marL="0" indent="0">
              <a:buNone/>
            </a:pPr>
            <a:r>
              <a:rPr lang="pt-PT" sz="240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System.out.println</a:t>
            </a:r>
            <a:r>
              <a:rPr lang="pt-PT" sz="240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</a:t>
            </a:r>
            <a:r>
              <a:rPr lang="pt-PT" sz="240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meuDouble</a:t>
            </a:r>
            <a:r>
              <a:rPr lang="pt-PT" sz="240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);   // Outputs 9.0</a:t>
            </a:r>
          </a:p>
          <a:p>
            <a:pPr marL="0" indent="0">
              <a:buNone/>
            </a:pPr>
            <a:endParaRPr lang="pt-PT" sz="240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>
              <a:buNone/>
            </a:pPr>
            <a:r>
              <a:rPr lang="en-US" sz="2400">
                <a:latin typeface="Verdana" panose="020B0604030504040204" pitchFamily="34" charset="0"/>
                <a:ea typeface="Verdana" panose="020B0604030504040204" pitchFamily="34" charset="0"/>
              </a:rPr>
              <a:t>double </a:t>
            </a:r>
            <a:r>
              <a:rPr lang="en-US" sz="2400" err="1">
                <a:latin typeface="Verdana" panose="020B0604030504040204" pitchFamily="34" charset="0"/>
                <a:ea typeface="Verdana" panose="020B0604030504040204" pitchFamily="34" charset="0"/>
              </a:rPr>
              <a:t>meuDouble</a:t>
            </a:r>
            <a:r>
              <a:rPr lang="en-US" sz="2400">
                <a:latin typeface="Verdana" panose="020B0604030504040204" pitchFamily="34" charset="0"/>
                <a:ea typeface="Verdana" panose="020B0604030504040204" pitchFamily="34" charset="0"/>
              </a:rPr>
              <a:t> = 9.78d; // Double </a:t>
            </a:r>
            <a:r>
              <a:rPr lang="en-US" sz="2400" err="1">
                <a:latin typeface="Verdana" panose="020B0604030504040204" pitchFamily="34" charset="0"/>
                <a:ea typeface="Verdana" panose="020B0604030504040204" pitchFamily="34" charset="0"/>
              </a:rPr>
              <a:t>tem</a:t>
            </a:r>
            <a:r>
              <a:rPr lang="en-US" sz="2400">
                <a:latin typeface="Verdana" panose="020B0604030504040204" pitchFamily="34" charset="0"/>
                <a:ea typeface="Verdana" panose="020B0604030504040204" pitchFamily="34" charset="0"/>
              </a:rPr>
              <a:t> de </a:t>
            </a:r>
            <a:r>
              <a:rPr lang="en-US" sz="2400" err="1">
                <a:latin typeface="Verdana" panose="020B0604030504040204" pitchFamily="34" charset="0"/>
                <a:ea typeface="Verdana" panose="020B0604030504040204" pitchFamily="34" charset="0"/>
              </a:rPr>
              <a:t>terminar</a:t>
            </a:r>
            <a:r>
              <a:rPr lang="en-US" sz="2400">
                <a:latin typeface="Verdana" panose="020B0604030504040204" pitchFamily="34" charset="0"/>
                <a:ea typeface="Verdana" panose="020B0604030504040204" pitchFamily="34" charset="0"/>
              </a:rPr>
              <a:t> com d</a:t>
            </a:r>
          </a:p>
          <a:p>
            <a:pPr marL="0" indent="0">
              <a:buNone/>
            </a:pPr>
            <a:r>
              <a:rPr lang="en-US" sz="2400">
                <a:latin typeface="Verdana" panose="020B0604030504040204" pitchFamily="34" charset="0"/>
                <a:ea typeface="Verdana" panose="020B0604030504040204" pitchFamily="34" charset="0"/>
              </a:rPr>
              <a:t>int </a:t>
            </a:r>
            <a:r>
              <a:rPr lang="en-US" sz="2400" err="1">
                <a:latin typeface="Verdana" panose="020B0604030504040204" pitchFamily="34" charset="0"/>
                <a:ea typeface="Verdana" panose="020B0604030504040204" pitchFamily="34" charset="0"/>
              </a:rPr>
              <a:t>meuInt</a:t>
            </a:r>
            <a:r>
              <a:rPr lang="en-US" sz="2400">
                <a:latin typeface="Verdana" panose="020B0604030504040204" pitchFamily="34" charset="0"/>
                <a:ea typeface="Verdana" panose="020B0604030504040204" pitchFamily="34" charset="0"/>
              </a:rPr>
              <a:t> = (int) </a:t>
            </a:r>
            <a:r>
              <a:rPr lang="en-US" sz="2400" err="1">
                <a:latin typeface="Verdana" panose="020B0604030504040204" pitchFamily="34" charset="0"/>
                <a:ea typeface="Verdana" panose="020B0604030504040204" pitchFamily="34" charset="0"/>
              </a:rPr>
              <a:t>meuDouble</a:t>
            </a:r>
            <a:r>
              <a:rPr lang="en-US" sz="2400">
                <a:latin typeface="Verdana" panose="020B0604030504040204" pitchFamily="34" charset="0"/>
                <a:ea typeface="Verdana" panose="020B0604030504040204" pitchFamily="34" charset="0"/>
              </a:rPr>
              <a:t>; // Casting manual: double to int</a:t>
            </a:r>
          </a:p>
          <a:p>
            <a:pPr marL="0" indent="0">
              <a:buNone/>
            </a:pPr>
            <a:r>
              <a:rPr lang="en-US" sz="2400" err="1">
                <a:latin typeface="Verdana" panose="020B0604030504040204" pitchFamily="34" charset="0"/>
                <a:ea typeface="Verdana" panose="020B0604030504040204" pitchFamily="34" charset="0"/>
              </a:rPr>
              <a:t>System.out.println</a:t>
            </a:r>
            <a:r>
              <a:rPr lang="en-US" sz="2400">
                <a:latin typeface="Verdana" panose="020B0604030504040204" pitchFamily="34" charset="0"/>
                <a:ea typeface="Verdana" panose="020B0604030504040204" pitchFamily="34" charset="0"/>
              </a:rPr>
              <a:t>(</a:t>
            </a:r>
            <a:r>
              <a:rPr lang="en-US" sz="2400" err="1">
                <a:latin typeface="Verdana" panose="020B0604030504040204" pitchFamily="34" charset="0"/>
                <a:ea typeface="Verdana" panose="020B0604030504040204" pitchFamily="34" charset="0"/>
              </a:rPr>
              <a:t>meuDouble</a:t>
            </a:r>
            <a:r>
              <a:rPr lang="en-US" sz="2400">
                <a:latin typeface="Verdana" panose="020B0604030504040204" pitchFamily="34" charset="0"/>
                <a:ea typeface="Verdana" panose="020B0604030504040204" pitchFamily="34" charset="0"/>
              </a:rPr>
              <a:t>);   // Outputs 9.78</a:t>
            </a:r>
          </a:p>
          <a:p>
            <a:pPr marL="0" indent="0">
              <a:buNone/>
            </a:pPr>
            <a:r>
              <a:rPr lang="en-US" sz="2400" err="1">
                <a:latin typeface="Verdana" panose="020B0604030504040204" pitchFamily="34" charset="0"/>
                <a:ea typeface="Verdana" panose="020B0604030504040204" pitchFamily="34" charset="0"/>
              </a:rPr>
              <a:t>System.out.println</a:t>
            </a:r>
            <a:r>
              <a:rPr lang="en-US" sz="2400">
                <a:latin typeface="Verdana" panose="020B0604030504040204" pitchFamily="34" charset="0"/>
                <a:ea typeface="Verdana" panose="020B0604030504040204" pitchFamily="34" charset="0"/>
              </a:rPr>
              <a:t>(</a:t>
            </a:r>
            <a:r>
              <a:rPr lang="en-US" sz="2400" err="1">
                <a:latin typeface="Verdana" panose="020B0604030504040204" pitchFamily="34" charset="0"/>
                <a:ea typeface="Verdana" panose="020B0604030504040204" pitchFamily="34" charset="0"/>
              </a:rPr>
              <a:t>meuInt</a:t>
            </a:r>
            <a:r>
              <a:rPr lang="en-US" sz="2400">
                <a:latin typeface="Verdana" panose="020B0604030504040204" pitchFamily="34" charset="0"/>
                <a:ea typeface="Verdana" panose="020B0604030504040204" pitchFamily="34" charset="0"/>
              </a:rPr>
              <a:t>);      // Outputs 9</a:t>
            </a:r>
            <a:br>
              <a:rPr lang="en-US" sz="2400">
                <a:latin typeface="Verdana" panose="020B0604030504040204" pitchFamily="34" charset="0"/>
                <a:ea typeface="Verdana" panose="020B0604030504040204" pitchFamily="34" charset="0"/>
              </a:rPr>
            </a:br>
            <a:endParaRPr lang="en-US" sz="240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>
              <a:buNone/>
            </a:pPr>
            <a:br>
              <a:rPr lang="en-US"/>
            </a:br>
            <a:br>
              <a:rPr lang="en-US"/>
            </a:br>
            <a:endParaRPr lang="en-US">
              <a:solidFill>
                <a:srgbClr val="FF0000"/>
              </a:solidFill>
            </a:endParaRPr>
          </a:p>
          <a:p>
            <a:endParaRPr lang="en-US" sz="2000">
              <a:solidFill>
                <a:srgbClr val="FF0000"/>
              </a:solidFill>
              <a:latin typeface="Verdana"/>
              <a:ea typeface="Verdana"/>
            </a:endParaRP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7360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8B6BB-BFF6-D3AA-7261-D6A2F9C08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err="1">
                <a:latin typeface="Segoe UI"/>
                <a:cs typeface="Segoe UI"/>
              </a:rPr>
              <a:t>Exemplo</a:t>
            </a:r>
            <a:r>
              <a:rPr lang="en-US" sz="4000">
                <a:latin typeface="Segoe UI"/>
                <a:cs typeface="Segoe UI"/>
              </a:rPr>
              <a:t> </a:t>
            </a:r>
            <a:r>
              <a:rPr lang="en-US" sz="4000" err="1">
                <a:latin typeface="Segoe UI"/>
                <a:cs typeface="Segoe UI"/>
              </a:rPr>
              <a:t>prático</a:t>
            </a:r>
            <a:r>
              <a:rPr lang="en-US" sz="4000">
                <a:latin typeface="Segoe UI"/>
                <a:cs typeface="Segoe UI"/>
              </a:rPr>
              <a:t> de Casting </a:t>
            </a:r>
            <a:r>
              <a:rPr lang="en-US" sz="4000" err="1">
                <a:latin typeface="Segoe UI"/>
                <a:cs typeface="Segoe UI"/>
              </a:rPr>
              <a:t>em</a:t>
            </a:r>
            <a:r>
              <a:rPr lang="en-US" sz="4000">
                <a:latin typeface="Segoe UI"/>
                <a:cs typeface="Segoe UI"/>
              </a:rPr>
              <a:t> Java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65F3B8-D34F-B795-8EE7-A855554564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60656" cy="4663953"/>
          </a:xfrm>
          <a:solidFill>
            <a:schemeClr val="bg1"/>
          </a:solidFill>
        </p:spPr>
        <p:txBody>
          <a:bodyPr vert="horz" lIns="91440" tIns="45720" rIns="91440" bIns="45720" rtlCol="0" anchor="t">
            <a:noAutofit/>
          </a:bodyPr>
          <a:lstStyle/>
          <a:p>
            <a:pPr algn="l"/>
            <a:r>
              <a:rPr lang="pt-PT" sz="2400">
                <a:solidFill>
                  <a:srgbClr val="000000"/>
                </a:solidFill>
                <a:latin typeface="Verdana" panose="020B0604030504040204" pitchFamily="34" charset="0"/>
              </a:rPr>
              <a:t>C</a:t>
            </a:r>
            <a:r>
              <a:rPr lang="pt-PT" sz="2400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riar um programa para calcular a percentagem da pontuação de um utilizador em relação à pontuação máxima em um jogo.</a:t>
            </a:r>
          </a:p>
          <a:p>
            <a:pPr algn="l"/>
            <a:r>
              <a:rPr lang="pt-PT" sz="2400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Usamos conversão de tipo para garantir que o resultado seja um valor </a:t>
            </a:r>
            <a:r>
              <a:rPr lang="pt-PT" sz="2400" b="1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de ponto flutuante</a:t>
            </a:r>
            <a:r>
              <a:rPr lang="pt-PT" sz="2400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 em vez de um inteiro:</a:t>
            </a:r>
          </a:p>
          <a:p>
            <a:pPr marL="0" indent="0" algn="l">
              <a:buNone/>
            </a:pPr>
            <a:r>
              <a:rPr lang="en-US" sz="2400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int </a:t>
            </a:r>
            <a:r>
              <a:rPr lang="en-US" sz="2400" b="0" i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maxPont</a:t>
            </a:r>
            <a:r>
              <a:rPr lang="en-US" sz="2400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= 500; // </a:t>
            </a:r>
            <a:r>
              <a:rPr lang="en-US" sz="2400" b="0" i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pontuação</a:t>
            </a:r>
            <a:r>
              <a:rPr lang="en-US" sz="2400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US" sz="2400" b="0" i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máxima</a:t>
            </a:r>
            <a:r>
              <a:rPr lang="en-US" sz="2400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US" sz="2400" b="0" i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possível</a:t>
            </a:r>
            <a:endParaRPr lang="en-US" sz="2400" b="0" i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indent="0" algn="l">
              <a:buNone/>
            </a:pPr>
            <a:r>
              <a:rPr lang="en-US" sz="2400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int </a:t>
            </a:r>
            <a:r>
              <a:rPr lang="en-US" sz="2400" b="0" i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utilPont</a:t>
            </a:r>
            <a:r>
              <a:rPr lang="en-US" sz="2400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= 423; // </a:t>
            </a:r>
            <a:r>
              <a:rPr lang="en-US" sz="2400" b="0" i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pontuação</a:t>
            </a:r>
            <a:r>
              <a:rPr lang="en-US" sz="2400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actual do </a:t>
            </a:r>
            <a:r>
              <a:rPr lang="en-US" sz="2400" b="0" i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utilizador</a:t>
            </a:r>
            <a:endParaRPr lang="en-US" sz="2400" b="0" i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indent="0" algn="l">
              <a:buNone/>
            </a:pPr>
            <a:r>
              <a:rPr lang="en-US" sz="2400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/* </a:t>
            </a:r>
            <a:r>
              <a:rPr lang="en-US" sz="2400" b="0" i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Calcula</a:t>
            </a:r>
            <a:r>
              <a:rPr lang="en-US" sz="2400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a </a:t>
            </a:r>
            <a:r>
              <a:rPr lang="en-US" sz="2400" b="0" i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percentagem</a:t>
            </a:r>
            <a:r>
              <a:rPr lang="en-US" sz="2400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da </a:t>
            </a:r>
            <a:r>
              <a:rPr lang="en-US" sz="2400" b="0" i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pontuação</a:t>
            </a:r>
            <a:r>
              <a:rPr lang="en-US" sz="2400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do </a:t>
            </a:r>
            <a:r>
              <a:rPr lang="en-US" sz="2400" b="0" i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utilizador</a:t>
            </a:r>
            <a:r>
              <a:rPr lang="en-US" sz="2400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US" sz="2400" b="0" i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em</a:t>
            </a:r>
            <a:r>
              <a:rPr lang="en-US" sz="2400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US" sz="2400" b="0" i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relação</a:t>
            </a:r>
            <a:r>
              <a:rPr lang="en-US" sz="2400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à </a:t>
            </a:r>
            <a:r>
              <a:rPr lang="en-US" sz="2400" b="0" i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pontuação</a:t>
            </a:r>
            <a:r>
              <a:rPr lang="en-US" sz="2400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US" sz="2400" b="0" i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máxima</a:t>
            </a:r>
            <a:r>
              <a:rPr lang="en-US" sz="2400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US" sz="2400" b="0" i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possível</a:t>
            </a:r>
            <a:r>
              <a:rPr lang="en-US" sz="2400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 </a:t>
            </a:r>
            <a:r>
              <a:rPr lang="en-US" sz="2400" b="0" i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Converte</a:t>
            </a:r>
            <a:r>
              <a:rPr lang="en-US" sz="2400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US" sz="2400" b="0" i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utilPont</a:t>
            </a:r>
            <a:r>
              <a:rPr lang="en-US" sz="2400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para float para </a:t>
            </a:r>
            <a:r>
              <a:rPr lang="en-US" sz="2400" b="0" i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assegurar</a:t>
            </a:r>
            <a:r>
              <a:rPr lang="en-US" sz="2400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US" sz="2400" b="0" i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resultado</a:t>
            </a:r>
            <a:r>
              <a:rPr lang="en-US" sz="2400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US" sz="2400" b="0" i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às</a:t>
            </a:r>
            <a:r>
              <a:rPr lang="en-US" sz="2400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US" sz="2400" b="0" i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décimas</a:t>
            </a:r>
            <a:r>
              <a:rPr lang="en-US" sz="2400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*/</a:t>
            </a:r>
          </a:p>
          <a:p>
            <a:pPr marL="0" indent="0" algn="l">
              <a:buNone/>
            </a:pPr>
            <a:r>
              <a:rPr lang="en-US" sz="2400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float </a:t>
            </a:r>
            <a:r>
              <a:rPr lang="en-US" sz="2400" b="0" i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percentagem</a:t>
            </a:r>
            <a:r>
              <a:rPr lang="en-US" sz="2400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= (float) </a:t>
            </a:r>
            <a:r>
              <a:rPr lang="en-US" sz="2400" b="0" i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utilPont</a:t>
            </a:r>
            <a:r>
              <a:rPr lang="en-US" sz="2400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/ </a:t>
            </a:r>
            <a:r>
              <a:rPr lang="en-US" sz="2400" b="0" i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maxPont</a:t>
            </a:r>
            <a:r>
              <a:rPr lang="en-US" sz="2400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* 100.0f; // float leva f no final</a:t>
            </a:r>
          </a:p>
          <a:p>
            <a:pPr marL="0" indent="0" algn="l">
              <a:buNone/>
            </a:pPr>
            <a:r>
              <a:rPr lang="en-US" sz="2400" b="0" i="0" err="1">
                <a:solidFill>
                  <a:srgbClr val="000000"/>
                </a:solidFill>
                <a:effectLst/>
                <a:latin typeface="Verdana"/>
                <a:ea typeface="Verdana"/>
              </a:rPr>
              <a:t>System.out.println</a:t>
            </a:r>
            <a:r>
              <a:rPr lang="en-US" sz="2400">
                <a:solidFill>
                  <a:srgbClr val="000000"/>
                </a:solidFill>
                <a:latin typeface="Verdana"/>
                <a:ea typeface="Verdana"/>
              </a:rPr>
              <a:t>("</a:t>
            </a:r>
            <a:r>
              <a:rPr lang="en-US" sz="2400" b="0" i="0">
                <a:solidFill>
                  <a:srgbClr val="000000"/>
                </a:solidFill>
                <a:effectLst/>
                <a:latin typeface="Verdana"/>
                <a:ea typeface="Verdana"/>
              </a:rPr>
              <a:t>A </a:t>
            </a:r>
            <a:r>
              <a:rPr lang="en-US" sz="2400" err="1">
                <a:solidFill>
                  <a:srgbClr val="000000"/>
                </a:solidFill>
                <a:latin typeface="Verdana"/>
                <a:ea typeface="Verdana"/>
              </a:rPr>
              <a:t>percentagem</a:t>
            </a:r>
            <a:r>
              <a:rPr lang="en-US" sz="2400" b="0" i="0">
                <a:solidFill>
                  <a:srgbClr val="000000"/>
                </a:solidFill>
                <a:effectLst/>
                <a:latin typeface="Verdana"/>
                <a:ea typeface="Verdana"/>
              </a:rPr>
              <a:t> do </a:t>
            </a:r>
            <a:r>
              <a:rPr lang="en-US" sz="2400" b="0" i="0" err="1">
                <a:solidFill>
                  <a:srgbClr val="000000"/>
                </a:solidFill>
                <a:effectLst/>
                <a:latin typeface="Verdana"/>
                <a:ea typeface="Verdana"/>
              </a:rPr>
              <a:t>utilizador</a:t>
            </a:r>
            <a:r>
              <a:rPr lang="en-US" sz="2400" b="0" i="0">
                <a:solidFill>
                  <a:srgbClr val="000000"/>
                </a:solidFill>
                <a:effectLst/>
                <a:latin typeface="Verdana"/>
                <a:ea typeface="Verdana"/>
              </a:rPr>
              <a:t> é" + </a:t>
            </a:r>
            <a:r>
              <a:rPr lang="en-US" sz="2400" b="0" i="0" err="1">
                <a:solidFill>
                  <a:srgbClr val="000000"/>
                </a:solidFill>
                <a:effectLst/>
                <a:latin typeface="Verdana"/>
                <a:ea typeface="Verdana"/>
              </a:rPr>
              <a:t>percentagem</a:t>
            </a:r>
            <a:r>
              <a:rPr lang="en-US" sz="2400" b="0" i="0">
                <a:solidFill>
                  <a:srgbClr val="000000"/>
                </a:solidFill>
                <a:effectLst/>
                <a:latin typeface="Verdana"/>
                <a:ea typeface="Verdana"/>
              </a:rPr>
              <a:t>);</a:t>
            </a:r>
            <a:endParaRPr lang="pt-PT" sz="2400" b="0" i="0">
              <a:solidFill>
                <a:srgbClr val="000000"/>
              </a:solidFill>
              <a:effectLst/>
              <a:latin typeface="Verdana"/>
              <a:ea typeface="Verdana"/>
            </a:endParaRPr>
          </a:p>
          <a:p>
            <a:pPr marL="0" indent="0">
              <a:buNone/>
            </a:pPr>
            <a:br>
              <a:rPr lang="en-US" sz="2400">
                <a:latin typeface="Verdana" panose="020B0604030504040204" pitchFamily="34" charset="0"/>
                <a:ea typeface="Verdana" panose="020B0604030504040204" pitchFamily="34" charset="0"/>
              </a:rPr>
            </a:br>
            <a:endParaRPr lang="en-US" sz="240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>
              <a:buNone/>
            </a:pPr>
            <a:br>
              <a:rPr lang="en-US"/>
            </a:br>
            <a:br>
              <a:rPr lang="en-US"/>
            </a:br>
            <a:endParaRPr lang="en-US">
              <a:solidFill>
                <a:srgbClr val="FF0000"/>
              </a:solidFill>
            </a:endParaRPr>
          </a:p>
          <a:p>
            <a:endParaRPr lang="en-US" sz="2000">
              <a:solidFill>
                <a:srgbClr val="FF0000"/>
              </a:solidFill>
              <a:latin typeface="Verdana"/>
              <a:ea typeface="Verdana"/>
            </a:endParaRP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7687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8B6BB-BFF6-D3AA-7261-D6A2F9C08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err="1">
                <a:latin typeface="Segoe UI"/>
                <a:cs typeface="Segoe UI"/>
              </a:rPr>
              <a:t>Conversão</a:t>
            </a:r>
            <a:r>
              <a:rPr lang="en-US" sz="4000">
                <a:latin typeface="Segoe UI"/>
                <a:cs typeface="Segoe UI"/>
              </a:rPr>
              <a:t> de </a:t>
            </a:r>
            <a:r>
              <a:rPr lang="en-US" sz="4000" err="1">
                <a:latin typeface="Segoe UI"/>
                <a:cs typeface="Segoe UI"/>
              </a:rPr>
              <a:t>tipo</a:t>
            </a:r>
            <a:r>
              <a:rPr lang="en-US" sz="4000">
                <a:latin typeface="Segoe UI"/>
                <a:cs typeface="Segoe UI"/>
              </a:rPr>
              <a:t> (Casting) </a:t>
            </a:r>
            <a:r>
              <a:rPr lang="en-US" sz="4000" err="1">
                <a:latin typeface="Segoe UI"/>
                <a:cs typeface="Segoe UI"/>
              </a:rPr>
              <a:t>em</a:t>
            </a:r>
            <a:r>
              <a:rPr lang="en-US" sz="4000">
                <a:latin typeface="Segoe UI"/>
                <a:cs typeface="Segoe UI"/>
              </a:rPr>
              <a:t> Java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65F3B8-D34F-B795-8EE7-A855554564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3953"/>
          </a:xfrm>
          <a:solidFill>
            <a:schemeClr val="bg1"/>
          </a:solidFill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PT" sz="240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 conversão de tipo ocorre quando você atribui um valor de um tipo de dado primitivo a outro tipo.</a:t>
            </a:r>
          </a:p>
          <a:p>
            <a:r>
              <a:rPr lang="pt-PT" sz="240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Em Java, existem dois tipos de conversão:</a:t>
            </a:r>
          </a:p>
          <a:p>
            <a:r>
              <a:rPr lang="pt-PT" sz="240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Ampliação de fundição (automaticamente) - convertendo um tipo menor em um tamanho de tipo maior</a:t>
            </a:r>
          </a:p>
          <a:p>
            <a:r>
              <a:rPr lang="pt-PT" sz="240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byte-&gt; short-&gt; </a:t>
            </a:r>
            <a:r>
              <a:rPr lang="pt-PT" sz="240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char</a:t>
            </a:r>
            <a:r>
              <a:rPr lang="pt-PT" sz="240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-&gt; </a:t>
            </a:r>
            <a:r>
              <a:rPr lang="pt-PT" sz="240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int</a:t>
            </a:r>
            <a:r>
              <a:rPr lang="pt-PT" sz="240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-&gt; </a:t>
            </a:r>
            <a:r>
              <a:rPr lang="pt-PT" sz="240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long</a:t>
            </a:r>
            <a:r>
              <a:rPr lang="pt-PT" sz="240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-&gt; </a:t>
            </a:r>
            <a:r>
              <a:rPr lang="pt-PT" sz="240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float</a:t>
            </a:r>
            <a:r>
              <a:rPr lang="pt-PT" sz="240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-&gt;</a:t>
            </a:r>
            <a:r>
              <a:rPr lang="pt-PT" sz="240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double</a:t>
            </a:r>
            <a:endParaRPr lang="pt-PT" sz="240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pt-PT" sz="240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Estreitamento de fundição (manualmente) - convertendo um tipo maior em um tipo de tamanho menor</a:t>
            </a:r>
          </a:p>
          <a:p>
            <a:r>
              <a:rPr lang="pt-PT" sz="240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double</a:t>
            </a:r>
            <a:r>
              <a:rPr lang="pt-PT" sz="240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-&gt; </a:t>
            </a:r>
            <a:r>
              <a:rPr lang="pt-PT" sz="240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float</a:t>
            </a:r>
            <a:r>
              <a:rPr lang="pt-PT" sz="240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-&gt; </a:t>
            </a:r>
            <a:r>
              <a:rPr lang="pt-PT" sz="240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long</a:t>
            </a:r>
            <a:r>
              <a:rPr lang="pt-PT" sz="240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-&gt; </a:t>
            </a:r>
            <a:r>
              <a:rPr lang="pt-PT" sz="240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int</a:t>
            </a:r>
            <a:r>
              <a:rPr lang="pt-PT" sz="240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-&gt; </a:t>
            </a:r>
            <a:r>
              <a:rPr lang="pt-PT" sz="240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char</a:t>
            </a:r>
            <a:r>
              <a:rPr lang="pt-PT" sz="240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-&gt; short-&gt;byte</a:t>
            </a:r>
            <a:br>
              <a:rPr lang="en-US" sz="2400">
                <a:latin typeface="Verdana" panose="020B0604030504040204" pitchFamily="34" charset="0"/>
                <a:ea typeface="Verdana" panose="020B0604030504040204" pitchFamily="34" charset="0"/>
              </a:rPr>
            </a:br>
            <a:endParaRPr lang="en-US" sz="240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>
              <a:buNone/>
            </a:pPr>
            <a:br>
              <a:rPr lang="en-US"/>
            </a:br>
            <a:br>
              <a:rPr lang="en-US"/>
            </a:br>
            <a:endParaRPr lang="en-US">
              <a:solidFill>
                <a:srgbClr val="FF0000"/>
              </a:solidFill>
            </a:endParaRPr>
          </a:p>
          <a:p>
            <a:endParaRPr lang="en-US" sz="2000">
              <a:solidFill>
                <a:srgbClr val="FF0000"/>
              </a:solidFill>
              <a:latin typeface="Verdana"/>
              <a:ea typeface="Verdana"/>
            </a:endParaRP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1880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8B6BB-BFF6-D3AA-7261-D6A2F9C08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err="1">
                <a:latin typeface="Segoe UI"/>
                <a:cs typeface="Segoe UI"/>
              </a:rPr>
              <a:t>Operadores</a:t>
            </a:r>
            <a:r>
              <a:rPr lang="en-US" sz="4000">
                <a:latin typeface="Segoe UI"/>
                <a:cs typeface="Segoe UI"/>
              </a:rPr>
              <a:t> </a:t>
            </a:r>
            <a:r>
              <a:rPr lang="en-US" sz="4000" err="1">
                <a:latin typeface="Segoe UI"/>
                <a:cs typeface="Segoe UI"/>
              </a:rPr>
              <a:t>aritméticos</a:t>
            </a:r>
            <a:r>
              <a:rPr lang="en-US" sz="4000">
                <a:latin typeface="Segoe UI"/>
                <a:cs typeface="Segoe UI"/>
              </a:rPr>
              <a:t> </a:t>
            </a:r>
            <a:r>
              <a:rPr lang="en-US" sz="4000" err="1">
                <a:latin typeface="Segoe UI"/>
                <a:cs typeface="Segoe UI"/>
              </a:rPr>
              <a:t>em</a:t>
            </a:r>
            <a:r>
              <a:rPr lang="en-US" sz="4000">
                <a:latin typeface="Segoe UI"/>
                <a:cs typeface="Segoe UI"/>
              </a:rPr>
              <a:t> Java</a:t>
            </a:r>
            <a:endParaRPr lang="en-US"/>
          </a:p>
        </p:txBody>
      </p:sp>
      <p:pic>
        <p:nvPicPr>
          <p:cNvPr id="3" name="Content Placeholder 2" descr="A screenshot of a graph&#10;&#10;Description automatically generated">
            <a:extLst>
              <a:ext uri="{FF2B5EF4-FFF2-40B4-BE49-F238E27FC236}">
                <a16:creationId xmlns:a16="http://schemas.microsoft.com/office/drawing/2014/main" id="{6F739363-FB11-162C-8360-33F23B1BAA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9368" y="1702175"/>
            <a:ext cx="8414169" cy="4684502"/>
          </a:xfrm>
        </p:spPr>
      </p:pic>
    </p:spTree>
    <p:extLst>
      <p:ext uri="{BB962C8B-B14F-4D97-AF65-F5344CB8AC3E}">
        <p14:creationId xmlns:p14="http://schemas.microsoft.com/office/powerpoint/2010/main" val="906330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8B6BB-BFF6-D3AA-7261-D6A2F9C08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err="1">
                <a:latin typeface="Segoe UI"/>
                <a:cs typeface="Segoe UI"/>
              </a:rPr>
              <a:t>Operadores</a:t>
            </a:r>
            <a:r>
              <a:rPr lang="en-US" sz="4000">
                <a:latin typeface="Segoe UI"/>
                <a:cs typeface="Segoe UI"/>
              </a:rPr>
              <a:t> de </a:t>
            </a:r>
            <a:r>
              <a:rPr lang="en-US" sz="4000" err="1">
                <a:latin typeface="Segoe UI"/>
                <a:cs typeface="Segoe UI"/>
              </a:rPr>
              <a:t>atribuição</a:t>
            </a:r>
            <a:r>
              <a:rPr lang="en-US" sz="4000">
                <a:latin typeface="Segoe UI"/>
                <a:cs typeface="Segoe UI"/>
              </a:rPr>
              <a:t> </a:t>
            </a:r>
            <a:r>
              <a:rPr lang="en-US" sz="4000" err="1">
                <a:latin typeface="Segoe UI"/>
                <a:cs typeface="Segoe UI"/>
              </a:rPr>
              <a:t>em</a:t>
            </a:r>
            <a:r>
              <a:rPr lang="en-US" sz="4000">
                <a:latin typeface="Segoe UI"/>
                <a:cs typeface="Segoe UI"/>
              </a:rPr>
              <a:t> Java</a:t>
            </a:r>
            <a:endParaRPr lang="en-US"/>
          </a:p>
        </p:txBody>
      </p:sp>
      <p:pic>
        <p:nvPicPr>
          <p:cNvPr id="6" name="Content Placeholder 5" descr="A table with numbers and symbols&#10;&#10;Description automatically generated">
            <a:extLst>
              <a:ext uri="{FF2B5EF4-FFF2-40B4-BE49-F238E27FC236}">
                <a16:creationId xmlns:a16="http://schemas.microsoft.com/office/drawing/2014/main" id="{156916DD-0780-B318-22B4-FB889BC517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6048" y="1538078"/>
            <a:ext cx="6278582" cy="5142092"/>
          </a:xfrm>
        </p:spPr>
      </p:pic>
    </p:spTree>
    <p:extLst>
      <p:ext uri="{BB962C8B-B14F-4D97-AF65-F5344CB8AC3E}">
        <p14:creationId xmlns:p14="http://schemas.microsoft.com/office/powerpoint/2010/main" val="646947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8B6BB-BFF6-D3AA-7261-D6A2F9C08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err="1">
                <a:latin typeface="Segoe UI"/>
                <a:cs typeface="Segoe UI"/>
              </a:rPr>
              <a:t>Operadores</a:t>
            </a:r>
            <a:r>
              <a:rPr lang="en-US" sz="4000">
                <a:latin typeface="Segoe UI"/>
                <a:cs typeface="Segoe UI"/>
              </a:rPr>
              <a:t> de </a:t>
            </a:r>
            <a:r>
              <a:rPr lang="en-US" sz="4000" err="1">
                <a:latin typeface="Segoe UI"/>
                <a:cs typeface="Segoe UI"/>
              </a:rPr>
              <a:t>comparação</a:t>
            </a:r>
            <a:r>
              <a:rPr lang="en-US" sz="4000">
                <a:latin typeface="Segoe UI"/>
                <a:cs typeface="Segoe UI"/>
              </a:rPr>
              <a:t> </a:t>
            </a:r>
            <a:r>
              <a:rPr lang="en-US" sz="4000" err="1">
                <a:latin typeface="Segoe UI"/>
                <a:cs typeface="Segoe UI"/>
              </a:rPr>
              <a:t>em</a:t>
            </a:r>
            <a:r>
              <a:rPr lang="en-US" sz="4000">
                <a:latin typeface="Segoe UI"/>
                <a:cs typeface="Segoe UI"/>
              </a:rPr>
              <a:t> Java</a:t>
            </a:r>
            <a:endParaRPr lang="en-US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E52F18BC-6564-885E-5A1A-27C0D52ACA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1910" y="1508349"/>
            <a:ext cx="10312519" cy="5316567"/>
          </a:xfrm>
        </p:spPr>
      </p:pic>
    </p:spTree>
    <p:extLst>
      <p:ext uri="{BB962C8B-B14F-4D97-AF65-F5344CB8AC3E}">
        <p14:creationId xmlns:p14="http://schemas.microsoft.com/office/powerpoint/2010/main" val="22452085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8B6BB-BFF6-D3AA-7261-D6A2F9C08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err="1">
                <a:latin typeface="Segoe UI"/>
                <a:cs typeface="Segoe UI"/>
              </a:rPr>
              <a:t>Operadores</a:t>
            </a:r>
            <a:r>
              <a:rPr lang="en-US" sz="4000">
                <a:latin typeface="Segoe UI"/>
                <a:cs typeface="Segoe UI"/>
              </a:rPr>
              <a:t> </a:t>
            </a:r>
            <a:r>
              <a:rPr lang="en-US" sz="4000" err="1">
                <a:latin typeface="Segoe UI"/>
                <a:cs typeface="Segoe UI"/>
              </a:rPr>
              <a:t>lógicos</a:t>
            </a:r>
            <a:r>
              <a:rPr lang="en-US" sz="4000">
                <a:latin typeface="Segoe UI"/>
                <a:cs typeface="Segoe UI"/>
              </a:rPr>
              <a:t> </a:t>
            </a:r>
            <a:r>
              <a:rPr lang="en-US" sz="4000" err="1">
                <a:latin typeface="Segoe UI"/>
                <a:cs typeface="Segoe UI"/>
              </a:rPr>
              <a:t>em</a:t>
            </a:r>
            <a:r>
              <a:rPr lang="en-US" sz="4000">
                <a:latin typeface="Segoe UI"/>
                <a:cs typeface="Segoe UI"/>
              </a:rPr>
              <a:t> Java</a:t>
            </a:r>
            <a:endParaRPr lang="en-US"/>
          </a:p>
        </p:txBody>
      </p:sp>
      <p:pic>
        <p:nvPicPr>
          <p:cNvPr id="6" name="Content Placeholder 5" descr="A screenshot of a computer&#10;&#10;Description automatically generated">
            <a:extLst>
              <a:ext uri="{FF2B5EF4-FFF2-40B4-BE49-F238E27FC236}">
                <a16:creationId xmlns:a16="http://schemas.microsoft.com/office/drawing/2014/main" id="{47068687-52B7-56F8-0E4C-07AF5A40B1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6133" y="1870390"/>
            <a:ext cx="10260941" cy="3125997"/>
          </a:xfrm>
        </p:spPr>
      </p:pic>
    </p:spTree>
    <p:extLst>
      <p:ext uri="{BB962C8B-B14F-4D97-AF65-F5344CB8AC3E}">
        <p14:creationId xmlns:p14="http://schemas.microsoft.com/office/powerpoint/2010/main" val="35791828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8B6BB-BFF6-D3AA-7261-D6A2F9C08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err="1">
                <a:latin typeface="Segoe UI"/>
                <a:cs typeface="Segoe UI"/>
              </a:rPr>
              <a:t>Conversão</a:t>
            </a:r>
            <a:r>
              <a:rPr lang="en-US" sz="4000">
                <a:latin typeface="Segoe UI"/>
                <a:cs typeface="Segoe UI"/>
              </a:rPr>
              <a:t> de </a:t>
            </a:r>
            <a:r>
              <a:rPr lang="en-US" sz="4000" err="1">
                <a:latin typeface="Segoe UI"/>
                <a:cs typeface="Segoe UI"/>
              </a:rPr>
              <a:t>tipo</a:t>
            </a:r>
            <a:r>
              <a:rPr lang="en-US" sz="4000">
                <a:latin typeface="Segoe UI"/>
                <a:cs typeface="Segoe UI"/>
              </a:rPr>
              <a:t> (Casting) </a:t>
            </a:r>
            <a:r>
              <a:rPr lang="en-US" sz="4000" err="1">
                <a:latin typeface="Segoe UI"/>
                <a:cs typeface="Segoe UI"/>
              </a:rPr>
              <a:t>em</a:t>
            </a:r>
            <a:r>
              <a:rPr lang="en-US" sz="4000">
                <a:latin typeface="Segoe UI"/>
                <a:cs typeface="Segoe UI"/>
              </a:rPr>
              <a:t> Java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65F3B8-D34F-B795-8EE7-A855554564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3953"/>
          </a:xfrm>
          <a:solidFill>
            <a:schemeClr val="bg1"/>
          </a:solidFill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PT" sz="240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 conversão de tipo ocorre quando você atribui um valor de um tipo de dado primitivo a outro tipo.</a:t>
            </a:r>
          </a:p>
          <a:p>
            <a:r>
              <a:rPr lang="pt-PT" sz="240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Em Java, existem dois tipos de conversão:</a:t>
            </a:r>
          </a:p>
          <a:p>
            <a:r>
              <a:rPr lang="pt-PT" sz="240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Ampliação de fundição (automaticamente) - convertendo um tipo menor em um tamanho de tipo maior</a:t>
            </a:r>
          </a:p>
          <a:p>
            <a:r>
              <a:rPr lang="pt-PT" sz="240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byte-&gt; short-&gt; </a:t>
            </a:r>
            <a:r>
              <a:rPr lang="pt-PT" sz="240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char</a:t>
            </a:r>
            <a:r>
              <a:rPr lang="pt-PT" sz="240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-&gt; </a:t>
            </a:r>
            <a:r>
              <a:rPr lang="pt-PT" sz="240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int</a:t>
            </a:r>
            <a:r>
              <a:rPr lang="pt-PT" sz="240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-&gt; </a:t>
            </a:r>
            <a:r>
              <a:rPr lang="pt-PT" sz="240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long</a:t>
            </a:r>
            <a:r>
              <a:rPr lang="pt-PT" sz="240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-&gt; </a:t>
            </a:r>
            <a:r>
              <a:rPr lang="pt-PT" sz="240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float</a:t>
            </a:r>
            <a:r>
              <a:rPr lang="pt-PT" sz="240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-&gt;</a:t>
            </a:r>
            <a:r>
              <a:rPr lang="pt-PT" sz="240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double</a:t>
            </a:r>
            <a:endParaRPr lang="pt-PT" sz="240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pt-PT" sz="240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Estreitamento de fundição (manualmente) - convertendo um tipo maior em um tipo de tamanho menor</a:t>
            </a:r>
          </a:p>
          <a:p>
            <a:r>
              <a:rPr lang="pt-PT" sz="240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double</a:t>
            </a:r>
            <a:r>
              <a:rPr lang="pt-PT" sz="240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-&gt; </a:t>
            </a:r>
            <a:r>
              <a:rPr lang="pt-PT" sz="240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float</a:t>
            </a:r>
            <a:r>
              <a:rPr lang="pt-PT" sz="240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-&gt; </a:t>
            </a:r>
            <a:r>
              <a:rPr lang="pt-PT" sz="240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long</a:t>
            </a:r>
            <a:r>
              <a:rPr lang="pt-PT" sz="240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-&gt; </a:t>
            </a:r>
            <a:r>
              <a:rPr lang="pt-PT" sz="240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int</a:t>
            </a:r>
            <a:r>
              <a:rPr lang="pt-PT" sz="240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-&gt; </a:t>
            </a:r>
            <a:r>
              <a:rPr lang="pt-PT" sz="240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char</a:t>
            </a:r>
            <a:r>
              <a:rPr lang="pt-PT" sz="240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-&gt; short-&gt;byte</a:t>
            </a:r>
            <a:br>
              <a:rPr lang="en-US" sz="2400">
                <a:latin typeface="Verdana" panose="020B0604030504040204" pitchFamily="34" charset="0"/>
                <a:ea typeface="Verdana" panose="020B0604030504040204" pitchFamily="34" charset="0"/>
              </a:rPr>
            </a:br>
            <a:endParaRPr lang="en-US" sz="240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>
              <a:buNone/>
            </a:pPr>
            <a:br>
              <a:rPr lang="en-US"/>
            </a:br>
            <a:br>
              <a:rPr lang="en-US"/>
            </a:br>
            <a:endParaRPr lang="en-US">
              <a:solidFill>
                <a:srgbClr val="FF0000"/>
              </a:solidFill>
            </a:endParaRPr>
          </a:p>
          <a:p>
            <a:endParaRPr lang="en-US" sz="2000">
              <a:solidFill>
                <a:srgbClr val="FF0000"/>
              </a:solidFill>
              <a:latin typeface="Verdana"/>
              <a:ea typeface="Verdana"/>
            </a:endParaRP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131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8B6BB-BFF6-D3AA-7261-D6A2F9C08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spcBef>
                <a:spcPts val="1000"/>
              </a:spcBef>
            </a:pPr>
            <a:r>
              <a:rPr lang="en-US" sz="4000">
                <a:latin typeface="Segoe UI"/>
                <a:cs typeface="Segoe UI"/>
              </a:rPr>
              <a:t>O que é Java?</a:t>
            </a:r>
            <a:endParaRPr lang="en-US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65F3B8-D34F-B795-8EE7-A855554564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>
                <a:latin typeface="Verdana"/>
                <a:ea typeface="Verdana"/>
              </a:rPr>
              <a:t>Java é </a:t>
            </a:r>
            <a:r>
              <a:rPr lang="en-US" sz="2000" err="1">
                <a:latin typeface="Verdana"/>
                <a:ea typeface="Verdana"/>
              </a:rPr>
              <a:t>uma</a:t>
            </a:r>
            <a:r>
              <a:rPr lang="en-US" sz="2000">
                <a:latin typeface="Verdana"/>
                <a:ea typeface="Verdana"/>
              </a:rPr>
              <a:t> </a:t>
            </a:r>
            <a:r>
              <a:rPr lang="en-US" sz="2000" err="1">
                <a:latin typeface="Verdana"/>
                <a:ea typeface="Verdana"/>
              </a:rPr>
              <a:t>linguagem</a:t>
            </a:r>
            <a:r>
              <a:rPr lang="en-US" sz="2000">
                <a:latin typeface="Verdana"/>
                <a:ea typeface="Verdana"/>
              </a:rPr>
              <a:t> de </a:t>
            </a:r>
            <a:r>
              <a:rPr lang="en-US" sz="2000" err="1">
                <a:latin typeface="Verdana"/>
                <a:ea typeface="Verdana"/>
              </a:rPr>
              <a:t>programação</a:t>
            </a:r>
            <a:r>
              <a:rPr lang="en-US" sz="2000">
                <a:latin typeface="Verdana"/>
                <a:ea typeface="Verdana"/>
              </a:rPr>
              <a:t> </a:t>
            </a:r>
            <a:r>
              <a:rPr lang="en-US" sz="2000" err="1">
                <a:latin typeface="Verdana"/>
                <a:ea typeface="Verdana"/>
              </a:rPr>
              <a:t>criada</a:t>
            </a:r>
            <a:r>
              <a:rPr lang="en-US" sz="2000">
                <a:latin typeface="Verdana"/>
                <a:ea typeface="Verdana"/>
              </a:rPr>
              <a:t> </a:t>
            </a:r>
            <a:r>
              <a:rPr lang="en-US" sz="2000" err="1">
                <a:latin typeface="Verdana"/>
                <a:ea typeface="Verdana"/>
              </a:rPr>
              <a:t>em</a:t>
            </a:r>
            <a:r>
              <a:rPr lang="en-US" sz="2000">
                <a:latin typeface="Verdana"/>
                <a:ea typeface="Verdana"/>
              </a:rPr>
              <a:t> 1995.</a:t>
            </a:r>
            <a:endParaRPr lang="en-US" sz="2000"/>
          </a:p>
          <a:p>
            <a:r>
              <a:rPr lang="en-US" sz="2000">
                <a:latin typeface="Verdana"/>
                <a:ea typeface="Verdana"/>
              </a:rPr>
              <a:t>Ela é </a:t>
            </a:r>
            <a:r>
              <a:rPr lang="en-US" sz="2000" err="1">
                <a:latin typeface="Verdana"/>
                <a:ea typeface="Verdana"/>
              </a:rPr>
              <a:t>propriedade</a:t>
            </a:r>
            <a:r>
              <a:rPr lang="en-US" sz="2000">
                <a:latin typeface="Verdana"/>
                <a:ea typeface="Verdana"/>
              </a:rPr>
              <a:t> da Oracle, e </a:t>
            </a:r>
            <a:r>
              <a:rPr lang="en-US" sz="2000" err="1">
                <a:latin typeface="Verdana"/>
                <a:ea typeface="Verdana"/>
              </a:rPr>
              <a:t>mais</a:t>
            </a:r>
            <a:r>
              <a:rPr lang="en-US" sz="2000">
                <a:latin typeface="Verdana"/>
                <a:ea typeface="Verdana"/>
              </a:rPr>
              <a:t> de </a:t>
            </a:r>
            <a:r>
              <a:rPr lang="en-US" sz="2000" b="1">
                <a:latin typeface="Verdana"/>
                <a:ea typeface="Verdana"/>
              </a:rPr>
              <a:t>3 mil </a:t>
            </a:r>
            <a:r>
              <a:rPr lang="en-US" sz="2000" b="1" err="1">
                <a:latin typeface="Verdana"/>
                <a:ea typeface="Verdana"/>
              </a:rPr>
              <a:t>milhões</a:t>
            </a:r>
            <a:r>
              <a:rPr lang="en-US" sz="2000">
                <a:latin typeface="Verdana"/>
                <a:ea typeface="Verdana"/>
              </a:rPr>
              <a:t> de </a:t>
            </a:r>
            <a:r>
              <a:rPr lang="en-US" sz="2000" err="1">
                <a:latin typeface="Verdana"/>
                <a:ea typeface="Verdana"/>
              </a:rPr>
              <a:t>dispositivos</a:t>
            </a:r>
            <a:r>
              <a:rPr lang="en-US" sz="2000">
                <a:latin typeface="Verdana"/>
                <a:ea typeface="Verdana"/>
              </a:rPr>
              <a:t> </a:t>
            </a:r>
            <a:r>
              <a:rPr lang="en-US" sz="2000" err="1">
                <a:latin typeface="Verdana"/>
                <a:ea typeface="Verdana"/>
              </a:rPr>
              <a:t>executam</a:t>
            </a:r>
            <a:r>
              <a:rPr lang="en-US" sz="2000">
                <a:latin typeface="Verdana"/>
                <a:ea typeface="Verdana"/>
              </a:rPr>
              <a:t> Java.</a:t>
            </a:r>
            <a:endParaRPr lang="en-US" sz="2000"/>
          </a:p>
          <a:p>
            <a:pPr marL="0" indent="0">
              <a:buNone/>
            </a:pPr>
            <a:r>
              <a:rPr lang="en-US" sz="2000">
                <a:latin typeface="Verdana"/>
                <a:ea typeface="Verdana"/>
              </a:rPr>
              <a:t>É </a:t>
            </a:r>
            <a:r>
              <a:rPr lang="en-US" sz="2000" err="1">
                <a:latin typeface="Verdana"/>
                <a:ea typeface="Verdana"/>
              </a:rPr>
              <a:t>usada</a:t>
            </a:r>
            <a:r>
              <a:rPr lang="en-US" sz="2000">
                <a:latin typeface="Verdana"/>
                <a:ea typeface="Verdana"/>
              </a:rPr>
              <a:t> para:</a:t>
            </a:r>
            <a:endParaRPr lang="en-US" sz="2000"/>
          </a:p>
          <a:p>
            <a:r>
              <a:rPr lang="en-US" sz="2000" err="1">
                <a:latin typeface="Verdana"/>
                <a:ea typeface="Verdana"/>
              </a:rPr>
              <a:t>Aplicativos</a:t>
            </a:r>
            <a:r>
              <a:rPr lang="en-US" sz="2000">
                <a:latin typeface="Verdana"/>
                <a:ea typeface="Verdana"/>
              </a:rPr>
              <a:t> </a:t>
            </a:r>
            <a:r>
              <a:rPr lang="en-US" sz="2000" err="1">
                <a:latin typeface="Verdana"/>
                <a:ea typeface="Verdana"/>
              </a:rPr>
              <a:t>móveis</a:t>
            </a:r>
            <a:r>
              <a:rPr lang="en-US" sz="2000">
                <a:latin typeface="Verdana"/>
                <a:ea typeface="Verdana"/>
              </a:rPr>
              <a:t> (</a:t>
            </a:r>
            <a:r>
              <a:rPr lang="en-US" sz="2000" err="1">
                <a:latin typeface="Verdana"/>
                <a:ea typeface="Verdana"/>
              </a:rPr>
              <a:t>especialmente</a:t>
            </a:r>
            <a:r>
              <a:rPr lang="en-US" sz="2000">
                <a:latin typeface="Verdana"/>
                <a:ea typeface="Verdana"/>
              </a:rPr>
              <a:t> </a:t>
            </a:r>
            <a:r>
              <a:rPr lang="en-US" sz="2000" err="1">
                <a:latin typeface="Verdana"/>
                <a:ea typeface="Verdana"/>
              </a:rPr>
              <a:t>aplicativos</a:t>
            </a:r>
            <a:r>
              <a:rPr lang="en-US" sz="2000">
                <a:latin typeface="Verdana"/>
                <a:ea typeface="Verdana"/>
              </a:rPr>
              <a:t> Android)</a:t>
            </a:r>
            <a:endParaRPr lang="en-US" sz="2000"/>
          </a:p>
          <a:p>
            <a:r>
              <a:rPr lang="en-US" sz="2000" err="1">
                <a:latin typeface="Verdana"/>
                <a:ea typeface="Verdana"/>
              </a:rPr>
              <a:t>Aplicações</a:t>
            </a:r>
            <a:r>
              <a:rPr lang="en-US" sz="2000">
                <a:latin typeface="Verdana"/>
                <a:ea typeface="Verdana"/>
              </a:rPr>
              <a:t> de desktop</a:t>
            </a:r>
            <a:endParaRPr lang="en-US" sz="2000"/>
          </a:p>
          <a:p>
            <a:r>
              <a:rPr lang="en-US" sz="2000" err="1">
                <a:latin typeface="Verdana"/>
                <a:ea typeface="Verdana"/>
              </a:rPr>
              <a:t>Aplicações</a:t>
            </a:r>
            <a:r>
              <a:rPr lang="en-US" sz="2000">
                <a:latin typeface="Verdana"/>
                <a:ea typeface="Verdana"/>
              </a:rPr>
              <a:t> web</a:t>
            </a:r>
            <a:endParaRPr lang="en-US" sz="2000"/>
          </a:p>
          <a:p>
            <a:r>
              <a:rPr lang="en-US" sz="2000" err="1">
                <a:latin typeface="Verdana"/>
                <a:ea typeface="Verdana"/>
              </a:rPr>
              <a:t>Servidores</a:t>
            </a:r>
            <a:r>
              <a:rPr lang="en-US" sz="2000">
                <a:latin typeface="Verdana"/>
                <a:ea typeface="Verdana"/>
              </a:rPr>
              <a:t> web e </a:t>
            </a:r>
            <a:r>
              <a:rPr lang="en-US" sz="2000" err="1">
                <a:latin typeface="Verdana"/>
                <a:ea typeface="Verdana"/>
              </a:rPr>
              <a:t>servidores</a:t>
            </a:r>
            <a:r>
              <a:rPr lang="en-US" sz="2000">
                <a:latin typeface="Verdana"/>
                <a:ea typeface="Verdana"/>
              </a:rPr>
              <a:t> de </a:t>
            </a:r>
            <a:r>
              <a:rPr lang="en-US" sz="2000" err="1">
                <a:latin typeface="Verdana"/>
                <a:ea typeface="Verdana"/>
              </a:rPr>
              <a:t>aplicação</a:t>
            </a:r>
            <a:endParaRPr lang="en-US" sz="2000"/>
          </a:p>
          <a:p>
            <a:r>
              <a:rPr lang="en-US" sz="2000" err="1">
                <a:latin typeface="Verdana"/>
                <a:ea typeface="Verdana"/>
              </a:rPr>
              <a:t>Jogos</a:t>
            </a:r>
            <a:endParaRPr lang="en-US" sz="2000"/>
          </a:p>
          <a:p>
            <a:r>
              <a:rPr lang="en-US" sz="2000" err="1">
                <a:latin typeface="Verdana"/>
                <a:ea typeface="Verdana"/>
              </a:rPr>
              <a:t>Ligação</a:t>
            </a:r>
            <a:r>
              <a:rPr lang="en-US" sz="2000">
                <a:latin typeface="Verdana"/>
                <a:ea typeface="Verdana"/>
              </a:rPr>
              <a:t> a bases de dados</a:t>
            </a:r>
            <a:endParaRPr lang="en-US" sz="2000"/>
          </a:p>
          <a:p>
            <a:r>
              <a:rPr lang="en-US" sz="2000">
                <a:latin typeface="Verdana"/>
                <a:ea typeface="Verdana"/>
              </a:rPr>
              <a:t>E </a:t>
            </a:r>
            <a:r>
              <a:rPr lang="en-US" sz="2000" err="1">
                <a:latin typeface="Verdana"/>
                <a:ea typeface="Verdana"/>
              </a:rPr>
              <a:t>muito</a:t>
            </a:r>
            <a:r>
              <a:rPr lang="en-US" sz="2000">
                <a:latin typeface="Verdana"/>
                <a:ea typeface="Verdana"/>
              </a:rPr>
              <a:t>, </a:t>
            </a:r>
            <a:r>
              <a:rPr lang="en-US" sz="2000" err="1">
                <a:latin typeface="Verdana"/>
                <a:ea typeface="Verdana"/>
              </a:rPr>
              <a:t>muito</a:t>
            </a:r>
            <a:r>
              <a:rPr lang="en-US" sz="2000">
                <a:latin typeface="Verdana"/>
                <a:ea typeface="Verdana"/>
              </a:rPr>
              <a:t> </a:t>
            </a:r>
            <a:r>
              <a:rPr lang="en-US" sz="2000" err="1">
                <a:latin typeface="Verdana"/>
                <a:ea typeface="Verdana"/>
              </a:rPr>
              <a:t>mais</a:t>
            </a:r>
            <a:r>
              <a:rPr lang="en-US" sz="2000">
                <a:latin typeface="Verdana"/>
                <a:ea typeface="Verdana"/>
              </a:rPr>
              <a:t>!</a:t>
            </a:r>
            <a:endParaRPr lang="en-US" sz="200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1056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8B6BB-BFF6-D3AA-7261-D6A2F9C08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>
                <a:latin typeface="Segoe UI"/>
                <a:cs typeface="Segoe UI"/>
              </a:rPr>
              <a:t>Java – o que é OOP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65F3B8-D34F-B795-8EE7-A855554564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3953"/>
          </a:xfrm>
          <a:solidFill>
            <a:schemeClr val="bg1"/>
          </a:solidFill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PT" sz="1800">
                <a:solidFill>
                  <a:srgbClr val="000000"/>
                </a:solidFill>
                <a:latin typeface="Verdana"/>
                <a:ea typeface="Verdana"/>
              </a:rPr>
              <a:t>OOP significa </a:t>
            </a:r>
            <a:r>
              <a:rPr lang="pt-PT" sz="1800" b="1">
                <a:solidFill>
                  <a:srgbClr val="000000"/>
                </a:solidFill>
                <a:latin typeface="Verdana"/>
                <a:ea typeface="Verdana"/>
              </a:rPr>
              <a:t>Programação Orientada a Objetos</a:t>
            </a:r>
            <a:r>
              <a:rPr lang="pt-PT" sz="1800">
                <a:solidFill>
                  <a:srgbClr val="000000"/>
                </a:solidFill>
                <a:latin typeface="Verdana"/>
                <a:ea typeface="Verdana"/>
              </a:rPr>
              <a:t> .</a:t>
            </a:r>
            <a:endParaRPr lang="pt-PT" sz="1800">
              <a:latin typeface="Verdana"/>
              <a:ea typeface="Verdana"/>
            </a:endParaRPr>
          </a:p>
          <a:p>
            <a:r>
              <a:rPr lang="pt-PT" sz="1800">
                <a:solidFill>
                  <a:srgbClr val="000000"/>
                </a:solidFill>
                <a:latin typeface="Verdana"/>
                <a:ea typeface="Verdana"/>
              </a:rPr>
              <a:t>A programação </a:t>
            </a:r>
            <a:r>
              <a:rPr lang="pt-PT" sz="1800" err="1">
                <a:solidFill>
                  <a:srgbClr val="000000"/>
                </a:solidFill>
                <a:latin typeface="Verdana"/>
                <a:ea typeface="Verdana"/>
              </a:rPr>
              <a:t>procedural</a:t>
            </a:r>
            <a:r>
              <a:rPr lang="pt-PT" sz="1800">
                <a:solidFill>
                  <a:srgbClr val="000000"/>
                </a:solidFill>
                <a:latin typeface="Verdana"/>
                <a:ea typeface="Verdana"/>
              </a:rPr>
              <a:t> consiste em escrever procedimentos ou métodos que realizam operações nos dados, enquanto a OOP consiste em criar objetos que contêm dados e métodos.</a:t>
            </a:r>
            <a:endParaRPr lang="pt-PT" sz="1800">
              <a:latin typeface="Verdana"/>
              <a:ea typeface="Verdana"/>
            </a:endParaRPr>
          </a:p>
          <a:p>
            <a:r>
              <a:rPr lang="pt-PT" sz="1800">
                <a:solidFill>
                  <a:srgbClr val="000000"/>
                </a:solidFill>
                <a:latin typeface="Verdana"/>
                <a:ea typeface="Verdana"/>
              </a:rPr>
              <a:t>A programação orientada a objetos tem várias vantagens sobre a programação </a:t>
            </a:r>
            <a:r>
              <a:rPr lang="pt-PT" sz="1800" err="1">
                <a:solidFill>
                  <a:srgbClr val="000000"/>
                </a:solidFill>
                <a:latin typeface="Verdana"/>
                <a:ea typeface="Verdana"/>
              </a:rPr>
              <a:t>procedural</a:t>
            </a:r>
            <a:r>
              <a:rPr lang="pt-PT" sz="1800">
                <a:solidFill>
                  <a:srgbClr val="000000"/>
                </a:solidFill>
                <a:latin typeface="Verdana"/>
                <a:ea typeface="Verdana"/>
              </a:rPr>
              <a:t>:</a:t>
            </a:r>
            <a:endParaRPr lang="pt-PT" sz="1800">
              <a:latin typeface="Verdana"/>
              <a:ea typeface="Verdana"/>
            </a:endParaRPr>
          </a:p>
          <a:p>
            <a:pPr marL="514350"/>
            <a:r>
              <a:rPr lang="pt-PT" sz="1800">
                <a:solidFill>
                  <a:srgbClr val="000000"/>
                </a:solidFill>
                <a:latin typeface="Verdana"/>
                <a:ea typeface="Verdana"/>
              </a:rPr>
              <a:t>É mais rápido e fácil de executar</a:t>
            </a:r>
            <a:endParaRPr lang="pt-PT" sz="1800">
              <a:latin typeface="Verdana"/>
              <a:ea typeface="Verdana"/>
            </a:endParaRPr>
          </a:p>
          <a:p>
            <a:pPr marL="514350"/>
            <a:r>
              <a:rPr lang="pt-PT" sz="1800">
                <a:solidFill>
                  <a:srgbClr val="000000"/>
                </a:solidFill>
                <a:latin typeface="Verdana"/>
                <a:ea typeface="Verdana"/>
              </a:rPr>
              <a:t>Fornece uma estrutura clara para os programas</a:t>
            </a:r>
            <a:endParaRPr lang="pt-PT" sz="1800">
              <a:latin typeface="Verdana"/>
              <a:ea typeface="Verdana"/>
            </a:endParaRPr>
          </a:p>
          <a:p>
            <a:pPr marL="514350"/>
            <a:r>
              <a:rPr lang="pt-PT" sz="1800">
                <a:solidFill>
                  <a:srgbClr val="000000"/>
                </a:solidFill>
                <a:latin typeface="Verdana"/>
                <a:ea typeface="Verdana"/>
              </a:rPr>
              <a:t>Ajuda a manter o código Java SECO (DRY) "Não se repita" e torna o código mais fácil de manter, modificar e depurar</a:t>
            </a:r>
            <a:endParaRPr lang="pt-PT" sz="1800">
              <a:latin typeface="Verdana"/>
              <a:ea typeface="Verdana"/>
            </a:endParaRPr>
          </a:p>
          <a:p>
            <a:pPr marL="514350"/>
            <a:r>
              <a:rPr lang="pt-PT" sz="1800">
                <a:solidFill>
                  <a:srgbClr val="000000"/>
                </a:solidFill>
                <a:latin typeface="Verdana"/>
                <a:ea typeface="Verdana"/>
              </a:rPr>
              <a:t>Torna possível criar aplicativos totalmente reutilizáveis com menos código e menor tempo de desenvolvimento</a:t>
            </a:r>
            <a:endParaRPr lang="pt-PT" sz="1800">
              <a:latin typeface="Verdana"/>
              <a:ea typeface="Verdana"/>
            </a:endParaRPr>
          </a:p>
          <a:p>
            <a:r>
              <a:rPr lang="pt-PT" sz="1800" b="1">
                <a:solidFill>
                  <a:srgbClr val="000000"/>
                </a:solidFill>
                <a:latin typeface="Verdana"/>
                <a:ea typeface="Verdana"/>
              </a:rPr>
              <a:t>Dica:</a:t>
            </a:r>
            <a:r>
              <a:rPr lang="pt-PT" sz="1800">
                <a:solidFill>
                  <a:srgbClr val="000000"/>
                </a:solidFill>
                <a:latin typeface="Verdana"/>
                <a:ea typeface="Verdana"/>
              </a:rPr>
              <a:t> O princípio "</a:t>
            </a:r>
            <a:r>
              <a:rPr lang="pt-PT" sz="1800" err="1">
                <a:solidFill>
                  <a:srgbClr val="000000"/>
                </a:solidFill>
                <a:latin typeface="Verdana"/>
                <a:ea typeface="Verdana"/>
              </a:rPr>
              <a:t>Don't</a:t>
            </a:r>
            <a:r>
              <a:rPr lang="pt-PT" sz="1800">
                <a:solidFill>
                  <a:srgbClr val="000000"/>
                </a:solidFill>
                <a:latin typeface="Verdana"/>
                <a:ea typeface="Verdana"/>
              </a:rPr>
              <a:t> </a:t>
            </a:r>
            <a:r>
              <a:rPr lang="pt-PT" sz="1800" err="1">
                <a:solidFill>
                  <a:srgbClr val="000000"/>
                </a:solidFill>
                <a:latin typeface="Verdana"/>
                <a:ea typeface="Verdana"/>
              </a:rPr>
              <a:t>Repeat</a:t>
            </a:r>
            <a:r>
              <a:rPr lang="pt-PT" sz="1800">
                <a:solidFill>
                  <a:srgbClr val="000000"/>
                </a:solidFill>
                <a:latin typeface="Verdana"/>
                <a:ea typeface="Verdana"/>
              </a:rPr>
              <a:t> </a:t>
            </a:r>
            <a:r>
              <a:rPr lang="pt-PT" sz="1800" err="1">
                <a:solidFill>
                  <a:srgbClr val="000000"/>
                </a:solidFill>
                <a:latin typeface="Verdana"/>
                <a:ea typeface="Verdana"/>
              </a:rPr>
              <a:t>Yourself</a:t>
            </a:r>
            <a:r>
              <a:rPr lang="pt-PT" sz="1800">
                <a:solidFill>
                  <a:srgbClr val="000000"/>
                </a:solidFill>
                <a:latin typeface="Verdana"/>
                <a:ea typeface="Verdana"/>
              </a:rPr>
              <a:t>" (DRY) é sobre reduzir a repetição de código. Você deve extrair os códigos que são comuns para o aplicativo, colocá-los em um único lugar e reutilizá-los em vez de repeti-los.</a:t>
            </a:r>
            <a:endParaRPr lang="pt-PT" sz="1800"/>
          </a:p>
          <a:p>
            <a:endParaRPr lang="pt-PT" sz="240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>
              <a:buNone/>
            </a:pPr>
            <a:br>
              <a:rPr lang="en-US"/>
            </a:br>
            <a:br>
              <a:rPr lang="en-US"/>
            </a:br>
            <a:endParaRPr lang="en-US">
              <a:solidFill>
                <a:srgbClr val="FF0000"/>
              </a:solidFill>
            </a:endParaRPr>
          </a:p>
          <a:p>
            <a:endParaRPr lang="en-US" sz="2000">
              <a:solidFill>
                <a:srgbClr val="FF0000"/>
              </a:solidFill>
              <a:latin typeface="Verdana"/>
              <a:ea typeface="Verdana"/>
            </a:endParaRP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2965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8B6BB-BFF6-D3AA-7261-D6A2F9C08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>
                <a:latin typeface="Segoe UI"/>
                <a:cs typeface="Segoe UI"/>
              </a:rPr>
              <a:t>Java – classes e </a:t>
            </a:r>
            <a:r>
              <a:rPr lang="en-US" sz="4000" err="1">
                <a:latin typeface="Segoe UI"/>
                <a:cs typeface="Segoe UI"/>
              </a:rPr>
              <a:t>objectos</a:t>
            </a:r>
            <a:endParaRPr lang="en-US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65F3B8-D34F-B795-8EE7-A855554564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3953"/>
          </a:xfrm>
          <a:solidFill>
            <a:schemeClr val="bg1"/>
          </a:solidFill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PT" sz="2000">
                <a:solidFill>
                  <a:srgbClr val="000000"/>
                </a:solidFill>
                <a:latin typeface="Verdana"/>
                <a:ea typeface="Verdana"/>
              </a:rPr>
              <a:t>Classes e objetos são os dois principais </a:t>
            </a:r>
            <a:r>
              <a:rPr lang="pt-PT" sz="2000" err="1">
                <a:solidFill>
                  <a:srgbClr val="000000"/>
                </a:solidFill>
                <a:latin typeface="Verdana"/>
                <a:ea typeface="Verdana"/>
              </a:rPr>
              <a:t>aspectos</a:t>
            </a:r>
            <a:r>
              <a:rPr lang="pt-PT" sz="2000">
                <a:solidFill>
                  <a:srgbClr val="000000"/>
                </a:solidFill>
                <a:latin typeface="Verdana"/>
                <a:ea typeface="Verdana"/>
              </a:rPr>
              <a:t> da programação orientada a objetos.</a:t>
            </a:r>
            <a:endParaRPr lang="pt-PT" sz="2000">
              <a:latin typeface="Verdana"/>
              <a:ea typeface="Verdana"/>
            </a:endParaRPr>
          </a:p>
          <a:p>
            <a:r>
              <a:rPr lang="pt-PT" sz="2000">
                <a:latin typeface="Verdana"/>
                <a:ea typeface="Verdana"/>
              </a:rPr>
              <a:t>Então, uma classe é um modelo para objetos, e um objeto é uma instância de uma classe.</a:t>
            </a:r>
          </a:p>
          <a:p>
            <a:r>
              <a:rPr lang="pt-PT" sz="2000">
                <a:latin typeface="Verdana"/>
                <a:ea typeface="Verdana"/>
              </a:rPr>
              <a:t>Quando os objetos individuais são criados, eles herdam todas as variáveis e métodos da classe.</a:t>
            </a:r>
          </a:p>
          <a:p>
            <a:endParaRPr lang="pt-PT" sz="200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pt-PT" sz="240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>
              <a:buNone/>
            </a:pPr>
            <a:br>
              <a:rPr lang="en-US"/>
            </a:br>
            <a:br>
              <a:rPr lang="en-US"/>
            </a:br>
            <a:endParaRPr lang="en-US">
              <a:solidFill>
                <a:srgbClr val="FF0000"/>
              </a:solidFill>
            </a:endParaRPr>
          </a:p>
          <a:p>
            <a:endParaRPr lang="en-US" sz="2000">
              <a:solidFill>
                <a:srgbClr val="FF0000"/>
              </a:solidFill>
              <a:latin typeface="Verdana"/>
              <a:ea typeface="Verdana"/>
            </a:endParaRPr>
          </a:p>
          <a:p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EE81D8C-46DA-4FA2-254C-4A36A84BA6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960565"/>
              </p:ext>
            </p:extLst>
          </p:nvPr>
        </p:nvGraphicFramePr>
        <p:xfrm>
          <a:off x="1105906" y="4158565"/>
          <a:ext cx="10213122" cy="2287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06561">
                  <a:extLst>
                    <a:ext uri="{9D8B030D-6E8A-4147-A177-3AD203B41FA5}">
                      <a16:colId xmlns:a16="http://schemas.microsoft.com/office/drawing/2014/main" val="1968998336"/>
                    </a:ext>
                  </a:extLst>
                </a:gridCol>
                <a:gridCol w="5106561">
                  <a:extLst>
                    <a:ext uri="{9D8B030D-6E8A-4147-A177-3AD203B41FA5}">
                      <a16:colId xmlns:a16="http://schemas.microsoft.com/office/drawing/2014/main" val="2813753089"/>
                    </a:ext>
                  </a:extLst>
                </a:gridCol>
              </a:tblGrid>
              <a:tr h="571970">
                <a:tc>
                  <a:txBody>
                    <a:bodyPr/>
                    <a:lstStyle/>
                    <a:p>
                      <a:r>
                        <a:rPr lang="en-US"/>
                        <a:t>Classes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Objetos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8924896"/>
                  </a:ext>
                </a:extLst>
              </a:tr>
              <a:tr h="571970">
                <a:tc>
                  <a:txBody>
                    <a:bodyPr/>
                    <a:lstStyle/>
                    <a:p>
                      <a:r>
                        <a:rPr lang="en-US"/>
                        <a:t>Carros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Fiat Punto, Opel Corsa, Renault Clio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852443"/>
                  </a:ext>
                </a:extLst>
              </a:tr>
              <a:tr h="571970">
                <a:tc>
                  <a:txBody>
                    <a:bodyPr/>
                    <a:lstStyle/>
                    <a:p>
                      <a:r>
                        <a:rPr lang="en-US" err="1"/>
                        <a:t>Frutas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err="1"/>
                        <a:t>Maçã</a:t>
                      </a:r>
                      <a:r>
                        <a:rPr lang="en-US"/>
                        <a:t>, </a:t>
                      </a:r>
                      <a:r>
                        <a:rPr lang="en-US" err="1"/>
                        <a:t>pêra</a:t>
                      </a:r>
                      <a:r>
                        <a:rPr lang="en-US"/>
                        <a:t>, 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0881165"/>
                  </a:ext>
                </a:extLst>
              </a:tr>
              <a:tr h="571970">
                <a:tc>
                  <a:txBody>
                    <a:bodyPr/>
                    <a:lstStyle/>
                    <a:p>
                      <a:r>
                        <a:rPr lang="en-US" err="1"/>
                        <a:t>Alunos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António Gomes, Maria Sila, Bernardo Vilela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37820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83821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8B6BB-BFF6-D3AA-7261-D6A2F9C08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>
                <a:latin typeface="Segoe UI"/>
                <a:cs typeface="Segoe UI"/>
              </a:rPr>
              <a:t>Java – </a:t>
            </a:r>
            <a:r>
              <a:rPr lang="en-US"/>
              <a:t>public static void main(String </a:t>
            </a:r>
            <a:r>
              <a:rPr lang="en-US" err="1"/>
              <a:t>args</a:t>
            </a:r>
            <a:r>
              <a:rPr lang="en-US"/>
              <a:t>[])</a:t>
            </a:r>
            <a:endParaRPr lang="en-US" err="1">
              <a:latin typeface="Aptos Display" panose="020F0302020204030204"/>
              <a:cs typeface="Segoe UI"/>
            </a:endParaRPr>
          </a:p>
          <a:p>
            <a:endParaRPr lang="en-US" sz="4000">
              <a:latin typeface="Segoe UI"/>
              <a:cs typeface="Segoe UI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65F3B8-D34F-B795-8EE7-A855554564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3953"/>
          </a:xfrm>
          <a:solidFill>
            <a:schemeClr val="bg1"/>
          </a:solidFill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PT" sz="2000" b="1" err="1">
                <a:latin typeface="Verdana"/>
                <a:ea typeface="Roboto"/>
                <a:cs typeface="Roboto"/>
              </a:rPr>
              <a:t>public</a:t>
            </a:r>
            <a:r>
              <a:rPr lang="pt-PT" sz="2000">
                <a:latin typeface="Verdana"/>
                <a:ea typeface="Roboto"/>
                <a:cs typeface="Roboto"/>
              </a:rPr>
              <a:t> – o método </a:t>
            </a:r>
            <a:r>
              <a:rPr lang="pt-PT" sz="2000" err="1">
                <a:latin typeface="Verdana"/>
                <a:ea typeface="Roboto"/>
                <a:cs typeface="Roboto"/>
              </a:rPr>
              <a:t>main</a:t>
            </a:r>
            <a:r>
              <a:rPr lang="pt-PT" sz="2000">
                <a:latin typeface="Verdana"/>
                <a:ea typeface="Roboto"/>
                <a:cs typeface="Roboto"/>
              </a:rPr>
              <a:t> precisa de ser público, ou seja, a Máquina Virtual Java (JVM) tem de ser capaz de a ele aceder, estando a sua classe em qualquer diretório (ou </a:t>
            </a:r>
            <a:r>
              <a:rPr lang="pt-PT" sz="2000" i="1">
                <a:latin typeface="Verdana"/>
                <a:ea typeface="Roboto"/>
                <a:cs typeface="Roboto"/>
              </a:rPr>
              <a:t>package</a:t>
            </a:r>
            <a:r>
              <a:rPr lang="pt-PT" sz="2000">
                <a:latin typeface="Verdana"/>
                <a:ea typeface="Roboto"/>
                <a:cs typeface="Roboto"/>
              </a:rPr>
              <a:t>)</a:t>
            </a:r>
            <a:endParaRPr lang="pt-PT" sz="2000" b="1">
              <a:latin typeface="Verdana"/>
              <a:ea typeface="Roboto"/>
              <a:cs typeface="Roboto"/>
            </a:endParaRPr>
          </a:p>
          <a:p>
            <a:r>
              <a:rPr lang="pt-PT" sz="2000" b="1" err="1">
                <a:latin typeface="Verdana"/>
                <a:ea typeface="Roboto"/>
                <a:cs typeface="Roboto"/>
              </a:rPr>
              <a:t>static</a:t>
            </a:r>
            <a:r>
              <a:rPr lang="pt-PT" sz="2000">
                <a:latin typeface="Verdana"/>
                <a:ea typeface="Roboto"/>
                <a:cs typeface="Roboto"/>
              </a:rPr>
              <a:t> – o método tem que ser estático, com uma única ocorrência e livre de instância de classe. Significa que a máquina JVM não precisa de instanciar um objeto do tipo da sua classe. Simplesmente localiza o método </a:t>
            </a:r>
            <a:r>
              <a:rPr lang="pt-PT" sz="2000" b="1" err="1">
                <a:latin typeface="Verdana"/>
                <a:ea typeface="Roboto"/>
                <a:cs typeface="Roboto"/>
              </a:rPr>
              <a:t>main</a:t>
            </a:r>
            <a:r>
              <a:rPr lang="pt-PT" sz="2000">
                <a:latin typeface="Verdana"/>
                <a:ea typeface="Roboto"/>
                <a:cs typeface="Roboto"/>
              </a:rPr>
              <a:t> e  executa-o.</a:t>
            </a:r>
            <a:endParaRPr lang="pt-PT" sz="2000">
              <a:latin typeface="Verdana"/>
              <a:ea typeface="Verdana"/>
            </a:endParaRPr>
          </a:p>
          <a:p>
            <a:r>
              <a:rPr lang="pt-PT" sz="2000" b="1" err="1">
                <a:latin typeface="Verdana"/>
                <a:ea typeface="Roboto"/>
                <a:cs typeface="Roboto"/>
              </a:rPr>
              <a:t>void</a:t>
            </a:r>
            <a:r>
              <a:rPr lang="pt-PT" sz="2000">
                <a:latin typeface="Verdana"/>
                <a:ea typeface="Roboto"/>
                <a:cs typeface="Roboto"/>
              </a:rPr>
              <a:t> – significa que não tem retorno (ou retorno vazio). Ou seja, o programa não retorna nenhum valor para a JVM. A JVM já monitora a execução do  programa linha a linha (a JVM é um interpretador dos </a:t>
            </a:r>
            <a:r>
              <a:rPr lang="pt-PT" sz="2000" i="1" err="1">
                <a:latin typeface="Verdana"/>
                <a:ea typeface="Roboto"/>
                <a:cs typeface="Roboto"/>
              </a:rPr>
              <a:t>bytecodes</a:t>
            </a:r>
            <a:r>
              <a:rPr lang="pt-PT" sz="2000">
                <a:latin typeface="Verdana"/>
                <a:ea typeface="Roboto"/>
                <a:cs typeface="Roboto"/>
              </a:rPr>
              <a:t>), então não é necessário que o código retorne nada.</a:t>
            </a:r>
            <a:endParaRPr lang="pt-PT" sz="2000">
              <a:latin typeface="Verdana"/>
              <a:ea typeface="Verdana"/>
            </a:endParaRPr>
          </a:p>
          <a:p>
            <a:r>
              <a:rPr lang="pt-PT" sz="2000" b="1" err="1">
                <a:latin typeface="Verdana"/>
                <a:ea typeface="Roboto"/>
                <a:cs typeface="Roboto"/>
              </a:rPr>
              <a:t>main</a:t>
            </a:r>
            <a:r>
              <a:rPr lang="pt-PT" sz="2000" b="1">
                <a:latin typeface="Verdana"/>
                <a:ea typeface="Roboto"/>
                <a:cs typeface="Roboto"/>
              </a:rPr>
              <a:t> – </a:t>
            </a:r>
            <a:r>
              <a:rPr lang="pt-PT" sz="2000">
                <a:latin typeface="Verdana"/>
                <a:ea typeface="Roboto"/>
                <a:cs typeface="Roboto"/>
              </a:rPr>
              <a:t>o nome do método principal (tradução de </a:t>
            </a:r>
            <a:r>
              <a:rPr lang="pt-PT" sz="2000" i="1" err="1">
                <a:latin typeface="Verdana"/>
                <a:ea typeface="Roboto"/>
                <a:cs typeface="Roboto"/>
              </a:rPr>
              <a:t>main</a:t>
            </a:r>
            <a:r>
              <a:rPr lang="pt-PT" sz="2000">
                <a:latin typeface="Verdana"/>
                <a:ea typeface="Roboto"/>
                <a:cs typeface="Roboto"/>
              </a:rPr>
              <a:t>)</a:t>
            </a:r>
            <a:endParaRPr lang="pt-PT" sz="2000">
              <a:latin typeface="Verdana"/>
              <a:ea typeface="Verdana"/>
            </a:endParaRPr>
          </a:p>
          <a:p>
            <a:r>
              <a:rPr lang="pt-PT" sz="2000" b="1" err="1">
                <a:latin typeface="Verdana"/>
                <a:ea typeface="Roboto"/>
                <a:cs typeface="Roboto"/>
              </a:rPr>
              <a:t>String</a:t>
            </a:r>
            <a:r>
              <a:rPr lang="pt-PT" sz="2000" b="1">
                <a:latin typeface="Verdana"/>
                <a:ea typeface="Roboto"/>
                <a:cs typeface="Roboto"/>
              </a:rPr>
              <a:t> </a:t>
            </a:r>
            <a:r>
              <a:rPr lang="pt-PT" sz="2000" b="1" err="1">
                <a:latin typeface="Verdana"/>
                <a:ea typeface="Roboto"/>
                <a:cs typeface="Roboto"/>
              </a:rPr>
              <a:t>args</a:t>
            </a:r>
            <a:r>
              <a:rPr lang="pt-PT" sz="2000" b="1">
                <a:latin typeface="Verdana"/>
                <a:ea typeface="Roboto"/>
                <a:cs typeface="Roboto"/>
              </a:rPr>
              <a:t>[]</a:t>
            </a:r>
            <a:r>
              <a:rPr lang="pt-PT" sz="2000">
                <a:latin typeface="Verdana"/>
                <a:ea typeface="Roboto"/>
                <a:cs typeface="Roboto"/>
              </a:rPr>
              <a:t> – existe a possibilidade de invocar o programa principal passando argumentos</a:t>
            </a:r>
            <a:endParaRPr lang="pt-PT" sz="2000">
              <a:latin typeface="Verdana"/>
            </a:endParaRPr>
          </a:p>
          <a:p>
            <a:endParaRPr lang="pt-PT" sz="2000">
              <a:latin typeface="Verdana"/>
              <a:ea typeface="Verdana"/>
            </a:endParaRPr>
          </a:p>
          <a:p>
            <a:endParaRPr lang="pt-PT" sz="200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pt-PT" sz="240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>
              <a:buNone/>
            </a:pPr>
            <a:br>
              <a:rPr lang="en-US"/>
            </a:br>
            <a:br>
              <a:rPr lang="en-US"/>
            </a:br>
            <a:endParaRPr lang="en-US">
              <a:solidFill>
                <a:srgbClr val="FF0000"/>
              </a:solidFill>
            </a:endParaRPr>
          </a:p>
          <a:p>
            <a:endParaRPr lang="en-US" sz="2000">
              <a:solidFill>
                <a:srgbClr val="FF0000"/>
              </a:solidFill>
              <a:latin typeface="Verdana"/>
              <a:ea typeface="Verdana"/>
            </a:endParaRP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5752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8B6BB-BFF6-D3AA-7261-D6A2F9C08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>
                <a:latin typeface="Segoe UI"/>
                <a:cs typeface="Segoe UI"/>
              </a:rPr>
              <a:t>Java – classes e </a:t>
            </a:r>
            <a:r>
              <a:rPr lang="en-US" sz="4000" err="1">
                <a:latin typeface="Segoe UI"/>
                <a:cs typeface="Segoe UI"/>
              </a:rPr>
              <a:t>objectos</a:t>
            </a:r>
            <a:endParaRPr lang="en-US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65F3B8-D34F-B795-8EE7-A855554564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3953"/>
          </a:xfrm>
          <a:solidFill>
            <a:schemeClr val="bg1"/>
          </a:solidFill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PT" sz="2000">
                <a:solidFill>
                  <a:srgbClr val="000000"/>
                </a:solidFill>
                <a:latin typeface="Verdana"/>
                <a:ea typeface="Verdana"/>
              </a:rPr>
              <a:t>Tudo em Java é associado a </a:t>
            </a:r>
            <a:r>
              <a:rPr lang="pt-PT" sz="2000" b="1">
                <a:solidFill>
                  <a:srgbClr val="000000"/>
                </a:solidFill>
                <a:latin typeface="Verdana"/>
                <a:ea typeface="Verdana"/>
              </a:rPr>
              <a:t>classes </a:t>
            </a:r>
            <a:r>
              <a:rPr lang="pt-PT" sz="2000">
                <a:solidFill>
                  <a:srgbClr val="000000"/>
                </a:solidFill>
                <a:latin typeface="Verdana"/>
                <a:ea typeface="Verdana"/>
              </a:rPr>
              <a:t>e </a:t>
            </a:r>
            <a:r>
              <a:rPr lang="pt-PT" sz="2000" b="1">
                <a:solidFill>
                  <a:srgbClr val="000000"/>
                </a:solidFill>
                <a:latin typeface="Verdana"/>
                <a:ea typeface="Verdana"/>
              </a:rPr>
              <a:t>objetos</a:t>
            </a:r>
            <a:r>
              <a:rPr lang="pt-PT" sz="2000">
                <a:solidFill>
                  <a:srgbClr val="000000"/>
                </a:solidFill>
                <a:latin typeface="Verdana"/>
                <a:ea typeface="Verdana"/>
              </a:rPr>
              <a:t>, junto com seus </a:t>
            </a:r>
            <a:r>
              <a:rPr lang="pt-PT" sz="2000" b="1">
                <a:solidFill>
                  <a:srgbClr val="000000"/>
                </a:solidFill>
                <a:latin typeface="Verdana"/>
                <a:ea typeface="Verdana"/>
              </a:rPr>
              <a:t>atributos </a:t>
            </a:r>
            <a:r>
              <a:rPr lang="pt-PT" sz="2000">
                <a:solidFill>
                  <a:srgbClr val="000000"/>
                </a:solidFill>
                <a:latin typeface="Verdana"/>
                <a:ea typeface="Verdana"/>
              </a:rPr>
              <a:t>e </a:t>
            </a:r>
            <a:r>
              <a:rPr lang="pt-PT" sz="2000" b="1">
                <a:solidFill>
                  <a:srgbClr val="000000"/>
                </a:solidFill>
                <a:latin typeface="Verdana"/>
                <a:ea typeface="Verdana"/>
              </a:rPr>
              <a:t>métodos</a:t>
            </a:r>
            <a:r>
              <a:rPr lang="pt-PT" sz="2000">
                <a:solidFill>
                  <a:srgbClr val="000000"/>
                </a:solidFill>
                <a:latin typeface="Verdana"/>
                <a:ea typeface="Verdana"/>
              </a:rPr>
              <a:t>. Por exemplo: na vida </a:t>
            </a:r>
            <a:r>
              <a:rPr lang="pt-PT" sz="2000">
                <a:latin typeface="Verdana"/>
                <a:ea typeface="Verdana"/>
              </a:rPr>
              <a:t>real, um carro é um objeto. O carro tem </a:t>
            </a:r>
            <a:r>
              <a:rPr lang="pt-PT" sz="2000" b="1">
                <a:latin typeface="Verdana"/>
                <a:ea typeface="Verdana"/>
              </a:rPr>
              <a:t>atributos </a:t>
            </a:r>
            <a:r>
              <a:rPr lang="pt-PT" sz="2000">
                <a:latin typeface="Verdana"/>
                <a:ea typeface="Verdana"/>
              </a:rPr>
              <a:t>(o que é), como marca, modelo, peso e cor, e </a:t>
            </a:r>
            <a:r>
              <a:rPr lang="pt-PT" sz="2000" b="1">
                <a:latin typeface="Verdana"/>
                <a:ea typeface="Verdana"/>
              </a:rPr>
              <a:t>métodos</a:t>
            </a:r>
            <a:r>
              <a:rPr lang="pt-PT" sz="2000">
                <a:latin typeface="Verdana"/>
                <a:ea typeface="Verdana"/>
              </a:rPr>
              <a:t> (o que faz), como acelerar e travar.</a:t>
            </a:r>
          </a:p>
          <a:p>
            <a:r>
              <a:rPr lang="pt-PT" sz="2000">
                <a:latin typeface="Verdana"/>
                <a:ea typeface="Verdana"/>
              </a:rPr>
              <a:t>Uma classe é como um construtor de objetos ou um "projeto" para criar objetos.</a:t>
            </a:r>
          </a:p>
          <a:p>
            <a:pPr marL="0" indent="0">
              <a:buNone/>
            </a:pPr>
            <a:endParaRPr lang="en-US" sz="2000">
              <a:solidFill>
                <a:srgbClr val="0077AA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2000">
                <a:solidFill>
                  <a:srgbClr val="0077AA"/>
                </a:solidFill>
                <a:latin typeface="Consolas"/>
              </a:rPr>
              <a:t>  public</a:t>
            </a:r>
            <a:r>
              <a:rPr lang="en-US" sz="2000">
                <a:latin typeface="Consolas"/>
              </a:rPr>
              <a:t> </a:t>
            </a:r>
            <a:r>
              <a:rPr lang="en-US" sz="2000">
                <a:solidFill>
                  <a:srgbClr val="0077AA"/>
                </a:solidFill>
                <a:latin typeface="Consolas"/>
              </a:rPr>
              <a:t>class</a:t>
            </a:r>
            <a:r>
              <a:rPr lang="en-US" sz="2000">
                <a:latin typeface="Consolas"/>
              </a:rPr>
              <a:t> </a:t>
            </a:r>
            <a:r>
              <a:rPr lang="en-US" sz="2000" err="1">
                <a:solidFill>
                  <a:srgbClr val="DD4A68"/>
                </a:solidFill>
                <a:latin typeface="Consolas"/>
              </a:rPr>
              <a:t>NomedaClasse</a:t>
            </a:r>
            <a:r>
              <a:rPr lang="en-US" sz="2000">
                <a:latin typeface="Consolas"/>
              </a:rPr>
              <a:t> </a:t>
            </a:r>
            <a:r>
              <a:rPr lang="en-US" sz="2000">
                <a:solidFill>
                  <a:srgbClr val="999999"/>
                </a:solidFill>
                <a:latin typeface="Consolas"/>
              </a:rPr>
              <a:t>{</a:t>
            </a:r>
            <a:r>
              <a:rPr lang="en-US" sz="2000">
                <a:latin typeface="Consolas"/>
              </a:rPr>
              <a:t>
  </a:t>
            </a:r>
            <a:r>
              <a:rPr lang="en-US" sz="2000">
                <a:solidFill>
                  <a:srgbClr val="0077AA"/>
                </a:solidFill>
                <a:latin typeface="Consolas"/>
              </a:rPr>
              <a:t>int</a:t>
            </a:r>
            <a:r>
              <a:rPr lang="en-US" sz="2000">
                <a:latin typeface="Consolas"/>
              </a:rPr>
              <a:t> x </a:t>
            </a:r>
            <a:r>
              <a:rPr lang="en-US" sz="2000">
                <a:solidFill>
                  <a:srgbClr val="9A6E3A"/>
                </a:solidFill>
                <a:latin typeface="Consolas"/>
              </a:rPr>
              <a:t>=</a:t>
            </a:r>
            <a:r>
              <a:rPr lang="en-US" sz="2000">
                <a:latin typeface="Consolas"/>
              </a:rPr>
              <a:t> </a:t>
            </a:r>
            <a:r>
              <a:rPr lang="en-US" sz="2000">
                <a:solidFill>
                  <a:srgbClr val="990055"/>
                </a:solidFill>
                <a:latin typeface="Consolas"/>
              </a:rPr>
              <a:t>5</a:t>
            </a:r>
            <a:r>
              <a:rPr lang="en-US" sz="2000">
                <a:solidFill>
                  <a:srgbClr val="999999"/>
                </a:solidFill>
                <a:latin typeface="Consolas"/>
              </a:rPr>
              <a:t>;</a:t>
            </a:r>
            <a:r>
              <a:rPr lang="en-US" sz="2000">
                <a:latin typeface="Consolas"/>
              </a:rPr>
              <a:t>
  </a:t>
            </a:r>
            <a:r>
              <a:rPr lang="en-US" sz="2000">
                <a:solidFill>
                  <a:srgbClr val="0077AA"/>
                </a:solidFill>
                <a:latin typeface="Consolas"/>
              </a:rPr>
              <a:t>public</a:t>
            </a:r>
            <a:r>
              <a:rPr lang="en-US" sz="2000">
                <a:latin typeface="Consolas"/>
              </a:rPr>
              <a:t> </a:t>
            </a:r>
            <a:r>
              <a:rPr lang="en-US" sz="2000">
                <a:solidFill>
                  <a:srgbClr val="0077AA"/>
                </a:solidFill>
                <a:latin typeface="Consolas"/>
              </a:rPr>
              <a:t>static</a:t>
            </a:r>
            <a:r>
              <a:rPr lang="en-US" sz="2000">
                <a:latin typeface="Consolas"/>
              </a:rPr>
              <a:t> </a:t>
            </a:r>
            <a:r>
              <a:rPr lang="en-US" sz="2000">
                <a:solidFill>
                  <a:srgbClr val="0077AA"/>
                </a:solidFill>
                <a:latin typeface="Consolas"/>
              </a:rPr>
              <a:t>void</a:t>
            </a:r>
            <a:r>
              <a:rPr lang="en-US" sz="2000">
                <a:latin typeface="Consolas"/>
              </a:rPr>
              <a:t> </a:t>
            </a:r>
            <a:r>
              <a:rPr lang="en-US" sz="2000">
                <a:solidFill>
                  <a:srgbClr val="DD4A68"/>
                </a:solidFill>
                <a:latin typeface="Consolas"/>
              </a:rPr>
              <a:t>main</a:t>
            </a:r>
            <a:r>
              <a:rPr lang="en-US" sz="2000">
                <a:solidFill>
                  <a:srgbClr val="999999"/>
                </a:solidFill>
                <a:latin typeface="Consolas"/>
              </a:rPr>
              <a:t>(</a:t>
            </a:r>
            <a:r>
              <a:rPr lang="en-US" sz="2000">
                <a:solidFill>
                  <a:srgbClr val="DD4A68"/>
                </a:solidFill>
                <a:latin typeface="Consolas"/>
              </a:rPr>
              <a:t>String</a:t>
            </a:r>
            <a:r>
              <a:rPr lang="en-US" sz="2000">
                <a:solidFill>
                  <a:srgbClr val="999999"/>
                </a:solidFill>
                <a:latin typeface="Consolas"/>
              </a:rPr>
              <a:t>[]</a:t>
            </a:r>
            <a:r>
              <a:rPr lang="en-US" sz="2000">
                <a:latin typeface="Consolas"/>
              </a:rPr>
              <a:t> </a:t>
            </a:r>
            <a:r>
              <a:rPr lang="en-US" sz="2000" err="1">
                <a:latin typeface="Consolas"/>
              </a:rPr>
              <a:t>args</a:t>
            </a:r>
            <a:r>
              <a:rPr lang="en-US" sz="2000">
                <a:solidFill>
                  <a:srgbClr val="999999"/>
                </a:solidFill>
                <a:latin typeface="Consolas"/>
              </a:rPr>
              <a:t>)</a:t>
            </a:r>
            <a:r>
              <a:rPr lang="en-US" sz="2000">
                <a:latin typeface="Consolas"/>
              </a:rPr>
              <a:t> </a:t>
            </a:r>
            <a:r>
              <a:rPr lang="en-US" sz="2000">
                <a:solidFill>
                  <a:srgbClr val="999999"/>
                </a:solidFill>
                <a:latin typeface="Consolas"/>
              </a:rPr>
              <a:t>{</a:t>
            </a:r>
            <a:r>
              <a:rPr lang="en-US" sz="2000">
                <a:latin typeface="Consolas"/>
              </a:rPr>
              <a:t>
    </a:t>
            </a:r>
            <a:r>
              <a:rPr lang="en-US" sz="2000" err="1">
                <a:solidFill>
                  <a:srgbClr val="DD4A68"/>
                </a:solidFill>
                <a:latin typeface="Consolas"/>
              </a:rPr>
              <a:t>NomedaClasse</a:t>
            </a:r>
            <a:r>
              <a:rPr lang="en-US" sz="2000">
                <a:latin typeface="Consolas"/>
              </a:rPr>
              <a:t> </a:t>
            </a:r>
            <a:r>
              <a:rPr lang="en-US" sz="2000" err="1">
                <a:latin typeface="Consolas"/>
              </a:rPr>
              <a:t>um</a:t>
            </a:r>
            <a:r>
              <a:rPr lang="en-US" sz="2000" b="1" err="1">
                <a:latin typeface="Consolas"/>
              </a:rPr>
              <a:t>Obj</a:t>
            </a:r>
            <a:r>
              <a:rPr lang="en-US" sz="2000">
                <a:latin typeface="Consolas"/>
              </a:rPr>
              <a:t> </a:t>
            </a:r>
            <a:r>
              <a:rPr lang="en-US" sz="2000">
                <a:solidFill>
                  <a:srgbClr val="9A6E3A"/>
                </a:solidFill>
                <a:latin typeface="Consolas"/>
              </a:rPr>
              <a:t>=</a:t>
            </a:r>
            <a:r>
              <a:rPr lang="en-US" sz="2000">
                <a:latin typeface="Consolas"/>
              </a:rPr>
              <a:t> </a:t>
            </a:r>
            <a:r>
              <a:rPr lang="en-US" sz="2000">
                <a:solidFill>
                  <a:srgbClr val="0077AA"/>
                </a:solidFill>
                <a:latin typeface="Consolas"/>
              </a:rPr>
              <a:t>new</a:t>
            </a:r>
            <a:r>
              <a:rPr lang="en-US" sz="2000">
                <a:latin typeface="Consolas"/>
              </a:rPr>
              <a:t> </a:t>
            </a:r>
            <a:r>
              <a:rPr lang="en-US" sz="2000" err="1">
                <a:solidFill>
                  <a:srgbClr val="DD4A68"/>
                </a:solidFill>
                <a:latin typeface="Consolas"/>
              </a:rPr>
              <a:t>NomedaClasse</a:t>
            </a:r>
            <a:r>
              <a:rPr lang="en-US" sz="2000">
                <a:solidFill>
                  <a:srgbClr val="999999"/>
                </a:solidFill>
                <a:latin typeface="Consolas"/>
              </a:rPr>
              <a:t>(); // </a:t>
            </a:r>
            <a:r>
              <a:rPr lang="en-US" sz="2000" err="1">
                <a:solidFill>
                  <a:srgbClr val="999999"/>
                </a:solidFill>
                <a:latin typeface="Consolas"/>
              </a:rPr>
              <a:t>cria</a:t>
            </a:r>
            <a:r>
              <a:rPr lang="en-US" sz="2000">
                <a:solidFill>
                  <a:srgbClr val="999999"/>
                </a:solidFill>
                <a:latin typeface="Consolas"/>
              </a:rPr>
              <a:t> o </a:t>
            </a:r>
            <a:r>
              <a:rPr lang="en-US" sz="2000" err="1">
                <a:solidFill>
                  <a:srgbClr val="999999"/>
                </a:solidFill>
                <a:latin typeface="Consolas"/>
              </a:rPr>
              <a:t>objeto</a:t>
            </a:r>
            <a:r>
              <a:rPr lang="en-US" sz="2000">
                <a:solidFill>
                  <a:srgbClr val="999999"/>
                </a:solidFill>
                <a:latin typeface="Consolas"/>
              </a:rPr>
              <a:t> </a:t>
            </a:r>
            <a:r>
              <a:rPr lang="en-US" sz="2000" err="1">
                <a:solidFill>
                  <a:srgbClr val="999999"/>
                </a:solidFill>
                <a:latin typeface="Consolas"/>
              </a:rPr>
              <a:t>umObj</a:t>
            </a:r>
            <a:r>
              <a:rPr lang="en-US" sz="2000">
                <a:latin typeface="Consolas"/>
              </a:rPr>
              <a:t>
    </a:t>
            </a:r>
            <a:r>
              <a:rPr lang="en-US" sz="2000" err="1">
                <a:solidFill>
                  <a:srgbClr val="DD4A68"/>
                </a:solidFill>
                <a:latin typeface="Consolas"/>
              </a:rPr>
              <a:t>System</a:t>
            </a:r>
            <a:r>
              <a:rPr lang="en-US" sz="2000" err="1">
                <a:solidFill>
                  <a:srgbClr val="999999"/>
                </a:solidFill>
                <a:latin typeface="Consolas"/>
              </a:rPr>
              <a:t>.</a:t>
            </a:r>
            <a:r>
              <a:rPr lang="en-US" sz="2000" err="1">
                <a:latin typeface="Consolas"/>
              </a:rPr>
              <a:t>out</a:t>
            </a:r>
            <a:r>
              <a:rPr lang="en-US" sz="2000" err="1">
                <a:solidFill>
                  <a:srgbClr val="999999"/>
                </a:solidFill>
                <a:latin typeface="Consolas"/>
              </a:rPr>
              <a:t>.</a:t>
            </a:r>
            <a:r>
              <a:rPr lang="en-US" sz="2000" err="1">
                <a:solidFill>
                  <a:srgbClr val="DD4A68"/>
                </a:solidFill>
                <a:latin typeface="Consolas"/>
              </a:rPr>
              <a:t>println</a:t>
            </a:r>
            <a:r>
              <a:rPr lang="en-US" sz="2000">
                <a:solidFill>
                  <a:srgbClr val="999999"/>
                </a:solidFill>
                <a:latin typeface="Consolas"/>
              </a:rPr>
              <a:t>(</a:t>
            </a:r>
            <a:r>
              <a:rPr lang="en-US" sz="2000" err="1">
                <a:solidFill>
                  <a:srgbClr val="999999"/>
                </a:solidFill>
                <a:latin typeface="Consolas"/>
              </a:rPr>
              <a:t>um</a:t>
            </a:r>
            <a:r>
              <a:rPr lang="en-US" sz="2000" err="1">
                <a:solidFill>
                  <a:srgbClr val="000000"/>
                </a:solidFill>
                <a:latin typeface="Consolas"/>
              </a:rPr>
              <a:t>Obj</a:t>
            </a:r>
            <a:r>
              <a:rPr lang="en-US" sz="2000" err="1">
                <a:solidFill>
                  <a:srgbClr val="999999"/>
                </a:solidFill>
                <a:latin typeface="Consolas"/>
              </a:rPr>
              <a:t>.</a:t>
            </a:r>
            <a:r>
              <a:rPr lang="en-US" sz="2000" err="1">
                <a:latin typeface="Consolas"/>
              </a:rPr>
              <a:t>x</a:t>
            </a:r>
            <a:r>
              <a:rPr lang="en-US" sz="2000">
                <a:solidFill>
                  <a:srgbClr val="999999"/>
                </a:solidFill>
                <a:latin typeface="Consolas"/>
              </a:rPr>
              <a:t>);</a:t>
            </a:r>
            <a:r>
              <a:rPr lang="en-US" sz="2000">
                <a:latin typeface="Consolas"/>
              </a:rPr>
              <a:t>
  </a:t>
            </a:r>
            <a:r>
              <a:rPr lang="en-US" sz="2000">
                <a:solidFill>
                  <a:srgbClr val="999999"/>
                </a:solidFill>
                <a:latin typeface="Consolas"/>
              </a:rPr>
              <a:t>}</a:t>
            </a:r>
            <a:r>
              <a:rPr lang="en-US" sz="2000">
                <a:latin typeface="Consolas"/>
              </a:rPr>
              <a:t>
</a:t>
            </a:r>
            <a:r>
              <a:rPr lang="en-US" sz="2000">
                <a:solidFill>
                  <a:srgbClr val="999999"/>
                </a:solidFill>
                <a:latin typeface="Consolas"/>
              </a:rPr>
              <a:t>}</a:t>
            </a:r>
            <a:endParaRPr lang="en-US" sz="2000"/>
          </a:p>
          <a:p>
            <a:endParaRPr lang="pt-PT" sz="200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pt-PT" sz="240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>
              <a:buNone/>
            </a:pPr>
            <a:br>
              <a:rPr lang="en-US"/>
            </a:br>
            <a:br>
              <a:rPr lang="en-US"/>
            </a:br>
            <a:endParaRPr lang="en-US">
              <a:solidFill>
                <a:srgbClr val="FF0000"/>
              </a:solidFill>
            </a:endParaRPr>
          </a:p>
          <a:p>
            <a:endParaRPr lang="en-US" sz="2000">
              <a:solidFill>
                <a:srgbClr val="FF0000"/>
              </a:solidFill>
              <a:latin typeface="Verdana"/>
              <a:ea typeface="Verdana"/>
            </a:endParaRP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757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8B6BB-BFF6-D3AA-7261-D6A2F9C08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>
                <a:latin typeface="Segoe UI"/>
                <a:cs typeface="Segoe UI"/>
              </a:rPr>
              <a:t>Java – </a:t>
            </a:r>
            <a:r>
              <a:rPr lang="en-US" sz="4000" err="1">
                <a:latin typeface="Segoe UI"/>
                <a:cs typeface="Segoe UI"/>
              </a:rPr>
              <a:t>criar</a:t>
            </a:r>
            <a:r>
              <a:rPr lang="en-US" sz="4000">
                <a:latin typeface="Segoe UI"/>
                <a:cs typeface="Segoe UI"/>
              </a:rPr>
              <a:t> </a:t>
            </a:r>
            <a:r>
              <a:rPr lang="en-US" sz="4000" err="1">
                <a:latin typeface="Segoe UI"/>
                <a:cs typeface="Segoe UI"/>
              </a:rPr>
              <a:t>várias</a:t>
            </a:r>
            <a:r>
              <a:rPr lang="en-US" sz="4000">
                <a:latin typeface="Segoe UI"/>
                <a:cs typeface="Segoe UI"/>
              </a:rPr>
              <a:t>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65F3B8-D34F-B795-8EE7-A855554564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3953"/>
          </a:xfrm>
          <a:solidFill>
            <a:schemeClr val="bg1"/>
          </a:solidFill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PT" sz="2000">
                <a:latin typeface="Verdana"/>
                <a:ea typeface="Verdana"/>
              </a:rPr>
              <a:t>Você também pode criar um objeto numa classe e aceder de outra classe. Isso é frequentemente usado para melhor organização de classes.</a:t>
            </a:r>
          </a:p>
          <a:p>
            <a:r>
              <a:rPr lang="pt-PT" sz="2000">
                <a:latin typeface="Verdana"/>
                <a:ea typeface="Verdana"/>
              </a:rPr>
              <a:t>Crie as duas classes no mesmo diretório, e execute-as.</a:t>
            </a:r>
            <a:endParaRPr lang="pt-PT" sz="200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>
              <a:buNone/>
            </a:pPr>
            <a:endParaRPr lang="pt-PT" sz="2000">
              <a:solidFill>
                <a:srgbClr val="0077AA"/>
              </a:solidFill>
              <a:latin typeface="Consolas"/>
              <a:ea typeface="Verdana"/>
            </a:endParaRPr>
          </a:p>
          <a:p>
            <a:pPr marL="0" indent="0">
              <a:buNone/>
            </a:pPr>
            <a:r>
              <a:rPr lang="pt-PT" sz="2000" err="1">
                <a:solidFill>
                  <a:srgbClr val="0077AA"/>
                </a:solidFill>
                <a:latin typeface="Consolas"/>
                <a:ea typeface="Verdana"/>
              </a:rPr>
              <a:t>class</a:t>
            </a:r>
            <a:r>
              <a:rPr lang="pt-PT" sz="2000">
                <a:latin typeface="Consolas"/>
                <a:ea typeface="Verdana"/>
              </a:rPr>
              <a:t> </a:t>
            </a:r>
            <a:r>
              <a:rPr lang="pt-PT" sz="2000">
                <a:solidFill>
                  <a:srgbClr val="DD4A68"/>
                </a:solidFill>
                <a:latin typeface="Consolas"/>
                <a:ea typeface="Verdana"/>
              </a:rPr>
              <a:t>Um</a:t>
            </a:r>
            <a:r>
              <a:rPr lang="pt-PT" sz="2000">
                <a:solidFill>
                  <a:srgbClr val="000000"/>
                </a:solidFill>
                <a:latin typeface="Consolas"/>
                <a:ea typeface="Verdana"/>
              </a:rPr>
              <a:t> </a:t>
            </a:r>
            <a:r>
              <a:rPr lang="pt-PT" sz="2000">
                <a:solidFill>
                  <a:srgbClr val="999999"/>
                </a:solidFill>
                <a:latin typeface="Consolas"/>
                <a:ea typeface="Verdana"/>
              </a:rPr>
              <a:t>{</a:t>
            </a:r>
            <a:r>
              <a:rPr lang="pt-PT" sz="2000">
                <a:latin typeface="Consolas"/>
                <a:ea typeface="Verdana"/>
              </a:rPr>
              <a:t>
  </a:t>
            </a:r>
            <a:r>
              <a:rPr lang="pt-PT" sz="2000" err="1">
                <a:solidFill>
                  <a:srgbClr val="0077AA"/>
                </a:solidFill>
                <a:latin typeface="Consolas"/>
                <a:ea typeface="Verdana"/>
              </a:rPr>
              <a:t>int</a:t>
            </a:r>
            <a:r>
              <a:rPr lang="pt-PT" sz="2000">
                <a:latin typeface="Consolas"/>
                <a:ea typeface="Verdana"/>
              </a:rPr>
              <a:t> x </a:t>
            </a:r>
            <a:r>
              <a:rPr lang="pt-PT" sz="2000">
                <a:solidFill>
                  <a:srgbClr val="9A6E3A"/>
                </a:solidFill>
                <a:latin typeface="Consolas"/>
                <a:ea typeface="Verdana"/>
              </a:rPr>
              <a:t>=</a:t>
            </a:r>
            <a:r>
              <a:rPr lang="pt-PT" sz="2000">
                <a:latin typeface="Consolas"/>
                <a:ea typeface="Verdana"/>
              </a:rPr>
              <a:t> </a:t>
            </a:r>
            <a:r>
              <a:rPr lang="pt-PT" sz="2000">
                <a:solidFill>
                  <a:srgbClr val="990055"/>
                </a:solidFill>
                <a:latin typeface="Consolas"/>
                <a:ea typeface="Verdana"/>
              </a:rPr>
              <a:t>5</a:t>
            </a:r>
            <a:r>
              <a:rPr lang="pt-PT" sz="2000">
                <a:solidFill>
                  <a:srgbClr val="999999"/>
                </a:solidFill>
                <a:latin typeface="Consolas"/>
                <a:ea typeface="Verdana"/>
              </a:rPr>
              <a:t>;</a:t>
            </a:r>
            <a:r>
              <a:rPr lang="pt-PT" sz="2000">
                <a:latin typeface="Consolas"/>
                <a:ea typeface="Verdana"/>
              </a:rPr>
              <a:t>
</a:t>
            </a:r>
            <a:r>
              <a:rPr lang="pt-PT" sz="2000">
                <a:solidFill>
                  <a:srgbClr val="999999"/>
                </a:solidFill>
                <a:latin typeface="Consolas"/>
                <a:ea typeface="Verdana"/>
              </a:rPr>
              <a:t>}</a:t>
            </a:r>
            <a:endParaRPr lang="pt-PT" sz="200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pt-PT" sz="2000">
              <a:solidFill>
                <a:srgbClr val="999999"/>
              </a:solidFill>
              <a:latin typeface="Consolas"/>
              <a:ea typeface="Verdana" panose="020B0604030504040204" pitchFamily="34" charset="0"/>
            </a:endParaRPr>
          </a:p>
          <a:p>
            <a:pPr marL="0" indent="0">
              <a:buNone/>
            </a:pPr>
            <a:r>
              <a:rPr lang="pt-PT" sz="2000" err="1">
                <a:solidFill>
                  <a:srgbClr val="0077AA"/>
                </a:solidFill>
                <a:latin typeface="Consolas"/>
                <a:ea typeface="Verdana"/>
              </a:rPr>
              <a:t>class</a:t>
            </a:r>
            <a:r>
              <a:rPr lang="pt-PT" sz="2000">
                <a:solidFill>
                  <a:srgbClr val="000000"/>
                </a:solidFill>
                <a:latin typeface="Consolas"/>
                <a:ea typeface="Verdana"/>
              </a:rPr>
              <a:t> </a:t>
            </a:r>
            <a:r>
              <a:rPr lang="pt-PT" sz="2000">
                <a:solidFill>
                  <a:srgbClr val="DD4A68"/>
                </a:solidFill>
                <a:latin typeface="Consolas"/>
                <a:ea typeface="Verdana"/>
              </a:rPr>
              <a:t>Dois</a:t>
            </a:r>
            <a:r>
              <a:rPr lang="pt-PT" sz="2000">
                <a:solidFill>
                  <a:srgbClr val="000000"/>
                </a:solidFill>
                <a:latin typeface="Consolas"/>
                <a:ea typeface="Verdana"/>
              </a:rPr>
              <a:t> </a:t>
            </a:r>
            <a:r>
              <a:rPr lang="pt-PT" sz="2000">
                <a:solidFill>
                  <a:srgbClr val="999999"/>
                </a:solidFill>
                <a:latin typeface="Consolas"/>
                <a:ea typeface="Verdana"/>
              </a:rPr>
              <a:t>{</a:t>
            </a:r>
            <a:r>
              <a:rPr lang="pt-PT" sz="2000">
                <a:solidFill>
                  <a:srgbClr val="000000"/>
                </a:solidFill>
                <a:latin typeface="Consolas"/>
                <a:ea typeface="Verdana"/>
              </a:rPr>
              <a:t>
  </a:t>
            </a:r>
            <a:r>
              <a:rPr lang="pt-PT" sz="2000" err="1">
                <a:solidFill>
                  <a:srgbClr val="0077AA"/>
                </a:solidFill>
                <a:latin typeface="Consolas"/>
                <a:ea typeface="Verdana"/>
              </a:rPr>
              <a:t>public</a:t>
            </a:r>
            <a:r>
              <a:rPr lang="pt-PT" sz="2000">
                <a:solidFill>
                  <a:srgbClr val="000000"/>
                </a:solidFill>
                <a:latin typeface="Consolas"/>
                <a:ea typeface="Verdana"/>
              </a:rPr>
              <a:t> </a:t>
            </a:r>
            <a:r>
              <a:rPr lang="pt-PT" sz="2000" err="1">
                <a:solidFill>
                  <a:srgbClr val="0077AA"/>
                </a:solidFill>
                <a:latin typeface="Consolas"/>
                <a:ea typeface="Verdana"/>
              </a:rPr>
              <a:t>static</a:t>
            </a:r>
            <a:r>
              <a:rPr lang="pt-PT" sz="2000">
                <a:solidFill>
                  <a:srgbClr val="000000"/>
                </a:solidFill>
                <a:latin typeface="Consolas"/>
                <a:ea typeface="Verdana"/>
              </a:rPr>
              <a:t> </a:t>
            </a:r>
            <a:r>
              <a:rPr lang="pt-PT" sz="2000" err="1">
                <a:solidFill>
                  <a:srgbClr val="0077AA"/>
                </a:solidFill>
                <a:latin typeface="Consolas"/>
                <a:ea typeface="Verdana"/>
              </a:rPr>
              <a:t>void</a:t>
            </a:r>
            <a:r>
              <a:rPr lang="pt-PT" sz="2000">
                <a:solidFill>
                  <a:srgbClr val="000000"/>
                </a:solidFill>
                <a:latin typeface="Consolas"/>
                <a:ea typeface="Verdana"/>
              </a:rPr>
              <a:t> </a:t>
            </a:r>
            <a:r>
              <a:rPr lang="pt-PT" sz="2000" err="1">
                <a:solidFill>
                  <a:srgbClr val="DD4A68"/>
                </a:solidFill>
                <a:latin typeface="Consolas"/>
                <a:ea typeface="Verdana"/>
              </a:rPr>
              <a:t>main</a:t>
            </a:r>
            <a:r>
              <a:rPr lang="pt-PT" sz="2000">
                <a:solidFill>
                  <a:srgbClr val="999999"/>
                </a:solidFill>
                <a:latin typeface="Consolas"/>
                <a:ea typeface="Verdana"/>
              </a:rPr>
              <a:t>(</a:t>
            </a:r>
            <a:r>
              <a:rPr lang="pt-PT" sz="2000" err="1">
                <a:solidFill>
                  <a:srgbClr val="DD4A68"/>
                </a:solidFill>
                <a:latin typeface="Consolas"/>
                <a:ea typeface="Verdana"/>
              </a:rPr>
              <a:t>String</a:t>
            </a:r>
            <a:r>
              <a:rPr lang="pt-PT" sz="2000">
                <a:solidFill>
                  <a:srgbClr val="999999"/>
                </a:solidFill>
                <a:latin typeface="Consolas"/>
                <a:ea typeface="Verdana"/>
              </a:rPr>
              <a:t>[]</a:t>
            </a:r>
            <a:r>
              <a:rPr lang="pt-PT" sz="2000">
                <a:solidFill>
                  <a:srgbClr val="000000"/>
                </a:solidFill>
                <a:latin typeface="Consolas"/>
                <a:ea typeface="Verdana"/>
              </a:rPr>
              <a:t> </a:t>
            </a:r>
            <a:r>
              <a:rPr lang="pt-PT" sz="2000" err="1">
                <a:solidFill>
                  <a:srgbClr val="000000"/>
                </a:solidFill>
                <a:latin typeface="Consolas"/>
                <a:ea typeface="Verdana"/>
              </a:rPr>
              <a:t>args</a:t>
            </a:r>
            <a:r>
              <a:rPr lang="pt-PT" sz="2000">
                <a:solidFill>
                  <a:srgbClr val="999999"/>
                </a:solidFill>
                <a:latin typeface="Consolas"/>
                <a:ea typeface="Verdana"/>
              </a:rPr>
              <a:t>)</a:t>
            </a:r>
            <a:r>
              <a:rPr lang="pt-PT" sz="2000">
                <a:solidFill>
                  <a:srgbClr val="000000"/>
                </a:solidFill>
                <a:latin typeface="Consolas"/>
                <a:ea typeface="Verdana"/>
              </a:rPr>
              <a:t> </a:t>
            </a:r>
            <a:r>
              <a:rPr lang="pt-PT" sz="2000">
                <a:solidFill>
                  <a:srgbClr val="999999"/>
                </a:solidFill>
                <a:latin typeface="Consolas"/>
                <a:ea typeface="Verdana"/>
              </a:rPr>
              <a:t>{</a:t>
            </a:r>
            <a:r>
              <a:rPr lang="pt-PT" sz="2000">
                <a:solidFill>
                  <a:srgbClr val="000000"/>
                </a:solidFill>
                <a:latin typeface="Consolas"/>
                <a:ea typeface="Verdana"/>
              </a:rPr>
              <a:t>
    </a:t>
            </a:r>
            <a:r>
              <a:rPr lang="pt-PT" sz="2000">
                <a:solidFill>
                  <a:srgbClr val="DD4A68"/>
                </a:solidFill>
                <a:latin typeface="Consolas"/>
                <a:ea typeface="Verdana"/>
              </a:rPr>
              <a:t>Um </a:t>
            </a:r>
            <a:r>
              <a:rPr lang="pt-PT" sz="2000" b="1" err="1">
                <a:solidFill>
                  <a:srgbClr val="000000"/>
                </a:solidFill>
                <a:latin typeface="Consolas"/>
                <a:ea typeface="Verdana"/>
              </a:rPr>
              <a:t>meuObj</a:t>
            </a:r>
            <a:r>
              <a:rPr lang="pt-PT" sz="2000">
                <a:solidFill>
                  <a:srgbClr val="000000"/>
                </a:solidFill>
                <a:latin typeface="Consolas"/>
                <a:ea typeface="Verdana"/>
              </a:rPr>
              <a:t> </a:t>
            </a:r>
            <a:r>
              <a:rPr lang="pt-PT" sz="2000">
                <a:solidFill>
                  <a:srgbClr val="9A6E3A"/>
                </a:solidFill>
                <a:latin typeface="Consolas"/>
                <a:ea typeface="Verdana"/>
              </a:rPr>
              <a:t>=</a:t>
            </a:r>
            <a:r>
              <a:rPr lang="pt-PT" sz="2000">
                <a:solidFill>
                  <a:srgbClr val="000000"/>
                </a:solidFill>
                <a:latin typeface="Consolas"/>
                <a:ea typeface="Verdana"/>
              </a:rPr>
              <a:t> </a:t>
            </a:r>
            <a:r>
              <a:rPr lang="pt-PT" sz="2000" err="1">
                <a:solidFill>
                  <a:srgbClr val="0077AA"/>
                </a:solidFill>
                <a:latin typeface="Consolas"/>
                <a:ea typeface="Verdana"/>
              </a:rPr>
              <a:t>new</a:t>
            </a:r>
            <a:r>
              <a:rPr lang="pt-PT" sz="2000">
                <a:solidFill>
                  <a:srgbClr val="000000"/>
                </a:solidFill>
                <a:latin typeface="Consolas"/>
                <a:ea typeface="Verdana"/>
              </a:rPr>
              <a:t> </a:t>
            </a:r>
            <a:r>
              <a:rPr lang="pt-PT" sz="2000">
                <a:solidFill>
                  <a:srgbClr val="DD4A68"/>
                </a:solidFill>
                <a:latin typeface="Consolas"/>
                <a:ea typeface="Verdana"/>
              </a:rPr>
              <a:t>Um</a:t>
            </a:r>
            <a:r>
              <a:rPr lang="pt-PT" sz="2000">
                <a:solidFill>
                  <a:srgbClr val="999999"/>
                </a:solidFill>
                <a:latin typeface="Consolas"/>
                <a:ea typeface="Verdana"/>
              </a:rPr>
              <a:t>();</a:t>
            </a:r>
            <a:r>
              <a:rPr lang="pt-PT" sz="2000">
                <a:solidFill>
                  <a:srgbClr val="000000"/>
                </a:solidFill>
                <a:latin typeface="Consolas"/>
                <a:ea typeface="Verdana"/>
              </a:rPr>
              <a:t>
    </a:t>
            </a:r>
            <a:r>
              <a:rPr lang="pt-PT" sz="2000" err="1">
                <a:solidFill>
                  <a:srgbClr val="DD4A68"/>
                </a:solidFill>
                <a:latin typeface="Consolas"/>
                <a:ea typeface="Verdana"/>
              </a:rPr>
              <a:t>System</a:t>
            </a:r>
            <a:r>
              <a:rPr lang="pt-PT" sz="2000" err="1">
                <a:solidFill>
                  <a:srgbClr val="999999"/>
                </a:solidFill>
                <a:latin typeface="Consolas"/>
                <a:ea typeface="Verdana"/>
              </a:rPr>
              <a:t>.</a:t>
            </a:r>
            <a:r>
              <a:rPr lang="pt-PT" sz="2000" err="1">
                <a:solidFill>
                  <a:srgbClr val="000000"/>
                </a:solidFill>
                <a:latin typeface="Consolas"/>
                <a:ea typeface="Verdana"/>
              </a:rPr>
              <a:t>out</a:t>
            </a:r>
            <a:r>
              <a:rPr lang="pt-PT" sz="2000" err="1">
                <a:solidFill>
                  <a:srgbClr val="999999"/>
                </a:solidFill>
                <a:latin typeface="Consolas"/>
                <a:ea typeface="Verdana"/>
              </a:rPr>
              <a:t>.</a:t>
            </a:r>
            <a:r>
              <a:rPr lang="pt-PT" sz="2000" err="1">
                <a:solidFill>
                  <a:srgbClr val="DD4A68"/>
                </a:solidFill>
                <a:latin typeface="Consolas"/>
                <a:ea typeface="Verdana"/>
              </a:rPr>
              <a:t>println</a:t>
            </a:r>
            <a:r>
              <a:rPr lang="pt-PT" sz="2000">
                <a:solidFill>
                  <a:srgbClr val="999999"/>
                </a:solidFill>
                <a:latin typeface="Consolas"/>
                <a:ea typeface="Verdana"/>
              </a:rPr>
              <a:t>(</a:t>
            </a:r>
            <a:r>
              <a:rPr lang="pt-PT" sz="2000" err="1">
                <a:solidFill>
                  <a:srgbClr val="000000"/>
                </a:solidFill>
                <a:latin typeface="Consolas"/>
                <a:ea typeface="Verdana"/>
              </a:rPr>
              <a:t>meuObj</a:t>
            </a:r>
            <a:r>
              <a:rPr lang="pt-PT" sz="2000" err="1">
                <a:solidFill>
                  <a:srgbClr val="999999"/>
                </a:solidFill>
                <a:latin typeface="Consolas"/>
                <a:ea typeface="Verdana"/>
              </a:rPr>
              <a:t>.</a:t>
            </a:r>
            <a:r>
              <a:rPr lang="pt-PT" sz="2000" err="1">
                <a:solidFill>
                  <a:srgbClr val="000000"/>
                </a:solidFill>
                <a:latin typeface="Consolas"/>
                <a:ea typeface="Verdana"/>
              </a:rPr>
              <a:t>x</a:t>
            </a:r>
            <a:r>
              <a:rPr lang="pt-PT" sz="2000">
                <a:solidFill>
                  <a:srgbClr val="000000"/>
                </a:solidFill>
                <a:latin typeface="Consolas"/>
                <a:ea typeface="Verdana"/>
              </a:rPr>
              <a:t> * 2 + "valor de x vem da classe Um"</a:t>
            </a:r>
            <a:r>
              <a:rPr lang="pt-PT" sz="2000">
                <a:solidFill>
                  <a:srgbClr val="999999"/>
                </a:solidFill>
                <a:latin typeface="Consolas"/>
                <a:ea typeface="Verdana"/>
              </a:rPr>
              <a:t>);</a:t>
            </a:r>
            <a:r>
              <a:rPr lang="pt-PT" sz="2000">
                <a:solidFill>
                  <a:srgbClr val="000000"/>
                </a:solidFill>
                <a:latin typeface="Consolas"/>
                <a:ea typeface="Verdana"/>
              </a:rPr>
              <a:t>
  </a:t>
            </a:r>
            <a:r>
              <a:rPr lang="pt-PT" sz="2000">
                <a:solidFill>
                  <a:srgbClr val="999999"/>
                </a:solidFill>
                <a:latin typeface="Consolas"/>
                <a:ea typeface="Verdana"/>
              </a:rPr>
              <a:t>}</a:t>
            </a:r>
            <a:r>
              <a:rPr lang="pt-PT" sz="2000">
                <a:solidFill>
                  <a:srgbClr val="000000"/>
                </a:solidFill>
                <a:latin typeface="Consolas"/>
                <a:ea typeface="Verdana"/>
              </a:rPr>
              <a:t>
</a:t>
            </a:r>
            <a:r>
              <a:rPr lang="pt-PT" sz="2000">
                <a:solidFill>
                  <a:srgbClr val="999999"/>
                </a:solidFill>
                <a:latin typeface="Consolas"/>
                <a:ea typeface="Verdana"/>
              </a:rPr>
              <a:t>}</a:t>
            </a:r>
          </a:p>
          <a:p>
            <a:endParaRPr lang="pt-PT" sz="240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>
              <a:buNone/>
            </a:pPr>
            <a:br>
              <a:rPr lang="en-US"/>
            </a:br>
            <a:br>
              <a:rPr lang="en-US"/>
            </a:br>
            <a:endParaRPr lang="en-US">
              <a:solidFill>
                <a:srgbClr val="FF0000"/>
              </a:solidFill>
            </a:endParaRPr>
          </a:p>
          <a:p>
            <a:endParaRPr lang="en-US" sz="2000">
              <a:solidFill>
                <a:srgbClr val="FF0000"/>
              </a:solidFill>
              <a:latin typeface="Verdana"/>
              <a:ea typeface="Verdana"/>
            </a:endParaRP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086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8B6BB-BFF6-D3AA-7261-D6A2F9C08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>
                <a:latin typeface="Segoe UI"/>
                <a:cs typeface="Segoe UI"/>
              </a:rPr>
              <a:t>Java – </a:t>
            </a:r>
            <a:r>
              <a:rPr lang="en-US" sz="4000" err="1">
                <a:latin typeface="Segoe UI"/>
                <a:cs typeface="Segoe UI"/>
              </a:rPr>
              <a:t>exemplo</a:t>
            </a:r>
            <a:r>
              <a:rPr lang="en-US" sz="4000">
                <a:latin typeface="Segoe UI"/>
                <a:cs typeface="Segoe UI"/>
              </a:rPr>
              <a:t> </a:t>
            </a:r>
            <a:r>
              <a:rPr lang="en-US" sz="4000" err="1">
                <a:latin typeface="Segoe UI"/>
                <a:cs typeface="Segoe UI"/>
              </a:rPr>
              <a:t>concreto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65F3B8-D34F-B795-8EE7-A855554564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3953"/>
          </a:xfrm>
          <a:solidFill>
            <a:schemeClr val="bg1"/>
          </a:solidFill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PT" sz="2000">
                <a:latin typeface="Verdana"/>
                <a:ea typeface="Verdana"/>
              </a:rPr>
              <a:t>Vamos criar um novo projeto (Carros), com uma classe Carro.</a:t>
            </a:r>
            <a:endParaRPr lang="en-US"/>
          </a:p>
          <a:p>
            <a:pPr marL="0" indent="0">
              <a:buNone/>
            </a:pPr>
            <a:r>
              <a:rPr lang="pt-PT" sz="2000" err="1">
                <a:ea typeface="+mn-lt"/>
                <a:cs typeface="+mn-lt"/>
              </a:rPr>
              <a:t>public</a:t>
            </a:r>
            <a:r>
              <a:rPr lang="pt-PT" sz="2000">
                <a:ea typeface="+mn-lt"/>
                <a:cs typeface="+mn-lt"/>
              </a:rPr>
              <a:t> </a:t>
            </a:r>
            <a:r>
              <a:rPr lang="pt-PT" sz="2000" err="1">
                <a:ea typeface="+mn-lt"/>
                <a:cs typeface="+mn-lt"/>
              </a:rPr>
              <a:t>class</a:t>
            </a:r>
            <a:r>
              <a:rPr lang="pt-PT" sz="2000">
                <a:ea typeface="+mn-lt"/>
                <a:cs typeface="+mn-lt"/>
              </a:rPr>
              <a:t> Carro { </a:t>
            </a:r>
            <a:endParaRPr lang="pt-PT" sz="2000">
              <a:latin typeface="Aptos"/>
              <a:ea typeface="Verdana"/>
              <a:cs typeface="+mn-lt"/>
            </a:endParaRPr>
          </a:p>
          <a:p>
            <a:pPr marL="0" indent="0">
              <a:buNone/>
            </a:pPr>
            <a:r>
              <a:rPr lang="pt-PT" sz="2000" err="1">
                <a:ea typeface="+mn-lt"/>
                <a:cs typeface="+mn-lt"/>
              </a:rPr>
              <a:t>int</a:t>
            </a:r>
            <a:r>
              <a:rPr lang="pt-PT" sz="2000">
                <a:ea typeface="+mn-lt"/>
                <a:cs typeface="+mn-lt"/>
              </a:rPr>
              <a:t> potencia; // potencia é um atributo que representa a potência do carro</a:t>
            </a:r>
            <a:endParaRPr lang="pt-PT"/>
          </a:p>
          <a:p>
            <a:pPr marL="0" indent="0">
              <a:buNone/>
            </a:pPr>
            <a:r>
              <a:rPr lang="pt-PT" sz="2000" err="1">
                <a:ea typeface="+mn-lt"/>
                <a:cs typeface="+mn-lt"/>
              </a:rPr>
              <a:t>int</a:t>
            </a:r>
            <a:r>
              <a:rPr lang="pt-PT" sz="2000">
                <a:ea typeface="+mn-lt"/>
                <a:cs typeface="+mn-lt"/>
              </a:rPr>
              <a:t> velocidade; // velocidade é um atributo que armazena a velocidade atual do carro</a:t>
            </a:r>
            <a:endParaRPr lang="pt-PT"/>
          </a:p>
          <a:p>
            <a:pPr marL="0" indent="0">
              <a:buNone/>
            </a:pPr>
            <a:r>
              <a:rPr lang="pt-PT" sz="2000">
                <a:ea typeface="+mn-lt"/>
                <a:cs typeface="+mn-lt"/>
              </a:rPr>
              <a:t>final </a:t>
            </a:r>
            <a:r>
              <a:rPr lang="pt-PT" sz="2000" err="1">
                <a:ea typeface="+mn-lt"/>
                <a:cs typeface="+mn-lt"/>
              </a:rPr>
              <a:t>String</a:t>
            </a:r>
            <a:r>
              <a:rPr lang="pt-PT" sz="2000">
                <a:ea typeface="+mn-lt"/>
                <a:cs typeface="+mn-lt"/>
              </a:rPr>
              <a:t> nome; // nome é um atributo que representa o nome do carro; usamos final para que o valor não possa ser alterado</a:t>
            </a:r>
            <a:endParaRPr lang="pt-PT"/>
          </a:p>
          <a:p>
            <a:pPr marL="0" indent="0">
              <a:buNone/>
            </a:pPr>
            <a:r>
              <a:rPr lang="pt-PT" sz="2000" err="1">
                <a:ea typeface="+mn-lt"/>
                <a:cs typeface="+mn-lt"/>
              </a:rPr>
              <a:t>void</a:t>
            </a:r>
            <a:r>
              <a:rPr lang="pt-PT" sz="2000">
                <a:ea typeface="+mn-lt"/>
                <a:cs typeface="+mn-lt"/>
              </a:rPr>
              <a:t> acelerar() { // acelerar é um método que aumenta a velocidade do carro</a:t>
            </a:r>
            <a:endParaRPr lang="pt-PT"/>
          </a:p>
          <a:p>
            <a:pPr marL="0" indent="0">
              <a:buNone/>
            </a:pPr>
            <a:r>
              <a:rPr lang="pt-PT" sz="2000">
                <a:ea typeface="+mn-lt"/>
                <a:cs typeface="+mn-lt"/>
              </a:rPr>
              <a:t>velocidade = velocidade + potencia;</a:t>
            </a:r>
            <a:endParaRPr lang="pt-PT"/>
          </a:p>
          <a:p>
            <a:pPr marL="0" indent="0">
              <a:buNone/>
            </a:pPr>
            <a:r>
              <a:rPr lang="pt-PT" sz="2000">
                <a:ea typeface="+mn-lt"/>
                <a:cs typeface="+mn-lt"/>
              </a:rPr>
              <a:t>}</a:t>
            </a:r>
            <a:endParaRPr lang="pt-PT"/>
          </a:p>
          <a:p>
            <a:pPr marL="0" indent="0">
              <a:buNone/>
            </a:pPr>
            <a:r>
              <a:rPr lang="pt-PT" sz="2000" err="1">
                <a:ea typeface="+mn-lt"/>
                <a:cs typeface="+mn-lt"/>
              </a:rPr>
              <a:t>void</a:t>
            </a:r>
            <a:r>
              <a:rPr lang="pt-PT" sz="2000">
                <a:ea typeface="+mn-lt"/>
                <a:cs typeface="+mn-lt"/>
              </a:rPr>
              <a:t> travar() { // travar é um método que reduz a velocidade do carro pela metade</a:t>
            </a:r>
            <a:endParaRPr lang="pt-PT"/>
          </a:p>
          <a:p>
            <a:pPr marL="0" indent="0">
              <a:buNone/>
            </a:pPr>
            <a:r>
              <a:rPr lang="pt-PT" sz="2000">
                <a:ea typeface="+mn-lt"/>
                <a:cs typeface="+mn-lt"/>
              </a:rPr>
              <a:t>velocidade = velocidade / 2;</a:t>
            </a:r>
            <a:endParaRPr lang="pt-PT">
              <a:ea typeface="+mn-lt"/>
              <a:cs typeface="+mn-lt"/>
            </a:endParaRPr>
          </a:p>
          <a:p>
            <a:pPr marL="0" indent="0">
              <a:buNone/>
            </a:pPr>
            <a:r>
              <a:rPr lang="pt-PT" sz="2000">
                <a:ea typeface="+mn-lt"/>
                <a:cs typeface="+mn-lt"/>
              </a:rPr>
              <a:t>}</a:t>
            </a:r>
            <a:endParaRPr lang="pt-PT"/>
          </a:p>
          <a:p>
            <a:pPr marL="0" indent="0">
              <a:buNone/>
            </a:pPr>
            <a:r>
              <a:rPr lang="pt-PT" sz="2000" err="1">
                <a:ea typeface="+mn-lt"/>
                <a:cs typeface="+mn-lt"/>
              </a:rPr>
              <a:t>int</a:t>
            </a:r>
            <a:r>
              <a:rPr lang="pt-PT" sz="2000">
                <a:ea typeface="+mn-lt"/>
                <a:cs typeface="+mn-lt"/>
              </a:rPr>
              <a:t> </a:t>
            </a:r>
            <a:r>
              <a:rPr lang="pt-PT" sz="2000" err="1">
                <a:ea typeface="+mn-lt"/>
                <a:cs typeface="+mn-lt"/>
              </a:rPr>
              <a:t>getVelocidade</a:t>
            </a:r>
            <a:r>
              <a:rPr lang="pt-PT" sz="2000">
                <a:ea typeface="+mn-lt"/>
                <a:cs typeface="+mn-lt"/>
              </a:rPr>
              <a:t>() { // </a:t>
            </a:r>
            <a:r>
              <a:rPr lang="pt-PT" sz="2000" err="1">
                <a:ea typeface="+mn-lt"/>
                <a:cs typeface="+mn-lt"/>
              </a:rPr>
              <a:t>getVelocidade</a:t>
            </a:r>
            <a:r>
              <a:rPr lang="pt-PT" sz="2000">
                <a:ea typeface="+mn-lt"/>
                <a:cs typeface="+mn-lt"/>
              </a:rPr>
              <a:t> é um método que retorna a velocidade atual do carro</a:t>
            </a:r>
            <a:endParaRPr lang="pt-PT"/>
          </a:p>
          <a:p>
            <a:pPr marL="0" indent="0">
              <a:buNone/>
            </a:pPr>
            <a:r>
              <a:rPr lang="pt-PT" sz="2000" err="1">
                <a:ea typeface="+mn-lt"/>
                <a:cs typeface="+mn-lt"/>
              </a:rPr>
              <a:t>return</a:t>
            </a:r>
            <a:r>
              <a:rPr lang="pt-PT" sz="2000">
                <a:ea typeface="+mn-lt"/>
                <a:cs typeface="+mn-lt"/>
              </a:rPr>
              <a:t> velocidade;</a:t>
            </a:r>
            <a:endParaRPr lang="pt-PT"/>
          </a:p>
          <a:p>
            <a:pPr marL="0" indent="0">
              <a:buNone/>
            </a:pPr>
            <a:r>
              <a:rPr lang="pt-PT" sz="2000">
                <a:ea typeface="+mn-lt"/>
                <a:cs typeface="+mn-lt"/>
              </a:rPr>
              <a:t>}</a:t>
            </a:r>
            <a:endParaRPr lang="pt-PT"/>
          </a:p>
          <a:p>
            <a:pPr marL="0" indent="0">
              <a:buNone/>
            </a:pPr>
            <a:r>
              <a:rPr lang="pt-PT" sz="2000" err="1">
                <a:ea typeface="+mn-lt"/>
                <a:cs typeface="+mn-lt"/>
              </a:rPr>
              <a:t>void</a:t>
            </a:r>
            <a:r>
              <a:rPr lang="pt-PT" sz="2000">
                <a:ea typeface="+mn-lt"/>
                <a:cs typeface="+mn-lt"/>
              </a:rPr>
              <a:t> imprimir() { // imprimir é um método que exibe o nome e a velocidade do carro</a:t>
            </a:r>
            <a:endParaRPr lang="pt-PT"/>
          </a:p>
          <a:p>
            <a:pPr marL="0" indent="0">
              <a:buNone/>
            </a:pPr>
            <a:r>
              <a:rPr lang="pt-PT" sz="2000" err="1">
                <a:ea typeface="+mn-lt"/>
                <a:cs typeface="+mn-lt"/>
              </a:rPr>
              <a:t>System.out.println</a:t>
            </a:r>
            <a:r>
              <a:rPr lang="pt-PT" sz="2000">
                <a:ea typeface="+mn-lt"/>
                <a:cs typeface="+mn-lt"/>
              </a:rPr>
              <a:t>("O carro " + nome + " está à velocidade de " + </a:t>
            </a:r>
            <a:r>
              <a:rPr lang="pt-PT" sz="2000" err="1">
                <a:ea typeface="+mn-lt"/>
                <a:cs typeface="+mn-lt"/>
              </a:rPr>
              <a:t>getVelocidade</a:t>
            </a:r>
            <a:r>
              <a:rPr lang="pt-PT" sz="2000">
                <a:ea typeface="+mn-lt"/>
                <a:cs typeface="+mn-lt"/>
              </a:rPr>
              <a:t>() + " km/h");</a:t>
            </a:r>
            <a:endParaRPr lang="pt-PT"/>
          </a:p>
          <a:p>
            <a:pPr marL="0" indent="0">
              <a:buNone/>
            </a:pPr>
            <a:r>
              <a:rPr lang="pt-PT" sz="2000">
                <a:ea typeface="+mn-lt"/>
                <a:cs typeface="+mn-lt"/>
              </a:rPr>
              <a:t>}</a:t>
            </a:r>
            <a:endParaRPr lang="pt-PT">
              <a:ea typeface="+mn-lt"/>
              <a:cs typeface="+mn-lt"/>
            </a:endParaRPr>
          </a:p>
          <a:p>
            <a:pPr marL="0" indent="0">
              <a:buNone/>
            </a:pPr>
            <a:r>
              <a:rPr lang="pt-PT" sz="2000">
                <a:ea typeface="+mn-lt"/>
                <a:cs typeface="+mn-lt"/>
              </a:rPr>
              <a:t>}</a:t>
            </a:r>
            <a:endParaRPr lang="pt-PT"/>
          </a:p>
          <a:p>
            <a:endParaRPr lang="pt-PT" sz="2000">
              <a:latin typeface="Aptos"/>
              <a:ea typeface="Verdana"/>
              <a:cs typeface="+mn-lt"/>
            </a:endParaRPr>
          </a:p>
          <a:p>
            <a:endParaRPr lang="pt-PT" sz="240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>
              <a:buNone/>
            </a:pPr>
            <a:br>
              <a:rPr lang="en-US"/>
            </a:br>
            <a:br>
              <a:rPr lang="en-US"/>
            </a:br>
            <a:endParaRPr lang="en-US">
              <a:solidFill>
                <a:srgbClr val="FF0000"/>
              </a:solidFill>
            </a:endParaRPr>
          </a:p>
          <a:p>
            <a:endParaRPr lang="en-US" sz="2000">
              <a:solidFill>
                <a:srgbClr val="FF0000"/>
              </a:solidFill>
              <a:latin typeface="Verdana"/>
              <a:ea typeface="Verdana"/>
            </a:endParaRP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1462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8B6BB-BFF6-D3AA-7261-D6A2F9C08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>
                <a:latin typeface="Segoe UI"/>
                <a:cs typeface="Segoe UI"/>
              </a:rPr>
              <a:t>Java – </a:t>
            </a:r>
            <a:r>
              <a:rPr lang="en-US" sz="4000" err="1">
                <a:latin typeface="Segoe UI"/>
                <a:cs typeface="Segoe UI"/>
              </a:rPr>
              <a:t>exemplo</a:t>
            </a:r>
            <a:r>
              <a:rPr lang="en-US" sz="4000">
                <a:latin typeface="Segoe UI"/>
                <a:cs typeface="Segoe UI"/>
              </a:rPr>
              <a:t> </a:t>
            </a:r>
            <a:r>
              <a:rPr lang="en-US" sz="4000" err="1">
                <a:latin typeface="Segoe UI"/>
                <a:cs typeface="Segoe UI"/>
              </a:rPr>
              <a:t>concreto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65F3B8-D34F-B795-8EE7-A855554564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3953"/>
          </a:xfrm>
          <a:solidFill>
            <a:schemeClr val="bg1"/>
          </a:solidFill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PT" sz="2000">
                <a:latin typeface="Verdana"/>
                <a:ea typeface="Verdana"/>
              </a:rPr>
              <a:t>E no mesmo </a:t>
            </a:r>
            <a:r>
              <a:rPr lang="pt-PT" sz="2000" err="1">
                <a:latin typeface="Verdana"/>
                <a:ea typeface="Verdana"/>
              </a:rPr>
              <a:t>projecto</a:t>
            </a:r>
            <a:r>
              <a:rPr lang="pt-PT" sz="2000">
                <a:latin typeface="Verdana"/>
                <a:ea typeface="Verdana"/>
              </a:rPr>
              <a:t> outra classe (Principal).</a:t>
            </a:r>
            <a:endParaRPr lang="en-US"/>
          </a:p>
          <a:p>
            <a:pPr>
              <a:buNone/>
            </a:pPr>
            <a:r>
              <a:rPr lang="pt-PT" sz="1200" err="1">
                <a:latin typeface="Consolas"/>
                <a:ea typeface="+mn-lt"/>
                <a:cs typeface="+mn-lt"/>
              </a:rPr>
              <a:t>public</a:t>
            </a:r>
            <a:r>
              <a:rPr lang="pt-PT" sz="1200">
                <a:latin typeface="Consolas"/>
                <a:ea typeface="+mn-lt"/>
                <a:cs typeface="+mn-lt"/>
              </a:rPr>
              <a:t> </a:t>
            </a:r>
            <a:r>
              <a:rPr lang="pt-PT" sz="1200" err="1">
                <a:latin typeface="Consolas"/>
                <a:ea typeface="+mn-lt"/>
                <a:cs typeface="+mn-lt"/>
              </a:rPr>
              <a:t>class</a:t>
            </a:r>
            <a:r>
              <a:rPr lang="pt-PT" sz="1200">
                <a:latin typeface="Consolas"/>
                <a:ea typeface="+mn-lt"/>
                <a:cs typeface="+mn-lt"/>
              </a:rPr>
              <a:t> Principal { </a:t>
            </a:r>
            <a:endParaRPr lang="pt-PT" sz="1200">
              <a:latin typeface="Consolas"/>
            </a:endParaRPr>
          </a:p>
          <a:p>
            <a:pPr>
              <a:buNone/>
            </a:pPr>
            <a:endParaRPr lang="pt-PT" sz="1200">
              <a:latin typeface="Consolas"/>
            </a:endParaRPr>
          </a:p>
          <a:p>
            <a:pPr>
              <a:buNone/>
            </a:pPr>
            <a:r>
              <a:rPr lang="pt-PT" sz="1200">
                <a:latin typeface="Consolas"/>
                <a:ea typeface="+mn-lt"/>
                <a:cs typeface="+mn-lt"/>
              </a:rPr>
              <a:t>    </a:t>
            </a:r>
            <a:r>
              <a:rPr lang="pt-PT" sz="1200" err="1">
                <a:latin typeface="Consolas"/>
                <a:ea typeface="+mn-lt"/>
                <a:cs typeface="+mn-lt"/>
              </a:rPr>
              <a:t>public</a:t>
            </a:r>
            <a:r>
              <a:rPr lang="pt-PT" sz="1200">
                <a:latin typeface="Consolas"/>
                <a:ea typeface="+mn-lt"/>
                <a:cs typeface="+mn-lt"/>
              </a:rPr>
              <a:t> </a:t>
            </a:r>
            <a:r>
              <a:rPr lang="pt-PT" sz="1200" err="1">
                <a:latin typeface="Consolas"/>
                <a:ea typeface="+mn-lt"/>
                <a:cs typeface="+mn-lt"/>
              </a:rPr>
              <a:t>static</a:t>
            </a:r>
            <a:r>
              <a:rPr lang="pt-PT" sz="1200">
                <a:latin typeface="Consolas"/>
                <a:ea typeface="+mn-lt"/>
                <a:cs typeface="+mn-lt"/>
              </a:rPr>
              <a:t> </a:t>
            </a:r>
            <a:r>
              <a:rPr lang="pt-PT" sz="1200" err="1">
                <a:latin typeface="Consolas"/>
                <a:ea typeface="+mn-lt"/>
                <a:cs typeface="+mn-lt"/>
              </a:rPr>
              <a:t>void</a:t>
            </a:r>
            <a:r>
              <a:rPr lang="pt-PT" sz="1200">
                <a:latin typeface="Consolas"/>
                <a:ea typeface="+mn-lt"/>
                <a:cs typeface="+mn-lt"/>
              </a:rPr>
              <a:t> </a:t>
            </a:r>
            <a:r>
              <a:rPr lang="pt-PT" sz="1200" err="1">
                <a:latin typeface="Consolas"/>
                <a:ea typeface="+mn-lt"/>
                <a:cs typeface="+mn-lt"/>
              </a:rPr>
              <a:t>main</a:t>
            </a:r>
            <a:r>
              <a:rPr lang="pt-PT" sz="1200">
                <a:latin typeface="Consolas"/>
                <a:ea typeface="+mn-lt"/>
                <a:cs typeface="+mn-lt"/>
              </a:rPr>
              <a:t>(</a:t>
            </a:r>
            <a:r>
              <a:rPr lang="pt-PT" sz="1200" err="1">
                <a:latin typeface="Consolas"/>
                <a:ea typeface="+mn-lt"/>
                <a:cs typeface="+mn-lt"/>
              </a:rPr>
              <a:t>String</a:t>
            </a:r>
            <a:r>
              <a:rPr lang="pt-PT" sz="1200">
                <a:latin typeface="Consolas"/>
                <a:ea typeface="+mn-lt"/>
                <a:cs typeface="+mn-lt"/>
              </a:rPr>
              <a:t>[] </a:t>
            </a:r>
            <a:r>
              <a:rPr lang="pt-PT" sz="1200" err="1">
                <a:latin typeface="Consolas"/>
                <a:ea typeface="+mn-lt"/>
                <a:cs typeface="+mn-lt"/>
              </a:rPr>
              <a:t>args</a:t>
            </a:r>
            <a:r>
              <a:rPr lang="pt-PT" sz="1200">
                <a:latin typeface="Consolas"/>
                <a:ea typeface="+mn-lt"/>
                <a:cs typeface="+mn-lt"/>
              </a:rPr>
              <a:t>) {</a:t>
            </a:r>
            <a:endParaRPr lang="pt-PT" sz="1200">
              <a:latin typeface="Consolas"/>
            </a:endParaRPr>
          </a:p>
          <a:p>
            <a:pPr>
              <a:buNone/>
            </a:pPr>
            <a:endParaRPr lang="pt-PT" sz="1200">
              <a:latin typeface="Consolas"/>
            </a:endParaRPr>
          </a:p>
          <a:p>
            <a:pPr>
              <a:buNone/>
            </a:pPr>
            <a:r>
              <a:rPr lang="pt-PT" sz="1200">
                <a:latin typeface="Consolas"/>
                <a:ea typeface="+mn-lt"/>
                <a:cs typeface="+mn-lt"/>
              </a:rPr>
              <a:t>        // Criar objetos da classe Carro</a:t>
            </a:r>
            <a:endParaRPr lang="pt-PT" sz="1200">
              <a:latin typeface="Consolas"/>
            </a:endParaRPr>
          </a:p>
          <a:p>
            <a:pPr>
              <a:buNone/>
            </a:pPr>
            <a:r>
              <a:rPr lang="pt-PT" sz="1200">
                <a:latin typeface="Consolas"/>
                <a:ea typeface="+mn-lt"/>
                <a:cs typeface="+mn-lt"/>
              </a:rPr>
              <a:t>        Carro c1 = </a:t>
            </a:r>
            <a:r>
              <a:rPr lang="pt-PT" sz="1200" err="1">
                <a:latin typeface="Consolas"/>
                <a:ea typeface="+mn-lt"/>
                <a:cs typeface="+mn-lt"/>
              </a:rPr>
              <a:t>new</a:t>
            </a:r>
            <a:r>
              <a:rPr lang="pt-PT" sz="1200">
                <a:latin typeface="Consolas"/>
                <a:ea typeface="+mn-lt"/>
                <a:cs typeface="+mn-lt"/>
              </a:rPr>
              <a:t> Carro(); // Criação do primeiro objeto Carro; o construtor tem o mesmo nome da classe</a:t>
            </a:r>
            <a:endParaRPr lang="pt-PT" sz="1200">
              <a:latin typeface="Consolas"/>
            </a:endParaRPr>
          </a:p>
          <a:p>
            <a:pPr>
              <a:buNone/>
            </a:pPr>
            <a:r>
              <a:rPr lang="pt-PT" sz="1200">
                <a:latin typeface="Consolas"/>
                <a:ea typeface="+mn-lt"/>
                <a:cs typeface="+mn-lt"/>
              </a:rPr>
              <a:t>        c1.potencia = 10; // Atribuindo a potência do carro c1</a:t>
            </a:r>
            <a:endParaRPr lang="pt-PT" sz="1200">
              <a:latin typeface="Consolas"/>
            </a:endParaRPr>
          </a:p>
          <a:p>
            <a:pPr>
              <a:buNone/>
            </a:pPr>
            <a:r>
              <a:rPr lang="pt-PT" sz="1200">
                <a:latin typeface="Consolas"/>
                <a:ea typeface="+mn-lt"/>
                <a:cs typeface="+mn-lt"/>
              </a:rPr>
              <a:t>        c1.nome = "Corsa"; // Atribuindo o nome do carro c1</a:t>
            </a:r>
            <a:endParaRPr lang="pt-PT" sz="1200">
              <a:latin typeface="Consolas"/>
            </a:endParaRPr>
          </a:p>
          <a:p>
            <a:pPr>
              <a:buNone/>
            </a:pPr>
            <a:r>
              <a:rPr lang="pt-PT" sz="1200">
                <a:latin typeface="Consolas"/>
                <a:ea typeface="+mn-lt"/>
                <a:cs typeface="+mn-lt"/>
              </a:rPr>
              <a:t>        c1.velocidade = 0; // Inicializando a velocidade do carro c1</a:t>
            </a:r>
            <a:endParaRPr lang="pt-PT" sz="1200">
              <a:latin typeface="Consolas"/>
            </a:endParaRPr>
          </a:p>
          <a:p>
            <a:pPr>
              <a:buNone/>
            </a:pPr>
            <a:r>
              <a:rPr lang="pt-PT" sz="1200">
                <a:latin typeface="Consolas"/>
                <a:ea typeface="+mn-lt"/>
                <a:cs typeface="+mn-lt"/>
              </a:rPr>
              <a:t>        Carro c2 = </a:t>
            </a:r>
            <a:r>
              <a:rPr lang="pt-PT" sz="1200" err="1">
                <a:latin typeface="Consolas"/>
                <a:ea typeface="+mn-lt"/>
                <a:cs typeface="+mn-lt"/>
              </a:rPr>
              <a:t>new</a:t>
            </a:r>
            <a:r>
              <a:rPr lang="pt-PT" sz="1200">
                <a:latin typeface="Consolas"/>
                <a:ea typeface="+mn-lt"/>
                <a:cs typeface="+mn-lt"/>
              </a:rPr>
              <a:t> Carro();  // Criação do segundo objeto Carro</a:t>
            </a:r>
            <a:endParaRPr lang="pt-PT" sz="1200">
              <a:latin typeface="Consolas"/>
            </a:endParaRPr>
          </a:p>
          <a:p>
            <a:pPr>
              <a:buNone/>
            </a:pPr>
            <a:r>
              <a:rPr lang="pt-PT" sz="1200">
                <a:latin typeface="Consolas"/>
                <a:ea typeface="+mn-lt"/>
                <a:cs typeface="+mn-lt"/>
              </a:rPr>
              <a:t>        c2.potencia = 15; // Atribuindo a potência do carro c2</a:t>
            </a:r>
            <a:endParaRPr lang="pt-PT" sz="1200">
              <a:latin typeface="Consolas"/>
            </a:endParaRPr>
          </a:p>
          <a:p>
            <a:pPr>
              <a:buNone/>
            </a:pPr>
            <a:r>
              <a:rPr lang="pt-PT" sz="1200">
                <a:latin typeface="Consolas"/>
                <a:ea typeface="+mn-lt"/>
                <a:cs typeface="+mn-lt"/>
              </a:rPr>
              <a:t>        c2.nome = "Clio"; // Atribuindo o nome do carro c2</a:t>
            </a:r>
            <a:endParaRPr lang="pt-PT" sz="1200">
              <a:latin typeface="Consolas"/>
            </a:endParaRPr>
          </a:p>
          <a:p>
            <a:pPr>
              <a:buNone/>
            </a:pPr>
            <a:r>
              <a:rPr lang="pt-PT" sz="1200">
                <a:latin typeface="Consolas"/>
                <a:ea typeface="+mn-lt"/>
                <a:cs typeface="+mn-lt"/>
              </a:rPr>
              <a:t>        c2.velocidade = 0; // Inicializando a velocidade do carro c2</a:t>
            </a:r>
            <a:endParaRPr lang="pt-PT" sz="1200">
              <a:latin typeface="Consolas"/>
            </a:endParaRPr>
          </a:p>
          <a:p>
            <a:pPr>
              <a:buNone/>
            </a:pPr>
            <a:r>
              <a:rPr lang="pt-PT" sz="1200">
                <a:latin typeface="Consolas"/>
                <a:ea typeface="+mn-lt"/>
                <a:cs typeface="+mn-lt"/>
              </a:rPr>
              <a:t>        Carro c3 = </a:t>
            </a:r>
            <a:r>
              <a:rPr lang="pt-PT" sz="1200" err="1">
                <a:latin typeface="Consolas"/>
                <a:ea typeface="+mn-lt"/>
                <a:cs typeface="+mn-lt"/>
              </a:rPr>
              <a:t>new</a:t>
            </a:r>
            <a:r>
              <a:rPr lang="pt-PT" sz="1200">
                <a:latin typeface="Consolas"/>
                <a:ea typeface="+mn-lt"/>
                <a:cs typeface="+mn-lt"/>
              </a:rPr>
              <a:t> Carro(); // Criação do terceiro objeto Carro</a:t>
            </a:r>
            <a:endParaRPr lang="pt-PT" sz="1200">
              <a:latin typeface="Consolas"/>
            </a:endParaRPr>
          </a:p>
          <a:p>
            <a:pPr>
              <a:buNone/>
            </a:pPr>
            <a:r>
              <a:rPr lang="pt-PT" sz="1200">
                <a:latin typeface="Consolas"/>
                <a:ea typeface="+mn-lt"/>
                <a:cs typeface="+mn-lt"/>
              </a:rPr>
              <a:t>        c3.potencia = 10; // Atribuindo a potência do carro c3</a:t>
            </a:r>
            <a:endParaRPr lang="pt-PT" sz="1200">
              <a:latin typeface="Consolas"/>
            </a:endParaRPr>
          </a:p>
          <a:p>
            <a:pPr>
              <a:buNone/>
            </a:pPr>
            <a:r>
              <a:rPr lang="pt-PT" sz="1200">
                <a:latin typeface="Consolas"/>
                <a:ea typeface="+mn-lt"/>
                <a:cs typeface="+mn-lt"/>
              </a:rPr>
              <a:t>        c3.nome = "Corsa"; // O nome é igual ao de c1, mas é um objeto diferente</a:t>
            </a:r>
            <a:endParaRPr lang="pt-PT" sz="1200">
              <a:latin typeface="Consolas"/>
            </a:endParaRPr>
          </a:p>
          <a:p>
            <a:pPr>
              <a:buNone/>
            </a:pPr>
            <a:r>
              <a:rPr lang="pt-PT" sz="1200">
                <a:latin typeface="Consolas"/>
                <a:ea typeface="+mn-lt"/>
                <a:cs typeface="+mn-lt"/>
              </a:rPr>
              <a:t>        c3.velocidade = 0; // Inicializando a velocidade do carro c3</a:t>
            </a:r>
            <a:endParaRPr lang="pt-PT" sz="1200">
              <a:latin typeface="Consolas"/>
            </a:endParaRPr>
          </a:p>
          <a:p>
            <a:pPr>
              <a:buNone/>
            </a:pPr>
            <a:endParaRPr lang="pt-PT" sz="1200">
              <a:latin typeface="Consolas"/>
            </a:endParaRPr>
          </a:p>
          <a:p>
            <a:pPr>
              <a:buNone/>
            </a:pPr>
            <a:r>
              <a:rPr lang="pt-PT" sz="1200">
                <a:latin typeface="Consolas"/>
                <a:ea typeface="+mn-lt"/>
                <a:cs typeface="+mn-lt"/>
              </a:rPr>
              <a:t>        c1.acelerar();  // chamada ao método acelerar() da classe Carro</a:t>
            </a:r>
            <a:endParaRPr lang="pt-PT" sz="1200">
              <a:latin typeface="Consolas"/>
            </a:endParaRPr>
          </a:p>
          <a:p>
            <a:pPr>
              <a:buNone/>
            </a:pPr>
            <a:r>
              <a:rPr lang="pt-PT" sz="1200">
                <a:latin typeface="Consolas"/>
                <a:ea typeface="+mn-lt"/>
                <a:cs typeface="+mn-lt"/>
              </a:rPr>
              <a:t>        c1.acelerar(); </a:t>
            </a:r>
            <a:endParaRPr lang="pt-PT" sz="1200">
              <a:latin typeface="Consolas"/>
            </a:endParaRPr>
          </a:p>
          <a:p>
            <a:pPr>
              <a:buNone/>
            </a:pPr>
            <a:r>
              <a:rPr lang="pt-PT" sz="1200">
                <a:latin typeface="Consolas"/>
                <a:ea typeface="+mn-lt"/>
                <a:cs typeface="+mn-lt"/>
              </a:rPr>
              <a:t>        c1.acelerar(); </a:t>
            </a:r>
            <a:endParaRPr lang="pt-PT" sz="1200">
              <a:latin typeface="Consolas"/>
            </a:endParaRPr>
          </a:p>
          <a:p>
            <a:pPr>
              <a:buNone/>
            </a:pPr>
            <a:r>
              <a:rPr lang="pt-PT" sz="1200">
                <a:latin typeface="Consolas"/>
                <a:ea typeface="+mn-lt"/>
                <a:cs typeface="+mn-lt"/>
              </a:rPr>
              <a:t>        c1.travar(); // chamada ao método travar() da classe Carro</a:t>
            </a:r>
            <a:endParaRPr lang="pt-PT" sz="1200">
              <a:latin typeface="Consolas"/>
            </a:endParaRPr>
          </a:p>
          <a:p>
            <a:pPr>
              <a:buNone/>
            </a:pPr>
            <a:r>
              <a:rPr lang="pt-PT" sz="1200">
                <a:latin typeface="Consolas"/>
                <a:ea typeface="+mn-lt"/>
                <a:cs typeface="+mn-lt"/>
              </a:rPr>
              <a:t>        c2.acelerar(); </a:t>
            </a:r>
            <a:endParaRPr lang="pt-PT" sz="1200">
              <a:latin typeface="Consolas"/>
            </a:endParaRPr>
          </a:p>
          <a:p>
            <a:pPr>
              <a:buNone/>
            </a:pPr>
            <a:r>
              <a:rPr lang="pt-PT" sz="1200">
                <a:latin typeface="Consolas"/>
                <a:ea typeface="+mn-lt"/>
                <a:cs typeface="+mn-lt"/>
              </a:rPr>
              <a:t>        c2.acelerar(); </a:t>
            </a:r>
            <a:endParaRPr lang="pt-PT" sz="1200">
              <a:latin typeface="Consolas"/>
            </a:endParaRPr>
          </a:p>
          <a:p>
            <a:pPr>
              <a:buNone/>
            </a:pPr>
            <a:endParaRPr lang="pt-PT" sz="1200">
              <a:latin typeface="Consolas"/>
            </a:endParaRPr>
          </a:p>
          <a:p>
            <a:pPr>
              <a:buNone/>
            </a:pPr>
            <a:r>
              <a:rPr lang="pt-PT" sz="1200">
                <a:latin typeface="Consolas"/>
                <a:ea typeface="+mn-lt"/>
                <a:cs typeface="+mn-lt"/>
              </a:rPr>
              <a:t>        // Imprimindo as informações dos carros</a:t>
            </a:r>
            <a:endParaRPr lang="pt-PT" sz="1200">
              <a:latin typeface="Consolas"/>
            </a:endParaRPr>
          </a:p>
          <a:p>
            <a:pPr>
              <a:buNone/>
            </a:pPr>
            <a:r>
              <a:rPr lang="pt-PT" sz="1200">
                <a:latin typeface="Consolas"/>
                <a:ea typeface="+mn-lt"/>
                <a:cs typeface="+mn-lt"/>
              </a:rPr>
              <a:t>        c1.imprimir(); </a:t>
            </a:r>
            <a:endParaRPr lang="pt-PT" sz="1200">
              <a:latin typeface="Consolas"/>
            </a:endParaRPr>
          </a:p>
          <a:p>
            <a:pPr>
              <a:buNone/>
            </a:pPr>
            <a:r>
              <a:rPr lang="pt-PT" sz="1200">
                <a:latin typeface="Consolas"/>
                <a:ea typeface="+mn-lt"/>
                <a:cs typeface="+mn-lt"/>
              </a:rPr>
              <a:t>        c2.imprimir(); </a:t>
            </a:r>
            <a:endParaRPr lang="pt-PT" sz="1200">
              <a:latin typeface="Consolas"/>
            </a:endParaRPr>
          </a:p>
          <a:p>
            <a:pPr>
              <a:buNone/>
            </a:pPr>
            <a:r>
              <a:rPr lang="pt-PT" sz="1200">
                <a:latin typeface="Consolas"/>
                <a:ea typeface="+mn-lt"/>
                <a:cs typeface="+mn-lt"/>
              </a:rPr>
              <a:t>        </a:t>
            </a:r>
            <a:r>
              <a:rPr lang="pt-PT" sz="1200" err="1">
                <a:latin typeface="Consolas"/>
                <a:ea typeface="+mn-lt"/>
                <a:cs typeface="+mn-lt"/>
              </a:rPr>
              <a:t>System.out.println</a:t>
            </a:r>
            <a:r>
              <a:rPr lang="pt-PT" sz="1200">
                <a:latin typeface="Consolas"/>
                <a:ea typeface="+mn-lt"/>
                <a:cs typeface="+mn-lt"/>
              </a:rPr>
              <a:t>("Imprimindo c3"); </a:t>
            </a:r>
            <a:endParaRPr lang="pt-PT" sz="1200">
              <a:latin typeface="Consolas"/>
            </a:endParaRPr>
          </a:p>
          <a:p>
            <a:pPr>
              <a:buNone/>
            </a:pPr>
            <a:r>
              <a:rPr lang="pt-PT" sz="1200">
                <a:latin typeface="Consolas"/>
                <a:ea typeface="+mn-lt"/>
                <a:cs typeface="+mn-lt"/>
              </a:rPr>
              <a:t>        c3.imprimir(); </a:t>
            </a:r>
            <a:endParaRPr lang="pt-PT" sz="1200">
              <a:latin typeface="Consolas"/>
            </a:endParaRPr>
          </a:p>
          <a:p>
            <a:pPr>
              <a:buNone/>
            </a:pPr>
            <a:r>
              <a:rPr lang="pt-PT" sz="1200">
                <a:latin typeface="Consolas"/>
                <a:ea typeface="+mn-lt"/>
                <a:cs typeface="+mn-lt"/>
              </a:rPr>
              <a:t>    } </a:t>
            </a:r>
            <a:endParaRPr lang="pt-PT" sz="1200">
              <a:latin typeface="Consolas"/>
            </a:endParaRPr>
          </a:p>
          <a:p>
            <a:pPr>
              <a:buNone/>
            </a:pPr>
            <a:r>
              <a:rPr lang="pt-PT" sz="1200">
                <a:latin typeface="Consolas"/>
                <a:ea typeface="+mn-lt"/>
                <a:cs typeface="+mn-lt"/>
              </a:rPr>
              <a:t>}</a:t>
            </a:r>
            <a:endParaRPr lang="pt-PT" sz="1200">
              <a:latin typeface="Consolas"/>
            </a:endParaRPr>
          </a:p>
          <a:p>
            <a:pPr>
              <a:buNone/>
            </a:pPr>
            <a:endParaRPr lang="pt-PT" sz="1000">
              <a:solidFill>
                <a:srgbClr val="0077AA"/>
              </a:solidFill>
              <a:ea typeface="+mn-lt"/>
              <a:cs typeface="+mn-lt"/>
            </a:endParaRPr>
          </a:p>
          <a:p>
            <a:endParaRPr lang="pt-PT" sz="240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>
              <a:buNone/>
            </a:pPr>
            <a:br>
              <a:rPr lang="en-US"/>
            </a:br>
            <a:br>
              <a:rPr lang="en-US"/>
            </a:br>
            <a:endParaRPr lang="en-US">
              <a:solidFill>
                <a:srgbClr val="FF0000"/>
              </a:solidFill>
            </a:endParaRPr>
          </a:p>
          <a:p>
            <a:endParaRPr lang="en-US" sz="2000">
              <a:solidFill>
                <a:srgbClr val="FF0000"/>
              </a:solidFill>
              <a:latin typeface="Verdana"/>
              <a:ea typeface="Verdana"/>
            </a:endParaRP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8089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8B6BB-BFF6-D3AA-7261-D6A2F9C08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>
                <a:latin typeface="Segoe UI"/>
                <a:cs typeface="Segoe UI"/>
              </a:rPr>
              <a:t>Java – </a:t>
            </a:r>
            <a:r>
              <a:rPr lang="en-US" sz="4000" err="1">
                <a:latin typeface="Segoe UI"/>
                <a:cs typeface="Segoe UI"/>
              </a:rPr>
              <a:t>modificadores</a:t>
            </a:r>
            <a:r>
              <a:rPr lang="en-US" sz="4000">
                <a:latin typeface="Segoe UI"/>
                <a:cs typeface="Segoe UI"/>
              </a:rPr>
              <a:t> de </a:t>
            </a:r>
            <a:r>
              <a:rPr lang="en-US" sz="4000" err="1">
                <a:latin typeface="Segoe UI"/>
                <a:cs typeface="Segoe UI"/>
              </a:rPr>
              <a:t>acesso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65F3B8-D34F-B795-8EE7-A855554564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3953"/>
          </a:xfrm>
          <a:solidFill>
            <a:schemeClr val="bg1"/>
          </a:solidFill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pt" sz="2100">
                <a:solidFill>
                  <a:srgbClr val="1F1F1F"/>
                </a:solidFill>
                <a:latin typeface="Verdana"/>
                <a:ea typeface="Verdana"/>
              </a:rPr>
              <a:t>public - A classe é acessível por qualquer outra classe	
</a:t>
            </a:r>
            <a:r>
              <a:rPr lang="pt" sz="2100" i="1">
                <a:solidFill>
                  <a:srgbClr val="1F1F1F"/>
                </a:solidFill>
                <a:latin typeface="Verdana"/>
                <a:ea typeface="Verdana"/>
              </a:rPr>
              <a:t>default </a:t>
            </a:r>
            <a:r>
              <a:rPr lang="pt" sz="2100">
                <a:solidFill>
                  <a:srgbClr val="1F1F1F"/>
                </a:solidFill>
                <a:latin typeface="Verdana"/>
                <a:ea typeface="Verdana"/>
              </a:rPr>
              <a:t>- A classe só é acessível por classes do mesmo pacote. Isto é usado quando não se especifica um modificador.</a:t>
            </a:r>
            <a:endParaRPr lang="en-US">
              <a:latin typeface="Verdana"/>
            </a:endParaRPr>
          </a:p>
          <a:p>
            <a:pPr marL="0" indent="0">
              <a:buNone/>
            </a:pPr>
            <a:endParaRPr lang="pt" sz="1800">
              <a:solidFill>
                <a:srgbClr val="1F1F1F"/>
              </a:solidFill>
              <a:latin typeface="Consolas"/>
              <a:ea typeface="Verdana"/>
              <a:cs typeface="+mn-lt"/>
            </a:endParaRPr>
          </a:p>
          <a:p>
            <a:pPr>
              <a:buNone/>
            </a:pPr>
            <a:r>
              <a:rPr lang="pt" sz="1800">
                <a:solidFill>
                  <a:srgbClr val="1F1F1F"/>
                </a:solidFill>
                <a:latin typeface="Consolas"/>
                <a:ea typeface="+mn-lt"/>
                <a:cs typeface="+mn-lt"/>
              </a:rPr>
              <a:t>public class Principal {</a:t>
            </a:r>
            <a:endParaRPr lang="pt" sz="1800">
              <a:latin typeface="Consolas"/>
            </a:endParaRPr>
          </a:p>
          <a:p>
            <a:pPr>
              <a:buNone/>
            </a:pPr>
            <a:r>
              <a:rPr lang="pt" sz="1800">
                <a:solidFill>
                  <a:srgbClr val="1F1F1F"/>
                </a:solidFill>
                <a:latin typeface="Consolas"/>
                <a:ea typeface="+mn-lt"/>
                <a:cs typeface="+mn-lt"/>
              </a:rPr>
              <a:t>  public static void main(String[] args) {</a:t>
            </a:r>
            <a:endParaRPr lang="pt" sz="1800">
              <a:latin typeface="Consolas"/>
            </a:endParaRPr>
          </a:p>
          <a:p>
            <a:pPr>
              <a:buNone/>
            </a:pPr>
            <a:r>
              <a:rPr lang="pt" sz="1800">
                <a:solidFill>
                  <a:srgbClr val="1F1F1F"/>
                </a:solidFill>
                <a:latin typeface="Consolas"/>
                <a:ea typeface="+mn-lt"/>
                <a:cs typeface="+mn-lt"/>
              </a:rPr>
              <a:t>    System.out.println("Olá mundo!");</a:t>
            </a:r>
            <a:endParaRPr lang="pt" sz="1800">
              <a:latin typeface="Consolas"/>
            </a:endParaRPr>
          </a:p>
          <a:p>
            <a:pPr>
              <a:buNone/>
            </a:pPr>
            <a:r>
              <a:rPr lang="pt" sz="1800">
                <a:solidFill>
                  <a:srgbClr val="1F1F1F"/>
                </a:solidFill>
                <a:latin typeface="Consolas"/>
                <a:ea typeface="+mn-lt"/>
                <a:cs typeface="+mn-lt"/>
              </a:rPr>
              <a:t>  }</a:t>
            </a:r>
            <a:endParaRPr lang="pt" sz="1800">
              <a:latin typeface="Consolas"/>
            </a:endParaRPr>
          </a:p>
          <a:p>
            <a:pPr marL="0" indent="0">
              <a:buNone/>
            </a:pPr>
            <a:r>
              <a:rPr lang="pt" sz="1800">
                <a:solidFill>
                  <a:srgbClr val="1F1F1F"/>
                </a:solidFill>
                <a:latin typeface="Consolas"/>
                <a:ea typeface="+mn-lt"/>
                <a:cs typeface="+mn-lt"/>
              </a:rPr>
              <a:t>}</a:t>
            </a:r>
            <a:endParaRPr lang="pt" sz="1800">
              <a:solidFill>
                <a:srgbClr val="1F1F1F"/>
              </a:solidFill>
              <a:latin typeface="Consolas"/>
            </a:endParaRPr>
          </a:p>
          <a:p>
            <a:pPr marL="0" indent="0">
              <a:buNone/>
            </a:pPr>
            <a:endParaRPr lang="pt" sz="1800">
              <a:solidFill>
                <a:srgbClr val="1F1F1F"/>
              </a:solidFill>
              <a:latin typeface="Consolas"/>
              <a:ea typeface="+mn-lt"/>
              <a:cs typeface="+mn-lt"/>
            </a:endParaRPr>
          </a:p>
          <a:p>
            <a:pPr>
              <a:buNone/>
            </a:pPr>
            <a:r>
              <a:rPr lang="pt" sz="1800">
                <a:solidFill>
                  <a:srgbClr val="1F1F1F"/>
                </a:solidFill>
                <a:latin typeface="Consolas"/>
                <a:ea typeface="+mn-lt"/>
                <a:cs typeface="+mn-lt"/>
              </a:rPr>
              <a:t>class MinhaClass {</a:t>
            </a:r>
            <a:endParaRPr lang="pt" sz="1800">
              <a:latin typeface="Consolas"/>
            </a:endParaRPr>
          </a:p>
          <a:p>
            <a:pPr>
              <a:buNone/>
            </a:pPr>
            <a:r>
              <a:rPr lang="pt" sz="1800">
                <a:solidFill>
                  <a:srgbClr val="1F1F1F"/>
                </a:solidFill>
                <a:latin typeface="Consolas"/>
                <a:ea typeface="+mn-lt"/>
                <a:cs typeface="+mn-lt"/>
              </a:rPr>
              <a:t>  public static void main(String[] args) {</a:t>
            </a:r>
            <a:endParaRPr lang="pt" sz="1800">
              <a:latin typeface="Consolas"/>
            </a:endParaRPr>
          </a:p>
          <a:p>
            <a:pPr>
              <a:buNone/>
            </a:pPr>
            <a:r>
              <a:rPr lang="pt" sz="1800">
                <a:solidFill>
                  <a:srgbClr val="1F1F1F"/>
                </a:solidFill>
                <a:latin typeface="Consolas"/>
                <a:ea typeface="+mn-lt"/>
                <a:cs typeface="+mn-lt"/>
              </a:rPr>
              <a:t>    System.out.println("Olá mundo!");</a:t>
            </a:r>
            <a:endParaRPr lang="pt" sz="1800">
              <a:latin typeface="Consolas"/>
            </a:endParaRPr>
          </a:p>
          <a:p>
            <a:pPr>
              <a:buNone/>
            </a:pPr>
            <a:r>
              <a:rPr lang="pt" sz="1800">
                <a:solidFill>
                  <a:srgbClr val="1F1F1F"/>
                </a:solidFill>
                <a:latin typeface="Consolas"/>
                <a:ea typeface="+mn-lt"/>
                <a:cs typeface="+mn-lt"/>
              </a:rPr>
              <a:t>  }</a:t>
            </a:r>
            <a:endParaRPr lang="pt" sz="1800">
              <a:latin typeface="Consolas"/>
            </a:endParaRPr>
          </a:p>
          <a:p>
            <a:pPr>
              <a:buNone/>
            </a:pPr>
            <a:r>
              <a:rPr lang="pt" sz="1800">
                <a:solidFill>
                  <a:srgbClr val="1F1F1F"/>
                </a:solidFill>
                <a:latin typeface="Consolas"/>
                <a:ea typeface="+mn-lt"/>
                <a:cs typeface="+mn-lt"/>
              </a:rPr>
              <a:t>}</a:t>
            </a:r>
            <a:endParaRPr lang="pt" sz="1800">
              <a:latin typeface="Consolas"/>
            </a:endParaRPr>
          </a:p>
          <a:p>
            <a:pPr marL="0" indent="0">
              <a:buNone/>
            </a:pPr>
            <a:endParaRPr lang="pt" sz="2100">
              <a:solidFill>
                <a:srgbClr val="1F1F1F"/>
              </a:solidFill>
              <a:latin typeface="Aptos"/>
              <a:ea typeface="+mn-lt"/>
              <a:cs typeface="+mn-lt"/>
            </a:endParaRPr>
          </a:p>
          <a:p>
            <a:endParaRPr lang="pt-PT">
              <a:latin typeface="Consolas"/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226705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8B6BB-BFF6-D3AA-7261-D6A2F9C08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>
                <a:latin typeface="Segoe UI"/>
                <a:cs typeface="Segoe UI"/>
              </a:rPr>
              <a:t>Java – </a:t>
            </a:r>
            <a:r>
              <a:rPr lang="en-US" sz="4000" err="1">
                <a:latin typeface="Segoe UI"/>
                <a:cs typeface="Segoe UI"/>
              </a:rPr>
              <a:t>modificadores</a:t>
            </a:r>
            <a:r>
              <a:rPr lang="en-US" sz="4000">
                <a:latin typeface="Segoe UI"/>
                <a:cs typeface="Segoe UI"/>
              </a:rPr>
              <a:t> de </a:t>
            </a:r>
            <a:r>
              <a:rPr lang="en-US" sz="4000" err="1">
                <a:latin typeface="Segoe UI"/>
                <a:cs typeface="Segoe UI"/>
              </a:rPr>
              <a:t>acesso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65F3B8-D34F-B795-8EE7-A855554564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3953"/>
          </a:xfrm>
          <a:solidFill>
            <a:schemeClr val="bg1"/>
          </a:solidFill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pt" sz="2400">
                <a:solidFill>
                  <a:srgbClr val="1F1F1F"/>
                </a:solidFill>
                <a:latin typeface="Verdana"/>
                <a:ea typeface="Verdana"/>
              </a:rPr>
              <a:t>Para </a:t>
            </a:r>
            <a:r>
              <a:rPr lang="pt" sz="2400" b="1">
                <a:solidFill>
                  <a:srgbClr val="1F1F1F"/>
                </a:solidFill>
                <a:latin typeface="Verdana"/>
                <a:ea typeface="Verdana"/>
              </a:rPr>
              <a:t>atributos, métodos e construtores</a:t>
            </a:r>
            <a:r>
              <a:rPr lang="pt" sz="2400">
                <a:solidFill>
                  <a:srgbClr val="1F1F1F"/>
                </a:solidFill>
                <a:latin typeface="Verdana"/>
                <a:ea typeface="Verdana"/>
              </a:rPr>
              <a:t>, pode usar-se um dos seguintes:</a:t>
            </a:r>
            <a:endParaRPr lang="en-US" sz="2400"/>
          </a:p>
          <a:p>
            <a:pPr marL="0" indent="0">
              <a:buNone/>
            </a:pPr>
            <a:endParaRPr lang="pt" sz="2400">
              <a:solidFill>
                <a:srgbClr val="1F1F1F"/>
              </a:solidFill>
              <a:latin typeface="Verdana"/>
              <a:ea typeface="Verdana"/>
              <a:cs typeface="+mn-lt"/>
            </a:endParaRPr>
          </a:p>
          <a:p>
            <a:pPr marL="0" indent="0">
              <a:buNone/>
            </a:pPr>
            <a:r>
              <a:rPr lang="pt" sz="2400">
                <a:solidFill>
                  <a:srgbClr val="1F1F1F"/>
                </a:solidFill>
                <a:latin typeface="Verdana"/>
                <a:ea typeface="Verdana"/>
                <a:cs typeface="+mn-lt"/>
              </a:rPr>
              <a:t>public – o código é acessível por todas as classes</a:t>
            </a:r>
          </a:p>
          <a:p>
            <a:pPr marL="0" indent="0">
              <a:buNone/>
            </a:pPr>
            <a:r>
              <a:rPr lang="pt" sz="2400">
                <a:solidFill>
                  <a:srgbClr val="1F1F1F"/>
                </a:solidFill>
                <a:latin typeface="Verdana"/>
                <a:ea typeface="Verdana"/>
                <a:cs typeface="+mn-lt"/>
              </a:rPr>
              <a:t>private – o</a:t>
            </a:r>
            <a:r>
              <a:rPr lang="pt" sz="2400">
                <a:solidFill>
                  <a:srgbClr val="1F1F1F"/>
                </a:solidFill>
                <a:latin typeface="Verdana"/>
                <a:ea typeface="Verdana"/>
                <a:cs typeface="Arial"/>
              </a:rPr>
              <a:t> código só é acessível dentro da classe declarada</a:t>
            </a:r>
          </a:p>
          <a:p>
            <a:pPr marL="0" indent="0">
              <a:buNone/>
            </a:pPr>
            <a:r>
              <a:rPr lang="pt" sz="2400" i="1">
                <a:solidFill>
                  <a:srgbClr val="1F1F1F"/>
                </a:solidFill>
                <a:latin typeface="Verdana"/>
                <a:ea typeface="Verdana"/>
                <a:cs typeface="Arial"/>
              </a:rPr>
              <a:t>default </a:t>
            </a:r>
            <a:r>
              <a:rPr lang="pt" sz="2400">
                <a:solidFill>
                  <a:srgbClr val="1F1F1F"/>
                </a:solidFill>
                <a:latin typeface="Verdana"/>
                <a:ea typeface="Verdana"/>
                <a:cs typeface="Arial"/>
              </a:rPr>
              <a:t>- O código só é acessível no mesmo pacote. Isto é usado quando não se especifica um modificador.</a:t>
            </a:r>
          </a:p>
          <a:p>
            <a:pPr marL="0" indent="0">
              <a:buNone/>
            </a:pPr>
            <a:r>
              <a:rPr lang="pt" sz="2400">
                <a:solidFill>
                  <a:srgbClr val="1F1F1F"/>
                </a:solidFill>
                <a:latin typeface="Verdana"/>
                <a:ea typeface="Verdana"/>
                <a:cs typeface="Arial"/>
              </a:rPr>
              <a:t>protected - o código está acessível no mesmo pacote e subclasses.</a:t>
            </a:r>
          </a:p>
          <a:p>
            <a:pPr marL="0" indent="0">
              <a:buNone/>
            </a:pPr>
            <a:endParaRPr lang="pt" sz="2400">
              <a:solidFill>
                <a:srgbClr val="1F1F1F"/>
              </a:solidFill>
              <a:latin typeface="Verdana"/>
              <a:ea typeface="Verdana"/>
              <a:cs typeface="Arial"/>
            </a:endParaRPr>
          </a:p>
          <a:p>
            <a:pPr>
              <a:buNone/>
            </a:pPr>
            <a:r>
              <a:rPr lang="pt" sz="2400">
                <a:solidFill>
                  <a:srgbClr val="1F1F1F"/>
                </a:solidFill>
                <a:ea typeface="+mn-lt"/>
                <a:cs typeface="+mn-lt"/>
              </a:rPr>
              <a:t>class Exemplo {</a:t>
            </a:r>
            <a:endParaRPr lang="pt"/>
          </a:p>
          <a:p>
            <a:pPr>
              <a:buNone/>
            </a:pPr>
            <a:r>
              <a:rPr lang="pt" sz="2400">
                <a:solidFill>
                  <a:srgbClr val="1F1F1F"/>
                </a:solidFill>
                <a:ea typeface="+mn-lt"/>
                <a:cs typeface="+mn-lt"/>
              </a:rPr>
              <a:t>    public int publico;        // Acessível de qualquer lugar</a:t>
            </a:r>
            <a:endParaRPr lang="pt"/>
          </a:p>
          <a:p>
            <a:pPr>
              <a:buNone/>
            </a:pPr>
            <a:r>
              <a:rPr lang="pt" sz="2400">
                <a:solidFill>
                  <a:srgbClr val="1F1F1F"/>
                </a:solidFill>
                <a:ea typeface="+mn-lt"/>
                <a:cs typeface="+mn-lt"/>
              </a:rPr>
              <a:t>    int padrao;                // Acessível apenas dentro do mesmo pacote (default)</a:t>
            </a:r>
            <a:endParaRPr lang="pt"/>
          </a:p>
          <a:p>
            <a:pPr>
              <a:buNone/>
            </a:pPr>
            <a:r>
              <a:rPr lang="pt" sz="2400">
                <a:solidFill>
                  <a:srgbClr val="1F1F1F"/>
                </a:solidFill>
                <a:ea typeface="+mn-lt"/>
                <a:cs typeface="+mn-lt"/>
              </a:rPr>
              <a:t>    private int privado;       // Acessível apenas dentro da própria classe</a:t>
            </a:r>
            <a:endParaRPr lang="pt"/>
          </a:p>
          <a:p>
            <a:pPr>
              <a:buNone/>
            </a:pPr>
            <a:r>
              <a:rPr lang="pt" sz="2400">
                <a:solidFill>
                  <a:srgbClr val="1F1F1F"/>
                </a:solidFill>
                <a:ea typeface="+mn-lt"/>
                <a:cs typeface="+mn-lt"/>
              </a:rPr>
              <a:t>    protected int protegido;    // Acessível dentro da mesma classe, pacotes e subclasses</a:t>
            </a:r>
            <a:endParaRPr lang="pt"/>
          </a:p>
          <a:p>
            <a:pPr>
              <a:buNone/>
            </a:pPr>
            <a:endParaRPr lang="pt"/>
          </a:p>
          <a:p>
            <a:pPr>
              <a:buNone/>
            </a:pPr>
            <a:r>
              <a:rPr lang="pt" sz="2400">
                <a:solidFill>
                  <a:srgbClr val="1F1F1F"/>
                </a:solidFill>
                <a:ea typeface="+mn-lt"/>
                <a:cs typeface="+mn-lt"/>
              </a:rPr>
              <a:t>    public Exemplo() {</a:t>
            </a:r>
            <a:endParaRPr lang="pt"/>
          </a:p>
          <a:p>
            <a:pPr>
              <a:buNone/>
            </a:pPr>
            <a:r>
              <a:rPr lang="pt" sz="2400">
                <a:solidFill>
                  <a:srgbClr val="1F1F1F"/>
                </a:solidFill>
                <a:ea typeface="+mn-lt"/>
                <a:cs typeface="+mn-lt"/>
              </a:rPr>
              <a:t>        publico = 1;</a:t>
            </a:r>
            <a:endParaRPr lang="pt"/>
          </a:p>
          <a:p>
            <a:pPr>
              <a:buNone/>
            </a:pPr>
            <a:r>
              <a:rPr lang="pt" sz="2400">
                <a:solidFill>
                  <a:srgbClr val="1F1F1F"/>
                </a:solidFill>
                <a:ea typeface="+mn-lt"/>
                <a:cs typeface="+mn-lt"/>
              </a:rPr>
              <a:t>        padrao = 2;</a:t>
            </a:r>
            <a:endParaRPr lang="pt"/>
          </a:p>
          <a:p>
            <a:pPr>
              <a:buNone/>
            </a:pPr>
            <a:r>
              <a:rPr lang="pt" sz="2400">
                <a:solidFill>
                  <a:srgbClr val="1F1F1F"/>
                </a:solidFill>
                <a:ea typeface="+mn-lt"/>
                <a:cs typeface="+mn-lt"/>
              </a:rPr>
              <a:t>        privado = 3;</a:t>
            </a:r>
            <a:endParaRPr lang="pt"/>
          </a:p>
          <a:p>
            <a:pPr>
              <a:buNone/>
            </a:pPr>
            <a:r>
              <a:rPr lang="pt" sz="2400">
                <a:solidFill>
                  <a:srgbClr val="1F1F1F"/>
                </a:solidFill>
                <a:ea typeface="+mn-lt"/>
                <a:cs typeface="+mn-lt"/>
              </a:rPr>
              <a:t>        protegido = 4;</a:t>
            </a:r>
            <a:endParaRPr lang="pt"/>
          </a:p>
          <a:p>
            <a:pPr>
              <a:buNone/>
            </a:pPr>
            <a:r>
              <a:rPr lang="pt" sz="2400">
                <a:solidFill>
                  <a:srgbClr val="1F1F1F"/>
                </a:solidFill>
                <a:ea typeface="+mn-lt"/>
                <a:cs typeface="+mn-lt"/>
              </a:rPr>
              <a:t>    }</a:t>
            </a:r>
            <a:endParaRPr lang="pt"/>
          </a:p>
          <a:p>
            <a:pPr>
              <a:buNone/>
            </a:pPr>
            <a:r>
              <a:rPr lang="pt" sz="2400">
                <a:solidFill>
                  <a:srgbClr val="1F1F1F"/>
                </a:solidFill>
                <a:ea typeface="+mn-lt"/>
                <a:cs typeface="+mn-lt"/>
              </a:rPr>
              <a:t>}</a:t>
            </a:r>
            <a:endParaRPr lang="pt"/>
          </a:p>
          <a:p>
            <a:pPr>
              <a:buNone/>
            </a:pPr>
            <a:endParaRPr lang="pt"/>
          </a:p>
          <a:p>
            <a:pPr>
              <a:buNone/>
            </a:pPr>
            <a:r>
              <a:rPr lang="pt" sz="2400">
                <a:solidFill>
                  <a:srgbClr val="1F1F1F"/>
                </a:solidFill>
                <a:ea typeface="+mn-lt"/>
                <a:cs typeface="+mn-lt"/>
              </a:rPr>
              <a:t>class Teste {</a:t>
            </a:r>
            <a:endParaRPr lang="pt"/>
          </a:p>
          <a:p>
            <a:pPr>
              <a:buNone/>
            </a:pPr>
            <a:r>
              <a:rPr lang="pt" sz="2400">
                <a:solidFill>
                  <a:srgbClr val="1F1F1F"/>
                </a:solidFill>
                <a:ea typeface="+mn-lt"/>
                <a:cs typeface="+mn-lt"/>
              </a:rPr>
              <a:t>    public static void main(String[] args) {</a:t>
            </a:r>
            <a:endParaRPr lang="pt"/>
          </a:p>
          <a:p>
            <a:pPr>
              <a:buNone/>
            </a:pPr>
            <a:r>
              <a:rPr lang="pt" sz="2400">
                <a:solidFill>
                  <a:srgbClr val="1F1F1F"/>
                </a:solidFill>
                <a:ea typeface="+mn-lt"/>
                <a:cs typeface="+mn-lt"/>
              </a:rPr>
              <a:t>        Exemplo exemplo = new Exemplo();</a:t>
            </a:r>
            <a:endParaRPr lang="pt"/>
          </a:p>
          <a:p>
            <a:pPr>
              <a:buNone/>
            </a:pPr>
            <a:r>
              <a:rPr lang="pt" sz="2400">
                <a:solidFill>
                  <a:srgbClr val="1F1F1F"/>
                </a:solidFill>
                <a:ea typeface="+mn-lt"/>
                <a:cs typeface="+mn-lt"/>
              </a:rPr>
              <a:t>        </a:t>
            </a:r>
            <a:endParaRPr lang="pt"/>
          </a:p>
          <a:p>
            <a:pPr>
              <a:buNone/>
            </a:pPr>
            <a:r>
              <a:rPr lang="pt" sz="2400">
                <a:solidFill>
                  <a:srgbClr val="1F1F1F"/>
                </a:solidFill>
                <a:ea typeface="+mn-lt"/>
                <a:cs typeface="+mn-lt"/>
              </a:rPr>
              <a:t>        // Acedendo aos modificadores de acesso</a:t>
            </a:r>
            <a:endParaRPr lang="pt"/>
          </a:p>
          <a:p>
            <a:pPr>
              <a:buNone/>
            </a:pPr>
            <a:r>
              <a:rPr lang="pt" sz="2400">
                <a:solidFill>
                  <a:srgbClr val="1F1F1F"/>
                </a:solidFill>
                <a:ea typeface="+mn-lt"/>
                <a:cs typeface="+mn-lt"/>
              </a:rPr>
              <a:t>        System.out.println("Acesso ao público: " + exemplo.publico); // OK</a:t>
            </a:r>
            <a:endParaRPr lang="pt"/>
          </a:p>
          <a:p>
            <a:pPr>
              <a:buNone/>
            </a:pPr>
            <a:r>
              <a:rPr lang="pt" sz="2400">
                <a:solidFill>
                  <a:srgbClr val="1F1F1F"/>
                </a:solidFill>
                <a:ea typeface="+mn-lt"/>
                <a:cs typeface="+mn-lt"/>
              </a:rPr>
              <a:t>        System.out.println("Acesso ao padrão: " + exemplo.padrao);   // OK, mesmo pacote</a:t>
            </a:r>
            <a:endParaRPr lang="pt"/>
          </a:p>
          <a:p>
            <a:pPr>
              <a:buNone/>
            </a:pPr>
            <a:r>
              <a:rPr lang="pt" sz="2400">
                <a:solidFill>
                  <a:srgbClr val="1F1F1F"/>
                </a:solidFill>
                <a:ea typeface="+mn-lt"/>
                <a:cs typeface="+mn-lt"/>
              </a:rPr>
              <a:t>        // System.out.println("Acesso ao privado: " + exemplo.privado); // Erro! (não acessível)</a:t>
            </a:r>
            <a:endParaRPr lang="pt"/>
          </a:p>
          <a:p>
            <a:pPr>
              <a:buNone/>
            </a:pPr>
            <a:r>
              <a:rPr lang="pt" sz="2400">
                <a:solidFill>
                  <a:srgbClr val="1F1F1F"/>
                </a:solidFill>
                <a:ea typeface="+mn-lt"/>
                <a:cs typeface="+mn-lt"/>
              </a:rPr>
              <a:t>        System.out.println("Acesso ao protegido: " + exemplo.protegido); // OK, mesmo pacote</a:t>
            </a:r>
          </a:p>
          <a:p>
            <a:pPr>
              <a:buNone/>
            </a:pPr>
            <a:r>
              <a:rPr lang="pt" sz="2400">
                <a:solidFill>
                  <a:srgbClr val="1F1F1F"/>
                </a:solidFill>
                <a:ea typeface="+mn-lt"/>
                <a:cs typeface="+mn-lt"/>
              </a:rPr>
              <a:t>    }</a:t>
            </a:r>
            <a:endParaRPr lang="pt"/>
          </a:p>
          <a:p>
            <a:pPr>
              <a:buNone/>
            </a:pPr>
            <a:r>
              <a:rPr lang="pt" sz="2400">
                <a:solidFill>
                  <a:srgbClr val="1F1F1F"/>
                </a:solidFill>
                <a:ea typeface="+mn-lt"/>
                <a:cs typeface="+mn-lt"/>
              </a:rPr>
              <a:t>}</a:t>
            </a:r>
            <a:endParaRPr lang="pt"/>
          </a:p>
          <a:p>
            <a:pPr marL="0" indent="0">
              <a:buNone/>
            </a:pPr>
            <a:endParaRPr lang="pt" sz="2400">
              <a:solidFill>
                <a:srgbClr val="1F1F1F"/>
              </a:solidFill>
              <a:latin typeface="Verdana"/>
              <a:ea typeface="Verdana"/>
              <a:cs typeface="Arial"/>
            </a:endParaRPr>
          </a:p>
          <a:p>
            <a:endParaRPr lang="pt-PT">
              <a:solidFill>
                <a:srgbClr val="000000"/>
              </a:solidFill>
              <a:latin typeface="Consolas"/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8152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8B6BB-BFF6-D3AA-7261-D6A2F9C08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>
                <a:latin typeface="Segoe UI"/>
                <a:cs typeface="Segoe UI"/>
              </a:rPr>
              <a:t>Java – </a:t>
            </a:r>
            <a:r>
              <a:rPr lang="en-US" sz="4000" err="1">
                <a:latin typeface="Segoe UI"/>
                <a:cs typeface="Segoe UI"/>
              </a:rPr>
              <a:t>modificadores</a:t>
            </a:r>
            <a:r>
              <a:rPr lang="en-US" sz="4000">
                <a:latin typeface="Segoe UI"/>
                <a:cs typeface="Segoe UI"/>
              </a:rPr>
              <a:t> de </a:t>
            </a:r>
            <a:r>
              <a:rPr lang="en-US" sz="4000" err="1">
                <a:latin typeface="Segoe UI"/>
                <a:cs typeface="Segoe UI"/>
              </a:rPr>
              <a:t>acesso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65F3B8-D34F-B795-8EE7-A855554564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3953"/>
          </a:xfrm>
          <a:solidFill>
            <a:schemeClr val="bg1"/>
          </a:solidFill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pt" sz="2400">
                <a:solidFill>
                  <a:srgbClr val="1F1F1F"/>
                </a:solidFill>
                <a:latin typeface="Verdana"/>
                <a:ea typeface="Verdana"/>
                <a:cs typeface="Arial"/>
              </a:rPr>
              <a:t>protected - o código está acessível no mesmo pacote e subclasses.</a:t>
            </a:r>
          </a:p>
          <a:p>
            <a:pPr marL="0" indent="0">
              <a:buNone/>
            </a:pPr>
            <a:endParaRPr lang="pt" sz="2400">
              <a:solidFill>
                <a:srgbClr val="1F1F1F"/>
              </a:solidFill>
              <a:latin typeface="Consolas"/>
              <a:ea typeface="Verdana"/>
              <a:cs typeface="Arial"/>
            </a:endParaRPr>
          </a:p>
          <a:p>
            <a:pPr>
              <a:buNone/>
            </a:pPr>
            <a:r>
              <a:rPr lang="pt" sz="2400">
                <a:solidFill>
                  <a:srgbClr val="1F1F1F"/>
                </a:solidFill>
                <a:latin typeface="Consolas"/>
                <a:ea typeface="+mn-lt"/>
                <a:cs typeface="+mn-lt"/>
              </a:rPr>
              <a:t>// Definição da classe base Pessoa</a:t>
            </a:r>
            <a:endParaRPr lang="pt">
              <a:solidFill>
                <a:srgbClr val="000000"/>
              </a:solidFill>
              <a:latin typeface="Consolas"/>
              <a:ea typeface="+mn-lt"/>
              <a:cs typeface="+mn-lt"/>
            </a:endParaRPr>
          </a:p>
          <a:p>
            <a:pPr>
              <a:buNone/>
            </a:pPr>
            <a:r>
              <a:rPr lang="pt" sz="2400">
                <a:solidFill>
                  <a:srgbClr val="1F1F1F"/>
                </a:solidFill>
                <a:latin typeface="Consolas"/>
                <a:ea typeface="+mn-lt"/>
                <a:cs typeface="+mn-lt"/>
              </a:rPr>
              <a:t>class Pessoa {</a:t>
            </a:r>
            <a:endParaRPr lang="pt">
              <a:solidFill>
                <a:srgbClr val="000000"/>
              </a:solidFill>
              <a:latin typeface="Consolas"/>
              <a:ea typeface="+mn-lt"/>
              <a:cs typeface="+mn-lt"/>
            </a:endParaRPr>
          </a:p>
          <a:p>
            <a:pPr>
              <a:buNone/>
            </a:pPr>
            <a:r>
              <a:rPr lang="pt" sz="2400">
                <a:solidFill>
                  <a:srgbClr val="1F1F1F"/>
                </a:solidFill>
                <a:latin typeface="Consolas"/>
                <a:ea typeface="+mn-lt"/>
                <a:cs typeface="+mn-lt"/>
              </a:rPr>
              <a:t>  // Atributos protegidos da classe Pessoa, acessíveis para subclasses e no mesmo pacote</a:t>
            </a:r>
            <a:endParaRPr lang="pt">
              <a:solidFill>
                <a:srgbClr val="000000"/>
              </a:solidFill>
              <a:latin typeface="Consolas"/>
            </a:endParaRPr>
          </a:p>
          <a:p>
            <a:pPr>
              <a:buNone/>
            </a:pPr>
            <a:r>
              <a:rPr lang="pt" sz="2400">
                <a:solidFill>
                  <a:srgbClr val="1F1F1F"/>
                </a:solidFill>
                <a:latin typeface="Consolas"/>
              </a:rPr>
              <a:t>  protected String nome = "João";</a:t>
            </a:r>
            <a:endParaRPr lang="pt">
              <a:solidFill>
                <a:srgbClr val="000000"/>
              </a:solidFill>
              <a:latin typeface="Consolas"/>
            </a:endParaRPr>
          </a:p>
          <a:p>
            <a:pPr>
              <a:buNone/>
            </a:pPr>
            <a:r>
              <a:rPr lang="pt" sz="2400">
                <a:solidFill>
                  <a:srgbClr val="1F1F1F"/>
                </a:solidFill>
                <a:latin typeface="Consolas"/>
              </a:rPr>
              <a:t>  protected String apelido = "Silva";</a:t>
            </a:r>
            <a:endParaRPr lang="pt">
              <a:solidFill>
                <a:srgbClr val="000000"/>
              </a:solidFill>
              <a:latin typeface="Consolas"/>
            </a:endParaRPr>
          </a:p>
          <a:p>
            <a:pPr>
              <a:buNone/>
            </a:pPr>
            <a:r>
              <a:rPr lang="pt" sz="2400">
                <a:solidFill>
                  <a:srgbClr val="1F1F1F"/>
                </a:solidFill>
                <a:latin typeface="Consolas"/>
              </a:rPr>
              <a:t>  protected String email = "</a:t>
            </a:r>
            <a:r>
              <a:rPr lang="pt" sz="2400">
                <a:solidFill>
                  <a:srgbClr val="1F1F1F"/>
                </a:solidFill>
                <a:latin typeface="Consolas"/>
                <a:hlinkClick r:id="rId2"/>
              </a:rPr>
              <a:t>joaosilva@epb.com</a:t>
            </a:r>
            <a:r>
              <a:rPr lang="pt" sz="2400">
                <a:solidFill>
                  <a:srgbClr val="1F1F1F"/>
                </a:solidFill>
                <a:latin typeface="Consolas"/>
              </a:rPr>
              <a:t>";</a:t>
            </a:r>
            <a:endParaRPr lang="pt">
              <a:solidFill>
                <a:srgbClr val="000000"/>
              </a:solidFill>
              <a:latin typeface="Consolas"/>
            </a:endParaRPr>
          </a:p>
          <a:p>
            <a:pPr>
              <a:buNone/>
            </a:pPr>
            <a:r>
              <a:rPr lang="pt" sz="2400">
                <a:solidFill>
                  <a:srgbClr val="1F1F1F"/>
                </a:solidFill>
                <a:latin typeface="Consolas"/>
              </a:rPr>
              <a:t>  protected int idade = 24;</a:t>
            </a:r>
            <a:endParaRPr lang="pt">
              <a:solidFill>
                <a:srgbClr val="000000"/>
              </a:solidFill>
              <a:latin typeface="Consolas"/>
            </a:endParaRPr>
          </a:p>
          <a:p>
            <a:pPr>
              <a:buNone/>
            </a:pPr>
            <a:r>
              <a:rPr lang="pt" sz="2400">
                <a:solidFill>
                  <a:srgbClr val="1F1F1F"/>
                </a:solidFill>
                <a:latin typeface="Consolas"/>
              </a:rPr>
              <a:t>}</a:t>
            </a:r>
            <a:endParaRPr lang="pt">
              <a:solidFill>
                <a:srgbClr val="000000"/>
              </a:solidFill>
              <a:latin typeface="Consolas"/>
            </a:endParaRPr>
          </a:p>
          <a:p>
            <a:pPr>
              <a:buNone/>
            </a:pPr>
            <a:endParaRPr lang="pt">
              <a:latin typeface="Consolas"/>
            </a:endParaRPr>
          </a:p>
          <a:p>
            <a:pPr>
              <a:buNone/>
            </a:pPr>
            <a:r>
              <a:rPr lang="pt" sz="2400">
                <a:solidFill>
                  <a:srgbClr val="1F1F1F"/>
                </a:solidFill>
                <a:latin typeface="Consolas"/>
                <a:ea typeface="+mn-lt"/>
                <a:cs typeface="+mn-lt"/>
              </a:rPr>
              <a:t>// Definição da classe Estudante que herda da classe Pessoa</a:t>
            </a:r>
            <a:endParaRPr lang="pt">
              <a:latin typeface="Consolas"/>
            </a:endParaRPr>
          </a:p>
          <a:p>
            <a:pPr>
              <a:buNone/>
            </a:pPr>
            <a:r>
              <a:rPr lang="pt" sz="2400">
                <a:solidFill>
                  <a:srgbClr val="1F1F1F"/>
                </a:solidFill>
                <a:latin typeface="Consolas"/>
                <a:ea typeface="+mn-lt"/>
                <a:cs typeface="+mn-lt"/>
              </a:rPr>
              <a:t>class Estudante extends Pessoa {</a:t>
            </a:r>
            <a:endParaRPr lang="pt">
              <a:latin typeface="Consolas"/>
            </a:endParaRPr>
          </a:p>
          <a:p>
            <a:pPr>
              <a:buNone/>
            </a:pPr>
            <a:r>
              <a:rPr lang="pt" sz="2400">
                <a:solidFill>
                  <a:srgbClr val="1F1F1F"/>
                </a:solidFill>
                <a:latin typeface="Consolas"/>
                <a:ea typeface="+mn-lt"/>
                <a:cs typeface="+mn-lt"/>
              </a:rPr>
              <a:t>  // Atributo privado, acessível apenas dentro da classe Estudante</a:t>
            </a:r>
            <a:endParaRPr lang="pt">
              <a:latin typeface="Consolas"/>
            </a:endParaRPr>
          </a:p>
          <a:p>
            <a:pPr>
              <a:buNone/>
            </a:pPr>
            <a:r>
              <a:rPr lang="pt" sz="2400">
                <a:solidFill>
                  <a:srgbClr val="1F1F1F"/>
                </a:solidFill>
                <a:latin typeface="Consolas"/>
                <a:ea typeface="+mn-lt"/>
                <a:cs typeface="+mn-lt"/>
              </a:rPr>
              <a:t>  private int anoFormacao = 2018; // Ano em que o estudante se formou</a:t>
            </a:r>
            <a:endParaRPr lang="pt">
              <a:latin typeface="Consolas"/>
            </a:endParaRPr>
          </a:p>
          <a:p>
            <a:pPr>
              <a:buNone/>
            </a:pPr>
            <a:endParaRPr lang="pt">
              <a:latin typeface="Consolas"/>
            </a:endParaRPr>
          </a:p>
          <a:p>
            <a:pPr>
              <a:buNone/>
            </a:pPr>
            <a:r>
              <a:rPr lang="pt" sz="2400">
                <a:solidFill>
                  <a:srgbClr val="1F1F1F"/>
                </a:solidFill>
                <a:latin typeface="Consolas"/>
                <a:ea typeface="+mn-lt"/>
                <a:cs typeface="+mn-lt"/>
              </a:rPr>
              <a:t>  // Método main, ponto de entrada da aplicação</a:t>
            </a:r>
            <a:endParaRPr lang="pt">
              <a:latin typeface="Consolas"/>
            </a:endParaRPr>
          </a:p>
          <a:p>
            <a:pPr>
              <a:buNone/>
            </a:pPr>
            <a:r>
              <a:rPr lang="pt" sz="2400">
                <a:solidFill>
                  <a:srgbClr val="1F1F1F"/>
                </a:solidFill>
                <a:latin typeface="Consolas"/>
                <a:ea typeface="+mn-lt"/>
                <a:cs typeface="+mn-lt"/>
              </a:rPr>
              <a:t>  public static void main(String[] args) {</a:t>
            </a:r>
            <a:endParaRPr lang="pt">
              <a:latin typeface="Consolas"/>
            </a:endParaRPr>
          </a:p>
          <a:p>
            <a:pPr>
              <a:buNone/>
            </a:pPr>
            <a:r>
              <a:rPr lang="pt" sz="2400">
                <a:solidFill>
                  <a:srgbClr val="1F1F1F"/>
                </a:solidFill>
                <a:latin typeface="Consolas"/>
                <a:ea typeface="+mn-lt"/>
                <a:cs typeface="+mn-lt"/>
              </a:rPr>
              <a:t>    // Criação de uma instância da classe Estudante</a:t>
            </a:r>
            <a:endParaRPr lang="pt">
              <a:latin typeface="Consolas"/>
            </a:endParaRPr>
          </a:p>
          <a:p>
            <a:pPr>
              <a:buNone/>
            </a:pPr>
            <a:r>
              <a:rPr lang="pt" sz="2400">
                <a:solidFill>
                  <a:srgbClr val="1F1F1F"/>
                </a:solidFill>
                <a:latin typeface="Consolas"/>
                <a:ea typeface="+mn-lt"/>
                <a:cs typeface="+mn-lt"/>
              </a:rPr>
              <a:t>    Estudante myObj = new Estudante();</a:t>
            </a:r>
            <a:endParaRPr lang="pt">
              <a:latin typeface="Consolas"/>
            </a:endParaRPr>
          </a:p>
          <a:p>
            <a:pPr>
              <a:buNone/>
            </a:pPr>
            <a:r>
              <a:rPr lang="pt" sz="2400">
                <a:solidFill>
                  <a:srgbClr val="1F1F1F"/>
                </a:solidFill>
                <a:latin typeface="Consolas"/>
                <a:ea typeface="+mn-lt"/>
                <a:cs typeface="+mn-lt"/>
              </a:rPr>
              <a:t>    </a:t>
            </a:r>
            <a:endParaRPr lang="pt">
              <a:latin typeface="Consolas"/>
            </a:endParaRPr>
          </a:p>
          <a:p>
            <a:pPr>
              <a:buNone/>
            </a:pPr>
            <a:r>
              <a:rPr lang="pt" sz="2400">
                <a:solidFill>
                  <a:srgbClr val="1F1F1F"/>
                </a:solidFill>
                <a:latin typeface="Consolas"/>
                <a:ea typeface="+mn-lt"/>
                <a:cs typeface="+mn-lt"/>
              </a:rPr>
              <a:t>    // Impressão dos atributos da classe Estudante (herdados da classe Pessoa)</a:t>
            </a:r>
            <a:endParaRPr lang="pt">
              <a:latin typeface="Consolas"/>
            </a:endParaRPr>
          </a:p>
          <a:p>
            <a:pPr>
              <a:buNone/>
            </a:pPr>
            <a:r>
              <a:rPr lang="pt" sz="2400">
                <a:solidFill>
                  <a:srgbClr val="1F1F1F"/>
                </a:solidFill>
                <a:latin typeface="Consolas"/>
                <a:ea typeface="+mn-lt"/>
                <a:cs typeface="+mn-lt"/>
              </a:rPr>
              <a:t>    System.out.println("Name: " + myObj.nome + " " + myObj.apelido);</a:t>
            </a:r>
            <a:endParaRPr lang="pt">
              <a:latin typeface="Consolas"/>
            </a:endParaRPr>
          </a:p>
          <a:p>
            <a:pPr>
              <a:buNone/>
            </a:pPr>
            <a:r>
              <a:rPr lang="pt" sz="2400">
                <a:solidFill>
                  <a:srgbClr val="1F1F1F"/>
                </a:solidFill>
                <a:latin typeface="Consolas"/>
                <a:ea typeface="+mn-lt"/>
                <a:cs typeface="+mn-lt"/>
              </a:rPr>
              <a:t>    System.out.println("Email: " + myObj.email);</a:t>
            </a:r>
            <a:endParaRPr lang="pt">
              <a:latin typeface="Consolas"/>
            </a:endParaRPr>
          </a:p>
          <a:p>
            <a:pPr>
              <a:buNone/>
            </a:pPr>
            <a:r>
              <a:rPr lang="pt" sz="2400">
                <a:solidFill>
                  <a:srgbClr val="1F1F1F"/>
                </a:solidFill>
                <a:latin typeface="Consolas"/>
                <a:ea typeface="+mn-lt"/>
                <a:cs typeface="+mn-lt"/>
              </a:rPr>
              <a:t>    System.out.println("Idade: " + myObj.idade);</a:t>
            </a:r>
            <a:endParaRPr lang="pt">
              <a:latin typeface="Consolas"/>
            </a:endParaRPr>
          </a:p>
          <a:p>
            <a:pPr>
              <a:buNone/>
            </a:pPr>
            <a:r>
              <a:rPr lang="pt" sz="2400">
                <a:solidFill>
                  <a:srgbClr val="1F1F1F"/>
                </a:solidFill>
                <a:latin typeface="Consolas"/>
                <a:ea typeface="+mn-lt"/>
                <a:cs typeface="+mn-lt"/>
              </a:rPr>
              <a:t>    System.out.println("Ano de formação: " + myObj.anoFormacao);</a:t>
            </a:r>
            <a:endParaRPr lang="pt">
              <a:latin typeface="Consolas"/>
            </a:endParaRPr>
          </a:p>
          <a:p>
            <a:pPr>
              <a:buNone/>
            </a:pPr>
            <a:r>
              <a:rPr lang="pt" sz="2400">
                <a:solidFill>
                  <a:srgbClr val="1F1F1F"/>
                </a:solidFill>
                <a:latin typeface="Consolas"/>
                <a:ea typeface="+mn-lt"/>
                <a:cs typeface="+mn-lt"/>
              </a:rPr>
              <a:t>  }</a:t>
            </a:r>
            <a:endParaRPr lang="pt">
              <a:latin typeface="Consolas"/>
            </a:endParaRPr>
          </a:p>
          <a:p>
            <a:pPr>
              <a:buNone/>
            </a:pPr>
            <a:r>
              <a:rPr lang="pt" sz="2400">
                <a:solidFill>
                  <a:srgbClr val="1F1F1F"/>
                </a:solidFill>
                <a:latin typeface="Consolas"/>
                <a:ea typeface="+mn-lt"/>
                <a:cs typeface="+mn-lt"/>
              </a:rPr>
              <a:t>}</a:t>
            </a:r>
            <a:endParaRPr lang="pt">
              <a:latin typeface="Consolas"/>
            </a:endParaRPr>
          </a:p>
          <a:p>
            <a:pPr marL="0" indent="0">
              <a:buNone/>
            </a:pPr>
            <a:endParaRPr lang="pt" sz="2400">
              <a:solidFill>
                <a:srgbClr val="1F1F1F"/>
              </a:solidFill>
              <a:latin typeface="Verdana"/>
              <a:ea typeface="Verdana"/>
              <a:cs typeface="Arial"/>
            </a:endParaRPr>
          </a:p>
          <a:p>
            <a:endParaRPr lang="pt-PT">
              <a:solidFill>
                <a:srgbClr val="000000"/>
              </a:solidFill>
              <a:latin typeface="Consolas"/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8487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8B6BB-BFF6-D3AA-7261-D6A2F9C08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spcBef>
                <a:spcPts val="1000"/>
              </a:spcBef>
            </a:pPr>
            <a:r>
              <a:rPr lang="en-US" sz="4000">
                <a:latin typeface="Segoe UI"/>
                <a:cs typeface="Segoe UI"/>
              </a:rPr>
              <a:t>Por que usar Java?</a:t>
            </a:r>
            <a:endParaRPr lang="en-US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65F3B8-D34F-B795-8EE7-A855554564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3953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000">
                <a:latin typeface="Verdana"/>
                <a:ea typeface="Verdana"/>
              </a:rPr>
              <a:t>Java </a:t>
            </a:r>
            <a:r>
              <a:rPr lang="en-US" sz="2000" err="1">
                <a:latin typeface="Verdana"/>
                <a:ea typeface="Verdana"/>
              </a:rPr>
              <a:t>funciona</a:t>
            </a:r>
            <a:r>
              <a:rPr lang="en-US" sz="2000">
                <a:latin typeface="Verdana"/>
                <a:ea typeface="Verdana"/>
              </a:rPr>
              <a:t> </a:t>
            </a:r>
            <a:r>
              <a:rPr lang="en-US" sz="2000" err="1">
                <a:latin typeface="Verdana"/>
                <a:ea typeface="Verdana"/>
              </a:rPr>
              <a:t>em</a:t>
            </a:r>
            <a:r>
              <a:rPr lang="en-US" sz="2000">
                <a:latin typeface="Verdana"/>
                <a:ea typeface="Verdana"/>
              </a:rPr>
              <a:t> </a:t>
            </a:r>
            <a:r>
              <a:rPr lang="en-US" sz="2000" err="1">
                <a:latin typeface="Verdana"/>
                <a:ea typeface="Verdana"/>
              </a:rPr>
              <a:t>diferentes</a:t>
            </a:r>
            <a:r>
              <a:rPr lang="en-US" sz="2000">
                <a:latin typeface="Verdana"/>
                <a:ea typeface="Verdana"/>
              </a:rPr>
              <a:t> </a:t>
            </a:r>
            <a:r>
              <a:rPr lang="en-US" sz="2000" err="1">
                <a:latin typeface="Verdana"/>
                <a:ea typeface="Verdana"/>
              </a:rPr>
              <a:t>plataformas</a:t>
            </a:r>
            <a:r>
              <a:rPr lang="en-US" sz="2000">
                <a:latin typeface="Verdana"/>
                <a:ea typeface="Verdana"/>
              </a:rPr>
              <a:t> (Windows, Mac, Linux, Raspberry Pi, etc.)</a:t>
            </a:r>
            <a:endParaRPr lang="en-US" sz="2000"/>
          </a:p>
          <a:p>
            <a:r>
              <a:rPr lang="en-US" sz="2000">
                <a:latin typeface="Verdana"/>
                <a:ea typeface="Verdana"/>
              </a:rPr>
              <a:t>É </a:t>
            </a:r>
            <a:r>
              <a:rPr lang="en-US" sz="2000" err="1">
                <a:latin typeface="Verdana"/>
                <a:ea typeface="Verdana"/>
              </a:rPr>
              <a:t>uma</a:t>
            </a:r>
            <a:r>
              <a:rPr lang="en-US" sz="2000">
                <a:latin typeface="Verdana"/>
                <a:ea typeface="Verdana"/>
              </a:rPr>
              <a:t> das </a:t>
            </a:r>
            <a:r>
              <a:rPr lang="en-US" sz="2000" err="1">
                <a:latin typeface="Verdana"/>
                <a:ea typeface="Verdana"/>
              </a:rPr>
              <a:t>linguagens</a:t>
            </a:r>
            <a:r>
              <a:rPr lang="en-US" sz="2000">
                <a:latin typeface="Verdana"/>
                <a:ea typeface="Verdana"/>
              </a:rPr>
              <a:t> de </a:t>
            </a:r>
            <a:r>
              <a:rPr lang="en-US" sz="2000" err="1">
                <a:latin typeface="Verdana"/>
                <a:ea typeface="Verdana"/>
              </a:rPr>
              <a:t>programação</a:t>
            </a:r>
            <a:r>
              <a:rPr lang="en-US" sz="2000">
                <a:latin typeface="Verdana"/>
                <a:ea typeface="Verdana"/>
              </a:rPr>
              <a:t> </a:t>
            </a:r>
            <a:r>
              <a:rPr lang="en-US" sz="2000" err="1">
                <a:latin typeface="Verdana"/>
                <a:ea typeface="Verdana"/>
              </a:rPr>
              <a:t>mais</a:t>
            </a:r>
            <a:r>
              <a:rPr lang="en-US" sz="2000">
                <a:latin typeface="Verdana"/>
                <a:ea typeface="Verdana"/>
              </a:rPr>
              <a:t> </a:t>
            </a:r>
            <a:r>
              <a:rPr lang="en-US" sz="2000" err="1">
                <a:latin typeface="Verdana"/>
                <a:ea typeface="Verdana"/>
              </a:rPr>
              <a:t>populares</a:t>
            </a:r>
            <a:r>
              <a:rPr lang="en-US" sz="2000">
                <a:latin typeface="Verdana"/>
                <a:ea typeface="Verdana"/>
              </a:rPr>
              <a:t> do </a:t>
            </a:r>
            <a:r>
              <a:rPr lang="en-US" sz="2000" err="1">
                <a:latin typeface="Verdana"/>
                <a:ea typeface="Verdana"/>
              </a:rPr>
              <a:t>mundo</a:t>
            </a:r>
            <a:endParaRPr lang="en-US" sz="2000"/>
          </a:p>
          <a:p>
            <a:r>
              <a:rPr lang="en-US" sz="2000">
                <a:latin typeface="Verdana"/>
                <a:ea typeface="Verdana"/>
              </a:rPr>
              <a:t>Tem </a:t>
            </a:r>
            <a:r>
              <a:rPr lang="en-US" sz="2000" err="1">
                <a:latin typeface="Verdana"/>
                <a:ea typeface="Verdana"/>
              </a:rPr>
              <a:t>uma</a:t>
            </a:r>
            <a:r>
              <a:rPr lang="en-US" sz="2000">
                <a:latin typeface="Verdana"/>
                <a:ea typeface="Verdana"/>
              </a:rPr>
              <a:t> </a:t>
            </a:r>
            <a:r>
              <a:rPr lang="en-US" sz="2000" err="1">
                <a:latin typeface="Verdana"/>
                <a:ea typeface="Verdana"/>
              </a:rPr>
              <a:t>grande</a:t>
            </a:r>
            <a:r>
              <a:rPr lang="en-US" sz="2000">
                <a:latin typeface="Verdana"/>
                <a:ea typeface="Verdana"/>
              </a:rPr>
              <a:t> </a:t>
            </a:r>
            <a:r>
              <a:rPr lang="en-US" sz="2000" err="1">
                <a:latin typeface="Verdana"/>
                <a:ea typeface="Verdana"/>
              </a:rPr>
              <a:t>procura</a:t>
            </a:r>
            <a:r>
              <a:rPr lang="en-US" sz="2000">
                <a:latin typeface="Verdana"/>
                <a:ea typeface="Verdana"/>
              </a:rPr>
              <a:t> no mercado de </a:t>
            </a:r>
            <a:r>
              <a:rPr lang="en-US" sz="2000" err="1">
                <a:latin typeface="Verdana"/>
                <a:ea typeface="Verdana"/>
              </a:rPr>
              <a:t>trabalho</a:t>
            </a:r>
            <a:r>
              <a:rPr lang="en-US" sz="2000">
                <a:latin typeface="Verdana"/>
                <a:ea typeface="Verdana"/>
              </a:rPr>
              <a:t> </a:t>
            </a:r>
            <a:r>
              <a:rPr lang="en-US" sz="2000" err="1">
                <a:latin typeface="Verdana"/>
                <a:ea typeface="Verdana"/>
              </a:rPr>
              <a:t>atual</a:t>
            </a:r>
            <a:endParaRPr lang="en-US" sz="2000"/>
          </a:p>
          <a:p>
            <a:r>
              <a:rPr lang="en-US" sz="2000">
                <a:latin typeface="Verdana"/>
                <a:ea typeface="Verdana"/>
              </a:rPr>
              <a:t>É </a:t>
            </a:r>
            <a:r>
              <a:rPr lang="en-US" sz="2000" err="1">
                <a:latin typeface="Verdana"/>
                <a:ea typeface="Verdana"/>
              </a:rPr>
              <a:t>fácil</a:t>
            </a:r>
            <a:r>
              <a:rPr lang="en-US" sz="2000">
                <a:latin typeface="Verdana"/>
                <a:ea typeface="Verdana"/>
              </a:rPr>
              <a:t> de </a:t>
            </a:r>
            <a:r>
              <a:rPr lang="en-US" sz="2000" err="1">
                <a:latin typeface="Verdana"/>
                <a:ea typeface="Verdana"/>
              </a:rPr>
              <a:t>aprender</a:t>
            </a:r>
            <a:r>
              <a:rPr lang="en-US" sz="2000">
                <a:latin typeface="Verdana"/>
                <a:ea typeface="Verdana"/>
              </a:rPr>
              <a:t> e simples de usar</a:t>
            </a:r>
            <a:endParaRPr lang="en-US" sz="2000"/>
          </a:p>
          <a:p>
            <a:r>
              <a:rPr lang="en-US" sz="2000">
                <a:latin typeface="Verdana"/>
                <a:ea typeface="Verdana"/>
              </a:rPr>
              <a:t>É de </a:t>
            </a:r>
            <a:r>
              <a:rPr lang="en-US" sz="2000" err="1">
                <a:latin typeface="Verdana"/>
                <a:ea typeface="Verdana"/>
              </a:rPr>
              <a:t>código</a:t>
            </a:r>
            <a:r>
              <a:rPr lang="en-US" sz="2000">
                <a:latin typeface="Verdana"/>
                <a:ea typeface="Verdana"/>
              </a:rPr>
              <a:t> </a:t>
            </a:r>
            <a:r>
              <a:rPr lang="en-US" sz="2000" err="1">
                <a:latin typeface="Verdana"/>
                <a:ea typeface="Verdana"/>
              </a:rPr>
              <a:t>aberto</a:t>
            </a:r>
            <a:r>
              <a:rPr lang="en-US" sz="2000">
                <a:latin typeface="Verdana"/>
                <a:ea typeface="Verdana"/>
              </a:rPr>
              <a:t> e </a:t>
            </a:r>
            <a:r>
              <a:rPr lang="en-US" sz="2000" err="1">
                <a:latin typeface="Verdana"/>
                <a:ea typeface="Verdana"/>
              </a:rPr>
              <a:t>gratuito</a:t>
            </a:r>
            <a:endParaRPr lang="en-US" sz="2000"/>
          </a:p>
          <a:p>
            <a:r>
              <a:rPr lang="en-US" sz="2000">
                <a:latin typeface="Verdana"/>
                <a:ea typeface="Verdana"/>
              </a:rPr>
              <a:t>É </a:t>
            </a:r>
            <a:r>
              <a:rPr lang="en-US" sz="2000" err="1">
                <a:latin typeface="Verdana"/>
                <a:ea typeface="Verdana"/>
              </a:rPr>
              <a:t>segura</a:t>
            </a:r>
            <a:r>
              <a:rPr lang="en-US" sz="2000">
                <a:latin typeface="Verdana"/>
                <a:ea typeface="Verdana"/>
              </a:rPr>
              <a:t>, </a:t>
            </a:r>
            <a:r>
              <a:rPr lang="en-US" sz="2000" err="1">
                <a:latin typeface="Verdana"/>
                <a:ea typeface="Verdana"/>
              </a:rPr>
              <a:t>rápida</a:t>
            </a:r>
            <a:r>
              <a:rPr lang="en-US" sz="2000">
                <a:latin typeface="Verdana"/>
                <a:ea typeface="Verdana"/>
              </a:rPr>
              <a:t> e </a:t>
            </a:r>
            <a:r>
              <a:rPr lang="en-US" sz="2000" err="1">
                <a:latin typeface="Verdana"/>
                <a:ea typeface="Verdana"/>
              </a:rPr>
              <a:t>poderosa</a:t>
            </a:r>
            <a:endParaRPr lang="en-US" sz="2000" err="1"/>
          </a:p>
          <a:p>
            <a:r>
              <a:rPr lang="en-US" sz="2000">
                <a:latin typeface="Verdana"/>
                <a:ea typeface="Verdana"/>
              </a:rPr>
              <a:t>Tem um </a:t>
            </a:r>
            <a:r>
              <a:rPr lang="en-US" sz="2000" err="1">
                <a:latin typeface="Verdana"/>
                <a:ea typeface="Verdana"/>
              </a:rPr>
              <a:t>enorme</a:t>
            </a:r>
            <a:r>
              <a:rPr lang="en-US" sz="2000">
                <a:latin typeface="Verdana"/>
                <a:ea typeface="Verdana"/>
              </a:rPr>
              <a:t> </a:t>
            </a:r>
            <a:r>
              <a:rPr lang="en-US" sz="2000" err="1">
                <a:latin typeface="Verdana"/>
                <a:ea typeface="Verdana"/>
              </a:rPr>
              <a:t>apoio</a:t>
            </a:r>
            <a:r>
              <a:rPr lang="en-US" sz="2000">
                <a:latin typeface="Verdana"/>
                <a:ea typeface="Verdana"/>
              </a:rPr>
              <a:t> da </a:t>
            </a:r>
            <a:r>
              <a:rPr lang="en-US" sz="2000" err="1">
                <a:latin typeface="Verdana"/>
                <a:ea typeface="Verdana"/>
              </a:rPr>
              <a:t>comunidade</a:t>
            </a:r>
            <a:r>
              <a:rPr lang="en-US" sz="2000">
                <a:latin typeface="Verdana"/>
                <a:ea typeface="Verdana"/>
              </a:rPr>
              <a:t> (</a:t>
            </a:r>
            <a:r>
              <a:rPr lang="en-US" sz="2000" err="1">
                <a:latin typeface="Verdana"/>
                <a:ea typeface="Verdana"/>
              </a:rPr>
              <a:t>dezenas</a:t>
            </a:r>
            <a:r>
              <a:rPr lang="en-US" sz="2000">
                <a:latin typeface="Verdana"/>
                <a:ea typeface="Verdana"/>
              </a:rPr>
              <a:t> de </a:t>
            </a:r>
            <a:r>
              <a:rPr lang="en-US" sz="2000" err="1">
                <a:latin typeface="Verdana"/>
                <a:ea typeface="Verdana"/>
              </a:rPr>
              <a:t>milhões</a:t>
            </a:r>
            <a:r>
              <a:rPr lang="en-US" sz="2000">
                <a:latin typeface="Verdana"/>
                <a:ea typeface="Verdana"/>
              </a:rPr>
              <a:t> de </a:t>
            </a:r>
            <a:r>
              <a:rPr lang="en-US" sz="2000" err="1">
                <a:latin typeface="Verdana"/>
                <a:ea typeface="Verdana"/>
              </a:rPr>
              <a:t>desenvolvedores</a:t>
            </a:r>
            <a:r>
              <a:rPr lang="en-US" sz="2000">
                <a:latin typeface="Verdana"/>
                <a:ea typeface="Verdana"/>
              </a:rPr>
              <a:t>)</a:t>
            </a:r>
            <a:endParaRPr lang="en-US" sz="2000"/>
          </a:p>
          <a:p>
            <a:r>
              <a:rPr lang="en-US" sz="2000">
                <a:latin typeface="Verdana"/>
                <a:ea typeface="Verdana"/>
              </a:rPr>
              <a:t>Java é </a:t>
            </a:r>
            <a:r>
              <a:rPr lang="en-US" sz="2000" err="1">
                <a:latin typeface="Verdana"/>
                <a:ea typeface="Verdana"/>
              </a:rPr>
              <a:t>uma</a:t>
            </a:r>
            <a:r>
              <a:rPr lang="en-US" sz="2000">
                <a:latin typeface="Verdana"/>
                <a:ea typeface="Verdana"/>
              </a:rPr>
              <a:t> </a:t>
            </a:r>
            <a:r>
              <a:rPr lang="en-US" sz="2000" err="1">
                <a:latin typeface="Verdana"/>
                <a:ea typeface="Verdana"/>
              </a:rPr>
              <a:t>linguagem</a:t>
            </a:r>
            <a:r>
              <a:rPr lang="en-US" sz="2000">
                <a:latin typeface="Verdana"/>
                <a:ea typeface="Verdana"/>
              </a:rPr>
              <a:t> </a:t>
            </a:r>
            <a:r>
              <a:rPr lang="en-US" sz="2000" err="1">
                <a:latin typeface="Verdana"/>
                <a:ea typeface="Verdana"/>
              </a:rPr>
              <a:t>orientada</a:t>
            </a:r>
            <a:r>
              <a:rPr lang="en-US" sz="2000">
                <a:latin typeface="Verdana"/>
                <a:ea typeface="Verdana"/>
              </a:rPr>
              <a:t> a </a:t>
            </a:r>
            <a:r>
              <a:rPr lang="en-US" sz="2000" err="1">
                <a:latin typeface="Verdana"/>
                <a:ea typeface="Verdana"/>
              </a:rPr>
              <a:t>objetos</a:t>
            </a:r>
            <a:r>
              <a:rPr lang="en-US" sz="2000">
                <a:latin typeface="Verdana"/>
                <a:ea typeface="Verdana"/>
              </a:rPr>
              <a:t> que </a:t>
            </a:r>
            <a:r>
              <a:rPr lang="en-US" sz="2000" err="1">
                <a:latin typeface="Verdana"/>
                <a:ea typeface="Verdana"/>
              </a:rPr>
              <a:t>fornece</a:t>
            </a:r>
            <a:r>
              <a:rPr lang="en-US" sz="2000">
                <a:latin typeface="Verdana"/>
                <a:ea typeface="Verdana"/>
              </a:rPr>
              <a:t> </a:t>
            </a:r>
            <a:r>
              <a:rPr lang="en-US" sz="2000" err="1">
                <a:latin typeface="Verdana"/>
                <a:ea typeface="Verdana"/>
              </a:rPr>
              <a:t>uma</a:t>
            </a:r>
            <a:r>
              <a:rPr lang="en-US" sz="2000">
                <a:latin typeface="Verdana"/>
                <a:ea typeface="Verdana"/>
              </a:rPr>
              <a:t> </a:t>
            </a:r>
            <a:r>
              <a:rPr lang="en-US" sz="2000" err="1">
                <a:latin typeface="Verdana"/>
                <a:ea typeface="Verdana"/>
              </a:rPr>
              <a:t>estrutura</a:t>
            </a:r>
            <a:r>
              <a:rPr lang="en-US" sz="2000">
                <a:latin typeface="Verdana"/>
                <a:ea typeface="Verdana"/>
              </a:rPr>
              <a:t> </a:t>
            </a:r>
            <a:r>
              <a:rPr lang="en-US" sz="2000" err="1">
                <a:latin typeface="Verdana"/>
                <a:ea typeface="Verdana"/>
              </a:rPr>
              <a:t>clara</a:t>
            </a:r>
            <a:r>
              <a:rPr lang="en-US" sz="2000">
                <a:latin typeface="Verdana"/>
                <a:ea typeface="Verdana"/>
              </a:rPr>
              <a:t> </a:t>
            </a:r>
            <a:r>
              <a:rPr lang="en-US" sz="2000" err="1">
                <a:latin typeface="Verdana"/>
                <a:ea typeface="Verdana"/>
              </a:rPr>
              <a:t>aos</a:t>
            </a:r>
            <a:r>
              <a:rPr lang="en-US" sz="2000">
                <a:latin typeface="Verdana"/>
                <a:ea typeface="Verdana"/>
              </a:rPr>
              <a:t> </a:t>
            </a:r>
            <a:r>
              <a:rPr lang="en-US" sz="2000" err="1">
                <a:latin typeface="Verdana"/>
                <a:ea typeface="Verdana"/>
              </a:rPr>
              <a:t>programas</a:t>
            </a:r>
            <a:r>
              <a:rPr lang="en-US" sz="2000">
                <a:latin typeface="Verdana"/>
                <a:ea typeface="Verdana"/>
              </a:rPr>
              <a:t> e </a:t>
            </a:r>
            <a:r>
              <a:rPr lang="en-US" sz="2000" err="1">
                <a:latin typeface="Verdana"/>
                <a:ea typeface="Verdana"/>
              </a:rPr>
              <a:t>permite</a:t>
            </a:r>
            <a:r>
              <a:rPr lang="en-US" sz="2000">
                <a:latin typeface="Verdana"/>
                <a:ea typeface="Verdana"/>
              </a:rPr>
              <a:t> que o </a:t>
            </a:r>
            <a:r>
              <a:rPr lang="en-US" sz="2000" err="1">
                <a:latin typeface="Verdana"/>
                <a:ea typeface="Verdana"/>
              </a:rPr>
              <a:t>código</a:t>
            </a:r>
            <a:r>
              <a:rPr lang="en-US" sz="2000">
                <a:latin typeface="Verdana"/>
                <a:ea typeface="Verdana"/>
              </a:rPr>
              <a:t> </a:t>
            </a:r>
            <a:r>
              <a:rPr lang="en-US" sz="2000" err="1">
                <a:latin typeface="Verdana"/>
                <a:ea typeface="Verdana"/>
              </a:rPr>
              <a:t>seja</a:t>
            </a:r>
            <a:r>
              <a:rPr lang="en-US" sz="2000">
                <a:latin typeface="Verdana"/>
                <a:ea typeface="Verdana"/>
              </a:rPr>
              <a:t> </a:t>
            </a:r>
            <a:r>
              <a:rPr lang="en-US" sz="2000" err="1">
                <a:latin typeface="Verdana"/>
                <a:ea typeface="Verdana"/>
              </a:rPr>
              <a:t>reutilizado</a:t>
            </a:r>
            <a:r>
              <a:rPr lang="en-US" sz="2000">
                <a:latin typeface="Verdana"/>
                <a:ea typeface="Verdana"/>
              </a:rPr>
              <a:t>, </a:t>
            </a:r>
            <a:r>
              <a:rPr lang="en-US" sz="2000" err="1">
                <a:latin typeface="Verdana"/>
                <a:ea typeface="Verdana"/>
              </a:rPr>
              <a:t>reduzindo</a:t>
            </a:r>
            <a:r>
              <a:rPr lang="en-US" sz="2000">
                <a:latin typeface="Verdana"/>
                <a:ea typeface="Verdana"/>
              </a:rPr>
              <a:t> </a:t>
            </a:r>
            <a:r>
              <a:rPr lang="en-US" sz="2000" err="1">
                <a:latin typeface="Verdana"/>
                <a:ea typeface="Verdana"/>
              </a:rPr>
              <a:t>os</a:t>
            </a:r>
            <a:r>
              <a:rPr lang="en-US" sz="2000">
                <a:latin typeface="Verdana"/>
                <a:ea typeface="Verdana"/>
              </a:rPr>
              <a:t> custos de </a:t>
            </a:r>
            <a:r>
              <a:rPr lang="en-US" sz="2000" err="1">
                <a:latin typeface="Verdana"/>
                <a:ea typeface="Verdana"/>
              </a:rPr>
              <a:t>desenvolvimento</a:t>
            </a:r>
            <a:endParaRPr lang="en-US" sz="2000"/>
          </a:p>
          <a:p>
            <a:r>
              <a:rPr lang="en-US" sz="2000">
                <a:latin typeface="Verdana"/>
                <a:ea typeface="Verdana"/>
              </a:rPr>
              <a:t>Como Java é </a:t>
            </a:r>
            <a:r>
              <a:rPr lang="en-US" sz="2000" err="1">
                <a:latin typeface="Verdana"/>
                <a:ea typeface="Verdana"/>
              </a:rPr>
              <a:t>próximo</a:t>
            </a:r>
            <a:r>
              <a:rPr lang="en-US" sz="2000">
                <a:latin typeface="Verdana"/>
                <a:ea typeface="Verdana"/>
              </a:rPr>
              <a:t> de C++ e C# , </a:t>
            </a:r>
            <a:r>
              <a:rPr lang="en-US" sz="2000" err="1">
                <a:latin typeface="Verdana"/>
                <a:ea typeface="Verdana"/>
              </a:rPr>
              <a:t>torna</a:t>
            </a:r>
            <a:r>
              <a:rPr lang="en-US" sz="2000">
                <a:latin typeface="Verdana"/>
                <a:ea typeface="Verdana"/>
              </a:rPr>
              <a:t> </a:t>
            </a:r>
            <a:r>
              <a:rPr lang="en-US" sz="2000" err="1">
                <a:latin typeface="Verdana"/>
                <a:ea typeface="Verdana"/>
              </a:rPr>
              <a:t>mais</a:t>
            </a:r>
            <a:r>
              <a:rPr lang="en-US" sz="2000">
                <a:latin typeface="Verdana"/>
                <a:ea typeface="Verdana"/>
              </a:rPr>
              <a:t> </a:t>
            </a:r>
            <a:r>
              <a:rPr lang="en-US" sz="2000" err="1">
                <a:latin typeface="Verdana"/>
                <a:ea typeface="Verdana"/>
              </a:rPr>
              <a:t>fácil</a:t>
            </a:r>
            <a:r>
              <a:rPr lang="en-US" sz="2000">
                <a:latin typeface="Verdana"/>
                <a:ea typeface="Verdana"/>
              </a:rPr>
              <a:t> para </a:t>
            </a:r>
            <a:r>
              <a:rPr lang="en-US" sz="2000" err="1">
                <a:latin typeface="Verdana"/>
                <a:ea typeface="Verdana"/>
              </a:rPr>
              <a:t>os</a:t>
            </a:r>
            <a:r>
              <a:rPr lang="en-US" sz="2000">
                <a:latin typeface="Verdana"/>
                <a:ea typeface="Verdana"/>
              </a:rPr>
              <a:t> </a:t>
            </a:r>
            <a:r>
              <a:rPr lang="en-US" sz="2000" err="1">
                <a:latin typeface="Verdana"/>
                <a:ea typeface="Verdana"/>
              </a:rPr>
              <a:t>programadores</a:t>
            </a:r>
            <a:r>
              <a:rPr lang="en-US" sz="2000">
                <a:latin typeface="Verdana"/>
                <a:ea typeface="Verdana"/>
              </a:rPr>
              <a:t> </a:t>
            </a:r>
            <a:r>
              <a:rPr lang="en-US" sz="2000" err="1">
                <a:latin typeface="Verdana"/>
                <a:ea typeface="Verdana"/>
              </a:rPr>
              <a:t>mudarem</a:t>
            </a:r>
            <a:r>
              <a:rPr lang="en-US" sz="2000">
                <a:latin typeface="Verdana"/>
                <a:ea typeface="Verdana"/>
              </a:rPr>
              <a:t> para Java </a:t>
            </a:r>
            <a:r>
              <a:rPr lang="en-US" sz="2000" err="1">
                <a:latin typeface="Verdana"/>
                <a:ea typeface="Verdana"/>
              </a:rPr>
              <a:t>ou</a:t>
            </a:r>
            <a:r>
              <a:rPr lang="en-US" sz="2000">
                <a:latin typeface="Verdana"/>
                <a:ea typeface="Verdana"/>
              </a:rPr>
              <a:t> vice-versa</a:t>
            </a:r>
            <a:endParaRPr lang="en-US" sz="200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4850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8B6BB-BFF6-D3AA-7261-D6A2F9C08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>
                <a:latin typeface="Segoe UI"/>
                <a:cs typeface="Segoe UI"/>
              </a:rPr>
              <a:t>Java – </a:t>
            </a:r>
            <a:r>
              <a:rPr lang="en-US" sz="4000" err="1">
                <a:latin typeface="Segoe UI"/>
                <a:cs typeface="Segoe UI"/>
              </a:rPr>
              <a:t>modificadores</a:t>
            </a:r>
            <a:r>
              <a:rPr lang="en-US" sz="4000">
                <a:latin typeface="Segoe UI"/>
                <a:cs typeface="Segoe UI"/>
              </a:rPr>
              <a:t> de </a:t>
            </a:r>
            <a:r>
              <a:rPr lang="en-US" sz="4000" err="1">
                <a:latin typeface="Segoe UI"/>
                <a:cs typeface="Segoe UI"/>
              </a:rPr>
              <a:t>não</a:t>
            </a:r>
            <a:r>
              <a:rPr lang="en-US" sz="4000">
                <a:latin typeface="Segoe UI"/>
                <a:cs typeface="Segoe UI"/>
              </a:rPr>
              <a:t> </a:t>
            </a:r>
            <a:r>
              <a:rPr lang="en-US" sz="4000" err="1">
                <a:latin typeface="Segoe UI"/>
                <a:cs typeface="Segoe UI"/>
              </a:rPr>
              <a:t>acesso</a:t>
            </a:r>
            <a:endParaRPr lang="en-US" sz="400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65F3B8-D34F-B795-8EE7-A855554564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3953"/>
          </a:xfrm>
          <a:solidFill>
            <a:schemeClr val="bg1"/>
          </a:solidFill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PT" sz="2400">
                <a:latin typeface="Verdana"/>
                <a:ea typeface="Verdana"/>
              </a:rPr>
              <a:t>Para as classes, você pode usar </a:t>
            </a:r>
            <a:r>
              <a:rPr lang="pt-PT" sz="2400">
                <a:solidFill>
                  <a:srgbClr val="DC143C"/>
                </a:solidFill>
                <a:latin typeface="Verdana"/>
                <a:ea typeface="Verdana"/>
              </a:rPr>
              <a:t>final </a:t>
            </a:r>
            <a:r>
              <a:rPr lang="pt-PT" sz="2400">
                <a:latin typeface="Verdana"/>
                <a:ea typeface="Verdana"/>
              </a:rPr>
              <a:t>ou </a:t>
            </a:r>
            <a:r>
              <a:rPr lang="pt-PT" sz="2400" err="1">
                <a:solidFill>
                  <a:srgbClr val="DC143C"/>
                </a:solidFill>
                <a:latin typeface="Verdana"/>
                <a:ea typeface="Verdana"/>
              </a:rPr>
              <a:t>abstract</a:t>
            </a:r>
            <a:r>
              <a:rPr lang="pt-PT" sz="2400">
                <a:latin typeface="Verdana"/>
                <a:ea typeface="Verdana"/>
              </a:rPr>
              <a:t>:</a:t>
            </a:r>
            <a:endParaRPr lang="en-US" sz="2400"/>
          </a:p>
          <a:p>
            <a:pPr>
              <a:buNone/>
            </a:pPr>
            <a:endParaRPr lang="pt-PT" sz="1200">
              <a:latin typeface="Consolas"/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>
                <a:solidFill>
                  <a:srgbClr val="FF0000"/>
                </a:solidFill>
                <a:ea typeface="+mn-lt"/>
                <a:cs typeface="+mn-lt"/>
              </a:rPr>
              <a:t>final </a:t>
            </a: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- a </a:t>
            </a:r>
            <a:r>
              <a:rPr lang="en-US" err="1">
                <a:solidFill>
                  <a:srgbClr val="000000"/>
                </a:solidFill>
                <a:ea typeface="+mn-lt"/>
                <a:cs typeface="+mn-lt"/>
              </a:rPr>
              <a:t>classe</a:t>
            </a: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rgbClr val="000000"/>
                </a:solidFill>
                <a:ea typeface="+mn-lt"/>
                <a:cs typeface="+mn-lt"/>
              </a:rPr>
              <a:t>não</a:t>
            </a: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rgbClr val="000000"/>
                </a:solidFill>
                <a:ea typeface="+mn-lt"/>
                <a:cs typeface="+mn-lt"/>
              </a:rPr>
              <a:t>pode</a:t>
            </a: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 ser </a:t>
            </a:r>
            <a:r>
              <a:rPr lang="en-US" err="1">
                <a:solidFill>
                  <a:srgbClr val="000000"/>
                </a:solidFill>
                <a:ea typeface="+mn-lt"/>
                <a:cs typeface="+mn-lt"/>
              </a:rPr>
              <a:t>herdada</a:t>
            </a: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rgbClr val="000000"/>
                </a:solidFill>
                <a:ea typeface="+mn-lt"/>
                <a:cs typeface="+mn-lt"/>
              </a:rPr>
              <a:t>por</a:t>
            </a: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rgbClr val="000000"/>
                </a:solidFill>
                <a:ea typeface="+mn-lt"/>
                <a:cs typeface="+mn-lt"/>
              </a:rPr>
              <a:t>outras</a:t>
            </a: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 classes</a:t>
            </a:r>
          </a:p>
          <a:p>
            <a:pPr marL="0" indent="0">
              <a:buNone/>
            </a:pPr>
            <a:endParaRPr lang="en-US">
              <a:solidFill>
                <a:srgbClr val="000000"/>
              </a:solidFill>
              <a:ea typeface="+mn-lt"/>
              <a:cs typeface="+mn-lt"/>
            </a:endParaRPr>
          </a:p>
          <a:p>
            <a:pPr>
              <a:buNone/>
            </a:pPr>
            <a:r>
              <a:rPr lang="en-US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final class </a:t>
            </a:r>
            <a:r>
              <a:rPr lang="en-US" err="1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Veiculo</a:t>
            </a:r>
            <a:r>
              <a:rPr lang="en-US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 {</a:t>
            </a:r>
            <a:endParaRPr lang="en-US">
              <a:latin typeface="Consolas"/>
            </a:endParaRPr>
          </a:p>
          <a:p>
            <a:pPr>
              <a:buNone/>
            </a:pPr>
            <a:r>
              <a:rPr lang="en-US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  protected String </a:t>
            </a:r>
            <a:r>
              <a:rPr lang="en-US" err="1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marca</a:t>
            </a:r>
            <a:r>
              <a:rPr lang="en-US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 = "Ford";</a:t>
            </a:r>
            <a:endParaRPr lang="en-US">
              <a:latin typeface="Consolas"/>
            </a:endParaRPr>
          </a:p>
          <a:p>
            <a:pPr>
              <a:buNone/>
            </a:pPr>
            <a:r>
              <a:rPr lang="en-US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  public void </a:t>
            </a:r>
            <a:r>
              <a:rPr lang="en-US" err="1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buzina</a:t>
            </a:r>
            <a:r>
              <a:rPr lang="en-US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() {</a:t>
            </a:r>
            <a:endParaRPr lang="en-US">
              <a:latin typeface="Consolas"/>
            </a:endParaRPr>
          </a:p>
          <a:p>
            <a:pPr>
              <a:buNone/>
            </a:pPr>
            <a:r>
              <a:rPr lang="en-US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    </a:t>
            </a:r>
            <a:r>
              <a:rPr lang="en-US" err="1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System.out.println</a:t>
            </a:r>
            <a:r>
              <a:rPr lang="en-US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("</a:t>
            </a:r>
            <a:r>
              <a:rPr lang="en-US" err="1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Fom</a:t>
            </a:r>
            <a:r>
              <a:rPr lang="en-US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, </a:t>
            </a:r>
            <a:r>
              <a:rPr lang="en-US" err="1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fom</a:t>
            </a:r>
            <a:r>
              <a:rPr lang="en-US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!");</a:t>
            </a:r>
            <a:endParaRPr lang="en-US">
              <a:latin typeface="Consolas"/>
            </a:endParaRPr>
          </a:p>
          <a:p>
            <a:pPr>
              <a:buNone/>
            </a:pPr>
            <a:r>
              <a:rPr lang="en-US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  }</a:t>
            </a:r>
            <a:endParaRPr lang="en-US">
              <a:latin typeface="Consolas"/>
            </a:endParaRPr>
          </a:p>
          <a:p>
            <a:pPr>
              <a:buNone/>
            </a:pPr>
            <a:r>
              <a:rPr lang="en-US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}</a:t>
            </a:r>
            <a:endParaRPr lang="en-US">
              <a:latin typeface="Consolas"/>
            </a:endParaRPr>
          </a:p>
          <a:p>
            <a:pPr>
              <a:buNone/>
            </a:pPr>
            <a:r>
              <a:rPr lang="en-US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// </a:t>
            </a:r>
            <a:r>
              <a:rPr lang="en-US" err="1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vai</a:t>
            </a:r>
            <a:r>
              <a:rPr lang="en-US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 </a:t>
            </a:r>
            <a:r>
              <a:rPr lang="en-US" err="1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dar</a:t>
            </a:r>
            <a:r>
              <a:rPr lang="en-US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 </a:t>
            </a:r>
            <a:r>
              <a:rPr lang="en-US" err="1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erro</a:t>
            </a:r>
            <a:r>
              <a:rPr lang="en-US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, </a:t>
            </a:r>
            <a:r>
              <a:rPr lang="en-US" err="1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não</a:t>
            </a:r>
            <a:r>
              <a:rPr lang="en-US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 </a:t>
            </a:r>
            <a:r>
              <a:rPr lang="en-US" err="1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pode</a:t>
            </a:r>
            <a:r>
              <a:rPr lang="en-US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 </a:t>
            </a:r>
            <a:r>
              <a:rPr lang="en-US" err="1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herdar</a:t>
            </a:r>
            <a:r>
              <a:rPr lang="en-US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 da class final </a:t>
            </a:r>
            <a:r>
              <a:rPr lang="en-US" err="1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Veiculo</a:t>
            </a:r>
            <a:endParaRPr lang="en-US" err="1">
              <a:latin typeface="Consolas"/>
            </a:endParaRPr>
          </a:p>
          <a:p>
            <a:pPr>
              <a:buNone/>
            </a:pPr>
            <a:r>
              <a:rPr lang="en-US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class Principal extends </a:t>
            </a:r>
            <a:r>
              <a:rPr lang="en-US" err="1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Veiculo</a:t>
            </a:r>
            <a:r>
              <a:rPr lang="en-US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 {</a:t>
            </a:r>
            <a:endParaRPr lang="en-US">
              <a:latin typeface="Consolas"/>
            </a:endParaRPr>
          </a:p>
          <a:p>
            <a:pPr>
              <a:buNone/>
            </a:pPr>
            <a:r>
              <a:rPr lang="en-US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  private String </a:t>
            </a:r>
            <a:r>
              <a:rPr lang="en-US" err="1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nomeModelo</a:t>
            </a:r>
            <a:r>
              <a:rPr lang="en-US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 = "Mustang";</a:t>
            </a:r>
            <a:endParaRPr lang="en-US">
              <a:latin typeface="Consolas"/>
            </a:endParaRPr>
          </a:p>
          <a:p>
            <a:pPr>
              <a:buNone/>
            </a:pPr>
            <a:r>
              <a:rPr lang="en-US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  public static void main(String[] </a:t>
            </a:r>
            <a:r>
              <a:rPr lang="en-US" err="1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args</a:t>
            </a:r>
            <a:r>
              <a:rPr lang="en-US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) {</a:t>
            </a:r>
            <a:endParaRPr lang="en-US">
              <a:latin typeface="Consolas"/>
            </a:endParaRPr>
          </a:p>
          <a:p>
            <a:pPr>
              <a:buNone/>
            </a:pPr>
            <a:r>
              <a:rPr lang="en-US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    Principal </a:t>
            </a:r>
            <a:r>
              <a:rPr lang="en-US" err="1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meuCarro</a:t>
            </a:r>
            <a:r>
              <a:rPr lang="en-US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 = new Principal();</a:t>
            </a:r>
            <a:endParaRPr lang="en-US">
              <a:latin typeface="Consolas"/>
            </a:endParaRPr>
          </a:p>
          <a:p>
            <a:pPr>
              <a:buNone/>
            </a:pPr>
            <a:r>
              <a:rPr lang="en-US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    </a:t>
            </a:r>
            <a:r>
              <a:rPr lang="en-US" err="1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meuCarro.buzina</a:t>
            </a:r>
            <a:r>
              <a:rPr lang="en-US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();</a:t>
            </a:r>
            <a:endParaRPr lang="en-US">
              <a:latin typeface="Consolas"/>
            </a:endParaRPr>
          </a:p>
          <a:p>
            <a:pPr>
              <a:buNone/>
            </a:pPr>
            <a:r>
              <a:rPr lang="en-US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    </a:t>
            </a:r>
            <a:r>
              <a:rPr lang="en-US" err="1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System.out.println</a:t>
            </a:r>
            <a:r>
              <a:rPr lang="en-US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(</a:t>
            </a:r>
            <a:r>
              <a:rPr lang="en-US" err="1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meuCarro.marca</a:t>
            </a:r>
            <a:r>
              <a:rPr lang="en-US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 + " " + </a:t>
            </a:r>
            <a:r>
              <a:rPr lang="en-US" err="1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meuCarrro.nomeModelo</a:t>
            </a:r>
            <a:r>
              <a:rPr lang="en-US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);</a:t>
            </a:r>
            <a:endParaRPr lang="en-US">
              <a:latin typeface="Consolas"/>
            </a:endParaRPr>
          </a:p>
          <a:p>
            <a:pPr>
              <a:buNone/>
            </a:pPr>
            <a:r>
              <a:rPr lang="en-US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  }</a:t>
            </a:r>
            <a:endParaRPr lang="en-US">
              <a:latin typeface="Consolas"/>
            </a:endParaRPr>
          </a:p>
          <a:p>
            <a:pPr>
              <a:buNone/>
            </a:pPr>
            <a:r>
              <a:rPr lang="en-US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}</a:t>
            </a:r>
            <a:endParaRPr lang="en-US">
              <a:latin typeface="Consolas"/>
            </a:endParaRPr>
          </a:p>
          <a:p>
            <a:pPr marL="0" indent="0">
              <a:buNone/>
            </a:pPr>
            <a:r>
              <a:rPr lang="en-US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// </a:t>
            </a:r>
            <a:r>
              <a:rPr lang="en-US" err="1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experimente</a:t>
            </a:r>
            <a:r>
              <a:rPr lang="en-US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 </a:t>
            </a:r>
            <a:r>
              <a:rPr lang="en-US" err="1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retirar</a:t>
            </a:r>
            <a:r>
              <a:rPr lang="en-US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 final</a:t>
            </a:r>
            <a:endParaRPr lang="en-US"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4768550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8B6BB-BFF6-D3AA-7261-D6A2F9C08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>
                <a:latin typeface="Segoe UI"/>
                <a:cs typeface="Segoe UI"/>
              </a:rPr>
              <a:t>Java – </a:t>
            </a:r>
            <a:r>
              <a:rPr lang="en-US" sz="4000" err="1">
                <a:latin typeface="Segoe UI"/>
                <a:cs typeface="Segoe UI"/>
              </a:rPr>
              <a:t>modificadores</a:t>
            </a:r>
            <a:r>
              <a:rPr lang="en-US" sz="4000">
                <a:latin typeface="Segoe UI"/>
                <a:cs typeface="Segoe UI"/>
              </a:rPr>
              <a:t> de </a:t>
            </a:r>
            <a:r>
              <a:rPr lang="en-US" sz="4000" err="1">
                <a:latin typeface="Segoe UI"/>
                <a:cs typeface="Segoe UI"/>
              </a:rPr>
              <a:t>não</a:t>
            </a:r>
            <a:r>
              <a:rPr lang="en-US" sz="4000">
                <a:latin typeface="Segoe UI"/>
                <a:cs typeface="Segoe UI"/>
              </a:rPr>
              <a:t> </a:t>
            </a:r>
            <a:r>
              <a:rPr lang="en-US" sz="4000" err="1">
                <a:latin typeface="Segoe UI"/>
                <a:cs typeface="Segoe UI"/>
              </a:rPr>
              <a:t>acesso</a:t>
            </a:r>
            <a:endParaRPr lang="en-US" sz="400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65F3B8-D34F-B795-8EE7-A855554564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3953"/>
          </a:xfrm>
          <a:solidFill>
            <a:schemeClr val="bg1"/>
          </a:solidFill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Aptos" panose="020B0004020202020204"/>
                <a:ea typeface="Verdana"/>
              </a:rPr>
              <a:t>abstract </a:t>
            </a:r>
            <a:r>
              <a:rPr lang="en-US" dirty="0">
                <a:solidFill>
                  <a:srgbClr val="000000"/>
                </a:solidFill>
                <a:latin typeface="Aptos" panose="020B0004020202020204"/>
                <a:ea typeface="Verdana"/>
              </a:rPr>
              <a:t>- 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a </a:t>
            </a:r>
            <a:r>
              <a:rPr lang="en-US" dirty="0" err="1">
                <a:solidFill>
                  <a:srgbClr val="000000"/>
                </a:solidFill>
                <a:ea typeface="+mn-lt"/>
                <a:cs typeface="+mn-lt"/>
              </a:rPr>
              <a:t>classe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+mn-lt"/>
                <a:cs typeface="+mn-lt"/>
              </a:rPr>
              <a:t>não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+mn-lt"/>
                <a:cs typeface="+mn-lt"/>
              </a:rPr>
              <a:t>pode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 ser </a:t>
            </a:r>
            <a:r>
              <a:rPr lang="en-US" dirty="0" err="1">
                <a:solidFill>
                  <a:srgbClr val="000000"/>
                </a:solidFill>
                <a:ea typeface="+mn-lt"/>
                <a:cs typeface="+mn-lt"/>
              </a:rPr>
              <a:t>utilizada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 para </a:t>
            </a:r>
            <a:r>
              <a:rPr lang="en-US" dirty="0" err="1">
                <a:solidFill>
                  <a:srgbClr val="000000"/>
                </a:solidFill>
                <a:ea typeface="+mn-lt"/>
                <a:cs typeface="+mn-lt"/>
              </a:rPr>
              <a:t>criar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+mn-lt"/>
                <a:cs typeface="+mn-lt"/>
              </a:rPr>
              <a:t>objetos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 (para </a:t>
            </a:r>
            <a:r>
              <a:rPr lang="en-US" dirty="0" err="1">
                <a:solidFill>
                  <a:srgbClr val="000000"/>
                </a:solidFill>
                <a:ea typeface="+mn-lt"/>
                <a:cs typeface="+mn-lt"/>
              </a:rPr>
              <a:t>aceder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 a </a:t>
            </a:r>
            <a:r>
              <a:rPr lang="en-US" dirty="0" err="1">
                <a:solidFill>
                  <a:srgbClr val="000000"/>
                </a:solidFill>
                <a:ea typeface="+mn-lt"/>
                <a:cs typeface="+mn-lt"/>
              </a:rPr>
              <a:t>uma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+mn-lt"/>
                <a:cs typeface="+mn-lt"/>
              </a:rPr>
              <a:t>classe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+mn-lt"/>
                <a:cs typeface="+mn-lt"/>
              </a:rPr>
              <a:t>abstrata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, </a:t>
            </a:r>
            <a:r>
              <a:rPr lang="en-US" dirty="0" err="1">
                <a:solidFill>
                  <a:srgbClr val="000000"/>
                </a:solidFill>
                <a:ea typeface="+mn-lt"/>
                <a:cs typeface="+mn-lt"/>
              </a:rPr>
              <a:t>tem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 de ser </a:t>
            </a:r>
            <a:r>
              <a:rPr lang="en-US" dirty="0" err="1">
                <a:solidFill>
                  <a:srgbClr val="000000"/>
                </a:solidFill>
                <a:ea typeface="+mn-lt"/>
                <a:cs typeface="+mn-lt"/>
              </a:rPr>
              <a:t>herdada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 de </a:t>
            </a:r>
            <a:r>
              <a:rPr lang="en-US" dirty="0" err="1">
                <a:solidFill>
                  <a:srgbClr val="000000"/>
                </a:solidFill>
                <a:ea typeface="+mn-lt"/>
                <a:cs typeface="+mn-lt"/>
              </a:rPr>
              <a:t>outra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+mn-lt"/>
                <a:cs typeface="+mn-lt"/>
              </a:rPr>
              <a:t>classe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)</a:t>
            </a:r>
            <a:endParaRPr lang="en-US" dirty="0"/>
          </a:p>
          <a:p>
            <a:pPr marL="0" indent="0">
              <a:buNone/>
            </a:pPr>
            <a:endParaRPr lang="en-US"/>
          </a:p>
          <a:p>
            <a:pPr>
              <a:buNone/>
            </a:pPr>
            <a:r>
              <a:rPr lang="en-US" sz="1400" dirty="0">
                <a:solidFill>
                  <a:srgbClr val="3F7F5F"/>
                </a:solidFill>
                <a:latin typeface="Consolas"/>
              </a:rPr>
              <a:t>//a </a:t>
            </a:r>
            <a:r>
              <a:rPr lang="en-US" sz="1400" u="sng" dirty="0" err="1">
                <a:solidFill>
                  <a:srgbClr val="3F7F5F"/>
                </a:solidFill>
                <a:latin typeface="Consolas"/>
              </a:rPr>
              <a:t>classe</a:t>
            </a:r>
            <a:r>
              <a:rPr lang="en-US" sz="1400" dirty="0">
                <a:solidFill>
                  <a:srgbClr val="3F7F5F"/>
                </a:solidFill>
                <a:latin typeface="Consolas"/>
              </a:rPr>
              <a:t> </a:t>
            </a:r>
            <a:r>
              <a:rPr lang="en-US" sz="1400" u="sng" dirty="0" err="1">
                <a:solidFill>
                  <a:srgbClr val="3F7F5F"/>
                </a:solidFill>
                <a:latin typeface="Consolas"/>
              </a:rPr>
              <a:t>não</a:t>
            </a:r>
            <a:r>
              <a:rPr lang="en-US" sz="1400" dirty="0">
                <a:solidFill>
                  <a:srgbClr val="3F7F5F"/>
                </a:solidFill>
                <a:latin typeface="Consolas"/>
              </a:rPr>
              <a:t> </a:t>
            </a:r>
            <a:r>
              <a:rPr lang="en-US" sz="1400" u="sng" dirty="0" err="1">
                <a:solidFill>
                  <a:srgbClr val="3F7F5F"/>
                </a:solidFill>
                <a:latin typeface="Consolas"/>
              </a:rPr>
              <a:t>pode</a:t>
            </a:r>
            <a:r>
              <a:rPr lang="en-US" sz="1400" dirty="0">
                <a:solidFill>
                  <a:srgbClr val="3F7F5F"/>
                </a:solidFill>
                <a:latin typeface="Consolas"/>
              </a:rPr>
              <a:t> </a:t>
            </a:r>
            <a:r>
              <a:rPr lang="en-US" sz="1400" u="sng" dirty="0">
                <a:solidFill>
                  <a:srgbClr val="3F7F5F"/>
                </a:solidFill>
                <a:latin typeface="Consolas"/>
              </a:rPr>
              <a:t>ser</a:t>
            </a:r>
            <a:r>
              <a:rPr lang="en-US" sz="1400" dirty="0">
                <a:solidFill>
                  <a:srgbClr val="3F7F5F"/>
                </a:solidFill>
                <a:latin typeface="Consolas"/>
              </a:rPr>
              <a:t> </a:t>
            </a:r>
            <a:r>
              <a:rPr lang="en-US" sz="1400" u="sng" dirty="0" err="1">
                <a:solidFill>
                  <a:srgbClr val="3F7F5F"/>
                </a:solidFill>
                <a:latin typeface="Consolas"/>
              </a:rPr>
              <a:t>utilizada</a:t>
            </a:r>
            <a:r>
              <a:rPr lang="en-US" sz="1400" dirty="0">
                <a:solidFill>
                  <a:srgbClr val="3F7F5F"/>
                </a:solidFill>
                <a:latin typeface="Consolas"/>
              </a:rPr>
              <a:t> </a:t>
            </a:r>
            <a:r>
              <a:rPr lang="en-US" sz="1400" u="sng" dirty="0">
                <a:solidFill>
                  <a:srgbClr val="3F7F5F"/>
                </a:solidFill>
                <a:latin typeface="Consolas"/>
              </a:rPr>
              <a:t>para</a:t>
            </a:r>
            <a:r>
              <a:rPr lang="en-US" sz="1400" dirty="0">
                <a:solidFill>
                  <a:srgbClr val="3F7F5F"/>
                </a:solidFill>
                <a:latin typeface="Consolas"/>
              </a:rPr>
              <a:t> </a:t>
            </a:r>
            <a:r>
              <a:rPr lang="en-US" sz="1400" u="sng" dirty="0" err="1">
                <a:solidFill>
                  <a:srgbClr val="3F7F5F"/>
                </a:solidFill>
                <a:latin typeface="Consolas"/>
              </a:rPr>
              <a:t>criar</a:t>
            </a:r>
            <a:r>
              <a:rPr lang="en-US" sz="1400" dirty="0">
                <a:solidFill>
                  <a:srgbClr val="3F7F5F"/>
                </a:solidFill>
                <a:latin typeface="Consolas"/>
              </a:rPr>
              <a:t> </a:t>
            </a:r>
            <a:r>
              <a:rPr lang="en-US" sz="1400" u="sng" dirty="0" err="1">
                <a:solidFill>
                  <a:srgbClr val="3F7F5F"/>
                </a:solidFill>
                <a:latin typeface="Consolas"/>
              </a:rPr>
              <a:t>objetos</a:t>
            </a:r>
            <a:r>
              <a:rPr lang="en-US" sz="1400" dirty="0">
                <a:solidFill>
                  <a:srgbClr val="3F7F5F"/>
                </a:solidFill>
                <a:latin typeface="Consolas"/>
              </a:rPr>
              <a:t> (</a:t>
            </a:r>
            <a:r>
              <a:rPr lang="en-US" sz="1400" u="sng" dirty="0">
                <a:solidFill>
                  <a:srgbClr val="3F7F5F"/>
                </a:solidFill>
                <a:latin typeface="Consolas"/>
              </a:rPr>
              <a:t>para</a:t>
            </a:r>
            <a:r>
              <a:rPr lang="en-US" sz="1400" dirty="0">
                <a:solidFill>
                  <a:srgbClr val="3F7F5F"/>
                </a:solidFill>
                <a:latin typeface="Consolas"/>
              </a:rPr>
              <a:t> </a:t>
            </a:r>
            <a:r>
              <a:rPr lang="en-US" sz="1400" u="sng" dirty="0" err="1">
                <a:solidFill>
                  <a:srgbClr val="3F7F5F"/>
                </a:solidFill>
                <a:latin typeface="Consolas"/>
              </a:rPr>
              <a:t>aceder</a:t>
            </a:r>
            <a:r>
              <a:rPr lang="en-US" sz="1400" dirty="0">
                <a:solidFill>
                  <a:srgbClr val="3F7F5F"/>
                </a:solidFill>
                <a:latin typeface="Consolas"/>
              </a:rPr>
              <a:t> a </a:t>
            </a:r>
            <a:r>
              <a:rPr lang="en-US" sz="1400" u="sng" dirty="0" err="1">
                <a:solidFill>
                  <a:srgbClr val="3F7F5F"/>
                </a:solidFill>
                <a:latin typeface="Consolas"/>
              </a:rPr>
              <a:t>uma</a:t>
            </a:r>
            <a:r>
              <a:rPr lang="en-US" sz="1400" dirty="0">
                <a:solidFill>
                  <a:srgbClr val="3F7F5F"/>
                </a:solidFill>
                <a:latin typeface="Consolas"/>
              </a:rPr>
              <a:t> </a:t>
            </a:r>
            <a:r>
              <a:rPr lang="en-US" sz="1400" u="sng" dirty="0" err="1">
                <a:solidFill>
                  <a:srgbClr val="3F7F5F"/>
                </a:solidFill>
                <a:latin typeface="Consolas"/>
              </a:rPr>
              <a:t>classe</a:t>
            </a:r>
            <a:r>
              <a:rPr lang="en-US" sz="1400" dirty="0">
                <a:solidFill>
                  <a:srgbClr val="3F7F5F"/>
                </a:solidFill>
                <a:latin typeface="Consolas"/>
              </a:rPr>
              <a:t> </a:t>
            </a:r>
            <a:r>
              <a:rPr lang="en-US" sz="1400" u="sng" dirty="0" err="1">
                <a:solidFill>
                  <a:srgbClr val="3F7F5F"/>
                </a:solidFill>
                <a:latin typeface="Consolas"/>
              </a:rPr>
              <a:t>abstrata</a:t>
            </a:r>
            <a:r>
              <a:rPr lang="en-US" sz="1400" dirty="0">
                <a:solidFill>
                  <a:srgbClr val="3F7F5F"/>
                </a:solidFill>
                <a:latin typeface="Consolas"/>
              </a:rPr>
              <a:t>, </a:t>
            </a:r>
            <a:r>
              <a:rPr lang="en-US" sz="1400" u="sng" dirty="0" err="1">
                <a:solidFill>
                  <a:srgbClr val="3F7F5F"/>
                </a:solidFill>
                <a:latin typeface="Consolas"/>
              </a:rPr>
              <a:t>tem</a:t>
            </a:r>
            <a:r>
              <a:rPr lang="en-US" sz="1400" dirty="0">
                <a:solidFill>
                  <a:srgbClr val="3F7F5F"/>
                </a:solidFill>
                <a:latin typeface="Consolas"/>
              </a:rPr>
              <a:t> </a:t>
            </a:r>
            <a:r>
              <a:rPr lang="en-US" sz="1400" u="sng" dirty="0">
                <a:solidFill>
                  <a:srgbClr val="3F7F5F"/>
                </a:solidFill>
                <a:latin typeface="Consolas"/>
              </a:rPr>
              <a:t>de</a:t>
            </a:r>
            <a:r>
              <a:rPr lang="en-US" sz="1400" dirty="0">
                <a:solidFill>
                  <a:srgbClr val="3F7F5F"/>
                </a:solidFill>
                <a:latin typeface="Consolas"/>
              </a:rPr>
              <a:t> </a:t>
            </a:r>
            <a:r>
              <a:rPr lang="en-US" sz="1400" u="sng" dirty="0">
                <a:solidFill>
                  <a:srgbClr val="3F7F5F"/>
                </a:solidFill>
                <a:latin typeface="Consolas"/>
              </a:rPr>
              <a:t>ser</a:t>
            </a:r>
            <a:r>
              <a:rPr lang="en-US" sz="1400" dirty="0">
                <a:solidFill>
                  <a:srgbClr val="3F7F5F"/>
                </a:solidFill>
                <a:latin typeface="Consolas"/>
              </a:rPr>
              <a:t> </a:t>
            </a:r>
            <a:r>
              <a:rPr lang="en-US" sz="1400" u="sng" dirty="0" err="1">
                <a:solidFill>
                  <a:srgbClr val="3F7F5F"/>
                </a:solidFill>
                <a:latin typeface="Consolas"/>
              </a:rPr>
              <a:t>herdada</a:t>
            </a:r>
            <a:r>
              <a:rPr lang="en-US" sz="1400" dirty="0">
                <a:solidFill>
                  <a:srgbClr val="3F7F5F"/>
                </a:solidFill>
                <a:latin typeface="Consolas"/>
              </a:rPr>
              <a:t> </a:t>
            </a:r>
            <a:r>
              <a:rPr lang="en-US" sz="1400" u="sng" dirty="0">
                <a:solidFill>
                  <a:srgbClr val="3F7F5F"/>
                </a:solidFill>
                <a:latin typeface="Consolas"/>
              </a:rPr>
              <a:t>de</a:t>
            </a:r>
            <a:r>
              <a:rPr lang="en-US" sz="1400" dirty="0">
                <a:solidFill>
                  <a:srgbClr val="3F7F5F"/>
                </a:solidFill>
                <a:latin typeface="Consolas"/>
              </a:rPr>
              <a:t> </a:t>
            </a:r>
            <a:r>
              <a:rPr lang="en-US" sz="1400" u="sng" dirty="0" err="1">
                <a:solidFill>
                  <a:srgbClr val="3F7F5F"/>
                </a:solidFill>
                <a:latin typeface="Consolas"/>
              </a:rPr>
              <a:t>outra</a:t>
            </a:r>
            <a:r>
              <a:rPr lang="en-US" sz="1400" dirty="0">
                <a:solidFill>
                  <a:srgbClr val="3F7F5F"/>
                </a:solidFill>
                <a:latin typeface="Consolas"/>
              </a:rPr>
              <a:t> </a:t>
            </a:r>
            <a:r>
              <a:rPr lang="en-US" sz="1400" u="sng" dirty="0" err="1">
                <a:solidFill>
                  <a:srgbClr val="3F7F5F"/>
                </a:solidFill>
                <a:latin typeface="Consolas"/>
              </a:rPr>
              <a:t>classe</a:t>
            </a:r>
            <a:r>
              <a:rPr lang="en-US" sz="1400" dirty="0">
                <a:solidFill>
                  <a:srgbClr val="3F7F5F"/>
                </a:solidFill>
                <a:latin typeface="Consolas"/>
              </a:rPr>
              <a:t>)</a:t>
            </a:r>
            <a:endParaRPr lang="en-US" dirty="0"/>
          </a:p>
          <a:p>
            <a:pPr>
              <a:buNone/>
            </a:pPr>
            <a:r>
              <a:rPr lang="en-US" sz="1400" dirty="0">
                <a:solidFill>
                  <a:srgbClr val="3F7F5F"/>
                </a:solidFill>
                <a:latin typeface="Consolas"/>
              </a:rPr>
              <a:t>//</a:t>
            </a:r>
            <a:r>
              <a:rPr lang="en-US" sz="1400" u="sng" dirty="0" err="1">
                <a:solidFill>
                  <a:srgbClr val="3F7F5F"/>
                </a:solidFill>
                <a:latin typeface="Consolas"/>
              </a:rPr>
              <a:t>classe</a:t>
            </a:r>
            <a:r>
              <a:rPr lang="en-US" sz="1400" dirty="0">
                <a:solidFill>
                  <a:srgbClr val="3F7F5F"/>
                </a:solidFill>
                <a:latin typeface="Consolas"/>
              </a:rPr>
              <a:t> principal é Segunda </a:t>
            </a:r>
            <a:endParaRPr lang="en-US" dirty="0"/>
          </a:p>
          <a:p>
            <a:pPr>
              <a:buNone/>
            </a:pPr>
            <a:r>
              <a:rPr lang="en-US" sz="1400" b="1" dirty="0">
                <a:solidFill>
                  <a:srgbClr val="7F0055"/>
                </a:solidFill>
                <a:latin typeface="Consolas"/>
              </a:rPr>
              <a:t>abstract</a:t>
            </a:r>
            <a:r>
              <a:rPr lang="en-US" sz="1400" dirty="0">
                <a:latin typeface="Consolas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sz="1400" dirty="0">
                <a:latin typeface="Consolas"/>
              </a:rPr>
              <a:t> Abstracta {</a:t>
            </a:r>
            <a:endParaRPr lang="en-US" dirty="0"/>
          </a:p>
          <a:p>
            <a:pPr>
              <a:buNone/>
            </a:pPr>
            <a:r>
              <a:rPr lang="en-US" sz="14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400" dirty="0">
                <a:latin typeface="Consolas"/>
              </a:rPr>
              <a:t> String </a:t>
            </a:r>
            <a:r>
              <a:rPr lang="en-US" sz="1400" dirty="0" err="1">
                <a:solidFill>
                  <a:srgbClr val="0000C0"/>
                </a:solidFill>
                <a:latin typeface="Consolas"/>
              </a:rPr>
              <a:t>nome</a:t>
            </a:r>
            <a:r>
              <a:rPr lang="en-US" sz="1400" dirty="0">
                <a:latin typeface="Consolas"/>
              </a:rPr>
              <a:t> = </a:t>
            </a:r>
            <a:r>
              <a:rPr lang="en-US" sz="1400" dirty="0">
                <a:solidFill>
                  <a:srgbClr val="2A00FF"/>
                </a:solidFill>
                <a:latin typeface="Consolas"/>
              </a:rPr>
              <a:t>"José"</a:t>
            </a:r>
            <a:r>
              <a:rPr lang="en-US" sz="1400" dirty="0">
                <a:latin typeface="Consolas"/>
              </a:rPr>
              <a:t>;</a:t>
            </a:r>
            <a:endParaRPr lang="en-US" dirty="0"/>
          </a:p>
          <a:p>
            <a:pPr>
              <a:buNone/>
            </a:pPr>
            <a:r>
              <a:rPr lang="en-US" sz="14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400" dirty="0">
                <a:latin typeface="Consolas"/>
              </a:rPr>
              <a:t> String </a:t>
            </a:r>
            <a:r>
              <a:rPr lang="en-US" sz="1400" dirty="0" err="1">
                <a:solidFill>
                  <a:srgbClr val="0000C0"/>
                </a:solidFill>
                <a:latin typeface="Consolas"/>
              </a:rPr>
              <a:t>apelido</a:t>
            </a:r>
            <a:r>
              <a:rPr lang="en-US" sz="1400" dirty="0">
                <a:latin typeface="Consolas"/>
              </a:rPr>
              <a:t> = </a:t>
            </a:r>
            <a:r>
              <a:rPr lang="en-US" sz="1400" dirty="0">
                <a:solidFill>
                  <a:srgbClr val="2A00FF"/>
                </a:solidFill>
                <a:latin typeface="Consolas"/>
              </a:rPr>
              <a:t>"Sousa"</a:t>
            </a:r>
            <a:r>
              <a:rPr lang="en-US" sz="1400" dirty="0">
                <a:latin typeface="Consolas"/>
              </a:rPr>
              <a:t>;</a:t>
            </a:r>
            <a:endParaRPr lang="en-US" dirty="0"/>
          </a:p>
          <a:p>
            <a:pPr>
              <a:buNone/>
            </a:pPr>
            <a:r>
              <a:rPr lang="en-US" sz="14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400" dirty="0">
                <a:latin typeface="Consolas"/>
              </a:rPr>
              <a:t> String </a:t>
            </a:r>
            <a:r>
              <a:rPr lang="en-US" sz="1400" dirty="0">
                <a:solidFill>
                  <a:srgbClr val="0000C0"/>
                </a:solidFill>
                <a:latin typeface="Consolas"/>
              </a:rPr>
              <a:t>email</a:t>
            </a:r>
            <a:r>
              <a:rPr lang="en-US" sz="1400" dirty="0">
                <a:latin typeface="Consolas"/>
              </a:rPr>
              <a:t> = </a:t>
            </a:r>
            <a:r>
              <a:rPr lang="en-US" sz="1400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sz="1400" dirty="0">
                <a:solidFill>
                  <a:srgbClr val="2A00FF"/>
                </a:solidFill>
                <a:latin typeface="Consolas"/>
                <a:hlinkClick r:id="rId2"/>
              </a:rPr>
              <a:t>josesousa@epb.com</a:t>
            </a:r>
            <a:r>
              <a:rPr lang="en-US" sz="1400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sz="1400" dirty="0">
                <a:latin typeface="Consolas"/>
              </a:rPr>
              <a:t>;</a:t>
            </a:r>
            <a:endParaRPr lang="en-US" dirty="0"/>
          </a:p>
          <a:p>
            <a:pPr>
              <a:buNone/>
            </a:pPr>
            <a:r>
              <a:rPr lang="en-US" sz="14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400" dirty="0">
                <a:latin typeface="Consolas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int</a:t>
            </a:r>
            <a:r>
              <a:rPr lang="en-US" sz="1400" dirty="0">
                <a:latin typeface="Consolas"/>
              </a:rPr>
              <a:t> </a:t>
            </a:r>
            <a:r>
              <a:rPr lang="en-US" sz="1400" dirty="0" err="1">
                <a:solidFill>
                  <a:srgbClr val="0000C0"/>
                </a:solidFill>
                <a:latin typeface="Consolas"/>
              </a:rPr>
              <a:t>idade</a:t>
            </a:r>
            <a:r>
              <a:rPr lang="en-US" sz="1400" dirty="0">
                <a:latin typeface="Consolas"/>
              </a:rPr>
              <a:t> = 17;</a:t>
            </a:r>
            <a:endParaRPr lang="en-US" dirty="0"/>
          </a:p>
          <a:p>
            <a:pPr>
              <a:buNone/>
            </a:pPr>
            <a:endParaRPr lang="en-US" sz="1400" dirty="0">
              <a:solidFill>
                <a:srgbClr val="000000"/>
              </a:solidFill>
              <a:latin typeface="Consolas"/>
            </a:endParaRPr>
          </a:p>
          <a:p>
            <a:pPr>
              <a:buNone/>
            </a:pPr>
            <a:r>
              <a:rPr lang="en-US" sz="14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400" dirty="0">
                <a:latin typeface="Consolas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abstract</a:t>
            </a:r>
            <a:r>
              <a:rPr lang="en-US" sz="1400" dirty="0">
                <a:latin typeface="Consolas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1400" dirty="0">
                <a:latin typeface="Consolas"/>
              </a:rPr>
              <a:t> </a:t>
            </a:r>
            <a:r>
              <a:rPr lang="en-US" sz="1400" dirty="0" err="1">
                <a:latin typeface="Consolas"/>
              </a:rPr>
              <a:t>estudar</a:t>
            </a:r>
            <a:r>
              <a:rPr lang="en-US" sz="1400" dirty="0">
                <a:latin typeface="Consolas"/>
              </a:rPr>
              <a:t>(); </a:t>
            </a:r>
            <a:r>
              <a:rPr lang="en-US" sz="1400" dirty="0">
                <a:solidFill>
                  <a:srgbClr val="3F7F5F"/>
                </a:solidFill>
                <a:latin typeface="Consolas"/>
              </a:rPr>
              <a:t>// </a:t>
            </a:r>
            <a:r>
              <a:rPr lang="en-US" sz="1400" u="sng" dirty="0" err="1">
                <a:solidFill>
                  <a:srgbClr val="3F7F5F"/>
                </a:solidFill>
                <a:latin typeface="Consolas"/>
              </a:rPr>
              <a:t>método</a:t>
            </a:r>
            <a:r>
              <a:rPr lang="en-US" sz="1400" dirty="0">
                <a:solidFill>
                  <a:srgbClr val="3F7F5F"/>
                </a:solidFill>
                <a:latin typeface="Consolas"/>
              </a:rPr>
              <a:t> abstract</a:t>
            </a:r>
            <a:endParaRPr lang="en-US" dirty="0"/>
          </a:p>
          <a:p>
            <a:pPr>
              <a:buNone/>
            </a:pPr>
            <a:r>
              <a:rPr lang="en-US" sz="1400" dirty="0">
                <a:latin typeface="Consolas"/>
              </a:rPr>
              <a:t>}</a:t>
            </a:r>
            <a:endParaRPr lang="en-US" dirty="0"/>
          </a:p>
          <a:p>
            <a:pPr>
              <a:buNone/>
            </a:pPr>
            <a:endParaRPr lang="en-US" sz="1400" dirty="0">
              <a:solidFill>
                <a:srgbClr val="000000"/>
              </a:solidFill>
              <a:latin typeface="Consolas"/>
            </a:endParaRPr>
          </a:p>
          <a:p>
            <a:pPr>
              <a:buNone/>
            </a:pPr>
            <a:r>
              <a:rPr lang="en-US" sz="1400" dirty="0">
                <a:solidFill>
                  <a:srgbClr val="3F7F5F"/>
                </a:solidFill>
                <a:latin typeface="Consolas"/>
              </a:rPr>
              <a:t>//Subclass (</a:t>
            </a:r>
            <a:r>
              <a:rPr lang="en-US" sz="1400" u="sng" dirty="0" err="1">
                <a:solidFill>
                  <a:srgbClr val="3F7F5F"/>
                </a:solidFill>
                <a:latin typeface="Consolas"/>
              </a:rPr>
              <a:t>herda</a:t>
            </a:r>
            <a:r>
              <a:rPr lang="en-US" sz="1400" dirty="0">
                <a:solidFill>
                  <a:srgbClr val="3F7F5F"/>
                </a:solidFill>
                <a:latin typeface="Consolas"/>
              </a:rPr>
              <a:t> </a:t>
            </a:r>
            <a:r>
              <a:rPr lang="en-US" sz="1400" u="sng" dirty="0">
                <a:solidFill>
                  <a:srgbClr val="3F7F5F"/>
                </a:solidFill>
                <a:latin typeface="Consolas"/>
              </a:rPr>
              <a:t>de</a:t>
            </a:r>
            <a:r>
              <a:rPr lang="en-US" sz="1400" dirty="0">
                <a:solidFill>
                  <a:srgbClr val="3F7F5F"/>
                </a:solidFill>
                <a:latin typeface="Consolas"/>
              </a:rPr>
              <a:t> </a:t>
            </a:r>
            <a:r>
              <a:rPr lang="en-US" sz="1400" u="sng" dirty="0">
                <a:solidFill>
                  <a:srgbClr val="3F7F5F"/>
                </a:solidFill>
                <a:latin typeface="Consolas"/>
              </a:rPr>
              <a:t>Abstracta</a:t>
            </a:r>
            <a:r>
              <a:rPr lang="en-US" sz="1400" dirty="0">
                <a:solidFill>
                  <a:srgbClr val="3F7F5F"/>
                </a:solidFill>
                <a:latin typeface="Consolas"/>
              </a:rPr>
              <a:t>)</a:t>
            </a:r>
            <a:endParaRPr lang="en-US" dirty="0"/>
          </a:p>
          <a:p>
            <a:pPr>
              <a:buNone/>
            </a:pPr>
            <a:r>
              <a:rPr lang="en-US" sz="1400" b="1" dirty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sz="1400" dirty="0">
                <a:latin typeface="Consolas"/>
              </a:rPr>
              <a:t> Estudante1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extends</a:t>
            </a:r>
            <a:r>
              <a:rPr lang="en-US" sz="1400" dirty="0">
                <a:latin typeface="Consolas"/>
              </a:rPr>
              <a:t> Abstracta {</a:t>
            </a:r>
            <a:endParaRPr lang="en-US" dirty="0"/>
          </a:p>
          <a:p>
            <a:pPr>
              <a:buNone/>
            </a:pPr>
            <a:r>
              <a:rPr lang="en-US" sz="14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400" dirty="0">
                <a:latin typeface="Consolas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int</a:t>
            </a:r>
            <a:r>
              <a:rPr lang="en-US" sz="1400" dirty="0">
                <a:latin typeface="Consolas"/>
              </a:rPr>
              <a:t> </a:t>
            </a:r>
            <a:r>
              <a:rPr lang="en-US" sz="1400" dirty="0" err="1">
                <a:solidFill>
                  <a:srgbClr val="0000C0"/>
                </a:solidFill>
                <a:latin typeface="Consolas"/>
              </a:rPr>
              <a:t>anoFormacao</a:t>
            </a:r>
            <a:r>
              <a:rPr lang="en-US" sz="1400" dirty="0">
                <a:latin typeface="Consolas"/>
              </a:rPr>
              <a:t> = 2018;</a:t>
            </a:r>
            <a:endParaRPr lang="en-US" dirty="0"/>
          </a:p>
          <a:p>
            <a:pPr>
              <a:buNone/>
            </a:pPr>
            <a:endParaRPr lang="en-US" sz="1400" dirty="0">
              <a:solidFill>
                <a:srgbClr val="000000"/>
              </a:solidFill>
              <a:latin typeface="Consolas"/>
            </a:endParaRPr>
          </a:p>
          <a:p>
            <a:pPr>
              <a:buNone/>
            </a:pPr>
            <a:r>
              <a:rPr lang="en-US" sz="14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400" dirty="0">
                <a:latin typeface="Consolas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1400" dirty="0">
                <a:latin typeface="Consolas"/>
              </a:rPr>
              <a:t> </a:t>
            </a:r>
            <a:r>
              <a:rPr lang="en-US" sz="1400" dirty="0" err="1">
                <a:latin typeface="Consolas"/>
              </a:rPr>
              <a:t>estudar</a:t>
            </a:r>
            <a:r>
              <a:rPr lang="en-US" sz="1400" dirty="0">
                <a:latin typeface="Consolas"/>
              </a:rPr>
              <a:t>() {</a:t>
            </a:r>
            <a:endParaRPr lang="en-US" dirty="0"/>
          </a:p>
          <a:p>
            <a:pPr>
              <a:buNone/>
            </a:pPr>
            <a:r>
              <a:rPr lang="en-US" sz="1400" dirty="0" err="1">
                <a:latin typeface="Consolas"/>
              </a:rPr>
              <a:t>System.</a:t>
            </a:r>
            <a:r>
              <a:rPr lang="en-US" sz="1400" b="1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1400" dirty="0" err="1">
                <a:latin typeface="Consolas"/>
              </a:rPr>
              <a:t>.println</a:t>
            </a:r>
            <a:r>
              <a:rPr lang="en-US" sz="1400" dirty="0">
                <a:latin typeface="Consolas"/>
              </a:rPr>
              <a:t>(</a:t>
            </a:r>
            <a:r>
              <a:rPr lang="en-US" sz="1400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sz="1400" dirty="0" err="1">
                <a:solidFill>
                  <a:srgbClr val="2A00FF"/>
                </a:solidFill>
                <a:latin typeface="Consolas"/>
              </a:rPr>
              <a:t>Estudar</a:t>
            </a:r>
            <a:r>
              <a:rPr lang="en-US" sz="1400" dirty="0">
                <a:solidFill>
                  <a:srgbClr val="2A00FF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2A00FF"/>
                </a:solidFill>
                <a:latin typeface="Consolas"/>
              </a:rPr>
              <a:t>todo</a:t>
            </a:r>
            <a:r>
              <a:rPr lang="en-US" sz="1400" dirty="0">
                <a:solidFill>
                  <a:srgbClr val="2A00FF"/>
                </a:solidFill>
                <a:latin typeface="Consolas"/>
              </a:rPr>
              <a:t> o </a:t>
            </a:r>
            <a:r>
              <a:rPr lang="en-US" sz="1400" dirty="0" err="1">
                <a:solidFill>
                  <a:srgbClr val="2A00FF"/>
                </a:solidFill>
                <a:latin typeface="Consolas"/>
              </a:rPr>
              <a:t>dia</a:t>
            </a:r>
            <a:r>
              <a:rPr lang="en-US" sz="1400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sz="1400" dirty="0">
                <a:latin typeface="Consolas"/>
              </a:rPr>
              <a:t>);</a:t>
            </a:r>
            <a:endParaRPr lang="en-US" dirty="0"/>
          </a:p>
          <a:p>
            <a:pPr>
              <a:buNone/>
            </a:pPr>
            <a:r>
              <a:rPr lang="en-US" sz="1400" dirty="0">
                <a:latin typeface="Consolas"/>
              </a:rPr>
              <a:t>}</a:t>
            </a:r>
            <a:endParaRPr lang="en-US" dirty="0"/>
          </a:p>
          <a:p>
            <a:pPr>
              <a:buNone/>
            </a:pPr>
            <a:r>
              <a:rPr lang="en-US" sz="1400" dirty="0">
                <a:latin typeface="Consolas"/>
              </a:rPr>
              <a:t>}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43898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8B6BB-BFF6-D3AA-7261-D6A2F9C08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>
                <a:latin typeface="Segoe UI"/>
                <a:cs typeface="Segoe UI"/>
              </a:rPr>
              <a:t>Java – </a:t>
            </a:r>
            <a:r>
              <a:rPr lang="en-US" sz="4000" err="1">
                <a:latin typeface="Segoe UI"/>
                <a:cs typeface="Segoe UI"/>
              </a:rPr>
              <a:t>modificadores</a:t>
            </a:r>
            <a:r>
              <a:rPr lang="en-US" sz="4000">
                <a:latin typeface="Segoe UI"/>
                <a:cs typeface="Segoe UI"/>
              </a:rPr>
              <a:t> de </a:t>
            </a:r>
            <a:r>
              <a:rPr lang="en-US" sz="4000" err="1">
                <a:latin typeface="Segoe UI"/>
                <a:cs typeface="Segoe UI"/>
              </a:rPr>
              <a:t>não</a:t>
            </a:r>
            <a:r>
              <a:rPr lang="en-US" sz="4000">
                <a:latin typeface="Segoe UI"/>
                <a:cs typeface="Segoe UI"/>
              </a:rPr>
              <a:t> </a:t>
            </a:r>
            <a:r>
              <a:rPr lang="en-US" sz="4000" err="1">
                <a:latin typeface="Segoe UI"/>
                <a:cs typeface="Segoe UI"/>
              </a:rPr>
              <a:t>acesso</a:t>
            </a:r>
            <a:endParaRPr lang="en-US" sz="400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65F3B8-D34F-B795-8EE7-A855554564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3953"/>
          </a:xfrm>
          <a:solidFill>
            <a:schemeClr val="bg1"/>
          </a:solidFill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400">
                <a:latin typeface="Verdana"/>
                <a:ea typeface="Verdana"/>
              </a:rPr>
              <a:t>Para </a:t>
            </a:r>
            <a:r>
              <a:rPr lang="en-US" sz="2400" err="1">
                <a:latin typeface="Verdana"/>
                <a:ea typeface="Verdana"/>
              </a:rPr>
              <a:t>atributos</a:t>
            </a:r>
            <a:r>
              <a:rPr lang="en-US" sz="2400">
                <a:latin typeface="Verdana"/>
                <a:ea typeface="Verdana"/>
              </a:rPr>
              <a:t> e </a:t>
            </a:r>
            <a:r>
              <a:rPr lang="en-US" sz="2400" err="1">
                <a:latin typeface="Verdana"/>
                <a:ea typeface="Verdana"/>
              </a:rPr>
              <a:t>métodos</a:t>
            </a:r>
            <a:r>
              <a:rPr lang="en-US" sz="2400">
                <a:latin typeface="Verdana"/>
                <a:ea typeface="Verdana"/>
              </a:rPr>
              <a:t> </a:t>
            </a:r>
            <a:r>
              <a:rPr lang="en-US" sz="2400" err="1">
                <a:latin typeface="Verdana"/>
                <a:ea typeface="Verdana"/>
              </a:rPr>
              <a:t>pode</a:t>
            </a:r>
            <a:r>
              <a:rPr lang="en-US" sz="2400">
                <a:latin typeface="Verdana"/>
                <a:ea typeface="Verdana"/>
              </a:rPr>
              <a:t> usar-se </a:t>
            </a:r>
            <a:r>
              <a:rPr lang="en-US" sz="2400">
                <a:solidFill>
                  <a:srgbClr val="FF0000"/>
                </a:solidFill>
                <a:latin typeface="Verdana"/>
                <a:ea typeface="Verdana"/>
              </a:rPr>
              <a:t>final, static, abstract, transient, synchronized e volatile</a:t>
            </a:r>
            <a:endParaRPr lang="en-US">
              <a:solidFill>
                <a:srgbClr val="000000"/>
              </a:solidFill>
              <a:latin typeface="Aptos" panose="020B0004020202020204"/>
              <a:ea typeface="Verdana"/>
            </a:endParaRPr>
          </a:p>
          <a:p>
            <a:pPr marL="0" indent="0">
              <a:buNone/>
            </a:pPr>
            <a:r>
              <a:rPr lang="en-US">
                <a:solidFill>
                  <a:srgbClr val="FF0000"/>
                </a:solidFill>
                <a:latin typeface="Aptos" panose="020B0004020202020204"/>
                <a:ea typeface="Verdana"/>
              </a:rPr>
              <a:t>final </a:t>
            </a:r>
            <a:r>
              <a:rPr lang="en-US">
                <a:solidFill>
                  <a:srgbClr val="000000"/>
                </a:solidFill>
                <a:latin typeface="Aptos" panose="020B0004020202020204"/>
                <a:ea typeface="Verdana"/>
              </a:rPr>
              <a:t>- </a:t>
            </a:r>
            <a:r>
              <a:rPr lang="en-US" err="1">
                <a:solidFill>
                  <a:srgbClr val="000000"/>
                </a:solidFill>
                <a:ea typeface="Verdana"/>
                <a:cs typeface="+mn-lt"/>
              </a:rPr>
              <a:t>a</a:t>
            </a:r>
            <a:r>
              <a:rPr lang="en-US" err="1">
                <a:solidFill>
                  <a:srgbClr val="000000"/>
                </a:solidFill>
                <a:ea typeface="+mn-lt"/>
                <a:cs typeface="+mn-lt"/>
              </a:rPr>
              <a:t>tributos</a:t>
            </a: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 e </a:t>
            </a:r>
            <a:r>
              <a:rPr lang="en-US" err="1">
                <a:solidFill>
                  <a:srgbClr val="000000"/>
                </a:solidFill>
                <a:ea typeface="+mn-lt"/>
                <a:cs typeface="+mn-lt"/>
              </a:rPr>
              <a:t>métodos</a:t>
            </a: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rgbClr val="000000"/>
                </a:solidFill>
                <a:ea typeface="+mn-lt"/>
                <a:cs typeface="+mn-lt"/>
              </a:rPr>
              <a:t>não</a:t>
            </a: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rgbClr val="000000"/>
                </a:solidFill>
                <a:ea typeface="+mn-lt"/>
                <a:cs typeface="+mn-lt"/>
              </a:rPr>
              <a:t>podem</a:t>
            </a: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 ser </a:t>
            </a:r>
            <a:r>
              <a:rPr lang="en-US" err="1">
                <a:solidFill>
                  <a:srgbClr val="000000"/>
                </a:solidFill>
                <a:ea typeface="+mn-lt"/>
                <a:cs typeface="+mn-lt"/>
              </a:rPr>
              <a:t>substituídos</a:t>
            </a: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/</a:t>
            </a:r>
            <a:r>
              <a:rPr lang="en-US" err="1">
                <a:solidFill>
                  <a:srgbClr val="000000"/>
                </a:solidFill>
                <a:ea typeface="+mn-lt"/>
                <a:cs typeface="+mn-lt"/>
              </a:rPr>
              <a:t>modificados</a:t>
            </a: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.</a:t>
            </a:r>
            <a:endParaRPr lang="en-US"/>
          </a:p>
          <a:p>
            <a:pPr marL="0" indent="0">
              <a:buNone/>
            </a:pPr>
            <a:endParaRPr lang="en-US"/>
          </a:p>
          <a:p>
            <a:pPr>
              <a:buNone/>
            </a:pPr>
            <a:r>
              <a:rPr lang="en-US" sz="2400" b="1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2400">
                <a:latin typeface="Consolas"/>
              </a:rPr>
              <a:t> </a:t>
            </a:r>
            <a:r>
              <a:rPr lang="en-US" sz="2400" b="1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sz="2400">
                <a:latin typeface="Consolas"/>
              </a:rPr>
              <a:t> Principal2 {</a:t>
            </a:r>
          </a:p>
          <a:p>
            <a:pPr>
              <a:buNone/>
            </a:pPr>
            <a:r>
              <a:rPr lang="en-US" sz="2400" b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sz="2400">
                <a:latin typeface="Consolas"/>
              </a:rPr>
              <a:t> </a:t>
            </a:r>
            <a:r>
              <a:rPr lang="en-US" sz="2400">
                <a:solidFill>
                  <a:srgbClr val="0000C0"/>
                </a:solidFill>
                <a:latin typeface="Consolas"/>
              </a:rPr>
              <a:t>x</a:t>
            </a:r>
            <a:r>
              <a:rPr lang="en-US" sz="2400">
                <a:latin typeface="Consolas"/>
              </a:rPr>
              <a:t> = 10;</a:t>
            </a:r>
          </a:p>
          <a:p>
            <a:pPr>
              <a:buNone/>
            </a:pPr>
            <a:r>
              <a:rPr lang="en-US" sz="2400" b="1">
                <a:solidFill>
                  <a:srgbClr val="7F0055"/>
                </a:solidFill>
                <a:latin typeface="Consolas"/>
              </a:rPr>
              <a:t>final</a:t>
            </a:r>
            <a:r>
              <a:rPr lang="en-US" sz="2400">
                <a:latin typeface="Consolas"/>
              </a:rPr>
              <a:t> </a:t>
            </a:r>
            <a:r>
              <a:rPr lang="en-US" sz="2400" b="1">
                <a:solidFill>
                  <a:srgbClr val="7F0055"/>
                </a:solidFill>
                <a:latin typeface="Consolas"/>
              </a:rPr>
              <a:t>double</a:t>
            </a:r>
            <a:r>
              <a:rPr lang="en-US" sz="2400">
                <a:latin typeface="Consolas"/>
              </a:rPr>
              <a:t> </a:t>
            </a:r>
            <a:r>
              <a:rPr lang="en-US" sz="2400">
                <a:solidFill>
                  <a:srgbClr val="0000C0"/>
                </a:solidFill>
                <a:latin typeface="Consolas"/>
              </a:rPr>
              <a:t>PI</a:t>
            </a:r>
            <a:r>
              <a:rPr lang="en-US" sz="2400">
                <a:latin typeface="Consolas"/>
              </a:rPr>
              <a:t> = 3.14;</a:t>
            </a:r>
          </a:p>
          <a:p>
            <a:pPr>
              <a:buNone/>
            </a:pPr>
            <a:r>
              <a:rPr lang="en-US" sz="2400" b="1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2400">
                <a:latin typeface="Consolas"/>
              </a:rPr>
              <a:t> </a:t>
            </a:r>
            <a:r>
              <a:rPr lang="en-US" sz="2400" b="1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sz="2400">
                <a:latin typeface="Consolas"/>
              </a:rPr>
              <a:t> </a:t>
            </a:r>
            <a:r>
              <a:rPr lang="en-US" sz="2400" b="1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2400">
                <a:latin typeface="Consolas"/>
              </a:rPr>
              <a:t> main(String[] </a:t>
            </a:r>
            <a:r>
              <a:rPr lang="en-US" sz="2400" err="1">
                <a:solidFill>
                  <a:srgbClr val="6A3E3E"/>
                </a:solidFill>
                <a:latin typeface="Consolas"/>
              </a:rPr>
              <a:t>args</a:t>
            </a:r>
            <a:r>
              <a:rPr lang="en-US" sz="2400">
                <a:latin typeface="Consolas"/>
              </a:rPr>
              <a:t>) {</a:t>
            </a:r>
          </a:p>
          <a:p>
            <a:pPr>
              <a:buNone/>
            </a:pPr>
            <a:r>
              <a:rPr lang="en-US" sz="2400">
                <a:latin typeface="Consolas"/>
              </a:rPr>
              <a:t>Principal2 </a:t>
            </a:r>
            <a:r>
              <a:rPr lang="en-US" sz="2400" err="1">
                <a:solidFill>
                  <a:srgbClr val="6A3E3E"/>
                </a:solidFill>
                <a:latin typeface="Consolas"/>
              </a:rPr>
              <a:t>meuObj</a:t>
            </a:r>
            <a:r>
              <a:rPr lang="en-US" sz="2400">
                <a:latin typeface="Consolas"/>
              </a:rPr>
              <a:t> = </a:t>
            </a:r>
            <a:r>
              <a:rPr lang="en-US" sz="2400" b="1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2400">
                <a:latin typeface="Consolas"/>
              </a:rPr>
              <a:t> Principal2();</a:t>
            </a:r>
          </a:p>
          <a:p>
            <a:pPr>
              <a:buNone/>
            </a:pPr>
            <a:r>
              <a:rPr lang="en-US" sz="2400" err="1">
                <a:solidFill>
                  <a:srgbClr val="6A3E3E"/>
                </a:solidFill>
                <a:latin typeface="Consolas"/>
              </a:rPr>
              <a:t>meuObj</a:t>
            </a:r>
            <a:r>
              <a:rPr lang="en-US" sz="2400" err="1">
                <a:latin typeface="Consolas"/>
              </a:rPr>
              <a:t>.</a:t>
            </a:r>
            <a:r>
              <a:rPr lang="en-US" sz="2400" err="1">
                <a:solidFill>
                  <a:srgbClr val="0000C0"/>
                </a:solidFill>
                <a:latin typeface="Consolas"/>
              </a:rPr>
              <a:t>x</a:t>
            </a:r>
            <a:r>
              <a:rPr lang="en-US" sz="2400">
                <a:latin typeface="Consolas"/>
              </a:rPr>
              <a:t> = 50;</a:t>
            </a:r>
          </a:p>
          <a:p>
            <a:pPr>
              <a:buNone/>
            </a:pPr>
            <a:r>
              <a:rPr lang="en-US" sz="2400" err="1">
                <a:solidFill>
                  <a:srgbClr val="6A3E3E"/>
                </a:solidFill>
                <a:latin typeface="Consolas"/>
              </a:rPr>
              <a:t>meuObj</a:t>
            </a:r>
            <a:r>
              <a:rPr lang="en-US" sz="2400" err="1">
                <a:latin typeface="Consolas"/>
              </a:rPr>
              <a:t>.</a:t>
            </a:r>
            <a:r>
              <a:rPr lang="en-US" sz="2400" u="sng" err="1">
                <a:solidFill>
                  <a:srgbClr val="0000C0"/>
                </a:solidFill>
                <a:latin typeface="Consolas"/>
              </a:rPr>
              <a:t>PI</a:t>
            </a:r>
            <a:r>
              <a:rPr lang="en-US" sz="2400">
                <a:latin typeface="Consolas"/>
              </a:rPr>
              <a:t> = 25; </a:t>
            </a:r>
            <a:r>
              <a:rPr lang="en-US" sz="2400">
                <a:solidFill>
                  <a:srgbClr val="3F7F5F"/>
                </a:solidFill>
                <a:latin typeface="Consolas"/>
              </a:rPr>
              <a:t>// </a:t>
            </a:r>
            <a:r>
              <a:rPr lang="en-US" sz="2400" u="sng" err="1">
                <a:solidFill>
                  <a:srgbClr val="3F7F5F"/>
                </a:solidFill>
                <a:latin typeface="Consolas"/>
              </a:rPr>
              <a:t>vai</a:t>
            </a:r>
            <a:r>
              <a:rPr lang="en-US" sz="2400">
                <a:solidFill>
                  <a:srgbClr val="3F7F5F"/>
                </a:solidFill>
                <a:latin typeface="Consolas"/>
              </a:rPr>
              <a:t> </a:t>
            </a:r>
            <a:r>
              <a:rPr lang="en-US" sz="2400" u="sng" err="1">
                <a:solidFill>
                  <a:srgbClr val="3F7F5F"/>
                </a:solidFill>
                <a:latin typeface="Consolas"/>
              </a:rPr>
              <a:t>dar</a:t>
            </a:r>
            <a:r>
              <a:rPr lang="en-US" sz="2400">
                <a:solidFill>
                  <a:srgbClr val="3F7F5F"/>
                </a:solidFill>
                <a:latin typeface="Consolas"/>
              </a:rPr>
              <a:t> </a:t>
            </a:r>
            <a:r>
              <a:rPr lang="en-US" sz="2400" u="sng" err="1">
                <a:solidFill>
                  <a:srgbClr val="3F7F5F"/>
                </a:solidFill>
                <a:latin typeface="Consolas"/>
              </a:rPr>
              <a:t>erro</a:t>
            </a:r>
            <a:r>
              <a:rPr lang="en-US" sz="2400">
                <a:solidFill>
                  <a:srgbClr val="3F7F5F"/>
                </a:solidFill>
                <a:latin typeface="Consolas"/>
              </a:rPr>
              <a:t>, é final</a:t>
            </a:r>
            <a:endParaRPr lang="en-US" sz="2400">
              <a:latin typeface="Consolas"/>
            </a:endParaRPr>
          </a:p>
          <a:p>
            <a:pPr>
              <a:buNone/>
            </a:pPr>
            <a:r>
              <a:rPr lang="en-US" sz="2400" err="1">
                <a:latin typeface="Consolas"/>
              </a:rPr>
              <a:t>System.</a:t>
            </a:r>
            <a:r>
              <a:rPr lang="en-US" sz="2400" b="1" i="1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2400" err="1">
                <a:latin typeface="Consolas"/>
              </a:rPr>
              <a:t>.println</a:t>
            </a:r>
            <a:r>
              <a:rPr lang="en-US" sz="2400">
                <a:latin typeface="Consolas"/>
              </a:rPr>
              <a:t>(</a:t>
            </a:r>
            <a:r>
              <a:rPr lang="en-US" sz="2400" err="1">
                <a:solidFill>
                  <a:srgbClr val="6A3E3E"/>
                </a:solidFill>
                <a:latin typeface="Consolas"/>
              </a:rPr>
              <a:t>meuObj</a:t>
            </a:r>
            <a:r>
              <a:rPr lang="en-US" sz="2400" err="1">
                <a:latin typeface="Consolas"/>
              </a:rPr>
              <a:t>.</a:t>
            </a:r>
            <a:r>
              <a:rPr lang="en-US" sz="2400" err="1">
                <a:solidFill>
                  <a:srgbClr val="0000C0"/>
                </a:solidFill>
                <a:latin typeface="Consolas"/>
              </a:rPr>
              <a:t>x</a:t>
            </a:r>
            <a:r>
              <a:rPr lang="en-US" sz="2400">
                <a:latin typeface="Consolas"/>
              </a:rPr>
              <a:t>);</a:t>
            </a:r>
          </a:p>
          <a:p>
            <a:pPr>
              <a:buNone/>
            </a:pPr>
            <a:r>
              <a:rPr lang="en-US" sz="2400" err="1">
                <a:latin typeface="Consolas"/>
              </a:rPr>
              <a:t>System.</a:t>
            </a:r>
            <a:r>
              <a:rPr lang="en-US" sz="2400" b="1" i="1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2400" err="1">
                <a:latin typeface="Consolas"/>
              </a:rPr>
              <a:t>.println</a:t>
            </a:r>
            <a:r>
              <a:rPr lang="en-US" sz="2400">
                <a:latin typeface="Consolas"/>
              </a:rPr>
              <a:t>(</a:t>
            </a:r>
            <a:r>
              <a:rPr lang="en-US" sz="2400" err="1">
                <a:solidFill>
                  <a:srgbClr val="6A3E3E"/>
                </a:solidFill>
                <a:latin typeface="Consolas"/>
              </a:rPr>
              <a:t>meuObj</a:t>
            </a:r>
            <a:r>
              <a:rPr lang="en-US" sz="2400" err="1">
                <a:latin typeface="Consolas"/>
              </a:rPr>
              <a:t>.</a:t>
            </a:r>
            <a:r>
              <a:rPr lang="en-US" sz="2400" err="1">
                <a:solidFill>
                  <a:srgbClr val="0000C0"/>
                </a:solidFill>
                <a:latin typeface="Consolas"/>
              </a:rPr>
              <a:t>PI</a:t>
            </a:r>
            <a:r>
              <a:rPr lang="en-US" sz="2400">
                <a:latin typeface="Consolas"/>
              </a:rPr>
              <a:t>); </a:t>
            </a:r>
          </a:p>
          <a:p>
            <a:pPr>
              <a:buNone/>
            </a:pPr>
            <a:r>
              <a:rPr lang="en-US" sz="2400">
                <a:latin typeface="Consolas"/>
              </a:rPr>
              <a:t>}</a:t>
            </a:r>
          </a:p>
          <a:p>
            <a:pPr>
              <a:buNone/>
            </a:pPr>
            <a:r>
              <a:rPr lang="en-US" sz="2400">
                <a:latin typeface="Consolas"/>
              </a:rPr>
              <a:t>}</a:t>
            </a:r>
          </a:p>
          <a:p>
            <a:pPr>
              <a:buNone/>
            </a:pPr>
            <a:r>
              <a:rPr lang="en-US" sz="2400">
                <a:solidFill>
                  <a:srgbClr val="3F7F5F"/>
                </a:solidFill>
                <a:latin typeface="Consolas"/>
              </a:rPr>
              <a:t>// </a:t>
            </a:r>
            <a:r>
              <a:rPr lang="en-US" sz="2400" u="sng" err="1">
                <a:solidFill>
                  <a:srgbClr val="3F7F5F"/>
                </a:solidFill>
                <a:latin typeface="Consolas"/>
              </a:rPr>
              <a:t>experimente</a:t>
            </a:r>
            <a:r>
              <a:rPr lang="en-US" sz="2400">
                <a:solidFill>
                  <a:srgbClr val="3F7F5F"/>
                </a:solidFill>
                <a:latin typeface="Consolas"/>
              </a:rPr>
              <a:t> remover final</a:t>
            </a:r>
            <a:endParaRPr lang="en-US">
              <a:latin typeface="Aptos" panose="020B0004020202020204"/>
            </a:endParaRPr>
          </a:p>
          <a:p>
            <a:pPr marL="0" indent="0">
              <a:buNone/>
            </a:pPr>
            <a:endParaRPr lang="en-US">
              <a:latin typeface="Consolas"/>
            </a:endParaRPr>
          </a:p>
          <a:p>
            <a:pPr>
              <a:buNone/>
            </a:pPr>
            <a:endParaRPr lang="en-US">
              <a:latin typeface="Consolas"/>
            </a:endParaRPr>
          </a:p>
          <a:p>
            <a:pPr>
              <a:buNone/>
            </a:pPr>
            <a:endParaRPr lang="en-US">
              <a:latin typeface="Consolas"/>
            </a:endParaRP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630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8B6BB-BFF6-D3AA-7261-D6A2F9C08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>
                <a:latin typeface="Segoe UI"/>
                <a:cs typeface="Segoe UI"/>
              </a:rPr>
              <a:t>Java – </a:t>
            </a:r>
            <a:r>
              <a:rPr lang="en-US" sz="4000" err="1">
                <a:latin typeface="Segoe UI"/>
                <a:cs typeface="Segoe UI"/>
              </a:rPr>
              <a:t>modificadores</a:t>
            </a:r>
            <a:r>
              <a:rPr lang="en-US" sz="4000">
                <a:latin typeface="Segoe UI"/>
                <a:cs typeface="Segoe UI"/>
              </a:rPr>
              <a:t> de </a:t>
            </a:r>
            <a:r>
              <a:rPr lang="en-US" sz="4000" err="1">
                <a:latin typeface="Segoe UI"/>
                <a:cs typeface="Segoe UI"/>
              </a:rPr>
              <a:t>não</a:t>
            </a:r>
            <a:r>
              <a:rPr lang="en-US" sz="4000">
                <a:latin typeface="Segoe UI"/>
                <a:cs typeface="Segoe UI"/>
              </a:rPr>
              <a:t> </a:t>
            </a:r>
            <a:r>
              <a:rPr lang="en-US" sz="4000" err="1">
                <a:latin typeface="Segoe UI"/>
                <a:cs typeface="Segoe UI"/>
              </a:rPr>
              <a:t>acesso</a:t>
            </a:r>
            <a:endParaRPr lang="en-US" sz="400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65F3B8-D34F-B795-8EE7-A855554564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3953"/>
          </a:xfrm>
          <a:solidFill>
            <a:schemeClr val="bg1"/>
          </a:solidFill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400">
                <a:latin typeface="Verdana"/>
                <a:ea typeface="Verdana"/>
              </a:rPr>
              <a:t>Para </a:t>
            </a:r>
            <a:r>
              <a:rPr lang="en-US" sz="2400" err="1">
                <a:latin typeface="Verdana"/>
                <a:ea typeface="Verdana"/>
              </a:rPr>
              <a:t>atributos</a:t>
            </a:r>
            <a:r>
              <a:rPr lang="en-US" sz="2400">
                <a:latin typeface="Verdana"/>
                <a:ea typeface="Verdana"/>
              </a:rPr>
              <a:t> e </a:t>
            </a:r>
            <a:r>
              <a:rPr lang="en-US" sz="2400" err="1">
                <a:latin typeface="Verdana"/>
                <a:ea typeface="Verdana"/>
              </a:rPr>
              <a:t>métodos</a:t>
            </a:r>
            <a:r>
              <a:rPr lang="en-US" sz="2400">
                <a:latin typeface="Verdana"/>
                <a:ea typeface="Verdana"/>
              </a:rPr>
              <a:t> </a:t>
            </a:r>
            <a:r>
              <a:rPr lang="en-US" sz="2400" err="1">
                <a:latin typeface="Verdana"/>
                <a:ea typeface="Verdana"/>
              </a:rPr>
              <a:t>pode</a:t>
            </a:r>
            <a:r>
              <a:rPr lang="en-US" sz="2400">
                <a:latin typeface="Verdana"/>
                <a:ea typeface="Verdana"/>
              </a:rPr>
              <a:t> usar-se </a:t>
            </a:r>
            <a:r>
              <a:rPr lang="en-US" sz="2400">
                <a:solidFill>
                  <a:srgbClr val="FF0000"/>
                </a:solidFill>
                <a:latin typeface="Verdana"/>
                <a:ea typeface="Verdana"/>
              </a:rPr>
              <a:t>final, static, abstract, transient, synchronized e volatile</a:t>
            </a:r>
            <a:endParaRPr lang="en-US">
              <a:solidFill>
                <a:srgbClr val="000000"/>
              </a:solidFill>
              <a:latin typeface="Aptos" panose="020B0004020202020204"/>
              <a:ea typeface="Verdana"/>
            </a:endParaRPr>
          </a:p>
          <a:p>
            <a:pPr marL="0" indent="0">
              <a:buNone/>
            </a:pPr>
            <a:r>
              <a:rPr lang="en-US">
                <a:solidFill>
                  <a:srgbClr val="FF0000"/>
                </a:solidFill>
                <a:latin typeface="Aptos" panose="020B0004020202020204"/>
                <a:ea typeface="Verdana"/>
              </a:rPr>
              <a:t>static </a:t>
            </a:r>
            <a:r>
              <a:rPr lang="en-US">
                <a:solidFill>
                  <a:srgbClr val="000000"/>
                </a:solidFill>
                <a:latin typeface="Aptos" panose="020B0004020202020204"/>
                <a:ea typeface="Verdana"/>
              </a:rPr>
              <a:t>- </a:t>
            </a:r>
            <a:r>
              <a:rPr lang="en-US" err="1">
                <a:solidFill>
                  <a:srgbClr val="000000"/>
                </a:solidFill>
                <a:ea typeface="+mn-lt"/>
                <a:cs typeface="+mn-lt"/>
              </a:rPr>
              <a:t>atributos</a:t>
            </a: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 e </a:t>
            </a:r>
            <a:r>
              <a:rPr lang="en-US" err="1">
                <a:solidFill>
                  <a:srgbClr val="000000"/>
                </a:solidFill>
                <a:ea typeface="+mn-lt"/>
                <a:cs typeface="+mn-lt"/>
              </a:rPr>
              <a:t>métodos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rgbClr val="000000"/>
                </a:solidFill>
                <a:ea typeface="+mn-lt"/>
                <a:cs typeface="+mn-lt"/>
              </a:rPr>
              <a:t>pertencem</a:t>
            </a: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 à </a:t>
            </a:r>
            <a:r>
              <a:rPr lang="en-US" err="1">
                <a:solidFill>
                  <a:srgbClr val="000000"/>
                </a:solidFill>
                <a:ea typeface="+mn-lt"/>
                <a:cs typeface="+mn-lt"/>
              </a:rPr>
              <a:t>classe</a:t>
            </a: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, </a:t>
            </a:r>
            <a:r>
              <a:rPr lang="en-US" err="1">
                <a:solidFill>
                  <a:srgbClr val="000000"/>
                </a:solidFill>
                <a:ea typeface="+mn-lt"/>
                <a:cs typeface="+mn-lt"/>
              </a:rPr>
              <a:t>em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rgbClr val="000000"/>
                </a:solidFill>
                <a:ea typeface="+mn-lt"/>
                <a:cs typeface="+mn-lt"/>
              </a:rPr>
              <a:t>vez</a:t>
            </a: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 de pertencerem a um objeto; são aplicáveis a todos os objectos de uma classe</a:t>
            </a:r>
            <a:endParaRPr lang="en-US" err="1">
              <a:ea typeface="+mn-lt"/>
              <a:cs typeface="+mn-lt"/>
            </a:endParaRPr>
          </a:p>
          <a:p>
            <a:pPr marL="0" indent="0">
              <a:buNone/>
            </a:pPr>
            <a:endParaRPr lang="en-US"/>
          </a:p>
          <a:p>
            <a:pPr>
              <a:buNone/>
            </a:pPr>
            <a:r>
              <a:rPr lang="pt-PT" sz="1400" err="1">
                <a:latin typeface="Consolas"/>
              </a:rPr>
              <a:t>public</a:t>
            </a:r>
            <a:r>
              <a:rPr lang="pt-PT" sz="1400">
                <a:latin typeface="Consolas"/>
              </a:rPr>
              <a:t> </a:t>
            </a:r>
            <a:r>
              <a:rPr lang="pt-PT" sz="1400" err="1">
                <a:latin typeface="Consolas"/>
              </a:rPr>
              <a:t>class</a:t>
            </a:r>
            <a:r>
              <a:rPr lang="pt-PT" sz="1400">
                <a:latin typeface="Consolas"/>
              </a:rPr>
              <a:t> Principal3 {</a:t>
            </a:r>
            <a:endParaRPr lang="en-US" sz="1400">
              <a:latin typeface="Consolas"/>
            </a:endParaRPr>
          </a:p>
          <a:p>
            <a:pPr>
              <a:buNone/>
            </a:pPr>
            <a:endParaRPr lang="pt-PT" sz="1400">
              <a:latin typeface="Consolas"/>
            </a:endParaRPr>
          </a:p>
          <a:p>
            <a:pPr>
              <a:buNone/>
            </a:pPr>
            <a:r>
              <a:rPr lang="pt-PT" sz="1400">
                <a:latin typeface="Consolas"/>
              </a:rPr>
              <a:t>  // Método </a:t>
            </a:r>
            <a:r>
              <a:rPr lang="pt-PT" sz="1400" err="1">
                <a:latin typeface="Consolas"/>
              </a:rPr>
              <a:t>static</a:t>
            </a:r>
          </a:p>
          <a:p>
            <a:pPr>
              <a:buNone/>
            </a:pPr>
            <a:r>
              <a:rPr lang="pt-PT" sz="1400">
                <a:latin typeface="Consolas"/>
              </a:rPr>
              <a:t>  </a:t>
            </a:r>
            <a:r>
              <a:rPr lang="pt-PT" sz="1400" err="1">
                <a:latin typeface="Consolas"/>
              </a:rPr>
              <a:t>static</a:t>
            </a:r>
            <a:r>
              <a:rPr lang="pt-PT" sz="1400">
                <a:latin typeface="Consolas"/>
              </a:rPr>
              <a:t> </a:t>
            </a:r>
            <a:r>
              <a:rPr lang="pt-PT" sz="1400" err="1">
                <a:latin typeface="Consolas"/>
              </a:rPr>
              <a:t>void</a:t>
            </a:r>
            <a:r>
              <a:rPr lang="pt-PT" sz="1400">
                <a:latin typeface="Consolas"/>
              </a:rPr>
              <a:t> </a:t>
            </a:r>
            <a:r>
              <a:rPr lang="pt-PT" sz="1400" err="1">
                <a:latin typeface="Consolas"/>
              </a:rPr>
              <a:t>meuMetodoStatic</a:t>
            </a:r>
            <a:r>
              <a:rPr lang="pt-PT" sz="1400">
                <a:latin typeface="Consolas"/>
              </a:rPr>
              <a:t>() {</a:t>
            </a:r>
          </a:p>
          <a:p>
            <a:pPr>
              <a:buNone/>
            </a:pPr>
            <a:r>
              <a:rPr lang="pt-PT" sz="1400">
                <a:latin typeface="Consolas"/>
              </a:rPr>
              <a:t>    </a:t>
            </a:r>
            <a:r>
              <a:rPr lang="pt-PT" sz="1400" err="1">
                <a:latin typeface="Consolas"/>
              </a:rPr>
              <a:t>System.out.println</a:t>
            </a:r>
            <a:r>
              <a:rPr lang="pt-PT" sz="1400">
                <a:latin typeface="Consolas"/>
              </a:rPr>
              <a:t>("Métodos </a:t>
            </a:r>
            <a:r>
              <a:rPr lang="pt-PT" sz="1400" err="1">
                <a:latin typeface="Consolas"/>
              </a:rPr>
              <a:t>static</a:t>
            </a:r>
            <a:r>
              <a:rPr lang="pt-PT" sz="1400">
                <a:latin typeface="Consolas"/>
              </a:rPr>
              <a:t> podem ser chamados sem criar objetos");</a:t>
            </a:r>
          </a:p>
          <a:p>
            <a:pPr>
              <a:buNone/>
            </a:pPr>
            <a:r>
              <a:rPr lang="pt-PT" sz="1400">
                <a:latin typeface="Consolas"/>
              </a:rPr>
              <a:t>  }</a:t>
            </a:r>
            <a:endParaRPr lang="en-US" sz="1400">
              <a:latin typeface="Consolas"/>
            </a:endParaRPr>
          </a:p>
          <a:p>
            <a:pPr>
              <a:buNone/>
            </a:pPr>
            <a:endParaRPr lang="pt-PT" sz="1400">
              <a:latin typeface="Consolas"/>
            </a:endParaRPr>
          </a:p>
          <a:p>
            <a:pPr>
              <a:buNone/>
            </a:pPr>
            <a:r>
              <a:rPr lang="pt-PT" sz="1400">
                <a:latin typeface="Consolas"/>
              </a:rPr>
              <a:t>  // Método </a:t>
            </a:r>
            <a:r>
              <a:rPr lang="pt-PT" sz="1400" err="1">
                <a:latin typeface="Consolas"/>
              </a:rPr>
              <a:t>public</a:t>
            </a:r>
          </a:p>
          <a:p>
            <a:pPr>
              <a:buNone/>
            </a:pPr>
            <a:r>
              <a:rPr lang="pt-PT" sz="1400">
                <a:latin typeface="Consolas"/>
              </a:rPr>
              <a:t>  </a:t>
            </a:r>
            <a:r>
              <a:rPr lang="pt-PT" sz="1400" err="1">
                <a:latin typeface="Consolas"/>
              </a:rPr>
              <a:t>public</a:t>
            </a:r>
            <a:r>
              <a:rPr lang="pt-PT" sz="1400">
                <a:latin typeface="Consolas"/>
              </a:rPr>
              <a:t> </a:t>
            </a:r>
            <a:r>
              <a:rPr lang="pt-PT" sz="1400" err="1">
                <a:latin typeface="Consolas"/>
              </a:rPr>
              <a:t>void</a:t>
            </a:r>
            <a:r>
              <a:rPr lang="pt-PT" sz="1400">
                <a:latin typeface="Consolas"/>
              </a:rPr>
              <a:t> </a:t>
            </a:r>
            <a:r>
              <a:rPr lang="pt-PT" sz="1400" err="1">
                <a:latin typeface="Consolas"/>
              </a:rPr>
              <a:t>meuMetodoPublic</a:t>
            </a:r>
            <a:r>
              <a:rPr lang="pt-PT" sz="1400">
                <a:latin typeface="Consolas"/>
              </a:rPr>
              <a:t>() {</a:t>
            </a:r>
          </a:p>
          <a:p>
            <a:pPr>
              <a:buNone/>
            </a:pPr>
            <a:r>
              <a:rPr lang="pt-PT" sz="1400">
                <a:latin typeface="Consolas"/>
              </a:rPr>
              <a:t>    </a:t>
            </a:r>
            <a:r>
              <a:rPr lang="pt-PT" sz="1400" err="1">
                <a:latin typeface="Consolas"/>
              </a:rPr>
              <a:t>System.out.println</a:t>
            </a:r>
            <a:r>
              <a:rPr lang="pt-PT" sz="1400">
                <a:latin typeface="Consolas"/>
              </a:rPr>
              <a:t>("Métodos públicos têm de ser chamados criando objetos");</a:t>
            </a:r>
          </a:p>
          <a:p>
            <a:pPr>
              <a:buNone/>
            </a:pPr>
            <a:r>
              <a:rPr lang="pt-PT" sz="1400">
                <a:latin typeface="Consolas"/>
              </a:rPr>
              <a:t>  }</a:t>
            </a:r>
            <a:endParaRPr lang="en-US" sz="1400">
              <a:latin typeface="Consolas"/>
            </a:endParaRPr>
          </a:p>
          <a:p>
            <a:pPr>
              <a:buNone/>
            </a:pPr>
            <a:endParaRPr lang="pt-PT" sz="1400">
              <a:latin typeface="Consolas"/>
            </a:endParaRPr>
          </a:p>
          <a:p>
            <a:pPr>
              <a:buNone/>
            </a:pPr>
            <a:r>
              <a:rPr lang="pt-PT" sz="1400">
                <a:latin typeface="Consolas"/>
              </a:rPr>
              <a:t>  // Método </a:t>
            </a:r>
            <a:r>
              <a:rPr lang="pt-PT" sz="1400" err="1">
                <a:latin typeface="Consolas"/>
              </a:rPr>
              <a:t>main</a:t>
            </a:r>
          </a:p>
          <a:p>
            <a:pPr>
              <a:buNone/>
            </a:pPr>
            <a:r>
              <a:rPr lang="pt-PT" sz="1400">
                <a:latin typeface="Consolas"/>
              </a:rPr>
              <a:t>  </a:t>
            </a:r>
            <a:r>
              <a:rPr lang="pt-PT" sz="1400" err="1">
                <a:latin typeface="Consolas"/>
              </a:rPr>
              <a:t>public</a:t>
            </a:r>
            <a:r>
              <a:rPr lang="pt-PT" sz="1400">
                <a:latin typeface="Consolas"/>
              </a:rPr>
              <a:t> </a:t>
            </a:r>
            <a:r>
              <a:rPr lang="pt-PT" sz="1400" err="1">
                <a:latin typeface="Consolas"/>
              </a:rPr>
              <a:t>static</a:t>
            </a:r>
            <a:r>
              <a:rPr lang="pt-PT" sz="1400">
                <a:latin typeface="Consolas"/>
              </a:rPr>
              <a:t> </a:t>
            </a:r>
            <a:r>
              <a:rPr lang="pt-PT" sz="1400" err="1">
                <a:latin typeface="Consolas"/>
              </a:rPr>
              <a:t>void</a:t>
            </a:r>
            <a:r>
              <a:rPr lang="pt-PT" sz="1400">
                <a:latin typeface="Consolas"/>
              </a:rPr>
              <a:t> </a:t>
            </a:r>
            <a:r>
              <a:rPr lang="pt-PT" sz="1400" err="1">
                <a:latin typeface="Consolas"/>
              </a:rPr>
              <a:t>main</a:t>
            </a:r>
            <a:r>
              <a:rPr lang="pt-PT" sz="1400">
                <a:latin typeface="Consolas"/>
              </a:rPr>
              <a:t>(</a:t>
            </a:r>
            <a:r>
              <a:rPr lang="pt-PT" sz="1400" err="1">
                <a:latin typeface="Consolas"/>
              </a:rPr>
              <a:t>String</a:t>
            </a:r>
            <a:r>
              <a:rPr lang="pt-PT" sz="1400">
                <a:latin typeface="Consolas"/>
              </a:rPr>
              <a:t>[] </a:t>
            </a:r>
            <a:r>
              <a:rPr lang="pt-PT" sz="1400" err="1">
                <a:latin typeface="Consolas"/>
              </a:rPr>
              <a:t>args</a:t>
            </a:r>
            <a:r>
              <a:rPr lang="pt-PT" sz="1400">
                <a:latin typeface="Consolas"/>
              </a:rPr>
              <a:t>) {</a:t>
            </a:r>
          </a:p>
          <a:p>
            <a:pPr>
              <a:buNone/>
            </a:pPr>
            <a:r>
              <a:rPr lang="pt-PT" sz="1400">
                <a:latin typeface="Consolas"/>
              </a:rPr>
              <a:t>    </a:t>
            </a:r>
            <a:r>
              <a:rPr lang="pt-PT" sz="1400" err="1">
                <a:latin typeface="Consolas"/>
              </a:rPr>
              <a:t>meuMetodoStatic</a:t>
            </a:r>
            <a:r>
              <a:rPr lang="pt-PT" sz="1400">
                <a:latin typeface="Consolas"/>
              </a:rPr>
              <a:t>(); // Chama o método </a:t>
            </a:r>
            <a:r>
              <a:rPr lang="pt-PT" sz="1400" err="1">
                <a:latin typeface="Consolas"/>
              </a:rPr>
              <a:t>static</a:t>
            </a:r>
          </a:p>
          <a:p>
            <a:pPr>
              <a:buNone/>
            </a:pPr>
            <a:endParaRPr lang="pt-PT" sz="1400">
              <a:latin typeface="Consolas"/>
            </a:endParaRPr>
          </a:p>
          <a:p>
            <a:pPr>
              <a:buNone/>
            </a:pPr>
            <a:r>
              <a:rPr lang="pt-PT" sz="1400">
                <a:latin typeface="Consolas"/>
              </a:rPr>
              <a:t>    Principal </a:t>
            </a:r>
            <a:r>
              <a:rPr lang="pt-PT" sz="1400" err="1">
                <a:latin typeface="Consolas"/>
              </a:rPr>
              <a:t>meuObj</a:t>
            </a:r>
            <a:r>
              <a:rPr lang="pt-PT" sz="1400">
                <a:latin typeface="Consolas"/>
              </a:rPr>
              <a:t> = </a:t>
            </a:r>
            <a:r>
              <a:rPr lang="pt-PT" sz="1400" err="1">
                <a:latin typeface="Consolas"/>
              </a:rPr>
              <a:t>new</a:t>
            </a:r>
            <a:r>
              <a:rPr lang="pt-PT" sz="1400">
                <a:latin typeface="Consolas"/>
              </a:rPr>
              <a:t> Principal(); // Cria um objeto da classe Principal</a:t>
            </a:r>
          </a:p>
          <a:p>
            <a:pPr>
              <a:buNone/>
            </a:pPr>
            <a:r>
              <a:rPr lang="pt-PT" sz="1400">
                <a:latin typeface="Consolas"/>
              </a:rPr>
              <a:t>    </a:t>
            </a:r>
            <a:r>
              <a:rPr lang="pt-PT" sz="1400" err="1">
                <a:latin typeface="Consolas"/>
              </a:rPr>
              <a:t>meuObj.meuMetodoPublic</a:t>
            </a:r>
            <a:r>
              <a:rPr lang="pt-PT" sz="1400">
                <a:latin typeface="Consolas"/>
              </a:rPr>
              <a:t>(); // Chama o método público</a:t>
            </a:r>
          </a:p>
          <a:p>
            <a:pPr>
              <a:buNone/>
            </a:pPr>
            <a:r>
              <a:rPr lang="pt-PT" sz="1400">
                <a:latin typeface="Consolas"/>
              </a:rPr>
              <a:t>  }</a:t>
            </a:r>
          </a:p>
          <a:p>
            <a:pPr>
              <a:buNone/>
            </a:pPr>
            <a:r>
              <a:rPr lang="pt-PT" sz="1400">
                <a:latin typeface="Consolas"/>
              </a:rPr>
              <a:t>}</a:t>
            </a:r>
            <a:endParaRPr lang="en-US"/>
          </a:p>
          <a:p>
            <a:pPr marL="0" indent="0">
              <a:buNone/>
            </a:pPr>
            <a:endParaRPr lang="en-US">
              <a:latin typeface="Consolas"/>
            </a:endParaRPr>
          </a:p>
          <a:p>
            <a:pPr>
              <a:buNone/>
            </a:pPr>
            <a:endParaRPr lang="en-US">
              <a:latin typeface="Consolas"/>
            </a:endParaRPr>
          </a:p>
          <a:p>
            <a:pPr>
              <a:buNone/>
            </a:pPr>
            <a:endParaRPr lang="en-US">
              <a:latin typeface="Consolas"/>
            </a:endParaRP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0082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8B6BB-BFF6-D3AA-7261-D6A2F9C08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>
                <a:latin typeface="Segoe UI"/>
                <a:cs typeface="Segoe UI"/>
              </a:rPr>
              <a:t>Java – </a:t>
            </a:r>
            <a:r>
              <a:rPr lang="en-US" sz="4000" err="1">
                <a:latin typeface="Segoe UI"/>
                <a:cs typeface="Segoe UI"/>
              </a:rPr>
              <a:t>modificadores</a:t>
            </a:r>
            <a:r>
              <a:rPr lang="en-US" sz="4000">
                <a:latin typeface="Segoe UI"/>
                <a:cs typeface="Segoe UI"/>
              </a:rPr>
              <a:t> de </a:t>
            </a:r>
            <a:r>
              <a:rPr lang="en-US" sz="4000" err="1">
                <a:latin typeface="Segoe UI"/>
                <a:cs typeface="Segoe UI"/>
              </a:rPr>
              <a:t>não</a:t>
            </a:r>
            <a:r>
              <a:rPr lang="en-US" sz="4000">
                <a:latin typeface="Segoe UI"/>
                <a:cs typeface="Segoe UI"/>
              </a:rPr>
              <a:t> </a:t>
            </a:r>
            <a:r>
              <a:rPr lang="en-US" sz="4000" err="1">
                <a:latin typeface="Segoe UI"/>
                <a:cs typeface="Segoe UI"/>
              </a:rPr>
              <a:t>acesso</a:t>
            </a:r>
            <a:endParaRPr lang="en-US" sz="400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65F3B8-D34F-B795-8EE7-A855554564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3953"/>
          </a:xfrm>
          <a:solidFill>
            <a:schemeClr val="bg1"/>
          </a:solidFill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400">
                <a:latin typeface="Verdana"/>
                <a:ea typeface="Verdana"/>
              </a:rPr>
              <a:t>Para </a:t>
            </a:r>
            <a:r>
              <a:rPr lang="en-US" sz="2400" err="1">
                <a:latin typeface="Verdana"/>
                <a:ea typeface="Verdana"/>
              </a:rPr>
              <a:t>atributos</a:t>
            </a:r>
            <a:r>
              <a:rPr lang="en-US" sz="2400">
                <a:latin typeface="Verdana"/>
                <a:ea typeface="Verdana"/>
              </a:rPr>
              <a:t> e </a:t>
            </a:r>
            <a:r>
              <a:rPr lang="en-US" sz="2400" err="1">
                <a:latin typeface="Verdana"/>
                <a:ea typeface="Verdana"/>
              </a:rPr>
              <a:t>métodos</a:t>
            </a:r>
            <a:r>
              <a:rPr lang="en-US" sz="2400">
                <a:latin typeface="Verdana"/>
                <a:ea typeface="Verdana"/>
              </a:rPr>
              <a:t> </a:t>
            </a:r>
            <a:r>
              <a:rPr lang="en-US" sz="2400" err="1">
                <a:latin typeface="Verdana"/>
                <a:ea typeface="Verdana"/>
              </a:rPr>
              <a:t>pode</a:t>
            </a:r>
            <a:r>
              <a:rPr lang="en-US" sz="2400">
                <a:latin typeface="Verdana"/>
                <a:ea typeface="Verdana"/>
              </a:rPr>
              <a:t> usar-se </a:t>
            </a:r>
            <a:r>
              <a:rPr lang="en-US" sz="2400">
                <a:solidFill>
                  <a:srgbClr val="FF0000"/>
                </a:solidFill>
                <a:latin typeface="Verdana"/>
                <a:ea typeface="Verdana"/>
              </a:rPr>
              <a:t>final, static, abstract, transient, synchronized e volatile</a:t>
            </a:r>
            <a:endParaRPr lang="en-US">
              <a:solidFill>
                <a:srgbClr val="000000"/>
              </a:solidFill>
              <a:latin typeface="Aptos" panose="020B0004020202020204"/>
              <a:ea typeface="Verdana"/>
            </a:endParaRPr>
          </a:p>
          <a:p>
            <a:pPr marL="0" indent="0">
              <a:buNone/>
            </a:pPr>
            <a:r>
              <a:rPr lang="en-US">
                <a:solidFill>
                  <a:srgbClr val="FF0000"/>
                </a:solidFill>
                <a:latin typeface="Aptos" panose="020B0004020202020204"/>
                <a:ea typeface="Verdana"/>
              </a:rPr>
              <a:t>abstract </a:t>
            </a:r>
            <a:r>
              <a:rPr lang="en-US">
                <a:solidFill>
                  <a:srgbClr val="000000"/>
                </a:solidFill>
                <a:latin typeface="Aptos" panose="020B0004020202020204"/>
                <a:ea typeface="Verdana"/>
              </a:rPr>
              <a:t>- </a:t>
            </a: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Um </a:t>
            </a:r>
            <a:r>
              <a:rPr lang="en-US" err="1">
                <a:solidFill>
                  <a:srgbClr val="000000"/>
                </a:solidFill>
                <a:ea typeface="+mn-lt"/>
                <a:cs typeface="+mn-lt"/>
              </a:rPr>
              <a:t>método</a:t>
            </a: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rgbClr val="000000"/>
                </a:solidFill>
                <a:ea typeface="+mn-lt"/>
                <a:cs typeface="+mn-lt"/>
              </a:rPr>
              <a:t>abstrato</a:t>
            </a: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rgbClr val="000000"/>
                </a:solidFill>
                <a:ea typeface="+mn-lt"/>
                <a:cs typeface="+mn-lt"/>
              </a:rPr>
              <a:t>pertence</a:t>
            </a: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 a </a:t>
            </a:r>
            <a:r>
              <a:rPr lang="en-US" err="1">
                <a:solidFill>
                  <a:srgbClr val="000000"/>
                </a:solidFill>
                <a:ea typeface="+mn-lt"/>
                <a:cs typeface="+mn-lt"/>
              </a:rPr>
              <a:t>uma</a:t>
            </a: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rgbClr val="000000"/>
                </a:solidFill>
                <a:ea typeface="+mn-lt"/>
                <a:cs typeface="+mn-lt"/>
              </a:rPr>
              <a:t>classe</a:t>
            </a: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rgbClr val="000000"/>
                </a:solidFill>
                <a:ea typeface="+mn-lt"/>
                <a:cs typeface="+mn-lt"/>
              </a:rPr>
              <a:t>abstrata</a:t>
            </a: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 e </a:t>
            </a:r>
            <a:r>
              <a:rPr lang="en-US" err="1">
                <a:solidFill>
                  <a:srgbClr val="000000"/>
                </a:solidFill>
                <a:ea typeface="+mn-lt"/>
                <a:cs typeface="+mn-lt"/>
              </a:rPr>
              <a:t>não</a:t>
            </a: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rgbClr val="000000"/>
                </a:solidFill>
                <a:ea typeface="+mn-lt"/>
                <a:cs typeface="+mn-lt"/>
              </a:rPr>
              <a:t>possui</a:t>
            </a: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rgbClr val="000000"/>
                </a:solidFill>
                <a:ea typeface="+mn-lt"/>
                <a:cs typeface="+mn-lt"/>
              </a:rPr>
              <a:t>corpo</a:t>
            </a: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. O </a:t>
            </a:r>
            <a:r>
              <a:rPr lang="en-US" err="1">
                <a:solidFill>
                  <a:srgbClr val="000000"/>
                </a:solidFill>
                <a:ea typeface="+mn-lt"/>
                <a:cs typeface="+mn-lt"/>
              </a:rPr>
              <a:t>corpo</a:t>
            </a: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 é </a:t>
            </a:r>
            <a:r>
              <a:rPr lang="en-US" err="1">
                <a:solidFill>
                  <a:srgbClr val="000000"/>
                </a:solidFill>
                <a:ea typeface="+mn-lt"/>
                <a:cs typeface="+mn-lt"/>
              </a:rPr>
              <a:t>fornecido</a:t>
            </a: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 pela </a:t>
            </a:r>
            <a:r>
              <a:rPr lang="en-US" err="1">
                <a:solidFill>
                  <a:srgbClr val="000000"/>
                </a:solidFill>
                <a:ea typeface="+mn-lt"/>
                <a:cs typeface="+mn-lt"/>
              </a:rPr>
              <a:t>subclasse</a:t>
            </a: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. </a:t>
            </a:r>
            <a:r>
              <a:rPr lang="en-US" err="1">
                <a:solidFill>
                  <a:srgbClr val="000000"/>
                </a:solidFill>
                <a:ea typeface="+mn-lt"/>
                <a:cs typeface="+mn-lt"/>
              </a:rPr>
              <a:t>Exemplo</a:t>
            </a: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rgbClr val="000000"/>
                </a:solidFill>
                <a:ea typeface="+mn-lt"/>
                <a:cs typeface="+mn-lt"/>
              </a:rPr>
              <a:t>já</a:t>
            </a: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rgbClr val="000000"/>
                </a:solidFill>
                <a:ea typeface="+mn-lt"/>
                <a:cs typeface="+mn-lt"/>
              </a:rPr>
              <a:t>foi</a:t>
            </a: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rgbClr val="000000"/>
                </a:solidFill>
                <a:ea typeface="+mn-lt"/>
                <a:cs typeface="+mn-lt"/>
              </a:rPr>
              <a:t>feito</a:t>
            </a: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 para </a:t>
            </a:r>
            <a:r>
              <a:rPr lang="en-US" err="1">
                <a:solidFill>
                  <a:srgbClr val="000000"/>
                </a:solidFill>
                <a:ea typeface="+mn-lt"/>
                <a:cs typeface="+mn-lt"/>
              </a:rPr>
              <a:t>classe</a:t>
            </a: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.</a:t>
            </a:r>
            <a:endParaRPr lang="en-US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2400">
                <a:solidFill>
                  <a:srgbClr val="FF0000"/>
                </a:solidFill>
                <a:latin typeface="Verdana"/>
                <a:ea typeface="Verdana"/>
              </a:rPr>
              <a:t>transient, synchronized e volatile </a:t>
            </a:r>
            <a:r>
              <a:rPr lang="en-US">
                <a:solidFill>
                  <a:srgbClr val="000000"/>
                </a:solidFill>
              </a:rPr>
              <a:t>- </a:t>
            </a:r>
            <a:r>
              <a:rPr lang="en-US" err="1">
                <a:solidFill>
                  <a:srgbClr val="000000"/>
                </a:solidFill>
              </a:rPr>
              <a:t>mais</a:t>
            </a:r>
            <a:r>
              <a:rPr lang="en-US">
                <a:solidFill>
                  <a:srgbClr val="000000"/>
                </a:solidFill>
              </a:rPr>
              <a:t> </a:t>
            </a:r>
            <a:r>
              <a:rPr lang="en-US" err="1"/>
              <a:t>complexos</a:t>
            </a:r>
            <a:r>
              <a:rPr lang="en-US"/>
              <a:t>, </a:t>
            </a:r>
            <a:r>
              <a:rPr lang="en-US" err="1"/>
              <a:t>serão</a:t>
            </a:r>
            <a:r>
              <a:rPr lang="en-US"/>
              <a:t> vistos </a:t>
            </a:r>
            <a:r>
              <a:rPr lang="en-US" err="1"/>
              <a:t>mais</a:t>
            </a:r>
            <a:r>
              <a:rPr lang="en-US"/>
              <a:t> </a:t>
            </a:r>
            <a:r>
              <a:rPr lang="en-US" err="1"/>
              <a:t>tarde</a:t>
            </a:r>
            <a:endParaRPr lang="en-US"/>
          </a:p>
          <a:p>
            <a:pPr marL="0" indent="0">
              <a:buNone/>
            </a:pPr>
            <a:endParaRPr lang="en-US">
              <a:latin typeface="Aptos"/>
            </a:endParaRPr>
          </a:p>
          <a:p>
            <a:pPr>
              <a:buNone/>
            </a:pPr>
            <a:endParaRPr lang="pt-PT" sz="1400">
              <a:latin typeface="Consolas"/>
            </a:endParaRPr>
          </a:p>
          <a:p>
            <a:pPr marL="0" indent="0">
              <a:buNone/>
            </a:pPr>
            <a:endParaRPr lang="en-US">
              <a:latin typeface="Consolas"/>
            </a:endParaRPr>
          </a:p>
          <a:p>
            <a:pPr>
              <a:buNone/>
            </a:pPr>
            <a:endParaRPr lang="en-US">
              <a:latin typeface="Consolas"/>
            </a:endParaRPr>
          </a:p>
          <a:p>
            <a:pPr>
              <a:buNone/>
            </a:pPr>
            <a:endParaRPr lang="en-US">
              <a:latin typeface="Consolas"/>
            </a:endParaRPr>
          </a:p>
          <a:p>
            <a:pPr marL="0" indent="0">
              <a:buNone/>
            </a:pPr>
            <a:endParaRPr lang="en-US">
              <a:latin typeface="Aptos" panose="020B00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39994147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8B6BB-BFF6-D3AA-7261-D6A2F9C08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>
                <a:latin typeface="Segoe UI"/>
                <a:cs typeface="Segoe UI"/>
              </a:rPr>
              <a:t>Java – atributos de instância e atributos estáticos</a:t>
            </a:r>
            <a:endParaRPr lang="en-US" sz="400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65F3B8-D34F-B795-8EE7-A855554564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3953"/>
          </a:xfrm>
          <a:solidFill>
            <a:schemeClr val="bg1"/>
          </a:solidFill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400" dirty="0">
                <a:ea typeface="+mn-lt"/>
                <a:cs typeface="+mn-lt"/>
              </a:rPr>
              <a:t>Valores de atributos de instância variam de objeto para objeto, enquanto o atributo estático é compartilhado e modificado coletivamente por todas as </a:t>
            </a:r>
            <a:r>
              <a:rPr lang="en-US" sz="2400">
                <a:ea typeface="+mn-lt"/>
                <a:cs typeface="+mn-lt"/>
              </a:rPr>
              <a:t>instâncias da classe. (classes Somador e Principal).</a:t>
            </a:r>
          </a:p>
          <a:p>
            <a:pPr marL="0" indent="0">
              <a:buNone/>
            </a:pPr>
            <a:endParaRPr lang="en-US" sz="2400" dirty="0">
              <a:latin typeface="Aptos"/>
            </a:endParaRPr>
          </a:p>
          <a:p>
            <a:pPr>
              <a:buNone/>
            </a:pPr>
            <a:r>
              <a:rPr lang="en-US" sz="1000" b="1">
                <a:solidFill>
                  <a:srgbClr val="7F0055"/>
                </a:solidFill>
                <a:latin typeface="Monospace"/>
              </a:rPr>
              <a:t>public</a:t>
            </a:r>
            <a:r>
              <a:rPr lang="en-US" sz="1000" dirty="0">
                <a:latin typeface="Monospace"/>
              </a:rPr>
              <a:t> </a:t>
            </a:r>
            <a:r>
              <a:rPr lang="en-US" sz="1000" b="1">
                <a:solidFill>
                  <a:srgbClr val="7F0055"/>
                </a:solidFill>
                <a:latin typeface="Monospace"/>
              </a:rPr>
              <a:t>class</a:t>
            </a:r>
            <a:r>
              <a:rPr lang="en-US" sz="1000">
                <a:latin typeface="Monospace"/>
              </a:rPr>
              <a:t> Somador {</a:t>
            </a:r>
            <a:endParaRPr lang="en-US"/>
          </a:p>
          <a:p>
            <a:pPr>
              <a:buNone/>
            </a:pPr>
            <a:r>
              <a:rPr lang="en-US" sz="1000">
                <a:solidFill>
                  <a:srgbClr val="3F7F5F"/>
                </a:solidFill>
                <a:latin typeface="Monospace"/>
              </a:rPr>
              <a:t>// </a:t>
            </a:r>
            <a:r>
              <a:rPr lang="en-US" sz="1000" u="sng">
                <a:solidFill>
                  <a:srgbClr val="3F7F5F"/>
                </a:solidFill>
                <a:latin typeface="Monospace"/>
              </a:rPr>
              <a:t>Atributo</a:t>
            </a:r>
            <a:r>
              <a:rPr lang="en-US" sz="1000" dirty="0">
                <a:solidFill>
                  <a:srgbClr val="3F7F5F"/>
                </a:solidFill>
                <a:latin typeface="Monospace"/>
              </a:rPr>
              <a:t> </a:t>
            </a:r>
            <a:r>
              <a:rPr lang="en-US" sz="1000" u="sng">
                <a:solidFill>
                  <a:srgbClr val="3F7F5F"/>
                </a:solidFill>
                <a:latin typeface="Monospace"/>
              </a:rPr>
              <a:t>de</a:t>
            </a:r>
            <a:r>
              <a:rPr lang="en-US" sz="1000" dirty="0">
                <a:solidFill>
                  <a:srgbClr val="3F7F5F"/>
                </a:solidFill>
                <a:latin typeface="Monospace"/>
              </a:rPr>
              <a:t> </a:t>
            </a:r>
            <a:r>
              <a:rPr lang="en-US" sz="1000" u="sng">
                <a:solidFill>
                  <a:srgbClr val="3F7F5F"/>
                </a:solidFill>
                <a:latin typeface="Monospace"/>
              </a:rPr>
              <a:t>instância</a:t>
            </a:r>
            <a:r>
              <a:rPr lang="en-US" sz="1000">
                <a:solidFill>
                  <a:srgbClr val="3F7F5F"/>
                </a:solidFill>
                <a:latin typeface="Monospace"/>
              </a:rPr>
              <a:t>: </a:t>
            </a:r>
            <a:r>
              <a:rPr lang="en-US" sz="1000" u="sng">
                <a:solidFill>
                  <a:srgbClr val="3F7F5F"/>
                </a:solidFill>
                <a:latin typeface="Monospace"/>
              </a:rPr>
              <a:t>cada</a:t>
            </a:r>
            <a:r>
              <a:rPr lang="en-US" sz="1000" dirty="0">
                <a:solidFill>
                  <a:srgbClr val="3F7F5F"/>
                </a:solidFill>
                <a:latin typeface="Monospace"/>
              </a:rPr>
              <a:t> </a:t>
            </a:r>
            <a:r>
              <a:rPr lang="en-US" sz="1000" u="sng">
                <a:solidFill>
                  <a:srgbClr val="3F7F5F"/>
                </a:solidFill>
                <a:latin typeface="Monospace"/>
              </a:rPr>
              <a:t>objeto</a:t>
            </a:r>
            <a:r>
              <a:rPr lang="en-US" sz="1000" dirty="0">
                <a:solidFill>
                  <a:srgbClr val="3F7F5F"/>
                </a:solidFill>
                <a:latin typeface="Monospace"/>
              </a:rPr>
              <a:t> </a:t>
            </a:r>
            <a:r>
              <a:rPr lang="en-US" sz="1000" u="sng">
                <a:solidFill>
                  <a:srgbClr val="3F7F5F"/>
                </a:solidFill>
                <a:latin typeface="Monospace"/>
              </a:rPr>
              <a:t>da</a:t>
            </a:r>
            <a:r>
              <a:rPr lang="en-US" sz="1000" dirty="0">
                <a:solidFill>
                  <a:srgbClr val="3F7F5F"/>
                </a:solidFill>
                <a:latin typeface="Monospace"/>
              </a:rPr>
              <a:t> </a:t>
            </a:r>
            <a:r>
              <a:rPr lang="en-US" sz="1000" u="sng">
                <a:solidFill>
                  <a:srgbClr val="3F7F5F"/>
                </a:solidFill>
                <a:latin typeface="Monospace"/>
              </a:rPr>
              <a:t>classe</a:t>
            </a:r>
            <a:r>
              <a:rPr lang="en-US" sz="1000" dirty="0">
                <a:solidFill>
                  <a:srgbClr val="3F7F5F"/>
                </a:solidFill>
                <a:latin typeface="Monospace"/>
              </a:rPr>
              <a:t> </a:t>
            </a:r>
            <a:r>
              <a:rPr lang="en-US" sz="1000" u="sng">
                <a:solidFill>
                  <a:srgbClr val="3F7F5F"/>
                </a:solidFill>
                <a:latin typeface="Monospace"/>
              </a:rPr>
              <a:t>Somador</a:t>
            </a:r>
            <a:r>
              <a:rPr lang="en-US" sz="1000" dirty="0">
                <a:solidFill>
                  <a:srgbClr val="3F7F5F"/>
                </a:solidFill>
                <a:latin typeface="Monospace"/>
              </a:rPr>
              <a:t> </a:t>
            </a:r>
            <a:r>
              <a:rPr lang="en-US" sz="1000" u="sng">
                <a:solidFill>
                  <a:srgbClr val="3F7F5F"/>
                </a:solidFill>
                <a:latin typeface="Monospace"/>
              </a:rPr>
              <a:t>terá</a:t>
            </a:r>
            <a:r>
              <a:rPr lang="en-US" sz="1000">
                <a:solidFill>
                  <a:srgbClr val="3F7F5F"/>
                </a:solidFill>
                <a:latin typeface="Monospace"/>
              </a:rPr>
              <a:t> o </a:t>
            </a:r>
            <a:r>
              <a:rPr lang="en-US" sz="1000" u="sng">
                <a:solidFill>
                  <a:srgbClr val="3F7F5F"/>
                </a:solidFill>
                <a:latin typeface="Monospace"/>
              </a:rPr>
              <a:t>seu</a:t>
            </a:r>
            <a:r>
              <a:rPr lang="en-US" sz="1000" dirty="0">
                <a:solidFill>
                  <a:srgbClr val="3F7F5F"/>
                </a:solidFill>
                <a:latin typeface="Monospace"/>
              </a:rPr>
              <a:t> </a:t>
            </a:r>
            <a:r>
              <a:rPr lang="en-US" sz="1000" u="sng">
                <a:solidFill>
                  <a:srgbClr val="3F7F5F"/>
                </a:solidFill>
                <a:latin typeface="Monospace"/>
              </a:rPr>
              <a:t>próprio</a:t>
            </a:r>
            <a:r>
              <a:rPr lang="en-US" sz="1000">
                <a:solidFill>
                  <a:srgbClr val="3F7F5F"/>
                </a:solidFill>
                <a:latin typeface="Monospace"/>
              </a:rPr>
              <a:t> valorInstancia</a:t>
            </a:r>
            <a:endParaRPr lang="en-US"/>
          </a:p>
          <a:p>
            <a:pPr>
              <a:buNone/>
            </a:pPr>
            <a:r>
              <a:rPr lang="en-US" sz="1000">
                <a:latin typeface="Monospace"/>
              </a:rPr>
              <a:t>String </a:t>
            </a:r>
            <a:r>
              <a:rPr lang="en-US" sz="1000">
                <a:solidFill>
                  <a:srgbClr val="0000C0"/>
                </a:solidFill>
                <a:latin typeface="Monospace"/>
              </a:rPr>
              <a:t>nome</a:t>
            </a:r>
            <a:r>
              <a:rPr lang="en-US" sz="1000">
                <a:latin typeface="Monospace"/>
              </a:rPr>
              <a:t>;</a:t>
            </a:r>
            <a:endParaRPr lang="en-US"/>
          </a:p>
          <a:p>
            <a:pPr>
              <a:buNone/>
            </a:pPr>
            <a:r>
              <a:rPr lang="en-US" sz="1000" b="1">
                <a:solidFill>
                  <a:srgbClr val="7F0055"/>
                </a:solidFill>
                <a:latin typeface="Monospace"/>
              </a:rPr>
              <a:t>int</a:t>
            </a:r>
            <a:r>
              <a:rPr lang="en-US" sz="1000" dirty="0">
                <a:latin typeface="Monospace"/>
              </a:rPr>
              <a:t> </a:t>
            </a:r>
            <a:r>
              <a:rPr lang="en-US" sz="1000">
                <a:solidFill>
                  <a:srgbClr val="0000C0"/>
                </a:solidFill>
                <a:latin typeface="Monospace"/>
              </a:rPr>
              <a:t>valorInstancia</a:t>
            </a:r>
            <a:r>
              <a:rPr lang="en-US" sz="1000">
                <a:latin typeface="Monospace"/>
              </a:rPr>
              <a:t> = 0;</a:t>
            </a:r>
            <a:endParaRPr lang="en-US"/>
          </a:p>
          <a:p>
            <a:pPr>
              <a:buNone/>
            </a:pPr>
            <a:endParaRPr lang="en-US" sz="1000" dirty="0">
              <a:solidFill>
                <a:srgbClr val="3F7F5F"/>
              </a:solidFill>
              <a:latin typeface="Monospace"/>
            </a:endParaRPr>
          </a:p>
          <a:p>
            <a:pPr>
              <a:buNone/>
            </a:pPr>
            <a:r>
              <a:rPr lang="en-US" sz="1000">
                <a:solidFill>
                  <a:srgbClr val="3F7F5F"/>
                </a:solidFill>
                <a:latin typeface="Monospace"/>
              </a:rPr>
              <a:t>// </a:t>
            </a:r>
            <a:r>
              <a:rPr lang="en-US" sz="1000" u="sng">
                <a:solidFill>
                  <a:srgbClr val="3F7F5F"/>
                </a:solidFill>
                <a:latin typeface="Monospace"/>
              </a:rPr>
              <a:t>Atributo</a:t>
            </a:r>
            <a:r>
              <a:rPr lang="en-US" sz="1000" dirty="0">
                <a:solidFill>
                  <a:srgbClr val="3F7F5F"/>
                </a:solidFill>
                <a:latin typeface="Monospace"/>
              </a:rPr>
              <a:t> </a:t>
            </a:r>
            <a:r>
              <a:rPr lang="en-US" sz="1000" u="sng">
                <a:solidFill>
                  <a:srgbClr val="3F7F5F"/>
                </a:solidFill>
                <a:latin typeface="Monospace"/>
              </a:rPr>
              <a:t>estático</a:t>
            </a:r>
            <a:r>
              <a:rPr lang="en-US" sz="1000">
                <a:solidFill>
                  <a:srgbClr val="3F7F5F"/>
                </a:solidFill>
                <a:latin typeface="Monospace"/>
              </a:rPr>
              <a:t>: </a:t>
            </a:r>
            <a:r>
              <a:rPr lang="en-US" sz="1000" u="sng">
                <a:solidFill>
                  <a:srgbClr val="3F7F5F"/>
                </a:solidFill>
                <a:latin typeface="Monospace"/>
              </a:rPr>
              <a:t>compartilhado</a:t>
            </a:r>
            <a:r>
              <a:rPr lang="en-US" sz="1000" dirty="0">
                <a:solidFill>
                  <a:srgbClr val="3F7F5F"/>
                </a:solidFill>
                <a:latin typeface="Monospace"/>
              </a:rPr>
              <a:t> </a:t>
            </a:r>
            <a:r>
              <a:rPr lang="en-US" sz="1000" u="sng">
                <a:solidFill>
                  <a:srgbClr val="3F7F5F"/>
                </a:solidFill>
                <a:latin typeface="Monospace"/>
              </a:rPr>
              <a:t>por</a:t>
            </a:r>
            <a:r>
              <a:rPr lang="en-US" sz="1000" dirty="0">
                <a:solidFill>
                  <a:srgbClr val="3F7F5F"/>
                </a:solidFill>
                <a:latin typeface="Monospace"/>
              </a:rPr>
              <a:t> </a:t>
            </a:r>
            <a:r>
              <a:rPr lang="en-US" sz="1000" u="sng">
                <a:solidFill>
                  <a:srgbClr val="3F7F5F"/>
                </a:solidFill>
                <a:latin typeface="Monospace"/>
              </a:rPr>
              <a:t>todas</a:t>
            </a:r>
            <a:r>
              <a:rPr lang="en-US" sz="1000">
                <a:solidFill>
                  <a:srgbClr val="3F7F5F"/>
                </a:solidFill>
                <a:latin typeface="Monospace"/>
              </a:rPr>
              <a:t> as </a:t>
            </a:r>
            <a:r>
              <a:rPr lang="en-US" sz="1000" u="sng">
                <a:solidFill>
                  <a:srgbClr val="3F7F5F"/>
                </a:solidFill>
                <a:latin typeface="Monospace"/>
              </a:rPr>
              <a:t>instâncias</a:t>
            </a:r>
            <a:r>
              <a:rPr lang="en-US" sz="1000" dirty="0">
                <a:solidFill>
                  <a:srgbClr val="3F7F5F"/>
                </a:solidFill>
                <a:latin typeface="Monospace"/>
              </a:rPr>
              <a:t> </a:t>
            </a:r>
            <a:r>
              <a:rPr lang="en-US" sz="1000" u="sng">
                <a:solidFill>
                  <a:srgbClr val="3F7F5F"/>
                </a:solidFill>
                <a:latin typeface="Monospace"/>
              </a:rPr>
              <a:t>da</a:t>
            </a:r>
            <a:r>
              <a:rPr lang="en-US" sz="1000" dirty="0">
                <a:solidFill>
                  <a:srgbClr val="3F7F5F"/>
                </a:solidFill>
                <a:latin typeface="Monospace"/>
              </a:rPr>
              <a:t> </a:t>
            </a:r>
            <a:r>
              <a:rPr lang="en-US" sz="1000" u="sng">
                <a:solidFill>
                  <a:srgbClr val="3F7F5F"/>
                </a:solidFill>
                <a:latin typeface="Monospace"/>
              </a:rPr>
              <a:t>classe</a:t>
            </a:r>
            <a:r>
              <a:rPr lang="en-US" sz="1000" dirty="0">
                <a:solidFill>
                  <a:srgbClr val="3F7F5F"/>
                </a:solidFill>
                <a:latin typeface="Monospace"/>
              </a:rPr>
              <a:t> </a:t>
            </a:r>
            <a:r>
              <a:rPr lang="en-US" sz="1000" u="sng">
                <a:solidFill>
                  <a:srgbClr val="3F7F5F"/>
                </a:solidFill>
                <a:latin typeface="Monospace"/>
              </a:rPr>
              <a:t>Somador</a:t>
            </a:r>
            <a:endParaRPr lang="en-US"/>
          </a:p>
          <a:p>
            <a:pPr>
              <a:buNone/>
            </a:pPr>
            <a:r>
              <a:rPr lang="en-US" sz="1000" b="1">
                <a:solidFill>
                  <a:srgbClr val="7F0055"/>
                </a:solidFill>
                <a:latin typeface="Monospace"/>
              </a:rPr>
              <a:t>static</a:t>
            </a:r>
            <a:r>
              <a:rPr lang="en-US" sz="1000" dirty="0">
                <a:latin typeface="Monospace"/>
              </a:rPr>
              <a:t> </a:t>
            </a:r>
            <a:r>
              <a:rPr lang="en-US" sz="1000" b="1">
                <a:solidFill>
                  <a:srgbClr val="7F0055"/>
                </a:solidFill>
                <a:latin typeface="Monospace"/>
              </a:rPr>
              <a:t>int</a:t>
            </a:r>
            <a:r>
              <a:rPr lang="en-US" sz="1000" dirty="0">
                <a:latin typeface="Monospace"/>
              </a:rPr>
              <a:t> </a:t>
            </a:r>
            <a:r>
              <a:rPr lang="en-US" sz="1000" i="1">
                <a:solidFill>
                  <a:srgbClr val="0000C0"/>
                </a:solidFill>
                <a:latin typeface="Monospace"/>
              </a:rPr>
              <a:t>valorEstatica</a:t>
            </a:r>
            <a:r>
              <a:rPr lang="en-US" sz="1000">
                <a:latin typeface="Monospace"/>
              </a:rPr>
              <a:t> = 0;</a:t>
            </a:r>
            <a:endParaRPr lang="en-US"/>
          </a:p>
          <a:p>
            <a:pPr>
              <a:buNone/>
            </a:pPr>
            <a:endParaRPr lang="en-US" sz="1000" dirty="0">
              <a:solidFill>
                <a:srgbClr val="3F7F5F"/>
              </a:solidFill>
              <a:latin typeface="Monospace"/>
            </a:endParaRPr>
          </a:p>
          <a:p>
            <a:pPr>
              <a:buNone/>
            </a:pPr>
            <a:r>
              <a:rPr lang="en-US" sz="1000">
                <a:solidFill>
                  <a:srgbClr val="3F7F5F"/>
                </a:solidFill>
                <a:latin typeface="Monospace"/>
              </a:rPr>
              <a:t>// </a:t>
            </a:r>
            <a:r>
              <a:rPr lang="en-US" sz="1000" u="sng">
                <a:solidFill>
                  <a:srgbClr val="3F7F5F"/>
                </a:solidFill>
                <a:latin typeface="Monospace"/>
              </a:rPr>
              <a:t>Método</a:t>
            </a:r>
            <a:r>
              <a:rPr lang="en-US" sz="1000" dirty="0">
                <a:solidFill>
                  <a:srgbClr val="3F7F5F"/>
                </a:solidFill>
                <a:latin typeface="Monospace"/>
              </a:rPr>
              <a:t> </a:t>
            </a:r>
            <a:r>
              <a:rPr lang="en-US" sz="1000" u="sng">
                <a:solidFill>
                  <a:srgbClr val="3F7F5F"/>
                </a:solidFill>
                <a:latin typeface="Monospace"/>
              </a:rPr>
              <a:t>que</a:t>
            </a:r>
            <a:r>
              <a:rPr lang="en-US" sz="1000" dirty="0">
                <a:solidFill>
                  <a:srgbClr val="3F7F5F"/>
                </a:solidFill>
                <a:latin typeface="Monospace"/>
              </a:rPr>
              <a:t> </a:t>
            </a:r>
            <a:r>
              <a:rPr lang="en-US" sz="1000" u="sng">
                <a:solidFill>
                  <a:srgbClr val="3F7F5F"/>
                </a:solidFill>
                <a:latin typeface="Monospace"/>
              </a:rPr>
              <a:t>incrementa</a:t>
            </a:r>
            <a:r>
              <a:rPr lang="en-US" sz="1000" dirty="0">
                <a:solidFill>
                  <a:srgbClr val="3F7F5F"/>
                </a:solidFill>
                <a:latin typeface="Monospace"/>
              </a:rPr>
              <a:t> </a:t>
            </a:r>
            <a:r>
              <a:rPr lang="en-US" sz="1000" u="sng">
                <a:solidFill>
                  <a:srgbClr val="3F7F5F"/>
                </a:solidFill>
                <a:latin typeface="Monospace"/>
              </a:rPr>
              <a:t>os</a:t>
            </a:r>
            <a:r>
              <a:rPr lang="en-US" sz="1000" dirty="0">
                <a:solidFill>
                  <a:srgbClr val="3F7F5F"/>
                </a:solidFill>
                <a:latin typeface="Monospace"/>
              </a:rPr>
              <a:t> </a:t>
            </a:r>
            <a:r>
              <a:rPr lang="en-US" sz="1000" u="sng">
                <a:solidFill>
                  <a:srgbClr val="3F7F5F"/>
                </a:solidFill>
                <a:latin typeface="Monospace"/>
              </a:rPr>
              <a:t>valores</a:t>
            </a:r>
            <a:r>
              <a:rPr lang="en-US" sz="1000" dirty="0">
                <a:solidFill>
                  <a:srgbClr val="3F7F5F"/>
                </a:solidFill>
                <a:latin typeface="Monospace"/>
              </a:rPr>
              <a:t> </a:t>
            </a:r>
            <a:r>
              <a:rPr lang="en-US" sz="1000" u="sng">
                <a:solidFill>
                  <a:srgbClr val="3F7F5F"/>
                </a:solidFill>
                <a:latin typeface="Monospace"/>
              </a:rPr>
              <a:t>de</a:t>
            </a:r>
            <a:r>
              <a:rPr lang="en-US" sz="1000" dirty="0">
                <a:solidFill>
                  <a:srgbClr val="3F7F5F"/>
                </a:solidFill>
                <a:latin typeface="Monospace"/>
              </a:rPr>
              <a:t> </a:t>
            </a:r>
            <a:r>
              <a:rPr lang="en-US" sz="1000" u="sng">
                <a:solidFill>
                  <a:srgbClr val="3F7F5F"/>
                </a:solidFill>
                <a:latin typeface="Monospace"/>
              </a:rPr>
              <a:t>instância</a:t>
            </a:r>
            <a:r>
              <a:rPr lang="en-US" sz="1000">
                <a:solidFill>
                  <a:srgbClr val="3F7F5F"/>
                </a:solidFill>
                <a:latin typeface="Monospace"/>
              </a:rPr>
              <a:t> e </a:t>
            </a:r>
            <a:r>
              <a:rPr lang="en-US" sz="1000" u="sng">
                <a:solidFill>
                  <a:srgbClr val="3F7F5F"/>
                </a:solidFill>
                <a:latin typeface="Monospace"/>
              </a:rPr>
              <a:t>estática</a:t>
            </a:r>
            <a:endParaRPr lang="en-US"/>
          </a:p>
          <a:p>
            <a:pPr>
              <a:buNone/>
            </a:pPr>
            <a:r>
              <a:rPr lang="en-US" sz="1000" b="1">
                <a:solidFill>
                  <a:srgbClr val="7F0055"/>
                </a:solidFill>
                <a:latin typeface="Monospace"/>
              </a:rPr>
              <a:t>void</a:t>
            </a:r>
            <a:r>
              <a:rPr lang="en-US" sz="1000">
                <a:latin typeface="Monospace"/>
              </a:rPr>
              <a:t> somar() {</a:t>
            </a:r>
            <a:endParaRPr lang="en-US"/>
          </a:p>
          <a:p>
            <a:pPr>
              <a:buNone/>
            </a:pPr>
            <a:r>
              <a:rPr lang="en-US" sz="1000">
                <a:solidFill>
                  <a:srgbClr val="3F7F5F"/>
                </a:solidFill>
                <a:latin typeface="Monospace"/>
              </a:rPr>
              <a:t>// </a:t>
            </a:r>
            <a:r>
              <a:rPr lang="en-US" sz="1000" u="sng">
                <a:solidFill>
                  <a:srgbClr val="3F7F5F"/>
                </a:solidFill>
                <a:latin typeface="Monospace"/>
              </a:rPr>
              <a:t>Incrementa</a:t>
            </a:r>
            <a:r>
              <a:rPr lang="en-US" sz="1000">
                <a:solidFill>
                  <a:srgbClr val="3F7F5F"/>
                </a:solidFill>
                <a:latin typeface="Monospace"/>
              </a:rPr>
              <a:t> o valor </a:t>
            </a:r>
            <a:r>
              <a:rPr lang="en-US" sz="1000" u="sng">
                <a:solidFill>
                  <a:srgbClr val="3F7F5F"/>
                </a:solidFill>
                <a:latin typeface="Monospace"/>
              </a:rPr>
              <a:t>da</a:t>
            </a:r>
            <a:r>
              <a:rPr lang="en-US" sz="1000" dirty="0">
                <a:solidFill>
                  <a:srgbClr val="3F7F5F"/>
                </a:solidFill>
                <a:latin typeface="Monospace"/>
              </a:rPr>
              <a:t> </a:t>
            </a:r>
            <a:r>
              <a:rPr lang="en-US" sz="1000" u="sng">
                <a:solidFill>
                  <a:srgbClr val="3F7F5F"/>
                </a:solidFill>
                <a:latin typeface="Monospace"/>
              </a:rPr>
              <a:t>variável</a:t>
            </a:r>
            <a:r>
              <a:rPr lang="en-US" sz="1000" dirty="0">
                <a:solidFill>
                  <a:srgbClr val="3F7F5F"/>
                </a:solidFill>
                <a:latin typeface="Monospace"/>
              </a:rPr>
              <a:t> </a:t>
            </a:r>
            <a:r>
              <a:rPr lang="en-US" sz="1000" u="sng">
                <a:solidFill>
                  <a:srgbClr val="3F7F5F"/>
                </a:solidFill>
                <a:latin typeface="Monospace"/>
              </a:rPr>
              <a:t>de</a:t>
            </a:r>
            <a:r>
              <a:rPr lang="en-US" sz="1000" dirty="0">
                <a:solidFill>
                  <a:srgbClr val="3F7F5F"/>
                </a:solidFill>
                <a:latin typeface="Monospace"/>
              </a:rPr>
              <a:t> </a:t>
            </a:r>
            <a:r>
              <a:rPr lang="en-US" sz="1000" u="sng">
                <a:solidFill>
                  <a:srgbClr val="3F7F5F"/>
                </a:solidFill>
                <a:latin typeface="Monospace"/>
              </a:rPr>
              <a:t>instância</a:t>
            </a:r>
            <a:endParaRPr lang="en-US"/>
          </a:p>
          <a:p>
            <a:pPr>
              <a:buNone/>
            </a:pPr>
            <a:r>
              <a:rPr lang="en-US" sz="1000">
                <a:solidFill>
                  <a:srgbClr val="0000C0"/>
                </a:solidFill>
                <a:latin typeface="Monospace"/>
              </a:rPr>
              <a:t>valorInstancia</a:t>
            </a:r>
            <a:r>
              <a:rPr lang="en-US" sz="1000">
                <a:latin typeface="Monospace"/>
              </a:rPr>
              <a:t>++;</a:t>
            </a:r>
            <a:endParaRPr lang="en-US"/>
          </a:p>
          <a:p>
            <a:pPr>
              <a:buNone/>
            </a:pPr>
            <a:r>
              <a:rPr lang="en-US" sz="1000">
                <a:solidFill>
                  <a:srgbClr val="3F7F5F"/>
                </a:solidFill>
                <a:latin typeface="Monospace"/>
              </a:rPr>
              <a:t>// </a:t>
            </a:r>
            <a:r>
              <a:rPr lang="en-US" sz="1000" u="sng">
                <a:solidFill>
                  <a:srgbClr val="3F7F5F"/>
                </a:solidFill>
                <a:latin typeface="Monospace"/>
              </a:rPr>
              <a:t>Incrementa</a:t>
            </a:r>
            <a:r>
              <a:rPr lang="en-US" sz="1000">
                <a:solidFill>
                  <a:srgbClr val="3F7F5F"/>
                </a:solidFill>
                <a:latin typeface="Monospace"/>
              </a:rPr>
              <a:t> o valor </a:t>
            </a:r>
            <a:r>
              <a:rPr lang="en-US" sz="1000" u="sng">
                <a:solidFill>
                  <a:srgbClr val="3F7F5F"/>
                </a:solidFill>
                <a:latin typeface="Monospace"/>
              </a:rPr>
              <a:t>da</a:t>
            </a:r>
            <a:r>
              <a:rPr lang="en-US" sz="1000" dirty="0">
                <a:solidFill>
                  <a:srgbClr val="3F7F5F"/>
                </a:solidFill>
                <a:latin typeface="Monospace"/>
              </a:rPr>
              <a:t> </a:t>
            </a:r>
            <a:r>
              <a:rPr lang="en-US" sz="1000" u="sng">
                <a:solidFill>
                  <a:srgbClr val="3F7F5F"/>
                </a:solidFill>
                <a:latin typeface="Monospace"/>
              </a:rPr>
              <a:t>variável</a:t>
            </a:r>
            <a:r>
              <a:rPr lang="en-US" sz="1000" dirty="0">
                <a:solidFill>
                  <a:srgbClr val="3F7F5F"/>
                </a:solidFill>
                <a:latin typeface="Monospace"/>
              </a:rPr>
              <a:t> </a:t>
            </a:r>
            <a:r>
              <a:rPr lang="en-US" sz="1000" u="sng">
                <a:solidFill>
                  <a:srgbClr val="3F7F5F"/>
                </a:solidFill>
                <a:latin typeface="Monospace"/>
              </a:rPr>
              <a:t>estática</a:t>
            </a:r>
            <a:endParaRPr lang="en-US"/>
          </a:p>
          <a:p>
            <a:pPr>
              <a:buNone/>
            </a:pPr>
            <a:r>
              <a:rPr lang="en-US" sz="1000" i="1">
                <a:solidFill>
                  <a:srgbClr val="0000C0"/>
                </a:solidFill>
                <a:latin typeface="Monospace"/>
              </a:rPr>
              <a:t>valorEstatica</a:t>
            </a:r>
            <a:r>
              <a:rPr lang="en-US" sz="1000">
                <a:latin typeface="Monospace"/>
              </a:rPr>
              <a:t>++;</a:t>
            </a:r>
            <a:endParaRPr lang="en-US"/>
          </a:p>
          <a:p>
            <a:pPr>
              <a:buNone/>
            </a:pPr>
            <a:r>
              <a:rPr lang="en-US" sz="1000">
                <a:latin typeface="Monospace"/>
              </a:rPr>
              <a:t>}</a:t>
            </a:r>
            <a:endParaRPr lang="en-US"/>
          </a:p>
          <a:p>
            <a:pPr>
              <a:buNone/>
            </a:pPr>
            <a:r>
              <a:rPr lang="en-US" sz="1000">
                <a:solidFill>
                  <a:srgbClr val="3F7F5F"/>
                </a:solidFill>
                <a:latin typeface="Monospace"/>
              </a:rPr>
              <a:t>// </a:t>
            </a:r>
            <a:r>
              <a:rPr lang="en-US" sz="1000" u="sng">
                <a:solidFill>
                  <a:srgbClr val="3F7F5F"/>
                </a:solidFill>
                <a:latin typeface="Monospace"/>
              </a:rPr>
              <a:t>Método</a:t>
            </a:r>
            <a:r>
              <a:rPr lang="en-US" sz="1000" dirty="0">
                <a:solidFill>
                  <a:srgbClr val="3F7F5F"/>
                </a:solidFill>
                <a:latin typeface="Monospace"/>
              </a:rPr>
              <a:t> </a:t>
            </a:r>
            <a:r>
              <a:rPr lang="en-US" sz="1000" u="sng">
                <a:solidFill>
                  <a:srgbClr val="3F7F5F"/>
                </a:solidFill>
                <a:latin typeface="Monospace"/>
              </a:rPr>
              <a:t>que</a:t>
            </a:r>
            <a:r>
              <a:rPr lang="en-US" sz="1000" dirty="0">
                <a:solidFill>
                  <a:srgbClr val="3F7F5F"/>
                </a:solidFill>
                <a:latin typeface="Monospace"/>
              </a:rPr>
              <a:t> </a:t>
            </a:r>
            <a:r>
              <a:rPr lang="en-US" sz="1000" u="sng">
                <a:solidFill>
                  <a:srgbClr val="3F7F5F"/>
                </a:solidFill>
                <a:latin typeface="Monospace"/>
              </a:rPr>
              <a:t>imprime</a:t>
            </a:r>
            <a:r>
              <a:rPr lang="en-US" sz="1000">
                <a:solidFill>
                  <a:srgbClr val="3F7F5F"/>
                </a:solidFill>
                <a:latin typeface="Monospace"/>
              </a:rPr>
              <a:t> o </a:t>
            </a:r>
            <a:r>
              <a:rPr lang="en-US" sz="1000" u="sng">
                <a:solidFill>
                  <a:srgbClr val="3F7F5F"/>
                </a:solidFill>
                <a:latin typeface="Monospace"/>
              </a:rPr>
              <a:t>nome</a:t>
            </a:r>
            <a:r>
              <a:rPr lang="en-US" sz="1000">
                <a:solidFill>
                  <a:srgbClr val="3F7F5F"/>
                </a:solidFill>
                <a:latin typeface="Monospace"/>
              </a:rPr>
              <a:t> do </a:t>
            </a:r>
            <a:r>
              <a:rPr lang="en-US" sz="1000" u="sng">
                <a:solidFill>
                  <a:srgbClr val="3F7F5F"/>
                </a:solidFill>
                <a:latin typeface="Monospace"/>
              </a:rPr>
              <a:t>somador</a:t>
            </a:r>
            <a:r>
              <a:rPr lang="en-US" sz="1000">
                <a:solidFill>
                  <a:srgbClr val="3F7F5F"/>
                </a:solidFill>
                <a:latin typeface="Monospace"/>
              </a:rPr>
              <a:t>, valor </a:t>
            </a:r>
            <a:r>
              <a:rPr lang="en-US" sz="1000" u="sng">
                <a:solidFill>
                  <a:srgbClr val="3F7F5F"/>
                </a:solidFill>
                <a:latin typeface="Monospace"/>
              </a:rPr>
              <a:t>de</a:t>
            </a:r>
            <a:r>
              <a:rPr lang="en-US" sz="1000" dirty="0">
                <a:solidFill>
                  <a:srgbClr val="3F7F5F"/>
                </a:solidFill>
                <a:latin typeface="Monospace"/>
              </a:rPr>
              <a:t> </a:t>
            </a:r>
            <a:r>
              <a:rPr lang="en-US" sz="1000" u="sng">
                <a:solidFill>
                  <a:srgbClr val="3F7F5F"/>
                </a:solidFill>
                <a:latin typeface="Monospace"/>
              </a:rPr>
              <a:t>instância</a:t>
            </a:r>
            <a:r>
              <a:rPr lang="en-US" sz="1000">
                <a:solidFill>
                  <a:srgbClr val="3F7F5F"/>
                </a:solidFill>
                <a:latin typeface="Monospace"/>
              </a:rPr>
              <a:t> e valor </a:t>
            </a:r>
            <a:r>
              <a:rPr lang="en-US" sz="1000" u="sng">
                <a:solidFill>
                  <a:srgbClr val="3F7F5F"/>
                </a:solidFill>
                <a:latin typeface="Monospace"/>
              </a:rPr>
              <a:t>estático</a:t>
            </a:r>
            <a:endParaRPr lang="en-US" dirty="0"/>
          </a:p>
          <a:p>
            <a:pPr>
              <a:buNone/>
            </a:pPr>
            <a:r>
              <a:rPr lang="en-US" sz="1000" b="1">
                <a:solidFill>
                  <a:srgbClr val="7F0055"/>
                </a:solidFill>
                <a:latin typeface="Monospace"/>
              </a:rPr>
              <a:t>void</a:t>
            </a:r>
            <a:r>
              <a:rPr lang="en-US" sz="1000">
                <a:latin typeface="Monospace"/>
              </a:rPr>
              <a:t> imprimir() {</a:t>
            </a:r>
            <a:endParaRPr lang="en-US"/>
          </a:p>
          <a:p>
            <a:pPr>
              <a:buNone/>
            </a:pPr>
            <a:r>
              <a:rPr lang="en-US" sz="1000">
                <a:solidFill>
                  <a:srgbClr val="3F7F5F"/>
                </a:solidFill>
                <a:latin typeface="Monospace"/>
              </a:rPr>
              <a:t>// </a:t>
            </a:r>
            <a:r>
              <a:rPr lang="en-US" sz="1000" u="sng">
                <a:solidFill>
                  <a:srgbClr val="3F7F5F"/>
                </a:solidFill>
                <a:latin typeface="Monospace"/>
              </a:rPr>
              <a:t>Exibe</a:t>
            </a:r>
            <a:r>
              <a:rPr lang="en-US" sz="1000">
                <a:solidFill>
                  <a:srgbClr val="3F7F5F"/>
                </a:solidFill>
                <a:latin typeface="Monospace"/>
              </a:rPr>
              <a:t> o </a:t>
            </a:r>
            <a:r>
              <a:rPr lang="en-US" sz="1000" u="sng">
                <a:solidFill>
                  <a:srgbClr val="3F7F5F"/>
                </a:solidFill>
                <a:latin typeface="Monospace"/>
              </a:rPr>
              <a:t>nome</a:t>
            </a:r>
            <a:r>
              <a:rPr lang="en-US" sz="1000">
                <a:solidFill>
                  <a:srgbClr val="3F7F5F"/>
                </a:solidFill>
                <a:latin typeface="Monospace"/>
              </a:rPr>
              <a:t> do </a:t>
            </a:r>
            <a:r>
              <a:rPr lang="en-US" sz="1000" u="sng">
                <a:solidFill>
                  <a:srgbClr val="3F7F5F"/>
                </a:solidFill>
                <a:latin typeface="Monospace"/>
              </a:rPr>
              <a:t>somador</a:t>
            </a:r>
            <a:r>
              <a:rPr lang="en-US" sz="1000">
                <a:solidFill>
                  <a:srgbClr val="3F7F5F"/>
                </a:solidFill>
                <a:latin typeface="Monospace"/>
              </a:rPr>
              <a:t>, o valor </a:t>
            </a:r>
            <a:r>
              <a:rPr lang="en-US" sz="1000" u="sng">
                <a:solidFill>
                  <a:srgbClr val="3F7F5F"/>
                </a:solidFill>
                <a:latin typeface="Monospace"/>
              </a:rPr>
              <a:t>da</a:t>
            </a:r>
            <a:r>
              <a:rPr lang="en-US" sz="1000" dirty="0">
                <a:solidFill>
                  <a:srgbClr val="3F7F5F"/>
                </a:solidFill>
                <a:latin typeface="Monospace"/>
              </a:rPr>
              <a:t> </a:t>
            </a:r>
            <a:r>
              <a:rPr lang="en-US" sz="1000" u="sng">
                <a:solidFill>
                  <a:srgbClr val="3F7F5F"/>
                </a:solidFill>
                <a:latin typeface="Monospace"/>
              </a:rPr>
              <a:t>variável</a:t>
            </a:r>
            <a:r>
              <a:rPr lang="en-US" sz="1000" dirty="0">
                <a:solidFill>
                  <a:srgbClr val="3F7F5F"/>
                </a:solidFill>
                <a:latin typeface="Monospace"/>
              </a:rPr>
              <a:t> </a:t>
            </a:r>
            <a:r>
              <a:rPr lang="en-US" sz="1000" u="sng">
                <a:solidFill>
                  <a:srgbClr val="3F7F5F"/>
                </a:solidFill>
                <a:latin typeface="Monospace"/>
              </a:rPr>
              <a:t>de</a:t>
            </a:r>
            <a:r>
              <a:rPr lang="en-US" sz="1000" dirty="0">
                <a:solidFill>
                  <a:srgbClr val="3F7F5F"/>
                </a:solidFill>
                <a:latin typeface="Monospace"/>
              </a:rPr>
              <a:t> </a:t>
            </a:r>
            <a:r>
              <a:rPr lang="en-US" sz="1000" u="sng">
                <a:solidFill>
                  <a:srgbClr val="3F7F5F"/>
                </a:solidFill>
                <a:latin typeface="Monospace"/>
              </a:rPr>
              <a:t>instância</a:t>
            </a:r>
            <a:r>
              <a:rPr lang="en-US" sz="1000">
                <a:solidFill>
                  <a:srgbClr val="3F7F5F"/>
                </a:solidFill>
                <a:latin typeface="Monospace"/>
              </a:rPr>
              <a:t> e o valor </a:t>
            </a:r>
            <a:r>
              <a:rPr lang="en-US" sz="1000" u="sng">
                <a:solidFill>
                  <a:srgbClr val="3F7F5F"/>
                </a:solidFill>
                <a:latin typeface="Monospace"/>
              </a:rPr>
              <a:t>da</a:t>
            </a:r>
            <a:r>
              <a:rPr lang="en-US" sz="1000" dirty="0">
                <a:solidFill>
                  <a:srgbClr val="3F7F5F"/>
                </a:solidFill>
                <a:latin typeface="Monospace"/>
              </a:rPr>
              <a:t> </a:t>
            </a:r>
            <a:r>
              <a:rPr lang="en-US" sz="1000" u="sng">
                <a:solidFill>
                  <a:srgbClr val="3F7F5F"/>
                </a:solidFill>
                <a:latin typeface="Monospace"/>
              </a:rPr>
              <a:t>variável</a:t>
            </a:r>
            <a:r>
              <a:rPr lang="en-US" sz="1000" dirty="0">
                <a:solidFill>
                  <a:srgbClr val="3F7F5F"/>
                </a:solidFill>
                <a:latin typeface="Monospace"/>
              </a:rPr>
              <a:t> </a:t>
            </a:r>
            <a:r>
              <a:rPr lang="en-US" sz="1000" u="sng">
                <a:solidFill>
                  <a:srgbClr val="3F7F5F"/>
                </a:solidFill>
                <a:latin typeface="Monospace"/>
              </a:rPr>
              <a:t>estática</a:t>
            </a:r>
            <a:endParaRPr lang="en-US"/>
          </a:p>
          <a:p>
            <a:pPr>
              <a:buNone/>
            </a:pPr>
            <a:r>
              <a:rPr lang="en-US" sz="1000">
                <a:latin typeface="Monospace"/>
              </a:rPr>
              <a:t>System.</a:t>
            </a:r>
            <a:r>
              <a:rPr lang="en-US" sz="1000" b="1" i="1">
                <a:solidFill>
                  <a:srgbClr val="0000C0"/>
                </a:solidFill>
                <a:latin typeface="Monospace"/>
              </a:rPr>
              <a:t>out</a:t>
            </a:r>
            <a:r>
              <a:rPr lang="en-US" sz="1000">
                <a:latin typeface="Monospace"/>
              </a:rPr>
              <a:t>.println(</a:t>
            </a:r>
            <a:r>
              <a:rPr lang="en-US" sz="1000">
                <a:solidFill>
                  <a:srgbClr val="2A00FF"/>
                </a:solidFill>
                <a:latin typeface="Monospace"/>
              </a:rPr>
              <a:t>"O somador "</a:t>
            </a:r>
            <a:r>
              <a:rPr lang="en-US" sz="1000">
                <a:latin typeface="Monospace"/>
              </a:rPr>
              <a:t> + </a:t>
            </a:r>
            <a:r>
              <a:rPr lang="en-US" sz="1000">
                <a:solidFill>
                  <a:srgbClr val="0000C0"/>
                </a:solidFill>
                <a:latin typeface="Monospace"/>
              </a:rPr>
              <a:t>nome</a:t>
            </a:r>
            <a:r>
              <a:rPr lang="en-US" sz="1000">
                <a:latin typeface="Monospace"/>
              </a:rPr>
              <a:t> + </a:t>
            </a:r>
            <a:r>
              <a:rPr lang="en-US" sz="1000">
                <a:solidFill>
                  <a:srgbClr val="2A00FF"/>
                </a:solidFill>
                <a:latin typeface="Monospace"/>
              </a:rPr>
              <a:t>": instancia="</a:t>
            </a:r>
            <a:r>
              <a:rPr lang="en-US" sz="1000">
                <a:latin typeface="Monospace"/>
              </a:rPr>
              <a:t> + </a:t>
            </a:r>
            <a:r>
              <a:rPr lang="en-US" sz="1000">
                <a:solidFill>
                  <a:srgbClr val="0000C0"/>
                </a:solidFill>
                <a:latin typeface="Monospace"/>
              </a:rPr>
              <a:t>valorInstancia</a:t>
            </a:r>
            <a:r>
              <a:rPr lang="en-US" sz="1000">
                <a:latin typeface="Monospace"/>
              </a:rPr>
              <a:t> + </a:t>
            </a:r>
            <a:r>
              <a:rPr lang="en-US" sz="1000">
                <a:solidFill>
                  <a:srgbClr val="2A00FF"/>
                </a:solidFill>
                <a:latin typeface="Monospace"/>
              </a:rPr>
              <a:t>" e estatica="</a:t>
            </a:r>
            <a:r>
              <a:rPr lang="en-US" sz="1000">
                <a:latin typeface="Monospace"/>
              </a:rPr>
              <a:t> + </a:t>
            </a:r>
            <a:r>
              <a:rPr lang="en-US" sz="1000" i="1">
                <a:solidFill>
                  <a:srgbClr val="0000C0"/>
                </a:solidFill>
                <a:latin typeface="Monospace"/>
              </a:rPr>
              <a:t>valorEstatica</a:t>
            </a:r>
            <a:r>
              <a:rPr lang="en-US" sz="1000">
                <a:latin typeface="Monospace"/>
              </a:rPr>
              <a:t>);</a:t>
            </a:r>
            <a:endParaRPr lang="en-US"/>
          </a:p>
          <a:p>
            <a:pPr>
              <a:buNone/>
            </a:pPr>
            <a:r>
              <a:rPr lang="en-US" sz="1000">
                <a:latin typeface="Monospace"/>
              </a:rPr>
              <a:t>}</a:t>
            </a:r>
            <a:endParaRPr lang="en-US"/>
          </a:p>
          <a:p>
            <a:pPr>
              <a:buNone/>
            </a:pPr>
            <a:r>
              <a:rPr lang="en-US" sz="1000">
                <a:latin typeface="Monospace"/>
              </a:rPr>
              <a:t>}</a:t>
            </a:r>
            <a:endParaRPr lang="en-US"/>
          </a:p>
          <a:p>
            <a:pPr marL="0" indent="0">
              <a:buNone/>
            </a:pPr>
            <a:endParaRPr lang="en-US" sz="2400" dirty="0">
              <a:latin typeface="Aptos"/>
            </a:endParaRPr>
          </a:p>
          <a:p>
            <a:pPr marL="0" indent="0">
              <a:buNone/>
            </a:pPr>
            <a:endParaRPr lang="en-US">
              <a:latin typeface="Aptos"/>
            </a:endParaRPr>
          </a:p>
          <a:p>
            <a:pPr>
              <a:buNone/>
            </a:pPr>
            <a:endParaRPr lang="pt-PT" sz="1400">
              <a:latin typeface="Consolas"/>
            </a:endParaRPr>
          </a:p>
          <a:p>
            <a:pPr marL="0" indent="0">
              <a:buNone/>
            </a:pPr>
            <a:endParaRPr lang="en-US">
              <a:latin typeface="Consolas"/>
            </a:endParaRPr>
          </a:p>
          <a:p>
            <a:pPr>
              <a:buNone/>
            </a:pPr>
            <a:endParaRPr lang="en-US">
              <a:latin typeface="Consolas"/>
            </a:endParaRPr>
          </a:p>
          <a:p>
            <a:pPr>
              <a:buNone/>
            </a:pPr>
            <a:endParaRPr lang="en-US">
              <a:latin typeface="Consolas"/>
            </a:endParaRPr>
          </a:p>
          <a:p>
            <a:pPr marL="0" indent="0">
              <a:buNone/>
            </a:pPr>
            <a:endParaRPr lang="en-US">
              <a:latin typeface="Aptos" panose="020B00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3083937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8B6BB-BFF6-D3AA-7261-D6A2F9C08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err="1">
                <a:latin typeface="Segoe UI"/>
                <a:cs typeface="Segoe UI"/>
              </a:rPr>
              <a:t>Instalação</a:t>
            </a:r>
            <a:r>
              <a:rPr lang="en-US" sz="4000">
                <a:latin typeface="Segoe UI"/>
                <a:cs typeface="Segoe UI"/>
              </a:rPr>
              <a:t> do Java</a:t>
            </a:r>
            <a:endParaRPr lang="en-US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65F3B8-D34F-B795-8EE7-A855554564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3953"/>
          </a:xfrm>
          <a:solidFill>
            <a:schemeClr val="bg1"/>
          </a:solidFill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>
                <a:latin typeface="Verdana"/>
                <a:ea typeface="Verdana"/>
              </a:rPr>
              <a:t>Para </a:t>
            </a:r>
            <a:r>
              <a:rPr lang="en-US" sz="2000" err="1">
                <a:latin typeface="Verdana"/>
                <a:ea typeface="Verdana"/>
              </a:rPr>
              <a:t>verificar</a:t>
            </a:r>
            <a:r>
              <a:rPr lang="en-US" sz="2000">
                <a:latin typeface="Verdana"/>
                <a:ea typeface="Verdana"/>
              </a:rPr>
              <a:t> se </a:t>
            </a:r>
            <a:r>
              <a:rPr lang="en-US" sz="2000" err="1">
                <a:latin typeface="Verdana"/>
                <a:ea typeface="Verdana"/>
              </a:rPr>
              <a:t>você</a:t>
            </a:r>
            <a:r>
              <a:rPr lang="en-US" sz="2000">
                <a:latin typeface="Verdana"/>
                <a:ea typeface="Verdana"/>
              </a:rPr>
              <a:t> </a:t>
            </a:r>
            <a:r>
              <a:rPr lang="en-US" sz="2000" err="1">
                <a:latin typeface="Verdana"/>
                <a:ea typeface="Verdana"/>
              </a:rPr>
              <a:t>tem</a:t>
            </a:r>
            <a:r>
              <a:rPr lang="en-US" sz="2000">
                <a:latin typeface="Verdana"/>
                <a:ea typeface="Verdana"/>
              </a:rPr>
              <a:t> o Java </a:t>
            </a:r>
            <a:r>
              <a:rPr lang="en-US" sz="2000" err="1">
                <a:latin typeface="Verdana"/>
                <a:ea typeface="Verdana"/>
              </a:rPr>
              <a:t>instalado</a:t>
            </a:r>
            <a:r>
              <a:rPr lang="en-US" sz="2000">
                <a:latin typeface="Verdana"/>
                <a:ea typeface="Verdana"/>
              </a:rPr>
              <a:t> num PC com Windows, procure </a:t>
            </a:r>
            <a:r>
              <a:rPr lang="en-US" sz="2000" err="1">
                <a:latin typeface="Verdana"/>
                <a:ea typeface="Verdana"/>
              </a:rPr>
              <a:t>por</a:t>
            </a:r>
            <a:r>
              <a:rPr lang="en-US" sz="2000">
                <a:latin typeface="Verdana"/>
                <a:ea typeface="Verdana"/>
              </a:rPr>
              <a:t> Java </a:t>
            </a:r>
            <a:r>
              <a:rPr lang="en-US" sz="2000" err="1">
                <a:latin typeface="Verdana"/>
                <a:ea typeface="Verdana"/>
              </a:rPr>
              <a:t>na</a:t>
            </a:r>
            <a:r>
              <a:rPr lang="en-US" sz="2000">
                <a:latin typeface="Verdana"/>
                <a:ea typeface="Verdana"/>
              </a:rPr>
              <a:t> barra de </a:t>
            </a:r>
            <a:r>
              <a:rPr lang="en-US" sz="2000" err="1">
                <a:latin typeface="Verdana"/>
                <a:ea typeface="Verdana"/>
              </a:rPr>
              <a:t>início</a:t>
            </a:r>
            <a:r>
              <a:rPr lang="en-US" sz="2000">
                <a:latin typeface="Verdana"/>
                <a:ea typeface="Verdana"/>
              </a:rPr>
              <a:t> </a:t>
            </a:r>
            <a:r>
              <a:rPr lang="en-US" sz="2000" err="1">
                <a:latin typeface="Verdana"/>
                <a:ea typeface="Verdana"/>
              </a:rPr>
              <a:t>ou</a:t>
            </a:r>
            <a:r>
              <a:rPr lang="en-US" sz="2000">
                <a:latin typeface="Verdana"/>
                <a:ea typeface="Verdana"/>
              </a:rPr>
              <a:t> </a:t>
            </a:r>
            <a:r>
              <a:rPr lang="en-US" sz="2000" err="1">
                <a:latin typeface="Verdana"/>
                <a:ea typeface="Verdana"/>
              </a:rPr>
              <a:t>digite</a:t>
            </a:r>
            <a:r>
              <a:rPr lang="en-US" sz="2000">
                <a:latin typeface="Verdana"/>
                <a:ea typeface="Verdana"/>
              </a:rPr>
              <a:t> o </a:t>
            </a:r>
            <a:r>
              <a:rPr lang="en-US" sz="2000" err="1">
                <a:latin typeface="Verdana"/>
                <a:ea typeface="Verdana"/>
              </a:rPr>
              <a:t>seguinte</a:t>
            </a:r>
            <a:r>
              <a:rPr lang="en-US" sz="2000">
                <a:latin typeface="Verdana"/>
                <a:ea typeface="Verdana"/>
              </a:rPr>
              <a:t> no Prompt de </a:t>
            </a:r>
            <a:r>
              <a:rPr lang="en-US" sz="2000" err="1">
                <a:latin typeface="Verdana"/>
                <a:ea typeface="Verdana"/>
              </a:rPr>
              <a:t>Comando</a:t>
            </a:r>
            <a:r>
              <a:rPr lang="en-US" sz="2000">
                <a:latin typeface="Verdana"/>
                <a:ea typeface="Verdana"/>
              </a:rPr>
              <a:t> (cmd.exe):</a:t>
            </a:r>
            <a:endParaRPr lang="en-US" sz="2000">
              <a:latin typeface="Aptos" panose="020B0004020202020204"/>
              <a:ea typeface="Verdana"/>
            </a:endParaRPr>
          </a:p>
          <a:p>
            <a:pPr>
              <a:buNone/>
            </a:pPr>
            <a:r>
              <a:rPr lang="en-US" sz="2000">
                <a:solidFill>
                  <a:schemeClr val="accent1"/>
                </a:solidFill>
                <a:latin typeface="Consolas"/>
              </a:rPr>
              <a:t>C:\Users\</a:t>
            </a:r>
            <a:r>
              <a:rPr lang="en-US" sz="2000" i="1">
                <a:solidFill>
                  <a:schemeClr val="accent1"/>
                </a:solidFill>
                <a:latin typeface="Consolas"/>
              </a:rPr>
              <a:t>Your Name</a:t>
            </a:r>
            <a:r>
              <a:rPr lang="en-US" sz="2000">
                <a:solidFill>
                  <a:schemeClr val="accent1"/>
                </a:solidFill>
                <a:latin typeface="Consolas"/>
              </a:rPr>
              <a:t>&gt;java –version</a:t>
            </a:r>
            <a:endParaRPr lang="en-US" sz="2000">
              <a:solidFill>
                <a:schemeClr val="accent1"/>
              </a:solidFill>
              <a:latin typeface="Aptos" panose="020B0004020202020204"/>
            </a:endParaRPr>
          </a:p>
          <a:p>
            <a:pPr>
              <a:buNone/>
            </a:pPr>
            <a:r>
              <a:rPr lang="en-US" sz="2000">
                <a:latin typeface="Verdana"/>
                <a:ea typeface="Verdana"/>
              </a:rPr>
              <a:t>Se o Java </a:t>
            </a:r>
            <a:r>
              <a:rPr lang="en-US" sz="2000" err="1">
                <a:latin typeface="Verdana"/>
                <a:ea typeface="Verdana"/>
              </a:rPr>
              <a:t>estiver</a:t>
            </a:r>
            <a:r>
              <a:rPr lang="en-US" sz="2000">
                <a:latin typeface="Verdana"/>
                <a:ea typeface="Verdana"/>
              </a:rPr>
              <a:t> </a:t>
            </a:r>
            <a:r>
              <a:rPr lang="en-US" sz="2000" err="1">
                <a:latin typeface="Verdana"/>
                <a:ea typeface="Verdana"/>
              </a:rPr>
              <a:t>instalado</a:t>
            </a:r>
            <a:r>
              <a:rPr lang="en-US" sz="2000">
                <a:latin typeface="Verdana"/>
                <a:ea typeface="Verdana"/>
              </a:rPr>
              <a:t>, </a:t>
            </a:r>
            <a:r>
              <a:rPr lang="en-US" sz="2000" err="1">
                <a:latin typeface="Verdana"/>
                <a:ea typeface="Verdana"/>
              </a:rPr>
              <a:t>verá</a:t>
            </a:r>
            <a:r>
              <a:rPr lang="en-US" sz="2000">
                <a:latin typeface="Verdana"/>
                <a:ea typeface="Verdana"/>
              </a:rPr>
              <a:t> algo </a:t>
            </a:r>
            <a:r>
              <a:rPr lang="en-US" sz="2000" err="1">
                <a:latin typeface="Verdana"/>
                <a:ea typeface="Verdana"/>
              </a:rPr>
              <a:t>assim</a:t>
            </a:r>
            <a:r>
              <a:rPr lang="en-US" sz="2000">
                <a:latin typeface="Verdana"/>
                <a:ea typeface="Verdana"/>
              </a:rPr>
              <a:t> (</a:t>
            </a:r>
            <a:r>
              <a:rPr lang="en-US" sz="2000" err="1">
                <a:latin typeface="Verdana"/>
                <a:ea typeface="Verdana"/>
              </a:rPr>
              <a:t>dependendo</a:t>
            </a:r>
            <a:r>
              <a:rPr lang="en-US" sz="2000">
                <a:latin typeface="Verdana"/>
                <a:ea typeface="Verdana"/>
              </a:rPr>
              <a:t> da </a:t>
            </a:r>
            <a:r>
              <a:rPr lang="en-US" sz="2000" err="1">
                <a:latin typeface="Verdana"/>
                <a:ea typeface="Verdana"/>
              </a:rPr>
              <a:t>versão</a:t>
            </a:r>
            <a:r>
              <a:rPr lang="en-US" sz="2000">
                <a:latin typeface="Verdana"/>
                <a:ea typeface="Verdana"/>
              </a:rPr>
              <a:t>):</a:t>
            </a:r>
          </a:p>
          <a:p>
            <a:pPr>
              <a:buNone/>
            </a:pPr>
            <a:r>
              <a:rPr lang="en-US" sz="2000">
                <a:solidFill>
                  <a:schemeClr val="accent1"/>
                </a:solidFill>
                <a:ea typeface="+mn-lt"/>
                <a:cs typeface="+mn-lt"/>
              </a:rPr>
              <a:t>java version "22.0.0" 2024-08-21 LTS</a:t>
            </a:r>
            <a:br>
              <a:rPr lang="en-US" sz="2000">
                <a:ea typeface="+mn-lt"/>
                <a:cs typeface="+mn-lt"/>
              </a:rPr>
            </a:br>
            <a:r>
              <a:rPr lang="en-US" sz="2000">
                <a:solidFill>
                  <a:schemeClr val="accent1"/>
                </a:solidFill>
                <a:ea typeface="+mn-lt"/>
                <a:cs typeface="+mn-lt"/>
              </a:rPr>
              <a:t>Java(TM) SE Runtime Environment 22.9 (build 22.0.0+13-LTS)</a:t>
            </a:r>
            <a:br>
              <a:rPr lang="en-US" sz="2000">
                <a:ea typeface="+mn-lt"/>
                <a:cs typeface="+mn-lt"/>
              </a:rPr>
            </a:br>
            <a:r>
              <a:rPr lang="en-US" sz="2000">
                <a:solidFill>
                  <a:schemeClr val="accent1"/>
                </a:solidFill>
                <a:ea typeface="+mn-lt"/>
                <a:cs typeface="+mn-lt"/>
              </a:rPr>
              <a:t>Java </a:t>
            </a:r>
            <a:r>
              <a:rPr lang="en-US" sz="2000" err="1">
                <a:solidFill>
                  <a:schemeClr val="accent1"/>
                </a:solidFill>
                <a:ea typeface="+mn-lt"/>
                <a:cs typeface="+mn-lt"/>
              </a:rPr>
              <a:t>HotSpot</a:t>
            </a:r>
            <a:r>
              <a:rPr lang="en-US" sz="2000">
                <a:solidFill>
                  <a:schemeClr val="accent1"/>
                </a:solidFill>
                <a:ea typeface="+mn-lt"/>
                <a:cs typeface="+mn-lt"/>
              </a:rPr>
              <a:t>(TM) 64</a:t>
            </a:r>
            <a:r>
              <a:rPr lang="en-US" sz="2000">
                <a:solidFill>
                  <a:srgbClr val="FFFFFF"/>
                </a:solidFill>
                <a:ea typeface="+mn-lt"/>
                <a:cs typeface="+mn-lt"/>
              </a:rPr>
              <a:t>-Bit Server VM 22.9 (build 22.0.0+13-LTS, mixed mode)</a:t>
            </a:r>
            <a:endParaRPr lang="en-US" sz="2000"/>
          </a:p>
          <a:p>
            <a:pPr>
              <a:buNone/>
            </a:pPr>
            <a:endParaRPr lang="en-US" sz="2000">
              <a:latin typeface="Verdana"/>
              <a:ea typeface="Verdana"/>
            </a:endParaRPr>
          </a:p>
          <a:p>
            <a:pPr>
              <a:buNone/>
            </a:pPr>
            <a:r>
              <a:rPr lang="en-US" sz="2000">
                <a:latin typeface="Verdana"/>
                <a:ea typeface="Verdana"/>
              </a:rPr>
              <a:t>Se </a:t>
            </a:r>
            <a:r>
              <a:rPr lang="en-US" sz="2000" err="1">
                <a:latin typeface="Verdana"/>
                <a:ea typeface="Verdana"/>
              </a:rPr>
              <a:t>você</a:t>
            </a:r>
            <a:r>
              <a:rPr lang="en-US" sz="2000">
                <a:latin typeface="Verdana"/>
                <a:ea typeface="Verdana"/>
              </a:rPr>
              <a:t> </a:t>
            </a:r>
            <a:r>
              <a:rPr lang="en-US" sz="2000" err="1">
                <a:latin typeface="Verdana"/>
                <a:ea typeface="Verdana"/>
              </a:rPr>
              <a:t>não</a:t>
            </a:r>
            <a:r>
              <a:rPr lang="en-US" sz="2000">
                <a:latin typeface="Verdana"/>
                <a:ea typeface="Verdana"/>
              </a:rPr>
              <a:t> </a:t>
            </a:r>
            <a:r>
              <a:rPr lang="en-US" sz="2000" err="1">
                <a:latin typeface="Verdana"/>
                <a:ea typeface="Verdana"/>
              </a:rPr>
              <a:t>tiver</a:t>
            </a:r>
            <a:r>
              <a:rPr lang="en-US" sz="2000">
                <a:latin typeface="Verdana"/>
                <a:ea typeface="Verdana"/>
              </a:rPr>
              <a:t> o Java (</a:t>
            </a:r>
            <a:r>
              <a:rPr lang="en-US" sz="2000">
                <a:solidFill>
                  <a:srgbClr val="161513"/>
                </a:solidFill>
                <a:latin typeface="Verdana"/>
                <a:ea typeface="Verdana"/>
              </a:rPr>
              <a:t>JDK Development Kit) </a:t>
            </a:r>
            <a:r>
              <a:rPr lang="en-US" sz="2000" err="1">
                <a:latin typeface="Verdana"/>
                <a:ea typeface="Verdana"/>
              </a:rPr>
              <a:t>instalado</a:t>
            </a:r>
            <a:r>
              <a:rPr lang="en-US" sz="2000">
                <a:latin typeface="Verdana"/>
                <a:ea typeface="Verdana"/>
              </a:rPr>
              <a:t> no </a:t>
            </a:r>
            <a:r>
              <a:rPr lang="en-US" sz="2000" err="1">
                <a:latin typeface="Verdana"/>
                <a:ea typeface="Verdana"/>
              </a:rPr>
              <a:t>seu</a:t>
            </a:r>
            <a:r>
              <a:rPr lang="en-US" sz="2000">
                <a:latin typeface="Verdana"/>
                <a:ea typeface="Verdana"/>
              </a:rPr>
              <a:t> </a:t>
            </a:r>
            <a:r>
              <a:rPr lang="en-US" sz="2000" err="1">
                <a:latin typeface="Verdana"/>
                <a:ea typeface="Verdana"/>
              </a:rPr>
              <a:t>computador</a:t>
            </a:r>
            <a:r>
              <a:rPr lang="en-US" sz="2000">
                <a:latin typeface="Verdana"/>
                <a:ea typeface="Verdana"/>
              </a:rPr>
              <a:t>, </a:t>
            </a:r>
            <a:r>
              <a:rPr lang="en-US" sz="2000" err="1">
                <a:latin typeface="Verdana"/>
                <a:ea typeface="Verdana"/>
              </a:rPr>
              <a:t>pode</a:t>
            </a:r>
            <a:r>
              <a:rPr lang="en-US" sz="2000">
                <a:latin typeface="Verdana"/>
                <a:ea typeface="Verdana"/>
              </a:rPr>
              <a:t> </a:t>
            </a:r>
            <a:r>
              <a:rPr lang="en-US" sz="2000" err="1">
                <a:latin typeface="Verdana"/>
                <a:ea typeface="Verdana"/>
              </a:rPr>
              <a:t>baixá</a:t>
            </a:r>
            <a:r>
              <a:rPr lang="en-US" sz="2000">
                <a:latin typeface="Verdana"/>
                <a:ea typeface="Verdana"/>
              </a:rPr>
              <a:t>-lo </a:t>
            </a:r>
            <a:r>
              <a:rPr lang="en-US" sz="2000" err="1">
                <a:latin typeface="Verdana"/>
                <a:ea typeface="Verdana"/>
              </a:rPr>
              <a:t>gratuitamente</a:t>
            </a:r>
            <a:r>
              <a:rPr lang="en-US" sz="2000">
                <a:latin typeface="Verdana"/>
                <a:ea typeface="Verdana"/>
              </a:rPr>
              <a:t> </a:t>
            </a:r>
            <a:r>
              <a:rPr lang="en-US" sz="2000" err="1">
                <a:latin typeface="Verdana"/>
                <a:ea typeface="Verdana"/>
              </a:rPr>
              <a:t>em</a:t>
            </a:r>
            <a:r>
              <a:rPr lang="en-US" sz="2000">
                <a:latin typeface="Verdana"/>
                <a:ea typeface="Verdana"/>
              </a:rPr>
              <a:t> </a:t>
            </a:r>
            <a:r>
              <a:rPr lang="en-US" sz="2000">
                <a:latin typeface="Verdana"/>
                <a:ea typeface="Verdana"/>
                <a:hlinkClick r:id="rId2"/>
              </a:rPr>
              <a:t>oracle.com</a:t>
            </a:r>
            <a:r>
              <a:rPr lang="en-US" sz="2000">
                <a:latin typeface="Verdana"/>
                <a:ea typeface="Verdana"/>
              </a:rPr>
              <a:t> .</a:t>
            </a:r>
            <a:endParaRPr lang="en-US" sz="2000"/>
          </a:p>
          <a:p>
            <a:pPr>
              <a:buNone/>
            </a:pPr>
            <a:r>
              <a:rPr lang="en-US" sz="2000">
                <a:latin typeface="Verdana"/>
                <a:ea typeface="Verdana"/>
              </a:rPr>
              <a:t>O </a:t>
            </a:r>
            <a:r>
              <a:rPr lang="en-US" sz="2000" err="1">
                <a:latin typeface="Verdana"/>
                <a:ea typeface="Verdana"/>
              </a:rPr>
              <a:t>código</a:t>
            </a:r>
            <a:r>
              <a:rPr lang="en-US" sz="2000">
                <a:latin typeface="Verdana"/>
                <a:ea typeface="Verdana"/>
              </a:rPr>
              <a:t> Java </a:t>
            </a:r>
            <a:r>
              <a:rPr lang="en-US" sz="2000" err="1">
                <a:latin typeface="Verdana"/>
                <a:ea typeface="Verdana"/>
              </a:rPr>
              <a:t>pode</a:t>
            </a:r>
            <a:r>
              <a:rPr lang="en-US" sz="2000">
                <a:latin typeface="Verdana"/>
                <a:ea typeface="Verdana"/>
              </a:rPr>
              <a:t> ser </a:t>
            </a:r>
            <a:r>
              <a:rPr lang="en-US" sz="2000" err="1">
                <a:latin typeface="Verdana"/>
                <a:ea typeface="Verdana"/>
              </a:rPr>
              <a:t>escrito</a:t>
            </a:r>
            <a:r>
              <a:rPr lang="en-US" sz="2000">
                <a:latin typeface="Verdana"/>
                <a:ea typeface="Verdana"/>
              </a:rPr>
              <a:t> num editor de </a:t>
            </a:r>
            <a:r>
              <a:rPr lang="en-US" sz="2000" err="1">
                <a:latin typeface="Verdana"/>
                <a:ea typeface="Verdana"/>
              </a:rPr>
              <a:t>texto</a:t>
            </a:r>
            <a:r>
              <a:rPr lang="en-US" sz="2000">
                <a:latin typeface="Verdana"/>
                <a:ea typeface="Verdana"/>
              </a:rPr>
              <a:t>. No </a:t>
            </a:r>
            <a:r>
              <a:rPr lang="en-US" sz="2000" err="1">
                <a:latin typeface="Verdana"/>
                <a:ea typeface="Verdana"/>
              </a:rPr>
              <a:t>entanto</a:t>
            </a:r>
            <a:r>
              <a:rPr lang="en-US" sz="2000">
                <a:latin typeface="Verdana"/>
                <a:ea typeface="Verdana"/>
              </a:rPr>
              <a:t>, é </a:t>
            </a:r>
            <a:r>
              <a:rPr lang="en-US" sz="2000" err="1">
                <a:latin typeface="Verdana"/>
                <a:ea typeface="Verdana"/>
              </a:rPr>
              <a:t>possível</a:t>
            </a:r>
            <a:r>
              <a:rPr lang="en-US" sz="2000">
                <a:latin typeface="Verdana"/>
                <a:ea typeface="Verdana"/>
              </a:rPr>
              <a:t> </a:t>
            </a:r>
            <a:r>
              <a:rPr lang="en-US" sz="2000" err="1">
                <a:latin typeface="Verdana"/>
                <a:ea typeface="Verdana"/>
              </a:rPr>
              <a:t>escrever</a:t>
            </a:r>
            <a:r>
              <a:rPr lang="en-US" sz="2000">
                <a:latin typeface="Verdana"/>
                <a:ea typeface="Verdana"/>
              </a:rPr>
              <a:t> Java num Integrated Development Environment, </a:t>
            </a:r>
            <a:r>
              <a:rPr lang="en-US" sz="2000" err="1">
                <a:latin typeface="Verdana"/>
                <a:ea typeface="Verdana"/>
              </a:rPr>
              <a:t>como</a:t>
            </a:r>
            <a:r>
              <a:rPr lang="en-US" sz="2000">
                <a:latin typeface="Verdana"/>
                <a:ea typeface="Verdana"/>
              </a:rPr>
              <a:t> IntelliJ IDEA, </a:t>
            </a:r>
            <a:r>
              <a:rPr lang="en-US" sz="2000" err="1">
                <a:latin typeface="Verdana"/>
                <a:ea typeface="Verdana"/>
              </a:rPr>
              <a:t>Netbeans</a:t>
            </a:r>
            <a:r>
              <a:rPr lang="en-US" sz="2000">
                <a:latin typeface="Verdana"/>
                <a:ea typeface="Verdana"/>
              </a:rPr>
              <a:t> </a:t>
            </a:r>
            <a:r>
              <a:rPr lang="en-US" sz="2000" err="1">
                <a:latin typeface="Verdana"/>
                <a:ea typeface="Verdana"/>
              </a:rPr>
              <a:t>ou</a:t>
            </a:r>
            <a:r>
              <a:rPr lang="en-US" sz="2000">
                <a:latin typeface="Verdana"/>
                <a:ea typeface="Verdana"/>
              </a:rPr>
              <a:t> Eclipse, que </a:t>
            </a:r>
            <a:r>
              <a:rPr lang="en-US" sz="2000" err="1">
                <a:latin typeface="Verdana"/>
                <a:ea typeface="Verdana"/>
              </a:rPr>
              <a:t>são</a:t>
            </a:r>
            <a:r>
              <a:rPr lang="en-US" sz="2000">
                <a:latin typeface="Verdana"/>
                <a:ea typeface="Verdana"/>
              </a:rPr>
              <a:t> </a:t>
            </a:r>
            <a:r>
              <a:rPr lang="en-US" sz="2000" err="1">
                <a:latin typeface="Verdana"/>
                <a:ea typeface="Verdana"/>
              </a:rPr>
              <a:t>particularmente</a:t>
            </a:r>
            <a:r>
              <a:rPr lang="en-US" sz="2000">
                <a:latin typeface="Verdana"/>
                <a:ea typeface="Verdana"/>
              </a:rPr>
              <a:t> </a:t>
            </a:r>
            <a:r>
              <a:rPr lang="en-US" sz="2000" err="1">
                <a:latin typeface="Verdana"/>
                <a:ea typeface="Verdana"/>
              </a:rPr>
              <a:t>úteis</a:t>
            </a:r>
            <a:r>
              <a:rPr lang="en-US" sz="2000">
                <a:latin typeface="Verdana"/>
                <a:ea typeface="Verdana"/>
              </a:rPr>
              <a:t> </a:t>
            </a:r>
            <a:r>
              <a:rPr lang="en-US" sz="2000" err="1">
                <a:latin typeface="Verdana"/>
                <a:ea typeface="Verdana"/>
              </a:rPr>
              <a:t>ao</a:t>
            </a:r>
            <a:r>
              <a:rPr lang="en-US" sz="2000">
                <a:latin typeface="Verdana"/>
                <a:ea typeface="Verdana"/>
              </a:rPr>
              <a:t> </a:t>
            </a:r>
            <a:r>
              <a:rPr lang="en-US" sz="2000" err="1">
                <a:latin typeface="Verdana"/>
                <a:ea typeface="Verdana"/>
              </a:rPr>
              <a:t>gerir</a:t>
            </a:r>
            <a:r>
              <a:rPr lang="en-US" sz="2000">
                <a:latin typeface="Verdana"/>
                <a:ea typeface="Verdana"/>
              </a:rPr>
              <a:t> </a:t>
            </a:r>
            <a:r>
              <a:rPr lang="en-US" sz="2000" err="1">
                <a:latin typeface="Verdana"/>
                <a:ea typeface="Verdana"/>
              </a:rPr>
              <a:t>coleções</a:t>
            </a:r>
            <a:r>
              <a:rPr lang="en-US" sz="2000">
                <a:latin typeface="Verdana"/>
                <a:ea typeface="Verdana"/>
              </a:rPr>
              <a:t> </a:t>
            </a:r>
            <a:r>
              <a:rPr lang="en-US" sz="2000" err="1">
                <a:latin typeface="Verdana"/>
                <a:ea typeface="Verdana"/>
              </a:rPr>
              <a:t>maiores</a:t>
            </a:r>
            <a:r>
              <a:rPr lang="en-US" sz="2000">
                <a:latin typeface="Verdana"/>
                <a:ea typeface="Verdana"/>
              </a:rPr>
              <a:t> de </a:t>
            </a:r>
            <a:r>
              <a:rPr lang="en-US" sz="2000" err="1">
                <a:latin typeface="Verdana"/>
                <a:ea typeface="Verdana"/>
              </a:rPr>
              <a:t>arquivos</a:t>
            </a:r>
            <a:r>
              <a:rPr lang="en-US" sz="2000">
                <a:latin typeface="Verdana"/>
                <a:ea typeface="Verdana"/>
              </a:rPr>
              <a:t> Java.</a:t>
            </a:r>
            <a:endParaRPr lang="en-US" sz="2000"/>
          </a:p>
          <a:p>
            <a:pPr>
              <a:buNone/>
            </a:pPr>
            <a:br>
              <a:rPr lang="en-US"/>
            </a:br>
            <a:endParaRPr lang="en-US"/>
          </a:p>
          <a:p>
            <a:pPr>
              <a:buNone/>
            </a:pPr>
            <a:endParaRPr lang="en-US" sz="1100">
              <a:solidFill>
                <a:srgbClr val="FF0000"/>
              </a:solidFill>
              <a:latin typeface="Consolas"/>
            </a:endParaRPr>
          </a:p>
          <a:p>
            <a:pPr marL="0" indent="0">
              <a:buNone/>
            </a:pPr>
            <a:br>
              <a:rPr lang="en-US"/>
            </a:br>
            <a:br>
              <a:rPr lang="en-US"/>
            </a:br>
            <a:endParaRPr lang="en-US">
              <a:solidFill>
                <a:srgbClr val="FF0000"/>
              </a:solidFill>
            </a:endParaRPr>
          </a:p>
          <a:p>
            <a:endParaRPr lang="en-US" sz="2000">
              <a:solidFill>
                <a:srgbClr val="FF0000"/>
              </a:solidFill>
              <a:latin typeface="Verdana"/>
              <a:ea typeface="Verdana"/>
            </a:endParaRP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080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8B6BB-BFF6-D3AA-7261-D6A2F9C08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err="1">
                <a:latin typeface="Segoe UI"/>
                <a:cs typeface="Segoe UI"/>
              </a:rPr>
              <a:t>Instalação</a:t>
            </a:r>
            <a:r>
              <a:rPr lang="en-US" sz="4000">
                <a:latin typeface="Segoe UI"/>
                <a:cs typeface="Segoe UI"/>
              </a:rPr>
              <a:t> Java</a:t>
            </a:r>
            <a:endParaRPr lang="en-US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65F3B8-D34F-B795-8EE7-A855554564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3953"/>
          </a:xfrm>
          <a:solidFill>
            <a:schemeClr val="bg1"/>
          </a:solidFill>
        </p:spPr>
        <p:txBody>
          <a:bodyPr vert="horz" lIns="91440" tIns="45720" rIns="91440" bIns="45720" rtlCol="0" anchor="t">
            <a:noAutofit/>
          </a:bodyPr>
          <a:lstStyle/>
          <a:p>
            <a:pPr>
              <a:buNone/>
            </a:pPr>
            <a:r>
              <a:rPr lang="en-US" sz="2000">
                <a:latin typeface="Verdana"/>
                <a:ea typeface="Verdana"/>
              </a:rPr>
              <a:t>Em Java, </a:t>
            </a:r>
            <a:r>
              <a:rPr lang="en-US" sz="2000" err="1">
                <a:latin typeface="Verdana"/>
                <a:ea typeface="Verdana"/>
              </a:rPr>
              <a:t>cada</a:t>
            </a:r>
            <a:r>
              <a:rPr lang="en-US" sz="2000">
                <a:latin typeface="Verdana"/>
                <a:ea typeface="Verdana"/>
              </a:rPr>
              <a:t> </a:t>
            </a:r>
            <a:r>
              <a:rPr lang="en-US" sz="2000" err="1">
                <a:latin typeface="Verdana"/>
                <a:ea typeface="Verdana"/>
              </a:rPr>
              <a:t>aplicativo</a:t>
            </a:r>
            <a:r>
              <a:rPr lang="en-US" sz="2000">
                <a:latin typeface="Verdana"/>
                <a:ea typeface="Verdana"/>
              </a:rPr>
              <a:t> </a:t>
            </a:r>
            <a:r>
              <a:rPr lang="en-US" sz="2000" err="1">
                <a:latin typeface="Verdana"/>
                <a:ea typeface="Verdana"/>
              </a:rPr>
              <a:t>começa</a:t>
            </a:r>
            <a:r>
              <a:rPr lang="en-US" sz="2000">
                <a:latin typeface="Verdana"/>
                <a:ea typeface="Verdana"/>
              </a:rPr>
              <a:t> com um </a:t>
            </a:r>
            <a:r>
              <a:rPr lang="en-US" sz="2000" err="1">
                <a:latin typeface="Verdana"/>
                <a:ea typeface="Verdana"/>
              </a:rPr>
              <a:t>nome</a:t>
            </a:r>
            <a:r>
              <a:rPr lang="en-US" sz="2000">
                <a:latin typeface="Verdana"/>
                <a:ea typeface="Verdana"/>
              </a:rPr>
              <a:t> de </a:t>
            </a:r>
            <a:r>
              <a:rPr lang="en-US" sz="2000" err="1">
                <a:latin typeface="Verdana"/>
                <a:ea typeface="Verdana"/>
              </a:rPr>
              <a:t>classe</a:t>
            </a:r>
            <a:r>
              <a:rPr lang="en-US" sz="2000">
                <a:latin typeface="Verdana"/>
                <a:ea typeface="Verdana"/>
              </a:rPr>
              <a:t>, e </a:t>
            </a:r>
            <a:r>
              <a:rPr lang="en-US" sz="2000" err="1">
                <a:latin typeface="Verdana"/>
                <a:ea typeface="Verdana"/>
              </a:rPr>
              <a:t>essa</a:t>
            </a:r>
            <a:r>
              <a:rPr lang="en-US" sz="2000">
                <a:latin typeface="Verdana"/>
                <a:ea typeface="Verdana"/>
              </a:rPr>
              <a:t> </a:t>
            </a:r>
            <a:r>
              <a:rPr lang="en-US" sz="2000" err="1">
                <a:latin typeface="Verdana"/>
                <a:ea typeface="Verdana"/>
              </a:rPr>
              <a:t>classe</a:t>
            </a:r>
            <a:r>
              <a:rPr lang="en-US" sz="2000">
                <a:latin typeface="Verdana"/>
                <a:ea typeface="Verdana"/>
              </a:rPr>
              <a:t> </a:t>
            </a:r>
            <a:r>
              <a:rPr lang="en-US" sz="2000" err="1">
                <a:latin typeface="Verdana"/>
                <a:ea typeface="Verdana"/>
              </a:rPr>
              <a:t>deve</a:t>
            </a:r>
            <a:r>
              <a:rPr lang="en-US" sz="2000">
                <a:latin typeface="Verdana"/>
                <a:ea typeface="Verdana"/>
              </a:rPr>
              <a:t> </a:t>
            </a:r>
            <a:r>
              <a:rPr lang="en-US" sz="2000" err="1">
                <a:latin typeface="Verdana"/>
                <a:ea typeface="Verdana"/>
              </a:rPr>
              <a:t>corresponder</a:t>
            </a:r>
            <a:r>
              <a:rPr lang="en-US" sz="2000">
                <a:latin typeface="Verdana"/>
                <a:ea typeface="Verdana"/>
              </a:rPr>
              <a:t> </a:t>
            </a:r>
            <a:r>
              <a:rPr lang="en-US" sz="2000" err="1">
                <a:latin typeface="Verdana"/>
                <a:ea typeface="Verdana"/>
              </a:rPr>
              <a:t>ao</a:t>
            </a:r>
            <a:r>
              <a:rPr lang="en-US" sz="2000">
                <a:latin typeface="Verdana"/>
                <a:ea typeface="Verdana"/>
              </a:rPr>
              <a:t> </a:t>
            </a:r>
            <a:r>
              <a:rPr lang="en-US" sz="2000" err="1">
                <a:latin typeface="Verdana"/>
                <a:ea typeface="Verdana"/>
              </a:rPr>
              <a:t>nome</a:t>
            </a:r>
            <a:r>
              <a:rPr lang="en-US" sz="2000">
                <a:latin typeface="Verdana"/>
                <a:ea typeface="Verdana"/>
              </a:rPr>
              <a:t> do </a:t>
            </a:r>
            <a:r>
              <a:rPr lang="en-US" sz="2000" err="1">
                <a:latin typeface="Verdana"/>
                <a:ea typeface="Verdana"/>
              </a:rPr>
              <a:t>arquivo</a:t>
            </a:r>
            <a:r>
              <a:rPr lang="en-US" sz="2000">
                <a:latin typeface="Verdana"/>
                <a:ea typeface="Verdana"/>
              </a:rPr>
              <a:t>.</a:t>
            </a:r>
          </a:p>
          <a:p>
            <a:pPr>
              <a:buNone/>
            </a:pPr>
            <a:r>
              <a:rPr lang="en-US" sz="2000">
                <a:latin typeface="Verdana"/>
                <a:ea typeface="Verdana"/>
              </a:rPr>
              <a:t>Vamos </a:t>
            </a:r>
            <a:r>
              <a:rPr lang="en-US" sz="2000" err="1">
                <a:latin typeface="Verdana"/>
                <a:ea typeface="Verdana"/>
              </a:rPr>
              <a:t>criar</a:t>
            </a:r>
            <a:r>
              <a:rPr lang="en-US" sz="2000">
                <a:latin typeface="Verdana"/>
                <a:ea typeface="Verdana"/>
              </a:rPr>
              <a:t> o </a:t>
            </a:r>
            <a:r>
              <a:rPr lang="en-US" sz="2000" err="1">
                <a:latin typeface="Verdana"/>
                <a:ea typeface="Verdana"/>
              </a:rPr>
              <a:t>nosso</a:t>
            </a:r>
            <a:r>
              <a:rPr lang="en-US" sz="2000">
                <a:latin typeface="Verdana"/>
                <a:ea typeface="Verdana"/>
              </a:rPr>
              <a:t> </a:t>
            </a:r>
            <a:r>
              <a:rPr lang="en-US" sz="2000" err="1">
                <a:latin typeface="Verdana"/>
                <a:ea typeface="Verdana"/>
              </a:rPr>
              <a:t>primeiro</a:t>
            </a:r>
            <a:r>
              <a:rPr lang="en-US" sz="2000">
                <a:latin typeface="Verdana"/>
                <a:ea typeface="Verdana"/>
              </a:rPr>
              <a:t> </a:t>
            </a:r>
            <a:r>
              <a:rPr lang="en-US" sz="2000" err="1">
                <a:latin typeface="Verdana"/>
                <a:ea typeface="Verdana"/>
              </a:rPr>
              <a:t>arquivo</a:t>
            </a:r>
            <a:r>
              <a:rPr lang="en-US" sz="2000">
                <a:latin typeface="Verdana"/>
                <a:ea typeface="Verdana"/>
              </a:rPr>
              <a:t> Java, </a:t>
            </a:r>
            <a:r>
              <a:rPr lang="en-US" sz="2000" err="1">
                <a:latin typeface="Verdana"/>
                <a:ea typeface="Verdana"/>
              </a:rPr>
              <a:t>chamado</a:t>
            </a:r>
            <a:r>
              <a:rPr lang="en-US" sz="2000">
                <a:latin typeface="Verdana"/>
                <a:ea typeface="Verdana"/>
              </a:rPr>
              <a:t> primeiro.java.</a:t>
            </a:r>
          </a:p>
          <a:p>
            <a:pPr>
              <a:buNone/>
            </a:pPr>
            <a:r>
              <a:rPr lang="en-US" sz="2000">
                <a:latin typeface="Verdana"/>
                <a:ea typeface="Verdana"/>
              </a:rPr>
              <a:t>O </a:t>
            </a:r>
            <a:r>
              <a:rPr lang="en-US" sz="2000" err="1">
                <a:latin typeface="Verdana"/>
                <a:ea typeface="Verdana"/>
              </a:rPr>
              <a:t>arquivo</a:t>
            </a:r>
            <a:r>
              <a:rPr lang="en-US" sz="2000">
                <a:latin typeface="Verdana"/>
                <a:ea typeface="Verdana"/>
              </a:rPr>
              <a:t> </a:t>
            </a:r>
            <a:r>
              <a:rPr lang="en-US" sz="2000" err="1">
                <a:latin typeface="Verdana"/>
                <a:ea typeface="Verdana"/>
              </a:rPr>
              <a:t>deve</a:t>
            </a:r>
            <a:r>
              <a:rPr lang="en-US" sz="2000">
                <a:latin typeface="Verdana"/>
                <a:ea typeface="Verdana"/>
              </a:rPr>
              <a:t> </a:t>
            </a:r>
            <a:r>
              <a:rPr lang="en-US" sz="2000" err="1">
                <a:latin typeface="Verdana"/>
                <a:ea typeface="Verdana"/>
              </a:rPr>
              <a:t>conter</a:t>
            </a:r>
            <a:r>
              <a:rPr lang="en-US" sz="2000">
                <a:latin typeface="Verdana"/>
                <a:ea typeface="Verdana"/>
              </a:rPr>
              <a:t> </a:t>
            </a:r>
            <a:r>
              <a:rPr lang="en-US" sz="2000" err="1">
                <a:latin typeface="Verdana"/>
                <a:ea typeface="Verdana"/>
              </a:rPr>
              <a:t>uma</a:t>
            </a:r>
            <a:r>
              <a:rPr lang="en-US" sz="2000">
                <a:latin typeface="Verdana"/>
                <a:ea typeface="Verdana"/>
              </a:rPr>
              <a:t> </a:t>
            </a:r>
            <a:r>
              <a:rPr lang="en-US" sz="2000" err="1">
                <a:latin typeface="Verdana"/>
                <a:ea typeface="Verdana"/>
              </a:rPr>
              <a:t>mensagem</a:t>
            </a:r>
            <a:r>
              <a:rPr lang="en-US" sz="2000">
                <a:latin typeface="Verdana"/>
                <a:ea typeface="Verdana"/>
              </a:rPr>
              <a:t> "Olá Mundo!", que é </a:t>
            </a:r>
            <a:r>
              <a:rPr lang="en-US" sz="2000" err="1">
                <a:latin typeface="Verdana"/>
                <a:ea typeface="Verdana"/>
              </a:rPr>
              <a:t>escrita</a:t>
            </a:r>
            <a:r>
              <a:rPr lang="en-US" sz="2000">
                <a:latin typeface="Verdana"/>
                <a:ea typeface="Verdana"/>
              </a:rPr>
              <a:t> com o </a:t>
            </a:r>
            <a:r>
              <a:rPr lang="en-US" sz="2000" err="1">
                <a:latin typeface="Verdana"/>
                <a:ea typeface="Verdana"/>
              </a:rPr>
              <a:t>seguinte</a:t>
            </a:r>
            <a:r>
              <a:rPr lang="en-US" sz="2000">
                <a:latin typeface="Verdana"/>
                <a:ea typeface="Verdana"/>
              </a:rPr>
              <a:t> </a:t>
            </a:r>
            <a:r>
              <a:rPr lang="en-US" sz="2000" err="1">
                <a:latin typeface="Verdana"/>
                <a:ea typeface="Verdana"/>
              </a:rPr>
              <a:t>código</a:t>
            </a:r>
            <a:r>
              <a:rPr lang="en-US" sz="2000">
                <a:latin typeface="Verdana"/>
                <a:ea typeface="Verdana"/>
              </a:rPr>
              <a:t> (</a:t>
            </a:r>
            <a:r>
              <a:rPr lang="en-US" sz="2000" err="1">
                <a:latin typeface="Verdana"/>
                <a:ea typeface="Verdana"/>
              </a:rPr>
              <a:t>mais</a:t>
            </a:r>
            <a:r>
              <a:rPr lang="en-US" sz="2000">
                <a:latin typeface="Verdana"/>
                <a:ea typeface="Verdana"/>
              </a:rPr>
              <a:t> </a:t>
            </a:r>
            <a:r>
              <a:rPr lang="en-US" sz="2000" err="1">
                <a:latin typeface="Verdana"/>
                <a:ea typeface="Verdana"/>
              </a:rPr>
              <a:t>tarde</a:t>
            </a:r>
            <a:r>
              <a:rPr lang="en-US" sz="2000">
                <a:latin typeface="Verdana"/>
                <a:ea typeface="Verdana"/>
              </a:rPr>
              <a:t> </a:t>
            </a:r>
            <a:r>
              <a:rPr lang="en-US" sz="2000" err="1">
                <a:latin typeface="Verdana"/>
                <a:ea typeface="Verdana"/>
              </a:rPr>
              <a:t>será</a:t>
            </a:r>
            <a:r>
              <a:rPr lang="en-US" sz="2000">
                <a:latin typeface="Verdana"/>
                <a:ea typeface="Verdana"/>
              </a:rPr>
              <a:t> </a:t>
            </a:r>
            <a:r>
              <a:rPr lang="en-US" sz="2000" err="1">
                <a:latin typeface="Verdana"/>
                <a:ea typeface="Verdana"/>
              </a:rPr>
              <a:t>explicada</a:t>
            </a:r>
            <a:r>
              <a:rPr lang="en-US" sz="2000">
                <a:latin typeface="Verdana"/>
                <a:ea typeface="Verdana"/>
              </a:rPr>
              <a:t> a </a:t>
            </a:r>
            <a:r>
              <a:rPr lang="en-US" sz="2000" err="1">
                <a:latin typeface="Verdana"/>
                <a:ea typeface="Verdana"/>
              </a:rPr>
              <a:t>sintaxe</a:t>
            </a:r>
            <a:r>
              <a:rPr lang="en-US" sz="2000">
                <a:latin typeface="Verdana"/>
                <a:ea typeface="Verdana"/>
              </a:rPr>
              <a:t>):</a:t>
            </a:r>
            <a:endParaRPr lang="en-US" sz="2000"/>
          </a:p>
          <a:p>
            <a:pPr>
              <a:buNone/>
            </a:pPr>
            <a:endParaRPr lang="en-US" sz="2000">
              <a:latin typeface="Verdana"/>
              <a:ea typeface="Verdana"/>
            </a:endParaRPr>
          </a:p>
          <a:p>
            <a:pPr>
              <a:buNone/>
            </a:pPr>
            <a:r>
              <a:rPr lang="en-US">
                <a:solidFill>
                  <a:srgbClr val="0077AA"/>
                </a:solidFill>
                <a:latin typeface="Consolas"/>
                <a:ea typeface="Verdana"/>
              </a:rPr>
              <a:t>public</a:t>
            </a:r>
            <a:r>
              <a:rPr lang="en-US">
                <a:latin typeface="Consolas"/>
                <a:ea typeface="Verdana"/>
              </a:rPr>
              <a:t> </a:t>
            </a:r>
            <a:r>
              <a:rPr lang="en-US">
                <a:solidFill>
                  <a:srgbClr val="0077AA"/>
                </a:solidFill>
                <a:latin typeface="Consolas"/>
                <a:ea typeface="Verdana"/>
              </a:rPr>
              <a:t>class</a:t>
            </a:r>
            <a:r>
              <a:rPr lang="en-US">
                <a:latin typeface="Consolas"/>
                <a:ea typeface="Verdana"/>
              </a:rPr>
              <a:t> </a:t>
            </a:r>
            <a:r>
              <a:rPr lang="en-US" err="1">
                <a:solidFill>
                  <a:srgbClr val="000000"/>
                </a:solidFill>
                <a:latin typeface="Consolas"/>
                <a:ea typeface="Verdana"/>
              </a:rPr>
              <a:t>primeiro</a:t>
            </a:r>
            <a:r>
              <a:rPr lang="en-US">
                <a:solidFill>
                  <a:srgbClr val="DD4A68"/>
                </a:solidFill>
                <a:latin typeface="Consolas"/>
                <a:ea typeface="Verdana"/>
              </a:rPr>
              <a:t> </a:t>
            </a:r>
            <a:r>
              <a:rPr lang="en-US">
                <a:solidFill>
                  <a:srgbClr val="999999"/>
                </a:solidFill>
                <a:latin typeface="Consolas"/>
                <a:ea typeface="Verdana"/>
              </a:rPr>
              <a:t>{</a:t>
            </a:r>
            <a:r>
              <a:rPr lang="en-US">
                <a:latin typeface="Consolas"/>
                <a:ea typeface="Verdana"/>
              </a:rPr>
              <a:t>
  </a:t>
            </a:r>
            <a:r>
              <a:rPr lang="en-US">
                <a:solidFill>
                  <a:srgbClr val="0077AA"/>
                </a:solidFill>
                <a:latin typeface="Consolas"/>
                <a:ea typeface="Verdana"/>
              </a:rPr>
              <a:t>public</a:t>
            </a:r>
            <a:r>
              <a:rPr lang="en-US">
                <a:latin typeface="Consolas"/>
                <a:ea typeface="Verdana"/>
              </a:rPr>
              <a:t> </a:t>
            </a:r>
            <a:r>
              <a:rPr lang="en-US">
                <a:solidFill>
                  <a:srgbClr val="0077AA"/>
                </a:solidFill>
                <a:latin typeface="Consolas"/>
                <a:ea typeface="Verdana"/>
              </a:rPr>
              <a:t>static</a:t>
            </a:r>
            <a:r>
              <a:rPr lang="en-US">
                <a:latin typeface="Consolas"/>
                <a:ea typeface="Verdana"/>
              </a:rPr>
              <a:t> </a:t>
            </a:r>
            <a:r>
              <a:rPr lang="en-US">
                <a:solidFill>
                  <a:srgbClr val="0077AA"/>
                </a:solidFill>
                <a:latin typeface="Consolas"/>
                <a:ea typeface="Verdana"/>
              </a:rPr>
              <a:t>void</a:t>
            </a:r>
            <a:r>
              <a:rPr lang="en-US">
                <a:latin typeface="Consolas"/>
                <a:ea typeface="Verdana"/>
              </a:rPr>
              <a:t> </a:t>
            </a:r>
            <a:r>
              <a:rPr lang="en-US">
                <a:solidFill>
                  <a:srgbClr val="DD4A68"/>
                </a:solidFill>
                <a:latin typeface="Consolas"/>
                <a:ea typeface="Verdana"/>
              </a:rPr>
              <a:t>main</a:t>
            </a:r>
            <a:r>
              <a:rPr lang="en-US">
                <a:solidFill>
                  <a:srgbClr val="999999"/>
                </a:solidFill>
                <a:latin typeface="Consolas"/>
                <a:ea typeface="Verdana"/>
              </a:rPr>
              <a:t>(</a:t>
            </a:r>
            <a:r>
              <a:rPr lang="en-US">
                <a:solidFill>
                  <a:srgbClr val="DD4A68"/>
                </a:solidFill>
                <a:latin typeface="Consolas"/>
                <a:ea typeface="Verdana"/>
              </a:rPr>
              <a:t>String</a:t>
            </a:r>
            <a:r>
              <a:rPr lang="en-US">
                <a:solidFill>
                  <a:srgbClr val="999999"/>
                </a:solidFill>
                <a:latin typeface="Consolas"/>
                <a:ea typeface="Verdana"/>
              </a:rPr>
              <a:t>[]</a:t>
            </a:r>
            <a:r>
              <a:rPr lang="en-US">
                <a:latin typeface="Consolas"/>
                <a:ea typeface="Verdana"/>
              </a:rPr>
              <a:t> </a:t>
            </a:r>
            <a:r>
              <a:rPr lang="en-US" err="1">
                <a:latin typeface="Consolas"/>
                <a:ea typeface="Verdana"/>
              </a:rPr>
              <a:t>args</a:t>
            </a:r>
            <a:r>
              <a:rPr lang="en-US">
                <a:solidFill>
                  <a:srgbClr val="999999"/>
                </a:solidFill>
                <a:latin typeface="Consolas"/>
                <a:ea typeface="Verdana"/>
              </a:rPr>
              <a:t>)</a:t>
            </a:r>
            <a:r>
              <a:rPr lang="en-US">
                <a:latin typeface="Consolas"/>
                <a:ea typeface="Verdana"/>
              </a:rPr>
              <a:t> </a:t>
            </a:r>
            <a:r>
              <a:rPr lang="en-US">
                <a:solidFill>
                  <a:srgbClr val="999999"/>
                </a:solidFill>
                <a:latin typeface="Consolas"/>
                <a:ea typeface="Verdana"/>
              </a:rPr>
              <a:t>{</a:t>
            </a:r>
            <a:r>
              <a:rPr lang="en-US">
                <a:latin typeface="Consolas"/>
                <a:ea typeface="Verdana"/>
              </a:rPr>
              <a:t>
    </a:t>
            </a:r>
            <a:r>
              <a:rPr lang="en-US" err="1">
                <a:solidFill>
                  <a:srgbClr val="DD4A68"/>
                </a:solidFill>
                <a:latin typeface="Consolas"/>
                <a:ea typeface="Verdana"/>
              </a:rPr>
              <a:t>System</a:t>
            </a:r>
            <a:r>
              <a:rPr lang="en-US" err="1">
                <a:solidFill>
                  <a:srgbClr val="999999"/>
                </a:solidFill>
                <a:latin typeface="Consolas"/>
                <a:ea typeface="Verdana"/>
              </a:rPr>
              <a:t>.</a:t>
            </a:r>
            <a:r>
              <a:rPr lang="en-US" err="1">
                <a:latin typeface="Consolas"/>
                <a:ea typeface="Verdana"/>
              </a:rPr>
              <a:t>out</a:t>
            </a:r>
            <a:r>
              <a:rPr lang="en-US" err="1">
                <a:solidFill>
                  <a:srgbClr val="999999"/>
                </a:solidFill>
                <a:latin typeface="Consolas"/>
                <a:ea typeface="Verdana"/>
              </a:rPr>
              <a:t>.</a:t>
            </a:r>
            <a:r>
              <a:rPr lang="en-US" err="1">
                <a:solidFill>
                  <a:srgbClr val="DD4A68"/>
                </a:solidFill>
                <a:latin typeface="Consolas"/>
                <a:ea typeface="Verdana"/>
              </a:rPr>
              <a:t>println</a:t>
            </a:r>
            <a:r>
              <a:rPr lang="en-US">
                <a:solidFill>
                  <a:srgbClr val="999999"/>
                </a:solidFill>
                <a:latin typeface="Consolas"/>
                <a:ea typeface="Verdana"/>
              </a:rPr>
              <a:t>(</a:t>
            </a:r>
            <a:r>
              <a:rPr lang="en-US">
                <a:solidFill>
                  <a:srgbClr val="669900"/>
                </a:solidFill>
                <a:latin typeface="Consolas"/>
                <a:ea typeface="Verdana"/>
              </a:rPr>
              <a:t>"Olá Mundo!"</a:t>
            </a:r>
            <a:r>
              <a:rPr lang="en-US">
                <a:solidFill>
                  <a:srgbClr val="999999"/>
                </a:solidFill>
                <a:latin typeface="Consolas"/>
                <a:ea typeface="Verdana"/>
              </a:rPr>
              <a:t>);</a:t>
            </a:r>
            <a:r>
              <a:rPr lang="en-US">
                <a:latin typeface="Consolas"/>
                <a:ea typeface="Verdana"/>
              </a:rPr>
              <a:t>
  </a:t>
            </a:r>
            <a:r>
              <a:rPr lang="en-US">
                <a:solidFill>
                  <a:srgbClr val="999999"/>
                </a:solidFill>
                <a:latin typeface="Consolas"/>
                <a:ea typeface="Verdana"/>
              </a:rPr>
              <a:t>}</a:t>
            </a:r>
            <a:r>
              <a:rPr lang="en-US">
                <a:latin typeface="Consolas"/>
                <a:ea typeface="Verdana"/>
              </a:rPr>
              <a:t>
</a:t>
            </a:r>
            <a:r>
              <a:rPr lang="en-US">
                <a:solidFill>
                  <a:srgbClr val="999999"/>
                </a:solidFill>
                <a:latin typeface="Consolas"/>
                <a:ea typeface="Verdana"/>
              </a:rPr>
              <a:t>}</a:t>
            </a:r>
            <a:endParaRPr lang="en-US"/>
          </a:p>
          <a:p>
            <a:pPr>
              <a:buNone/>
            </a:pPr>
            <a:br>
              <a:rPr lang="en-US"/>
            </a:br>
            <a:endParaRPr lang="en-US"/>
          </a:p>
          <a:p>
            <a:pPr>
              <a:buNone/>
            </a:pPr>
            <a:endParaRPr lang="en-US" sz="1100">
              <a:solidFill>
                <a:srgbClr val="FF0000"/>
              </a:solidFill>
              <a:latin typeface="Consolas"/>
            </a:endParaRPr>
          </a:p>
          <a:p>
            <a:pPr marL="0" indent="0">
              <a:buNone/>
            </a:pPr>
            <a:br>
              <a:rPr lang="en-US"/>
            </a:br>
            <a:br>
              <a:rPr lang="en-US"/>
            </a:br>
            <a:endParaRPr lang="en-US">
              <a:solidFill>
                <a:srgbClr val="FF0000"/>
              </a:solidFill>
            </a:endParaRPr>
          </a:p>
          <a:p>
            <a:endParaRPr lang="en-US" sz="2000">
              <a:solidFill>
                <a:srgbClr val="FF0000"/>
              </a:solidFill>
              <a:latin typeface="Verdana"/>
              <a:ea typeface="Verdana"/>
            </a:endParaRP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8077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8B6BB-BFF6-D3AA-7261-D6A2F9C08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err="1">
                <a:latin typeface="Segoe UI"/>
                <a:cs typeface="Segoe UI"/>
              </a:rPr>
              <a:t>Explicação</a:t>
            </a:r>
            <a:r>
              <a:rPr lang="en-US" sz="4000">
                <a:latin typeface="Segoe UI"/>
                <a:cs typeface="Segoe UI"/>
              </a:rPr>
              <a:t> do </a:t>
            </a:r>
            <a:r>
              <a:rPr lang="en-US" sz="4000" err="1">
                <a:latin typeface="Segoe UI"/>
                <a:cs typeface="Segoe UI"/>
              </a:rPr>
              <a:t>exemplo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65F3B8-D34F-B795-8EE7-A855554564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3953"/>
          </a:xfrm>
          <a:solidFill>
            <a:schemeClr val="bg1"/>
          </a:solidFill>
        </p:spPr>
        <p:txBody>
          <a:bodyPr vert="horz" lIns="91440" tIns="45720" rIns="91440" bIns="45720" rtlCol="0" anchor="t">
            <a:noAutofit/>
          </a:bodyPr>
          <a:lstStyle/>
          <a:p>
            <a:pPr marL="342900" indent="-342900"/>
            <a:r>
              <a:rPr lang="en-US" sz="2400">
                <a:latin typeface="Verdana"/>
                <a:ea typeface="Verdana"/>
              </a:rPr>
              <a:t>O </a:t>
            </a:r>
            <a:r>
              <a:rPr lang="en-US" sz="2400" err="1">
                <a:latin typeface="Verdana"/>
                <a:ea typeface="Verdana"/>
              </a:rPr>
              <a:t>nome</a:t>
            </a:r>
            <a:r>
              <a:rPr lang="en-US" sz="2400">
                <a:latin typeface="Verdana"/>
                <a:ea typeface="Verdana"/>
              </a:rPr>
              <a:t> das classes </a:t>
            </a:r>
            <a:r>
              <a:rPr lang="en-US" sz="2400" err="1">
                <a:latin typeface="Verdana"/>
                <a:ea typeface="Verdana"/>
              </a:rPr>
              <a:t>deve</a:t>
            </a:r>
            <a:r>
              <a:rPr lang="en-US" sz="2400">
                <a:latin typeface="Verdana"/>
                <a:ea typeface="Verdana"/>
              </a:rPr>
              <a:t> </a:t>
            </a:r>
            <a:r>
              <a:rPr lang="en-US" sz="2400" err="1">
                <a:latin typeface="Verdana"/>
                <a:ea typeface="Verdana"/>
              </a:rPr>
              <a:t>começar</a:t>
            </a:r>
            <a:r>
              <a:rPr lang="en-US" sz="2400">
                <a:latin typeface="Verdana"/>
                <a:ea typeface="Verdana"/>
              </a:rPr>
              <a:t> </a:t>
            </a:r>
            <a:r>
              <a:rPr lang="en-US" sz="2400" err="1">
                <a:latin typeface="Verdana"/>
                <a:ea typeface="Verdana"/>
              </a:rPr>
              <a:t>por</a:t>
            </a:r>
            <a:r>
              <a:rPr lang="en-US" sz="2400">
                <a:latin typeface="Verdana"/>
                <a:ea typeface="Verdana"/>
              </a:rPr>
              <a:t> </a:t>
            </a:r>
            <a:r>
              <a:rPr lang="en-US" sz="2400" err="1">
                <a:latin typeface="Verdana"/>
                <a:ea typeface="Verdana"/>
              </a:rPr>
              <a:t>maiúscula</a:t>
            </a:r>
            <a:r>
              <a:rPr lang="en-US" sz="2400">
                <a:latin typeface="Verdana"/>
                <a:ea typeface="Verdana"/>
              </a:rPr>
              <a:t> (</a:t>
            </a:r>
            <a:r>
              <a:rPr lang="en-US" sz="2400" err="1">
                <a:latin typeface="Verdana"/>
                <a:ea typeface="Verdana"/>
              </a:rPr>
              <a:t>OlaMundo</a:t>
            </a:r>
            <a:r>
              <a:rPr lang="en-US" sz="2400">
                <a:latin typeface="Verdana"/>
                <a:ea typeface="Verdana"/>
              </a:rPr>
              <a:t>)</a:t>
            </a:r>
          </a:p>
          <a:p>
            <a:pPr marL="342900" indent="-342900"/>
            <a:r>
              <a:rPr lang="en-US" sz="2400">
                <a:latin typeface="Verdana"/>
                <a:ea typeface="Verdana"/>
              </a:rPr>
              <a:t>A </a:t>
            </a:r>
            <a:r>
              <a:rPr lang="en-US" sz="2400" err="1">
                <a:latin typeface="Verdana"/>
                <a:ea typeface="Verdana"/>
              </a:rPr>
              <a:t>sintaxe</a:t>
            </a:r>
            <a:r>
              <a:rPr lang="en-US" sz="2400">
                <a:latin typeface="Verdana"/>
                <a:ea typeface="Verdana"/>
              </a:rPr>
              <a:t> Java é case-sensitive (</a:t>
            </a:r>
            <a:r>
              <a:rPr lang="en-US" sz="2400" err="1">
                <a:latin typeface="Verdana"/>
                <a:ea typeface="Verdana"/>
              </a:rPr>
              <a:t>OlaMundo</a:t>
            </a:r>
            <a:r>
              <a:rPr lang="en-US" sz="2400">
                <a:latin typeface="Verdana"/>
                <a:ea typeface="Verdana"/>
              </a:rPr>
              <a:t> é </a:t>
            </a:r>
            <a:r>
              <a:rPr lang="en-US" sz="2400" err="1">
                <a:latin typeface="Verdana"/>
                <a:ea typeface="Verdana"/>
              </a:rPr>
              <a:t>diferente</a:t>
            </a:r>
            <a:r>
              <a:rPr lang="en-US" sz="2400">
                <a:latin typeface="Verdana"/>
                <a:ea typeface="Verdana"/>
              </a:rPr>
              <a:t> de </a:t>
            </a:r>
            <a:r>
              <a:rPr lang="en-US" sz="2400" err="1">
                <a:latin typeface="Verdana"/>
                <a:ea typeface="Verdana"/>
              </a:rPr>
              <a:t>Olamundo</a:t>
            </a:r>
            <a:r>
              <a:rPr lang="en-US" sz="2400">
                <a:latin typeface="Verdana"/>
                <a:ea typeface="Verdana"/>
              </a:rPr>
              <a:t>)</a:t>
            </a:r>
          </a:p>
          <a:p>
            <a:pPr marL="342900" indent="-342900"/>
            <a:r>
              <a:rPr lang="en-US" sz="2400">
                <a:latin typeface="Verdana"/>
                <a:ea typeface="Verdana"/>
              </a:rPr>
              <a:t>O </a:t>
            </a:r>
            <a:r>
              <a:rPr lang="en-US" sz="2400" err="1">
                <a:latin typeface="Verdana"/>
                <a:ea typeface="Verdana"/>
              </a:rPr>
              <a:t>nome</a:t>
            </a:r>
            <a:r>
              <a:rPr lang="en-US" sz="2400">
                <a:latin typeface="Verdana"/>
                <a:ea typeface="Verdana"/>
              </a:rPr>
              <a:t> da class </a:t>
            </a:r>
            <a:r>
              <a:rPr lang="en-US" sz="2400" err="1">
                <a:latin typeface="Verdana"/>
                <a:ea typeface="Verdana"/>
              </a:rPr>
              <a:t>deve</a:t>
            </a:r>
            <a:r>
              <a:rPr lang="en-US" sz="2400">
                <a:latin typeface="Verdana"/>
                <a:ea typeface="Verdana"/>
              </a:rPr>
              <a:t> ser </a:t>
            </a:r>
            <a:r>
              <a:rPr lang="en-US" sz="2400" err="1">
                <a:latin typeface="Verdana"/>
                <a:ea typeface="Verdana"/>
              </a:rPr>
              <a:t>igual</a:t>
            </a:r>
            <a:r>
              <a:rPr lang="en-US" sz="2400">
                <a:latin typeface="Verdana"/>
                <a:ea typeface="Verdana"/>
              </a:rPr>
              <a:t> </a:t>
            </a:r>
            <a:r>
              <a:rPr lang="en-US" sz="2400" err="1">
                <a:latin typeface="Verdana"/>
                <a:ea typeface="Verdana"/>
              </a:rPr>
              <a:t>ao</a:t>
            </a:r>
            <a:r>
              <a:rPr lang="en-US" sz="2400">
                <a:latin typeface="Verdana"/>
                <a:ea typeface="Verdana"/>
              </a:rPr>
              <a:t> do </a:t>
            </a:r>
            <a:r>
              <a:rPr lang="en-US" sz="2400" err="1">
                <a:latin typeface="Verdana"/>
                <a:ea typeface="Verdana"/>
              </a:rPr>
              <a:t>ficheiro</a:t>
            </a:r>
            <a:r>
              <a:rPr lang="en-US" sz="2400">
                <a:latin typeface="Verdana"/>
                <a:ea typeface="Verdana"/>
              </a:rPr>
              <a:t> .java</a:t>
            </a:r>
          </a:p>
          <a:p>
            <a:pPr marL="342900" indent="-342900"/>
            <a:r>
              <a:rPr lang="en-US" sz="2400">
                <a:latin typeface="Verdana"/>
                <a:ea typeface="Verdana"/>
              </a:rPr>
              <a:t>O </a:t>
            </a:r>
            <a:r>
              <a:rPr lang="en-US" sz="2400" err="1">
                <a:solidFill>
                  <a:srgbClr val="000000"/>
                </a:solidFill>
                <a:latin typeface="Verdana"/>
                <a:ea typeface="Verdana"/>
              </a:rPr>
              <a:t>método</a:t>
            </a:r>
            <a:r>
              <a:rPr lang="en-US" sz="2400">
                <a:solidFill>
                  <a:srgbClr val="000000"/>
                </a:solidFill>
                <a:latin typeface="Verdana"/>
                <a:ea typeface="Verdana"/>
              </a:rPr>
              <a:t> </a:t>
            </a:r>
            <a:r>
              <a:rPr lang="en-US" sz="2400">
                <a:solidFill>
                  <a:srgbClr val="DC143C"/>
                </a:solidFill>
                <a:latin typeface="Consolas"/>
                <a:ea typeface="Verdana"/>
              </a:rPr>
              <a:t>main()</a:t>
            </a:r>
            <a:r>
              <a:rPr lang="en-US" sz="2400">
                <a:solidFill>
                  <a:srgbClr val="DC143C"/>
                </a:solidFill>
                <a:latin typeface="Verdana"/>
                <a:ea typeface="Verdana"/>
              </a:rPr>
              <a:t> </a:t>
            </a:r>
            <a:r>
              <a:rPr lang="en-US" sz="2400">
                <a:latin typeface="Verdana"/>
                <a:ea typeface="Verdana"/>
              </a:rPr>
              <a:t>é </a:t>
            </a:r>
            <a:r>
              <a:rPr lang="en-US" sz="2400" err="1">
                <a:latin typeface="Verdana"/>
                <a:ea typeface="Verdana"/>
              </a:rPr>
              <a:t>necessário</a:t>
            </a:r>
            <a:r>
              <a:rPr lang="en-US" sz="2400">
                <a:latin typeface="Verdana"/>
                <a:ea typeface="Verdana"/>
              </a:rPr>
              <a:t> </a:t>
            </a:r>
            <a:r>
              <a:rPr lang="en-US" sz="2400" err="1">
                <a:latin typeface="Verdana"/>
                <a:ea typeface="Verdana"/>
              </a:rPr>
              <a:t>em</a:t>
            </a:r>
            <a:r>
              <a:rPr lang="en-US" sz="2400">
                <a:latin typeface="Verdana"/>
                <a:ea typeface="Verdana"/>
              </a:rPr>
              <a:t> </a:t>
            </a:r>
            <a:r>
              <a:rPr lang="en-US" sz="2400" err="1">
                <a:latin typeface="Verdana"/>
                <a:ea typeface="Verdana"/>
              </a:rPr>
              <a:t>todos</a:t>
            </a:r>
            <a:r>
              <a:rPr lang="en-US" sz="2400">
                <a:latin typeface="Verdana"/>
                <a:ea typeface="Verdana"/>
              </a:rPr>
              <a:t> </a:t>
            </a:r>
            <a:r>
              <a:rPr lang="en-US" sz="2400" err="1">
                <a:latin typeface="Verdana"/>
                <a:ea typeface="Verdana"/>
              </a:rPr>
              <a:t>os</a:t>
            </a:r>
            <a:r>
              <a:rPr lang="en-US" sz="2400">
                <a:latin typeface="Verdana"/>
                <a:ea typeface="Verdana"/>
              </a:rPr>
              <a:t> </a:t>
            </a:r>
            <a:r>
              <a:rPr lang="en-US" sz="2400" err="1">
                <a:latin typeface="Verdana"/>
                <a:ea typeface="Verdana"/>
              </a:rPr>
              <a:t>programas</a:t>
            </a:r>
            <a:r>
              <a:rPr lang="en-US" sz="2400">
                <a:latin typeface="Verdana"/>
                <a:ea typeface="Verdana"/>
              </a:rPr>
              <a:t> Java.</a:t>
            </a:r>
          </a:p>
          <a:p>
            <a:pPr marL="342900" indent="-342900"/>
            <a:r>
              <a:rPr lang="en-US" sz="2400">
                <a:solidFill>
                  <a:srgbClr val="DC143C"/>
                </a:solidFill>
                <a:latin typeface="Consolas"/>
                <a:ea typeface="Verdana"/>
              </a:rPr>
              <a:t>System</a:t>
            </a:r>
            <a:r>
              <a:rPr lang="en-US" sz="2400">
                <a:solidFill>
                  <a:srgbClr val="DC143C"/>
                </a:solidFill>
                <a:latin typeface="Verdana"/>
                <a:ea typeface="Verdana"/>
              </a:rPr>
              <a:t> </a:t>
            </a:r>
            <a:r>
              <a:rPr lang="en-US" sz="2400">
                <a:latin typeface="Verdana"/>
                <a:ea typeface="Verdana"/>
              </a:rPr>
              <a:t>é </a:t>
            </a:r>
            <a:r>
              <a:rPr lang="en-US" sz="2400" err="1">
                <a:latin typeface="Verdana"/>
                <a:ea typeface="Verdana"/>
              </a:rPr>
              <a:t>uma</a:t>
            </a:r>
            <a:r>
              <a:rPr lang="en-US" sz="2400">
                <a:latin typeface="Verdana"/>
                <a:ea typeface="Verdana"/>
              </a:rPr>
              <a:t> </a:t>
            </a:r>
            <a:r>
              <a:rPr lang="en-US" sz="2400" err="1">
                <a:latin typeface="Verdana"/>
                <a:ea typeface="Verdana"/>
              </a:rPr>
              <a:t>classe</a:t>
            </a:r>
            <a:r>
              <a:rPr lang="en-US" sz="2400">
                <a:latin typeface="Verdana"/>
                <a:ea typeface="Verdana"/>
              </a:rPr>
              <a:t> Java interna que </a:t>
            </a:r>
            <a:r>
              <a:rPr lang="en-US" sz="2400" err="1">
                <a:latin typeface="Verdana"/>
                <a:ea typeface="Verdana"/>
              </a:rPr>
              <a:t>contém</a:t>
            </a:r>
            <a:r>
              <a:rPr lang="en-US" sz="2400">
                <a:latin typeface="Verdana"/>
                <a:ea typeface="Verdana"/>
              </a:rPr>
              <a:t> </a:t>
            </a:r>
            <a:r>
              <a:rPr lang="en-US" sz="2400" err="1">
                <a:latin typeface="Verdana"/>
                <a:ea typeface="Verdana"/>
              </a:rPr>
              <a:t>membros</a:t>
            </a:r>
            <a:r>
              <a:rPr lang="en-US" sz="2400">
                <a:latin typeface="Verdana"/>
                <a:ea typeface="Verdana"/>
              </a:rPr>
              <a:t> </a:t>
            </a:r>
            <a:r>
              <a:rPr lang="en-US" sz="2400" err="1">
                <a:latin typeface="Verdana"/>
                <a:ea typeface="Verdana"/>
              </a:rPr>
              <a:t>úteis</a:t>
            </a:r>
            <a:r>
              <a:rPr lang="en-US" sz="2400">
                <a:latin typeface="Verdana"/>
                <a:ea typeface="Verdana"/>
              </a:rPr>
              <a:t>, </a:t>
            </a:r>
            <a:r>
              <a:rPr lang="en-US" sz="2400" err="1">
                <a:latin typeface="Verdana"/>
                <a:ea typeface="Verdana"/>
              </a:rPr>
              <a:t>como</a:t>
            </a:r>
            <a:r>
              <a:rPr lang="en-US" sz="2400">
                <a:latin typeface="Verdana"/>
                <a:ea typeface="Verdana"/>
              </a:rPr>
              <a:t> </a:t>
            </a:r>
            <a:r>
              <a:rPr lang="en-US" sz="2400">
                <a:solidFill>
                  <a:srgbClr val="DC143C"/>
                </a:solidFill>
                <a:latin typeface="Consolas"/>
                <a:ea typeface="Verdana"/>
              </a:rPr>
              <a:t>out</a:t>
            </a:r>
            <a:r>
              <a:rPr lang="en-US" sz="2400">
                <a:latin typeface="Verdana"/>
                <a:ea typeface="Verdana"/>
              </a:rPr>
              <a:t>, que é a </a:t>
            </a:r>
            <a:r>
              <a:rPr lang="en-US" sz="2400" err="1">
                <a:latin typeface="Verdana"/>
                <a:ea typeface="Verdana"/>
              </a:rPr>
              <a:t>abreviação</a:t>
            </a:r>
            <a:r>
              <a:rPr lang="en-US" sz="2400">
                <a:latin typeface="Verdana"/>
                <a:ea typeface="Verdana"/>
              </a:rPr>
              <a:t> de "output"</a:t>
            </a:r>
          </a:p>
          <a:p>
            <a:pPr marL="342900" indent="-342900"/>
            <a:r>
              <a:rPr lang="en-US" sz="2400">
                <a:latin typeface="Verdana"/>
                <a:ea typeface="Verdana"/>
              </a:rPr>
              <a:t>O </a:t>
            </a:r>
            <a:r>
              <a:rPr lang="en-US" sz="2400" err="1">
                <a:latin typeface="Verdana"/>
                <a:ea typeface="Verdana"/>
              </a:rPr>
              <a:t>método</a:t>
            </a:r>
            <a:r>
              <a:rPr lang="en-US" sz="2400">
                <a:latin typeface="Verdana"/>
                <a:ea typeface="Verdana"/>
              </a:rPr>
              <a:t> </a:t>
            </a:r>
            <a:r>
              <a:rPr lang="en-US" sz="2400" err="1">
                <a:solidFill>
                  <a:srgbClr val="DC143C"/>
                </a:solidFill>
                <a:latin typeface="Consolas"/>
                <a:ea typeface="Verdana"/>
              </a:rPr>
              <a:t>println</a:t>
            </a:r>
            <a:r>
              <a:rPr lang="en-US" sz="2400">
                <a:solidFill>
                  <a:srgbClr val="DC143C"/>
                </a:solidFill>
                <a:latin typeface="Consolas"/>
                <a:ea typeface="Verdana"/>
              </a:rPr>
              <a:t>()</a:t>
            </a:r>
            <a:r>
              <a:rPr lang="en-US" sz="2400">
                <a:latin typeface="Verdana"/>
                <a:ea typeface="Verdana"/>
              </a:rPr>
              <a:t>, </a:t>
            </a:r>
            <a:r>
              <a:rPr lang="en-US" sz="2400" err="1">
                <a:latin typeface="Verdana"/>
                <a:ea typeface="Verdana"/>
              </a:rPr>
              <a:t>abreviatura</a:t>
            </a:r>
            <a:r>
              <a:rPr lang="en-US" sz="2400">
                <a:latin typeface="Verdana"/>
                <a:ea typeface="Verdana"/>
              </a:rPr>
              <a:t> de "print line", é </a:t>
            </a:r>
            <a:r>
              <a:rPr lang="en-US" sz="2400" err="1">
                <a:latin typeface="Verdana"/>
                <a:ea typeface="Verdana"/>
              </a:rPr>
              <a:t>usado</a:t>
            </a:r>
            <a:r>
              <a:rPr lang="en-US" sz="2400">
                <a:latin typeface="Verdana"/>
                <a:ea typeface="Verdana"/>
              </a:rPr>
              <a:t> para </a:t>
            </a:r>
            <a:r>
              <a:rPr lang="en-US" sz="2400" err="1">
                <a:latin typeface="Verdana"/>
                <a:ea typeface="Verdana"/>
              </a:rPr>
              <a:t>imprimir</a:t>
            </a:r>
            <a:r>
              <a:rPr lang="en-US" sz="2400">
                <a:latin typeface="Verdana"/>
                <a:ea typeface="Verdana"/>
              </a:rPr>
              <a:t> um valor </a:t>
            </a:r>
            <a:r>
              <a:rPr lang="en-US" sz="2400" err="1">
                <a:latin typeface="Verdana"/>
                <a:ea typeface="Verdana"/>
              </a:rPr>
              <a:t>na</a:t>
            </a:r>
            <a:r>
              <a:rPr lang="en-US" sz="2400">
                <a:latin typeface="Verdana"/>
                <a:ea typeface="Verdana"/>
              </a:rPr>
              <a:t> </a:t>
            </a:r>
            <a:r>
              <a:rPr lang="en-US" sz="2400" err="1">
                <a:latin typeface="Verdana"/>
                <a:ea typeface="Verdana"/>
              </a:rPr>
              <a:t>tela</a:t>
            </a:r>
            <a:r>
              <a:rPr lang="en-US" sz="2400">
                <a:latin typeface="Verdana"/>
                <a:ea typeface="Verdana"/>
              </a:rPr>
              <a:t> (</a:t>
            </a:r>
            <a:r>
              <a:rPr lang="en-US" sz="2400" err="1">
                <a:latin typeface="Verdana"/>
                <a:ea typeface="Verdana"/>
              </a:rPr>
              <a:t>ou</a:t>
            </a:r>
            <a:r>
              <a:rPr lang="en-US" sz="2400">
                <a:latin typeface="Verdana"/>
                <a:ea typeface="Verdana"/>
              </a:rPr>
              <a:t> num </a:t>
            </a:r>
            <a:r>
              <a:rPr lang="en-US" sz="2400" err="1">
                <a:latin typeface="Verdana"/>
                <a:ea typeface="Verdana"/>
              </a:rPr>
              <a:t>arquivo</a:t>
            </a:r>
            <a:r>
              <a:rPr lang="en-US" sz="2400">
                <a:latin typeface="Verdana"/>
                <a:ea typeface="Verdana"/>
              </a:rPr>
              <a:t>); </a:t>
            </a:r>
            <a:r>
              <a:rPr lang="en-US" sz="2400">
                <a:solidFill>
                  <a:srgbClr val="DC143C"/>
                </a:solidFill>
                <a:latin typeface="Consolas"/>
                <a:ea typeface="Verdana"/>
              </a:rPr>
              <a:t>print() </a:t>
            </a:r>
            <a:r>
              <a:rPr lang="en-US" sz="2400" err="1">
                <a:latin typeface="Verdana"/>
                <a:ea typeface="Verdana"/>
              </a:rPr>
              <a:t>também</a:t>
            </a:r>
            <a:r>
              <a:rPr lang="en-US" sz="2400">
                <a:latin typeface="Verdana"/>
                <a:ea typeface="Verdana"/>
              </a:rPr>
              <a:t> </a:t>
            </a:r>
            <a:r>
              <a:rPr lang="en-US" sz="2400" err="1">
                <a:latin typeface="Verdana"/>
                <a:ea typeface="Verdana"/>
              </a:rPr>
              <a:t>imprime</a:t>
            </a:r>
            <a:r>
              <a:rPr lang="en-US" sz="2400">
                <a:latin typeface="Verdana"/>
                <a:ea typeface="Verdana"/>
              </a:rPr>
              <a:t> mas </a:t>
            </a:r>
            <a:r>
              <a:rPr lang="en-US" sz="2400" err="1">
                <a:latin typeface="Verdana"/>
                <a:ea typeface="Verdana"/>
              </a:rPr>
              <a:t>sem</a:t>
            </a:r>
            <a:r>
              <a:rPr lang="en-US" sz="2400">
                <a:latin typeface="Verdana"/>
                <a:ea typeface="Verdana"/>
              </a:rPr>
              <a:t> </a:t>
            </a:r>
            <a:r>
              <a:rPr lang="en-US" sz="2400" err="1">
                <a:latin typeface="Verdana"/>
                <a:ea typeface="Verdana"/>
              </a:rPr>
              <a:t>criar</a:t>
            </a:r>
            <a:r>
              <a:rPr lang="en-US" sz="2400">
                <a:latin typeface="Verdana"/>
                <a:ea typeface="Verdana"/>
              </a:rPr>
              <a:t> nova </a:t>
            </a:r>
            <a:r>
              <a:rPr lang="en-US" sz="2400" err="1">
                <a:latin typeface="Verdana"/>
                <a:ea typeface="Verdana"/>
              </a:rPr>
              <a:t>linha</a:t>
            </a:r>
            <a:endParaRPr lang="en-US" sz="2400">
              <a:latin typeface="Verdana"/>
              <a:ea typeface="Verdana"/>
            </a:endParaRPr>
          </a:p>
          <a:p>
            <a:pPr>
              <a:buNone/>
            </a:pPr>
            <a:endParaRPr lang="en-US" sz="2000">
              <a:latin typeface="Verdana"/>
              <a:ea typeface="Verdana"/>
            </a:endParaRPr>
          </a:p>
          <a:p>
            <a:pPr>
              <a:buNone/>
            </a:pPr>
            <a:br>
              <a:rPr lang="en-US"/>
            </a:br>
            <a:endParaRPr lang="en-US"/>
          </a:p>
          <a:p>
            <a:pPr>
              <a:buNone/>
            </a:pPr>
            <a:endParaRPr lang="en-US" sz="1100">
              <a:solidFill>
                <a:srgbClr val="FF0000"/>
              </a:solidFill>
              <a:latin typeface="Consolas"/>
            </a:endParaRPr>
          </a:p>
          <a:p>
            <a:pPr marL="0" indent="0">
              <a:buNone/>
            </a:pPr>
            <a:br>
              <a:rPr lang="en-US"/>
            </a:br>
            <a:br>
              <a:rPr lang="en-US"/>
            </a:br>
            <a:endParaRPr lang="en-US">
              <a:solidFill>
                <a:srgbClr val="FF0000"/>
              </a:solidFill>
            </a:endParaRPr>
          </a:p>
          <a:p>
            <a:endParaRPr lang="en-US" sz="2000">
              <a:solidFill>
                <a:srgbClr val="FF0000"/>
              </a:solidFill>
              <a:latin typeface="Verdana"/>
              <a:ea typeface="Verdana"/>
            </a:endParaRP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1149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8B6BB-BFF6-D3AA-7261-D6A2F9C08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err="1">
                <a:latin typeface="Segoe UI"/>
                <a:cs typeface="Segoe UI"/>
              </a:rPr>
              <a:t>Comentários</a:t>
            </a:r>
            <a:r>
              <a:rPr lang="en-US" sz="4000">
                <a:latin typeface="Segoe UI"/>
                <a:cs typeface="Segoe UI"/>
              </a:rPr>
              <a:t> </a:t>
            </a:r>
            <a:r>
              <a:rPr lang="en-US" sz="4000" err="1">
                <a:latin typeface="Segoe UI"/>
                <a:cs typeface="Segoe UI"/>
              </a:rPr>
              <a:t>em</a:t>
            </a:r>
            <a:r>
              <a:rPr lang="en-US" sz="4000">
                <a:latin typeface="Segoe UI"/>
                <a:cs typeface="Segoe UI"/>
              </a:rPr>
              <a:t> Java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65F3B8-D34F-B795-8EE7-A855554564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3953"/>
          </a:xfrm>
          <a:solidFill>
            <a:schemeClr val="bg1"/>
          </a:solidFill>
        </p:spPr>
        <p:txBody>
          <a:bodyPr vert="horz" lIns="91440" tIns="45720" rIns="91440" bIns="45720" rtlCol="0" anchor="t">
            <a:noAutofit/>
          </a:bodyPr>
          <a:lstStyle/>
          <a:p>
            <a:pPr marL="342900" indent="-342900"/>
            <a:r>
              <a:rPr lang="en-US" sz="2400" err="1">
                <a:latin typeface="Verdana"/>
                <a:ea typeface="Verdana"/>
              </a:rPr>
              <a:t>Comentários</a:t>
            </a:r>
            <a:r>
              <a:rPr lang="en-US" sz="2400">
                <a:latin typeface="Verdana"/>
                <a:ea typeface="Verdana"/>
              </a:rPr>
              <a:t> de </a:t>
            </a:r>
            <a:r>
              <a:rPr lang="en-US" sz="2400" err="1">
                <a:latin typeface="Verdana"/>
                <a:ea typeface="Verdana"/>
              </a:rPr>
              <a:t>linha</a:t>
            </a:r>
            <a:r>
              <a:rPr lang="en-US" sz="2400">
                <a:latin typeface="Verdana"/>
                <a:ea typeface="Verdana"/>
              </a:rPr>
              <a:t> </a:t>
            </a:r>
            <a:r>
              <a:rPr lang="en-US" sz="2400" err="1">
                <a:latin typeface="Verdana"/>
                <a:ea typeface="Verdana"/>
              </a:rPr>
              <a:t>única</a:t>
            </a:r>
            <a:r>
              <a:rPr lang="en-US" sz="2400">
                <a:latin typeface="Verdana"/>
                <a:ea typeface="Verdana"/>
              </a:rPr>
              <a:t> </a:t>
            </a:r>
            <a:r>
              <a:rPr lang="en-US" sz="2400" err="1">
                <a:latin typeface="Verdana"/>
                <a:ea typeface="Verdana"/>
              </a:rPr>
              <a:t>começam</a:t>
            </a:r>
            <a:r>
              <a:rPr lang="en-US" sz="2400">
                <a:latin typeface="Verdana"/>
                <a:ea typeface="Verdana"/>
              </a:rPr>
              <a:t> com duas barras </a:t>
            </a:r>
            <a:r>
              <a:rPr lang="en-US" sz="2400">
                <a:solidFill>
                  <a:srgbClr val="DC143C"/>
                </a:solidFill>
                <a:latin typeface="Verdana"/>
                <a:ea typeface="Verdana"/>
              </a:rPr>
              <a:t>//</a:t>
            </a:r>
            <a:endParaRPr lang="en-US" sz="2400">
              <a:latin typeface="Verdana"/>
              <a:ea typeface="Verdana"/>
            </a:endParaRPr>
          </a:p>
          <a:p>
            <a:pPr marL="342900" indent="-342900"/>
            <a:r>
              <a:rPr lang="en-US" sz="2400" err="1">
                <a:latin typeface="Verdana"/>
                <a:ea typeface="Verdana"/>
              </a:rPr>
              <a:t>Comentários</a:t>
            </a:r>
            <a:r>
              <a:rPr lang="en-US" sz="2400">
                <a:latin typeface="Verdana"/>
                <a:ea typeface="Verdana"/>
              </a:rPr>
              <a:t> </a:t>
            </a:r>
            <a:r>
              <a:rPr lang="en-US" sz="2400" err="1">
                <a:latin typeface="Verdana"/>
                <a:ea typeface="Verdana"/>
              </a:rPr>
              <a:t>multilinhas</a:t>
            </a:r>
            <a:r>
              <a:rPr lang="en-US" sz="2400">
                <a:latin typeface="Verdana"/>
                <a:ea typeface="Verdana"/>
              </a:rPr>
              <a:t> </a:t>
            </a:r>
            <a:r>
              <a:rPr lang="en-US" sz="2400" err="1">
                <a:latin typeface="Verdana"/>
                <a:ea typeface="Verdana"/>
              </a:rPr>
              <a:t>começam</a:t>
            </a:r>
            <a:r>
              <a:rPr lang="en-US" sz="2400">
                <a:latin typeface="Verdana"/>
                <a:ea typeface="Verdana"/>
              </a:rPr>
              <a:t> com </a:t>
            </a:r>
            <a:r>
              <a:rPr lang="en-US" sz="2400">
                <a:solidFill>
                  <a:srgbClr val="DC143C"/>
                </a:solidFill>
                <a:latin typeface="Verdana"/>
                <a:ea typeface="Verdana"/>
              </a:rPr>
              <a:t>/* </a:t>
            </a:r>
            <a:r>
              <a:rPr lang="en-US" sz="2400">
                <a:latin typeface="Verdana"/>
                <a:ea typeface="Verdana"/>
              </a:rPr>
              <a:t>e </a:t>
            </a:r>
            <a:r>
              <a:rPr lang="en-US" sz="2400" err="1">
                <a:latin typeface="Verdana"/>
                <a:ea typeface="Verdana"/>
              </a:rPr>
              <a:t>terminam</a:t>
            </a:r>
            <a:r>
              <a:rPr lang="en-US" sz="2400">
                <a:latin typeface="Verdana"/>
                <a:ea typeface="Verdana"/>
              </a:rPr>
              <a:t> com </a:t>
            </a:r>
            <a:r>
              <a:rPr lang="en-US" sz="2400">
                <a:solidFill>
                  <a:srgbClr val="DC143C"/>
                </a:solidFill>
                <a:latin typeface="Verdana"/>
                <a:ea typeface="Verdana"/>
              </a:rPr>
              <a:t>*/</a:t>
            </a:r>
          </a:p>
          <a:p>
            <a:pPr>
              <a:buNone/>
            </a:pPr>
            <a:endParaRPr lang="en-US" sz="2000">
              <a:latin typeface="Verdana"/>
              <a:ea typeface="Verdana"/>
            </a:endParaRPr>
          </a:p>
          <a:p>
            <a:pPr>
              <a:buNone/>
            </a:pPr>
            <a:br>
              <a:rPr lang="en-US"/>
            </a:br>
            <a:endParaRPr lang="en-US"/>
          </a:p>
          <a:p>
            <a:pPr>
              <a:buNone/>
            </a:pPr>
            <a:endParaRPr lang="en-US" sz="1100">
              <a:solidFill>
                <a:srgbClr val="FF0000"/>
              </a:solidFill>
              <a:latin typeface="Consolas"/>
            </a:endParaRPr>
          </a:p>
          <a:p>
            <a:pPr marL="0" indent="0">
              <a:buNone/>
            </a:pPr>
            <a:br>
              <a:rPr lang="en-US"/>
            </a:br>
            <a:br>
              <a:rPr lang="en-US"/>
            </a:br>
            <a:endParaRPr lang="en-US">
              <a:solidFill>
                <a:srgbClr val="FF0000"/>
              </a:solidFill>
            </a:endParaRPr>
          </a:p>
          <a:p>
            <a:endParaRPr lang="en-US" sz="2000">
              <a:solidFill>
                <a:srgbClr val="FF0000"/>
              </a:solidFill>
              <a:latin typeface="Verdana"/>
              <a:ea typeface="Verdana"/>
            </a:endParaRP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2426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8B6BB-BFF6-D3AA-7261-D6A2F9C08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err="1">
                <a:latin typeface="Segoe UI"/>
                <a:cs typeface="Segoe UI"/>
              </a:rPr>
              <a:t>Variáveis</a:t>
            </a:r>
            <a:r>
              <a:rPr lang="en-US" sz="4000">
                <a:latin typeface="Segoe UI"/>
                <a:cs typeface="Segoe UI"/>
              </a:rPr>
              <a:t> </a:t>
            </a:r>
            <a:r>
              <a:rPr lang="en-US" sz="4000" err="1">
                <a:latin typeface="Segoe UI"/>
                <a:cs typeface="Segoe UI"/>
              </a:rPr>
              <a:t>em</a:t>
            </a:r>
            <a:r>
              <a:rPr lang="en-US" sz="4000">
                <a:latin typeface="Segoe UI"/>
                <a:cs typeface="Segoe UI"/>
              </a:rPr>
              <a:t> Java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65F3B8-D34F-B795-8EE7-A855554564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3953"/>
          </a:xfrm>
          <a:solidFill>
            <a:schemeClr val="bg1"/>
          </a:solidFill>
        </p:spPr>
        <p:txBody>
          <a:bodyPr vert="horz" lIns="91440" tIns="45720" rIns="91440" bIns="45720" rtlCol="0" anchor="t">
            <a:noAutofit/>
          </a:bodyPr>
          <a:lstStyle/>
          <a:p>
            <a:pPr>
              <a:buFont typeface="Arial"/>
              <a:buChar char="•"/>
            </a:pPr>
            <a:r>
              <a:rPr lang="en-US" sz="2400">
                <a:solidFill>
                  <a:srgbClr val="DC143C"/>
                </a:solidFill>
                <a:latin typeface="Verdana"/>
                <a:ea typeface="Verdana"/>
              </a:rPr>
              <a:t>String </a:t>
            </a:r>
            <a:r>
              <a:rPr lang="en-US" sz="2400">
                <a:latin typeface="Verdana"/>
                <a:ea typeface="Verdana"/>
              </a:rPr>
              <a:t>- </a:t>
            </a:r>
            <a:r>
              <a:rPr lang="en-US" sz="2400" err="1">
                <a:latin typeface="Verdana"/>
                <a:ea typeface="Verdana"/>
              </a:rPr>
              <a:t>armazena</a:t>
            </a:r>
            <a:r>
              <a:rPr lang="en-US" sz="2400">
                <a:latin typeface="Verdana"/>
                <a:ea typeface="Verdana"/>
              </a:rPr>
              <a:t> </a:t>
            </a:r>
            <a:r>
              <a:rPr lang="en-US" sz="2400" err="1">
                <a:latin typeface="Verdana"/>
                <a:ea typeface="Verdana"/>
              </a:rPr>
              <a:t>texto</a:t>
            </a:r>
            <a:r>
              <a:rPr lang="en-US" sz="2400">
                <a:latin typeface="Verdana"/>
                <a:ea typeface="Verdana"/>
              </a:rPr>
              <a:t>, </a:t>
            </a:r>
            <a:r>
              <a:rPr lang="en-US" sz="2400" err="1">
                <a:latin typeface="Verdana"/>
                <a:ea typeface="Verdana"/>
              </a:rPr>
              <a:t>como</a:t>
            </a:r>
            <a:r>
              <a:rPr lang="en-US" sz="2400">
                <a:latin typeface="Verdana"/>
                <a:ea typeface="Verdana"/>
              </a:rPr>
              <a:t> "Olá". Valores de string </a:t>
            </a:r>
            <a:r>
              <a:rPr lang="en-US" sz="2400" err="1">
                <a:latin typeface="Verdana"/>
                <a:ea typeface="Verdana"/>
              </a:rPr>
              <a:t>são</a:t>
            </a:r>
            <a:r>
              <a:rPr lang="en-US" sz="2400">
                <a:latin typeface="Verdana"/>
                <a:ea typeface="Verdana"/>
              </a:rPr>
              <a:t> </a:t>
            </a:r>
            <a:r>
              <a:rPr lang="en-US" sz="2400" err="1">
                <a:latin typeface="Verdana"/>
                <a:ea typeface="Verdana"/>
              </a:rPr>
              <a:t>cercados</a:t>
            </a:r>
            <a:r>
              <a:rPr lang="en-US" sz="2400">
                <a:latin typeface="Verdana"/>
                <a:ea typeface="Verdana"/>
              </a:rPr>
              <a:t> </a:t>
            </a:r>
            <a:r>
              <a:rPr lang="en-US" sz="2400" err="1">
                <a:latin typeface="Verdana"/>
                <a:ea typeface="Verdana"/>
              </a:rPr>
              <a:t>por</a:t>
            </a:r>
            <a:r>
              <a:rPr lang="en-US" sz="2400">
                <a:latin typeface="Verdana"/>
                <a:ea typeface="Verdana"/>
              </a:rPr>
              <a:t> </a:t>
            </a:r>
            <a:r>
              <a:rPr lang="en-US" sz="2400" err="1">
                <a:latin typeface="Verdana"/>
                <a:ea typeface="Verdana"/>
              </a:rPr>
              <a:t>aspas</a:t>
            </a:r>
            <a:r>
              <a:rPr lang="en-US" sz="2400">
                <a:latin typeface="Verdana"/>
                <a:ea typeface="Verdana"/>
              </a:rPr>
              <a:t> </a:t>
            </a:r>
            <a:r>
              <a:rPr lang="en-US" sz="2400" err="1">
                <a:latin typeface="Verdana"/>
                <a:ea typeface="Verdana"/>
              </a:rPr>
              <a:t>duplas</a:t>
            </a:r>
            <a:endParaRPr lang="en-US" sz="2400">
              <a:latin typeface="Verdana"/>
              <a:ea typeface="Verdana"/>
            </a:endParaRPr>
          </a:p>
          <a:p>
            <a:pPr>
              <a:buFont typeface="Arial"/>
              <a:buChar char="•"/>
            </a:pPr>
            <a:r>
              <a:rPr lang="en-US" sz="2400">
                <a:solidFill>
                  <a:srgbClr val="DC143C"/>
                </a:solidFill>
                <a:latin typeface="Verdana"/>
                <a:ea typeface="Verdana"/>
              </a:rPr>
              <a:t>int </a:t>
            </a:r>
            <a:r>
              <a:rPr lang="en-US" sz="2400">
                <a:latin typeface="Verdana"/>
                <a:ea typeface="Verdana"/>
              </a:rPr>
              <a:t>- </a:t>
            </a:r>
            <a:r>
              <a:rPr lang="en-US" sz="2400" err="1">
                <a:latin typeface="Verdana"/>
                <a:ea typeface="Verdana"/>
              </a:rPr>
              <a:t>armazena</a:t>
            </a:r>
            <a:r>
              <a:rPr lang="en-US" sz="2400">
                <a:latin typeface="Verdana"/>
                <a:ea typeface="Verdana"/>
              </a:rPr>
              <a:t> </a:t>
            </a:r>
            <a:r>
              <a:rPr lang="en-US" sz="2400" err="1">
                <a:latin typeface="Verdana"/>
                <a:ea typeface="Verdana"/>
              </a:rPr>
              <a:t>números</a:t>
            </a:r>
            <a:r>
              <a:rPr lang="en-US" sz="2400">
                <a:latin typeface="Verdana"/>
                <a:ea typeface="Verdana"/>
              </a:rPr>
              <a:t> </a:t>
            </a:r>
            <a:r>
              <a:rPr lang="en-US" sz="2400" err="1">
                <a:latin typeface="Verdana"/>
                <a:ea typeface="Verdana"/>
              </a:rPr>
              <a:t>inteiros</a:t>
            </a:r>
            <a:r>
              <a:rPr lang="en-US" sz="2400">
                <a:latin typeface="Verdana"/>
                <a:ea typeface="Verdana"/>
              </a:rPr>
              <a:t> (</a:t>
            </a:r>
            <a:r>
              <a:rPr lang="en-US" sz="2400" err="1">
                <a:latin typeface="Verdana"/>
                <a:ea typeface="Verdana"/>
              </a:rPr>
              <a:t>números</a:t>
            </a:r>
            <a:r>
              <a:rPr lang="en-US" sz="2400">
                <a:latin typeface="Verdana"/>
                <a:ea typeface="Verdana"/>
              </a:rPr>
              <a:t> </a:t>
            </a:r>
            <a:r>
              <a:rPr lang="en-US" sz="2400" err="1">
                <a:latin typeface="Verdana"/>
                <a:ea typeface="Verdana"/>
              </a:rPr>
              <a:t>inteiros</a:t>
            </a:r>
            <a:r>
              <a:rPr lang="en-US" sz="2400">
                <a:latin typeface="Verdana"/>
                <a:ea typeface="Verdana"/>
              </a:rPr>
              <a:t>), </a:t>
            </a:r>
            <a:r>
              <a:rPr lang="en-US" sz="2400" err="1">
                <a:latin typeface="Verdana"/>
                <a:ea typeface="Verdana"/>
              </a:rPr>
              <a:t>sem</a:t>
            </a:r>
            <a:r>
              <a:rPr lang="en-US" sz="2400">
                <a:latin typeface="Verdana"/>
                <a:ea typeface="Verdana"/>
              </a:rPr>
              <a:t> </a:t>
            </a:r>
            <a:r>
              <a:rPr lang="en-US" sz="2400" err="1">
                <a:latin typeface="Verdana"/>
                <a:ea typeface="Verdana"/>
              </a:rPr>
              <a:t>decimais</a:t>
            </a:r>
            <a:r>
              <a:rPr lang="en-US" sz="2400">
                <a:latin typeface="Verdana"/>
                <a:ea typeface="Verdana"/>
              </a:rPr>
              <a:t>, </a:t>
            </a:r>
            <a:r>
              <a:rPr lang="en-US" sz="2400" err="1">
                <a:latin typeface="Verdana"/>
                <a:ea typeface="Verdana"/>
              </a:rPr>
              <a:t>como</a:t>
            </a:r>
            <a:r>
              <a:rPr lang="en-US" sz="2400">
                <a:latin typeface="Verdana"/>
                <a:ea typeface="Verdana"/>
              </a:rPr>
              <a:t> 123 </a:t>
            </a:r>
            <a:r>
              <a:rPr lang="en-US" sz="2400" err="1">
                <a:latin typeface="Verdana"/>
                <a:ea typeface="Verdana"/>
              </a:rPr>
              <a:t>ou</a:t>
            </a:r>
            <a:r>
              <a:rPr lang="en-US" sz="2400">
                <a:latin typeface="Verdana"/>
                <a:ea typeface="Verdana"/>
              </a:rPr>
              <a:t> -123</a:t>
            </a:r>
          </a:p>
          <a:p>
            <a:pPr>
              <a:buFont typeface="Arial"/>
              <a:buChar char="•"/>
            </a:pPr>
            <a:r>
              <a:rPr lang="en-US" sz="2400">
                <a:solidFill>
                  <a:srgbClr val="DC143C"/>
                </a:solidFill>
                <a:latin typeface="Verdana"/>
                <a:ea typeface="Verdana"/>
              </a:rPr>
              <a:t>float </a:t>
            </a:r>
            <a:r>
              <a:rPr lang="en-US" sz="2400">
                <a:latin typeface="Verdana"/>
                <a:ea typeface="Verdana"/>
              </a:rPr>
              <a:t>- </a:t>
            </a:r>
            <a:r>
              <a:rPr lang="en-US" sz="2400" err="1">
                <a:latin typeface="Verdana"/>
                <a:ea typeface="Verdana"/>
              </a:rPr>
              <a:t>armazena</a:t>
            </a:r>
            <a:r>
              <a:rPr lang="en-US" sz="2400">
                <a:latin typeface="Verdana"/>
                <a:ea typeface="Verdana"/>
              </a:rPr>
              <a:t> </a:t>
            </a:r>
            <a:r>
              <a:rPr lang="en-US" sz="2400" err="1">
                <a:latin typeface="Verdana"/>
                <a:ea typeface="Verdana"/>
              </a:rPr>
              <a:t>números</a:t>
            </a:r>
            <a:r>
              <a:rPr lang="en-US" sz="2400">
                <a:latin typeface="Verdana"/>
                <a:ea typeface="Verdana"/>
              </a:rPr>
              <a:t> de </a:t>
            </a:r>
            <a:r>
              <a:rPr lang="en-US" sz="2400" err="1">
                <a:latin typeface="Verdana"/>
                <a:ea typeface="Verdana"/>
              </a:rPr>
              <a:t>ponto</a:t>
            </a:r>
            <a:r>
              <a:rPr lang="en-US" sz="2400">
                <a:latin typeface="Verdana"/>
                <a:ea typeface="Verdana"/>
              </a:rPr>
              <a:t> </a:t>
            </a:r>
            <a:r>
              <a:rPr lang="en-US" sz="2400" err="1">
                <a:latin typeface="Verdana"/>
                <a:ea typeface="Verdana"/>
              </a:rPr>
              <a:t>flutuante</a:t>
            </a:r>
            <a:r>
              <a:rPr lang="en-US" sz="2400">
                <a:latin typeface="Verdana"/>
                <a:ea typeface="Verdana"/>
              </a:rPr>
              <a:t>, com </a:t>
            </a:r>
            <a:r>
              <a:rPr lang="en-US" sz="2400" err="1">
                <a:latin typeface="Verdana"/>
                <a:ea typeface="Verdana"/>
              </a:rPr>
              <a:t>decimais</a:t>
            </a:r>
            <a:r>
              <a:rPr lang="en-US" sz="2400">
                <a:latin typeface="Verdana"/>
                <a:ea typeface="Verdana"/>
              </a:rPr>
              <a:t>, </a:t>
            </a:r>
            <a:r>
              <a:rPr lang="en-US" sz="2400" err="1">
                <a:latin typeface="Verdana"/>
                <a:ea typeface="Verdana"/>
              </a:rPr>
              <a:t>como</a:t>
            </a:r>
            <a:r>
              <a:rPr lang="en-US" sz="2400">
                <a:latin typeface="Verdana"/>
                <a:ea typeface="Verdana"/>
              </a:rPr>
              <a:t> 19,99 </a:t>
            </a:r>
            <a:r>
              <a:rPr lang="en-US" sz="2400" err="1">
                <a:latin typeface="Verdana"/>
                <a:ea typeface="Verdana"/>
              </a:rPr>
              <a:t>ou</a:t>
            </a:r>
            <a:r>
              <a:rPr lang="en-US" sz="2400">
                <a:latin typeface="Verdana"/>
                <a:ea typeface="Verdana"/>
              </a:rPr>
              <a:t> -19,99</a:t>
            </a:r>
          </a:p>
          <a:p>
            <a:pPr lvl="1">
              <a:buFont typeface="Courier New"/>
              <a:buChar char="o"/>
            </a:pPr>
            <a:r>
              <a:rPr lang="en-US" sz="2000">
                <a:solidFill>
                  <a:srgbClr val="000000"/>
                </a:solidFill>
                <a:latin typeface="Verdana"/>
                <a:ea typeface="Verdana"/>
              </a:rPr>
              <a:t>Nota: para </a:t>
            </a:r>
            <a:r>
              <a:rPr lang="en-US" sz="2000" err="1">
                <a:solidFill>
                  <a:srgbClr val="000000"/>
                </a:solidFill>
                <a:latin typeface="Verdana"/>
                <a:ea typeface="Verdana"/>
              </a:rPr>
              <a:t>números</a:t>
            </a:r>
            <a:r>
              <a:rPr lang="en-US" sz="2000">
                <a:solidFill>
                  <a:srgbClr val="000000"/>
                </a:solidFill>
                <a:latin typeface="Verdana"/>
                <a:ea typeface="Verdana"/>
              </a:rPr>
              <a:t> </a:t>
            </a:r>
            <a:r>
              <a:rPr lang="en-US" sz="2000" err="1">
                <a:solidFill>
                  <a:srgbClr val="000000"/>
                </a:solidFill>
                <a:latin typeface="Verdana"/>
                <a:ea typeface="Verdana"/>
              </a:rPr>
              <a:t>não</a:t>
            </a:r>
            <a:r>
              <a:rPr lang="en-US" sz="2000">
                <a:solidFill>
                  <a:srgbClr val="000000"/>
                </a:solidFill>
                <a:latin typeface="Verdana"/>
                <a:ea typeface="Verdana"/>
              </a:rPr>
              <a:t> se </a:t>
            </a:r>
            <a:r>
              <a:rPr lang="en-US" sz="2000" err="1">
                <a:solidFill>
                  <a:srgbClr val="000000"/>
                </a:solidFill>
                <a:latin typeface="Verdana"/>
                <a:ea typeface="Verdana"/>
              </a:rPr>
              <a:t>colocam</a:t>
            </a:r>
            <a:r>
              <a:rPr lang="en-US" sz="2000">
                <a:solidFill>
                  <a:srgbClr val="000000"/>
                </a:solidFill>
                <a:latin typeface="Verdana"/>
                <a:ea typeface="Verdana"/>
              </a:rPr>
              <a:t> </a:t>
            </a:r>
            <a:r>
              <a:rPr lang="en-US" sz="2000" err="1">
                <a:solidFill>
                  <a:srgbClr val="000000"/>
                </a:solidFill>
                <a:latin typeface="Verdana"/>
                <a:ea typeface="Verdana"/>
              </a:rPr>
              <a:t>aspas</a:t>
            </a:r>
            <a:endParaRPr lang="en-US" sz="2000">
              <a:solidFill>
                <a:srgbClr val="000000"/>
              </a:solidFill>
              <a:latin typeface="Verdana"/>
              <a:ea typeface="Verdana"/>
            </a:endParaRPr>
          </a:p>
          <a:p>
            <a:pPr>
              <a:buFont typeface="Arial"/>
              <a:buChar char="•"/>
            </a:pPr>
            <a:r>
              <a:rPr lang="en-US" sz="2400">
                <a:solidFill>
                  <a:srgbClr val="DC143C"/>
                </a:solidFill>
                <a:latin typeface="Verdana"/>
                <a:ea typeface="Verdana"/>
              </a:rPr>
              <a:t>char </a:t>
            </a:r>
            <a:r>
              <a:rPr lang="en-US" sz="2400">
                <a:latin typeface="Verdana"/>
                <a:ea typeface="Verdana"/>
              </a:rPr>
              <a:t>- </a:t>
            </a:r>
            <a:r>
              <a:rPr lang="en-US" sz="2400" err="1">
                <a:latin typeface="Verdana"/>
                <a:ea typeface="Verdana"/>
              </a:rPr>
              <a:t>armazena</a:t>
            </a:r>
            <a:r>
              <a:rPr lang="en-US" sz="2400">
                <a:latin typeface="Verdana"/>
                <a:ea typeface="Verdana"/>
              </a:rPr>
              <a:t> </a:t>
            </a:r>
            <a:r>
              <a:rPr lang="en-US" sz="2400" err="1">
                <a:latin typeface="Verdana"/>
                <a:ea typeface="Verdana"/>
              </a:rPr>
              <a:t>caracteres</a:t>
            </a:r>
            <a:r>
              <a:rPr lang="en-US" sz="2400">
                <a:latin typeface="Verdana"/>
                <a:ea typeface="Verdana"/>
              </a:rPr>
              <a:t> </a:t>
            </a:r>
            <a:r>
              <a:rPr lang="en-US" sz="2400" err="1">
                <a:latin typeface="Verdana"/>
                <a:ea typeface="Verdana"/>
              </a:rPr>
              <a:t>únicos</a:t>
            </a:r>
            <a:r>
              <a:rPr lang="en-US" sz="2400">
                <a:latin typeface="Verdana"/>
                <a:ea typeface="Verdana"/>
              </a:rPr>
              <a:t>, </a:t>
            </a:r>
            <a:r>
              <a:rPr lang="en-US" sz="2400" err="1">
                <a:latin typeface="Verdana"/>
                <a:ea typeface="Verdana"/>
              </a:rPr>
              <a:t>como</a:t>
            </a:r>
            <a:r>
              <a:rPr lang="en-US" sz="2400">
                <a:latin typeface="Verdana"/>
                <a:ea typeface="Verdana"/>
              </a:rPr>
              <a:t> 'a' </a:t>
            </a:r>
            <a:r>
              <a:rPr lang="en-US" sz="2400" err="1">
                <a:latin typeface="Verdana"/>
                <a:ea typeface="Verdana"/>
              </a:rPr>
              <a:t>ou</a:t>
            </a:r>
            <a:r>
              <a:rPr lang="en-US" sz="2400">
                <a:latin typeface="Verdana"/>
                <a:ea typeface="Verdana"/>
              </a:rPr>
              <a:t> 'B'. </a:t>
            </a:r>
            <a:r>
              <a:rPr lang="en-US" sz="2400" err="1">
                <a:latin typeface="Verdana"/>
                <a:ea typeface="Verdana"/>
              </a:rPr>
              <a:t>Os</a:t>
            </a:r>
            <a:r>
              <a:rPr lang="en-US" sz="2400">
                <a:latin typeface="Verdana"/>
                <a:ea typeface="Verdana"/>
              </a:rPr>
              <a:t> </a:t>
            </a:r>
            <a:r>
              <a:rPr lang="en-US" sz="2400" err="1">
                <a:latin typeface="Verdana"/>
                <a:ea typeface="Verdana"/>
              </a:rPr>
              <a:t>valores</a:t>
            </a:r>
            <a:r>
              <a:rPr lang="en-US" sz="2400">
                <a:latin typeface="Verdana"/>
                <a:ea typeface="Verdana"/>
              </a:rPr>
              <a:t> char </a:t>
            </a:r>
            <a:r>
              <a:rPr lang="en-US" sz="2400" err="1">
                <a:latin typeface="Verdana"/>
                <a:ea typeface="Verdana"/>
              </a:rPr>
              <a:t>são</a:t>
            </a:r>
            <a:r>
              <a:rPr lang="en-US" sz="2400">
                <a:latin typeface="Verdana"/>
                <a:ea typeface="Verdana"/>
              </a:rPr>
              <a:t> </a:t>
            </a:r>
            <a:r>
              <a:rPr lang="en-US" sz="2400" err="1">
                <a:latin typeface="Verdana"/>
                <a:ea typeface="Verdana"/>
              </a:rPr>
              <a:t>cercados</a:t>
            </a:r>
            <a:r>
              <a:rPr lang="en-US" sz="2400">
                <a:latin typeface="Verdana"/>
                <a:ea typeface="Verdana"/>
              </a:rPr>
              <a:t> </a:t>
            </a:r>
            <a:r>
              <a:rPr lang="en-US" sz="2400" err="1">
                <a:latin typeface="Verdana"/>
                <a:ea typeface="Verdana"/>
              </a:rPr>
              <a:t>por</a:t>
            </a:r>
            <a:r>
              <a:rPr lang="en-US" sz="2400">
                <a:latin typeface="Verdana"/>
                <a:ea typeface="Verdana"/>
              </a:rPr>
              <a:t> </a:t>
            </a:r>
            <a:r>
              <a:rPr lang="en-US" sz="2400" err="1">
                <a:latin typeface="Verdana"/>
                <a:ea typeface="Verdana"/>
              </a:rPr>
              <a:t>aspas</a:t>
            </a:r>
            <a:r>
              <a:rPr lang="en-US" sz="2400">
                <a:latin typeface="Verdana"/>
                <a:ea typeface="Verdana"/>
              </a:rPr>
              <a:t> simples</a:t>
            </a:r>
          </a:p>
          <a:p>
            <a:pPr>
              <a:buFont typeface="Arial"/>
              <a:buChar char="•"/>
            </a:pPr>
            <a:r>
              <a:rPr lang="en-US" sz="2400" err="1">
                <a:solidFill>
                  <a:srgbClr val="DC143C"/>
                </a:solidFill>
                <a:latin typeface="Verdana"/>
                <a:ea typeface="Verdana"/>
              </a:rPr>
              <a:t>boolean</a:t>
            </a:r>
            <a:r>
              <a:rPr lang="en-US" sz="2400">
                <a:solidFill>
                  <a:srgbClr val="DC143C"/>
                </a:solidFill>
                <a:latin typeface="Verdana"/>
                <a:ea typeface="Verdana"/>
              </a:rPr>
              <a:t> </a:t>
            </a:r>
            <a:r>
              <a:rPr lang="en-US" sz="2400">
                <a:latin typeface="Verdana"/>
                <a:ea typeface="Verdana"/>
              </a:rPr>
              <a:t>- </a:t>
            </a:r>
            <a:r>
              <a:rPr lang="en-US" sz="2400" err="1">
                <a:latin typeface="Verdana"/>
                <a:ea typeface="Verdana"/>
              </a:rPr>
              <a:t>armazena</a:t>
            </a:r>
            <a:r>
              <a:rPr lang="en-US" sz="2400">
                <a:latin typeface="Verdana"/>
                <a:ea typeface="Verdana"/>
              </a:rPr>
              <a:t> </a:t>
            </a:r>
            <a:r>
              <a:rPr lang="en-US" sz="2400" err="1">
                <a:latin typeface="Verdana"/>
                <a:ea typeface="Verdana"/>
              </a:rPr>
              <a:t>valores</a:t>
            </a:r>
            <a:r>
              <a:rPr lang="en-US" sz="2400">
                <a:latin typeface="Verdana"/>
                <a:ea typeface="Verdana"/>
              </a:rPr>
              <a:t> com </a:t>
            </a:r>
            <a:r>
              <a:rPr lang="en-US" sz="2400" err="1">
                <a:latin typeface="Verdana"/>
                <a:ea typeface="Verdana"/>
              </a:rPr>
              <a:t>dois</a:t>
            </a:r>
            <a:r>
              <a:rPr lang="en-US" sz="2400">
                <a:latin typeface="Verdana"/>
                <a:ea typeface="Verdana"/>
              </a:rPr>
              <a:t> </a:t>
            </a:r>
            <a:r>
              <a:rPr lang="en-US" sz="2400" err="1">
                <a:latin typeface="Verdana"/>
                <a:ea typeface="Verdana"/>
              </a:rPr>
              <a:t>estados</a:t>
            </a:r>
            <a:r>
              <a:rPr lang="en-US" sz="2400">
                <a:latin typeface="Verdana"/>
                <a:ea typeface="Verdana"/>
              </a:rPr>
              <a:t>: </a:t>
            </a:r>
            <a:r>
              <a:rPr lang="en-US" sz="2400" err="1">
                <a:latin typeface="Verdana"/>
                <a:ea typeface="Verdana"/>
              </a:rPr>
              <a:t>verdadeiro</a:t>
            </a:r>
            <a:r>
              <a:rPr lang="en-US" sz="2400">
                <a:latin typeface="Verdana"/>
                <a:ea typeface="Verdana"/>
              </a:rPr>
              <a:t> </a:t>
            </a:r>
            <a:r>
              <a:rPr lang="en-US" sz="2400" err="1">
                <a:latin typeface="Verdana"/>
                <a:ea typeface="Verdana"/>
              </a:rPr>
              <a:t>ou</a:t>
            </a:r>
            <a:r>
              <a:rPr lang="en-US" sz="2400">
                <a:latin typeface="Verdana"/>
                <a:ea typeface="Verdana"/>
              </a:rPr>
              <a:t> </a:t>
            </a:r>
            <a:r>
              <a:rPr lang="en-US" sz="2400" err="1">
                <a:latin typeface="Verdana"/>
                <a:ea typeface="Verdana"/>
              </a:rPr>
              <a:t>falso</a:t>
            </a:r>
            <a:endParaRPr lang="en-US" sz="2400"/>
          </a:p>
          <a:p>
            <a:pPr>
              <a:buNone/>
            </a:pPr>
            <a:br>
              <a:rPr lang="en-US"/>
            </a:br>
            <a:endParaRPr lang="en-US"/>
          </a:p>
          <a:p>
            <a:pPr>
              <a:buNone/>
            </a:pPr>
            <a:endParaRPr lang="en-US" sz="1100">
              <a:solidFill>
                <a:srgbClr val="FF0000"/>
              </a:solidFill>
              <a:latin typeface="Consolas"/>
            </a:endParaRPr>
          </a:p>
          <a:p>
            <a:pPr marL="0" indent="0">
              <a:buNone/>
            </a:pPr>
            <a:br>
              <a:rPr lang="en-US"/>
            </a:br>
            <a:br>
              <a:rPr lang="en-US"/>
            </a:br>
            <a:endParaRPr lang="en-US">
              <a:solidFill>
                <a:srgbClr val="FF0000"/>
              </a:solidFill>
            </a:endParaRPr>
          </a:p>
          <a:p>
            <a:endParaRPr lang="en-US" sz="2000">
              <a:solidFill>
                <a:srgbClr val="FF0000"/>
              </a:solidFill>
              <a:latin typeface="Verdana"/>
              <a:ea typeface="Verdana"/>
            </a:endParaRP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3371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8B6BB-BFF6-D3AA-7261-D6A2F9C08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err="1">
                <a:latin typeface="Segoe UI"/>
                <a:cs typeface="Segoe UI"/>
              </a:rPr>
              <a:t>Declaração</a:t>
            </a:r>
            <a:r>
              <a:rPr lang="en-US" sz="4000">
                <a:latin typeface="Segoe UI"/>
                <a:cs typeface="Segoe UI"/>
              </a:rPr>
              <a:t> de </a:t>
            </a:r>
            <a:r>
              <a:rPr lang="en-US" sz="4000" err="1">
                <a:latin typeface="Segoe UI"/>
                <a:cs typeface="Segoe UI"/>
              </a:rPr>
              <a:t>variáveis</a:t>
            </a:r>
            <a:r>
              <a:rPr lang="en-US" sz="4000">
                <a:latin typeface="Segoe UI"/>
                <a:cs typeface="Segoe UI"/>
              </a:rPr>
              <a:t> </a:t>
            </a:r>
            <a:r>
              <a:rPr lang="en-US" sz="4000" err="1">
                <a:latin typeface="Segoe UI"/>
                <a:cs typeface="Segoe UI"/>
              </a:rPr>
              <a:t>em</a:t>
            </a:r>
            <a:r>
              <a:rPr lang="en-US" sz="4000">
                <a:latin typeface="Segoe UI"/>
                <a:cs typeface="Segoe UI"/>
              </a:rPr>
              <a:t> Java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65F3B8-D34F-B795-8EE7-A855554564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3953"/>
          </a:xfrm>
          <a:solidFill>
            <a:schemeClr val="bg1"/>
          </a:solidFill>
        </p:spPr>
        <p:txBody>
          <a:bodyPr vert="horz" lIns="91440" tIns="45720" rIns="91440" bIns="45720" rtlCol="0" anchor="t">
            <a:noAutofit/>
          </a:bodyPr>
          <a:lstStyle/>
          <a:p>
            <a:pPr>
              <a:buFont typeface="Arial"/>
              <a:buChar char="•"/>
            </a:pPr>
            <a:r>
              <a:rPr lang="pt-PT" sz="2400" b="0" i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Para criar uma variável, você deve especificar o tipo e atribuir um valor:</a:t>
            </a:r>
          </a:p>
          <a:p>
            <a:pPr marL="0" indent="0">
              <a:buNone/>
            </a:pPr>
            <a:r>
              <a:rPr lang="en-US" sz="2400">
                <a:latin typeface="Verdana" panose="020B0604030504040204" pitchFamily="34" charset="0"/>
                <a:ea typeface="Verdana" panose="020B0604030504040204" pitchFamily="34" charset="0"/>
              </a:rPr>
              <a:t>String </a:t>
            </a:r>
            <a:r>
              <a:rPr lang="en-US" sz="2400" err="1">
                <a:latin typeface="Verdana" panose="020B0604030504040204" pitchFamily="34" charset="0"/>
                <a:ea typeface="Verdana" panose="020B0604030504040204" pitchFamily="34" charset="0"/>
              </a:rPr>
              <a:t>nome</a:t>
            </a:r>
            <a:r>
              <a:rPr lang="en-US" sz="2400">
                <a:latin typeface="Verdana" panose="020B0604030504040204" pitchFamily="34" charset="0"/>
                <a:ea typeface="Verdana" panose="020B0604030504040204" pitchFamily="34" charset="0"/>
              </a:rPr>
              <a:t> = "Júlio";</a:t>
            </a:r>
          </a:p>
          <a:p>
            <a:pPr marL="0" indent="0">
              <a:buNone/>
            </a:pPr>
            <a:r>
              <a:rPr lang="en-US" sz="2400" err="1">
                <a:latin typeface="Verdana" panose="020B0604030504040204" pitchFamily="34" charset="0"/>
                <a:ea typeface="Verdana" panose="020B0604030504040204" pitchFamily="34" charset="0"/>
              </a:rPr>
              <a:t>System.out.println</a:t>
            </a:r>
            <a:r>
              <a:rPr lang="en-US" sz="2400">
                <a:latin typeface="Verdana" panose="020B0604030504040204" pitchFamily="34" charset="0"/>
                <a:ea typeface="Verdana" panose="020B0604030504040204" pitchFamily="34" charset="0"/>
              </a:rPr>
              <a:t>(</a:t>
            </a:r>
            <a:r>
              <a:rPr lang="en-US" sz="2400" err="1">
                <a:latin typeface="Verdana" panose="020B0604030504040204" pitchFamily="34" charset="0"/>
                <a:ea typeface="Verdana" panose="020B0604030504040204" pitchFamily="34" charset="0"/>
              </a:rPr>
              <a:t>nome</a:t>
            </a:r>
            <a:r>
              <a:rPr lang="en-US" sz="2400">
                <a:latin typeface="Verdana" panose="020B0604030504040204" pitchFamily="34" charset="0"/>
                <a:ea typeface="Verdana" panose="020B0604030504040204" pitchFamily="34" charset="0"/>
              </a:rPr>
              <a:t>);</a:t>
            </a:r>
          </a:p>
          <a:p>
            <a:endParaRPr lang="en-US" sz="240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pt-PT" sz="2400">
                <a:latin typeface="Verdana" panose="020B0604030504040204" pitchFamily="34" charset="0"/>
                <a:ea typeface="Verdana" panose="020B0604030504040204" pitchFamily="34" charset="0"/>
              </a:rPr>
              <a:t>Se você não quiser que outros (ou você mesmo) substituam valores existentes, use a palavra-chave </a:t>
            </a:r>
            <a:r>
              <a:rPr lang="pt-PT" sz="240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final</a:t>
            </a:r>
            <a:r>
              <a:rPr lang="pt-PT" sz="2400">
                <a:latin typeface="Verdana" panose="020B0604030504040204" pitchFamily="34" charset="0"/>
                <a:ea typeface="Verdana" panose="020B0604030504040204" pitchFamily="34" charset="0"/>
              </a:rPr>
              <a:t> (isso declarará a variável como "final" ou "constante", o que significa imutável e somente leitura):</a:t>
            </a:r>
          </a:p>
          <a:p>
            <a:pPr marL="0" indent="0">
              <a:buNone/>
            </a:pPr>
            <a:r>
              <a:rPr lang="en-US" sz="2400">
                <a:latin typeface="Verdana" panose="020B0604030504040204" pitchFamily="34" charset="0"/>
                <a:ea typeface="Verdana" panose="020B0604030504040204" pitchFamily="34" charset="0"/>
              </a:rPr>
              <a:t>final int </a:t>
            </a:r>
            <a:r>
              <a:rPr lang="en-US" sz="2400" err="1">
                <a:latin typeface="Verdana" panose="020B0604030504040204" pitchFamily="34" charset="0"/>
                <a:ea typeface="Verdana" panose="020B0604030504040204" pitchFamily="34" charset="0"/>
              </a:rPr>
              <a:t>meuNum</a:t>
            </a:r>
            <a:r>
              <a:rPr lang="en-US" sz="2400">
                <a:latin typeface="Verdana" panose="020B0604030504040204" pitchFamily="34" charset="0"/>
                <a:ea typeface="Verdana" panose="020B0604030504040204" pitchFamily="34" charset="0"/>
              </a:rPr>
              <a:t> = 15;</a:t>
            </a:r>
          </a:p>
          <a:p>
            <a:pPr marL="0" indent="0">
              <a:buNone/>
            </a:pPr>
            <a:r>
              <a:rPr lang="en-US" sz="2400" err="1">
                <a:latin typeface="Verdana" panose="020B0604030504040204" pitchFamily="34" charset="0"/>
                <a:ea typeface="Verdana" panose="020B0604030504040204" pitchFamily="34" charset="0"/>
              </a:rPr>
              <a:t>meuNum</a:t>
            </a:r>
            <a:r>
              <a:rPr lang="en-US" sz="2400">
                <a:latin typeface="Verdana" panose="020B0604030504040204" pitchFamily="34" charset="0"/>
                <a:ea typeface="Verdana" panose="020B0604030504040204" pitchFamily="34" charset="0"/>
              </a:rPr>
              <a:t> = 20;  // </a:t>
            </a:r>
            <a:r>
              <a:rPr lang="en-US" sz="2400" err="1">
                <a:latin typeface="Verdana" panose="020B0604030504040204" pitchFamily="34" charset="0"/>
                <a:ea typeface="Verdana" panose="020B0604030504040204" pitchFamily="34" charset="0"/>
              </a:rPr>
              <a:t>vai</a:t>
            </a:r>
            <a:r>
              <a:rPr lang="en-US" sz="240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400" err="1">
                <a:latin typeface="Verdana" panose="020B0604030504040204" pitchFamily="34" charset="0"/>
                <a:ea typeface="Verdana" panose="020B0604030504040204" pitchFamily="34" charset="0"/>
              </a:rPr>
              <a:t>dar</a:t>
            </a:r>
            <a:r>
              <a:rPr lang="en-US" sz="240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400" err="1">
                <a:latin typeface="Verdana" panose="020B0604030504040204" pitchFamily="34" charset="0"/>
                <a:ea typeface="Verdana" panose="020B0604030504040204" pitchFamily="34" charset="0"/>
              </a:rPr>
              <a:t>erro</a:t>
            </a:r>
            <a:endParaRPr lang="en-US" sz="240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US" sz="240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br>
              <a:rPr lang="en-US" sz="2400">
                <a:latin typeface="Verdana" panose="020B0604030504040204" pitchFamily="34" charset="0"/>
                <a:ea typeface="Verdana" panose="020B0604030504040204" pitchFamily="34" charset="0"/>
              </a:rPr>
            </a:br>
            <a:endParaRPr lang="en-US" sz="240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US" sz="1100">
              <a:solidFill>
                <a:srgbClr val="FF0000"/>
              </a:solidFill>
              <a:latin typeface="Consolas"/>
            </a:endParaRPr>
          </a:p>
          <a:p>
            <a:br>
              <a:rPr lang="en-US"/>
            </a:br>
            <a:br>
              <a:rPr lang="en-US"/>
            </a:br>
            <a:endParaRPr lang="en-US">
              <a:solidFill>
                <a:srgbClr val="FF0000"/>
              </a:solidFill>
            </a:endParaRPr>
          </a:p>
          <a:p>
            <a:endParaRPr lang="en-US" sz="2000">
              <a:solidFill>
                <a:srgbClr val="FF0000"/>
              </a:solidFill>
              <a:latin typeface="Verdana"/>
              <a:ea typeface="Verdana"/>
            </a:endParaRP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3152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0a379234-7846-451f-aae9-4662db1aa5eb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89C2705C1FCD943A7149288048BDE9F" ma:contentTypeVersion="17" ma:contentTypeDescription="Create a new document." ma:contentTypeScope="" ma:versionID="8615ff092ffa425e9a3c8c7e4cef62b4">
  <xsd:schema xmlns:xsd="http://www.w3.org/2001/XMLSchema" xmlns:xs="http://www.w3.org/2001/XMLSchema" xmlns:p="http://schemas.microsoft.com/office/2006/metadata/properties" xmlns:ns3="fb4d3496-2d91-4b82-8ac9-5100df6054a9" xmlns:ns4="0a379234-7846-451f-aae9-4662db1aa5eb" targetNamespace="http://schemas.microsoft.com/office/2006/metadata/properties" ma:root="true" ma:fieldsID="c6a26b69a9f20fa2f4d18272b13d20e3" ns3:_="" ns4:_="">
    <xsd:import namespace="fb4d3496-2d91-4b82-8ac9-5100df6054a9"/>
    <xsd:import namespace="0a379234-7846-451f-aae9-4662db1aa5eb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ingHintHash" minOccurs="0"/>
                <xsd:element ref="ns3:SharedWithDetails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Location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  <xsd:element ref="ns4:_activity" minOccurs="0"/>
                <xsd:element ref="ns4:MediaServiceObjectDetectorVersions" minOccurs="0"/>
                <xsd:element ref="ns4:MediaServiceSystemTags" minOccurs="0"/>
                <xsd:element ref="ns4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4d3496-2d91-4b82-8ac9-5100df6054a9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9" nillable="true" ma:displayName="Sharing Hint Hash" ma:internalName="SharingHintHash" ma:readOnly="true">
      <xsd:simpleType>
        <xsd:restriction base="dms:Text"/>
      </xsd:simpleType>
    </xsd:element>
    <xsd:element name="SharedWithDetails" ma:index="10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a379234-7846-451f-aae9-4662db1aa5e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MediaServiceAutoTags" ma:internalName="MediaServiceAutoTags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_activity" ma:index="21" nillable="true" ma:displayName="_activity" ma:hidden="true" ma:internalName="_activity">
      <xsd:simpleType>
        <xsd:restriction base="dms:Note"/>
      </xsd:simpleType>
    </xsd:element>
    <xsd:element name="MediaServiceObjectDetectorVersions" ma:index="22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3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0381D12-A1D9-44F1-A96E-1BE7B53A2DDF}">
  <ds:schemaRefs>
    <ds:schemaRef ds:uri="0a379234-7846-451f-aae9-4662db1aa5eb"/>
    <ds:schemaRef ds:uri="fb4d3496-2d91-4b82-8ac9-5100df6054a9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85D1F165-1204-44EA-85C6-87972F3DC627}">
  <ds:schemaRefs>
    <ds:schemaRef ds:uri="0a379234-7846-451f-aae9-4662db1aa5eb"/>
    <ds:schemaRef ds:uri="fb4d3496-2d91-4b82-8ac9-5100df6054a9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54F54263-87BC-437F-96F7-5614AE62CD4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35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office theme</vt:lpstr>
      <vt:lpstr>JAVA</vt:lpstr>
      <vt:lpstr>O que é Java?</vt:lpstr>
      <vt:lpstr>Por que usar Java?</vt:lpstr>
      <vt:lpstr>Instalação do Java</vt:lpstr>
      <vt:lpstr>Instalação Java</vt:lpstr>
      <vt:lpstr>Explicação do exemplo</vt:lpstr>
      <vt:lpstr>Comentários em Java</vt:lpstr>
      <vt:lpstr>Variáveis em Java</vt:lpstr>
      <vt:lpstr>Declaração de variáveis em Java</vt:lpstr>
      <vt:lpstr>Declaração de variáveis em Java</vt:lpstr>
      <vt:lpstr>Tipos de dados primitivos em Java</vt:lpstr>
      <vt:lpstr>Conversão de tipo (Casting) em Java</vt:lpstr>
      <vt:lpstr>Exemplo prático de Casting em Java</vt:lpstr>
      <vt:lpstr>Conversão de tipo (Casting) em Java</vt:lpstr>
      <vt:lpstr>Operadores aritméticos em Java</vt:lpstr>
      <vt:lpstr>Operadores de atribuição em Java</vt:lpstr>
      <vt:lpstr>Operadores de comparação em Java</vt:lpstr>
      <vt:lpstr>Operadores lógicos em Java</vt:lpstr>
      <vt:lpstr>Conversão de tipo (Casting) em Java</vt:lpstr>
      <vt:lpstr>Java – o que é OOP</vt:lpstr>
      <vt:lpstr>Java – classes e objectos</vt:lpstr>
      <vt:lpstr>Java – public static void main(String args[]) </vt:lpstr>
      <vt:lpstr>Java – classes e objectos</vt:lpstr>
      <vt:lpstr>Java – criar várias classes</vt:lpstr>
      <vt:lpstr>Java – exemplo concreto</vt:lpstr>
      <vt:lpstr>Java – exemplo concreto</vt:lpstr>
      <vt:lpstr>Java – modificadores de acesso</vt:lpstr>
      <vt:lpstr>Java – modificadores de acesso</vt:lpstr>
      <vt:lpstr>Java – modificadores de acesso</vt:lpstr>
      <vt:lpstr>Java – modificadores de não acesso</vt:lpstr>
      <vt:lpstr>Java – modificadores de não acesso</vt:lpstr>
      <vt:lpstr>Java – modificadores de não acesso</vt:lpstr>
      <vt:lpstr>Java – modificadores de não acesso</vt:lpstr>
      <vt:lpstr>Java – modificadores de não acesso</vt:lpstr>
      <vt:lpstr>Java – atributos de instância e atributos estáticos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</dc:title>
  <dc:creator/>
  <cp:revision>39</cp:revision>
  <dcterms:created xsi:type="dcterms:W3CDTF">2024-09-17T14:22:39Z</dcterms:created>
  <dcterms:modified xsi:type="dcterms:W3CDTF">2024-11-13T18:46:49Z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0x010100E89C2705C1FCD943A7149288048BDE9F</vt:lpwstr>
  </property>
</Properties>
</file>