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4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6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64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5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37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3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2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16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573F-ED69-4CA4-84CE-3704110230BE}" type="datetimeFigureOut">
              <a:rPr lang="pt-PT" smtClean="0"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BCD-B267-4918-88FB-8ABD053707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76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JavaScript 2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101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/>
          <a:lstStyle/>
          <a:p>
            <a:r>
              <a:rPr lang="pt-PT" dirty="0"/>
              <a:t>Encontrando elementos HTML</a:t>
            </a:r>
          </a:p>
          <a:p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31147"/>
              </p:ext>
            </p:extLst>
          </p:nvPr>
        </p:nvGraphicFramePr>
        <p:xfrm>
          <a:off x="927100" y="1358898"/>
          <a:ext cx="10299700" cy="3822899"/>
        </p:xfrm>
        <a:graphic>
          <a:graphicData uri="http://schemas.openxmlformats.org/drawingml/2006/table">
            <a:tbl>
              <a:tblPr/>
              <a:tblGrid>
                <a:gridCol w="680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379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Método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Descrição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79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document.getElementById(</a:t>
                      </a:r>
                      <a:r>
                        <a:rPr lang="pt-PT" sz="2800" i="1">
                          <a:effectLst/>
                        </a:rPr>
                        <a:t>id</a:t>
                      </a:r>
                      <a:r>
                        <a:rPr lang="pt-PT" sz="280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Encontra</a:t>
                      </a:r>
                      <a:r>
                        <a:rPr lang="en-US" sz="2800" baseline="0" dirty="0">
                          <a:effectLst/>
                        </a:rPr>
                        <a:t> um </a:t>
                      </a:r>
                      <a:r>
                        <a:rPr lang="en-US" sz="2800" baseline="0" dirty="0" err="1">
                          <a:effectLst/>
                        </a:rPr>
                        <a:t>elemento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por</a:t>
                      </a:r>
                      <a:r>
                        <a:rPr lang="en-US" sz="2800" dirty="0">
                          <a:effectLst/>
                        </a:rPr>
                        <a:t> element 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379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document.getElementsByTagName(</a:t>
                      </a:r>
                      <a:r>
                        <a:rPr lang="pt-PT" sz="2800" i="1">
                          <a:effectLst/>
                        </a:rPr>
                        <a:t>name</a:t>
                      </a:r>
                      <a:r>
                        <a:rPr lang="pt-PT" sz="280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Encontra</a:t>
                      </a:r>
                      <a:r>
                        <a:rPr lang="en-US" sz="2800" baseline="0" dirty="0">
                          <a:effectLst/>
                        </a:rPr>
                        <a:t> um </a:t>
                      </a:r>
                      <a:r>
                        <a:rPr lang="en-US" sz="2800" baseline="0" dirty="0" err="1">
                          <a:effectLst/>
                        </a:rPr>
                        <a:t>elemento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por</a:t>
                      </a:r>
                      <a:r>
                        <a:rPr lang="en-US" sz="2800" dirty="0">
                          <a:effectLst/>
                        </a:rPr>
                        <a:t> tag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379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document.getElementsByClassName(</a:t>
                      </a:r>
                      <a:r>
                        <a:rPr lang="pt-PT" sz="2800" i="1">
                          <a:effectLst/>
                        </a:rPr>
                        <a:t>name</a:t>
                      </a:r>
                      <a:r>
                        <a:rPr lang="pt-PT" sz="280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Encontra</a:t>
                      </a:r>
                      <a:r>
                        <a:rPr lang="en-US" sz="2800" baseline="0" dirty="0">
                          <a:effectLst/>
                        </a:rPr>
                        <a:t> um </a:t>
                      </a:r>
                      <a:r>
                        <a:rPr lang="en-US" sz="2800" baseline="0" dirty="0" err="1">
                          <a:effectLst/>
                        </a:rPr>
                        <a:t>elemento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por</a:t>
                      </a:r>
                      <a:r>
                        <a:rPr lang="en-US" sz="2800" dirty="0">
                          <a:effectLst/>
                        </a:rPr>
                        <a:t>  class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7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r>
              <a:rPr lang="pt-PT" dirty="0"/>
              <a:t>Alterando elementos HTML</a:t>
            </a:r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69956"/>
              </p:ext>
            </p:extLst>
          </p:nvPr>
        </p:nvGraphicFramePr>
        <p:xfrm>
          <a:off x="941820" y="1585754"/>
          <a:ext cx="10411979" cy="4602480"/>
        </p:xfrm>
        <a:graphic>
          <a:graphicData uri="http://schemas.openxmlformats.org/drawingml/2006/table">
            <a:tbl>
              <a:tblPr/>
              <a:tblGrid>
                <a:gridCol w="6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Método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Descrição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i="1" dirty="0" err="1">
                          <a:effectLst/>
                        </a:rPr>
                        <a:t>element</a:t>
                      </a:r>
                      <a:r>
                        <a:rPr lang="pt-PT" sz="2800" dirty="0" err="1">
                          <a:effectLst/>
                        </a:rPr>
                        <a:t>.innerHTML</a:t>
                      </a:r>
                      <a:r>
                        <a:rPr lang="pt-PT" sz="2800" dirty="0">
                          <a:effectLst/>
                        </a:rPr>
                        <a:t> =  </a:t>
                      </a:r>
                      <a:r>
                        <a:rPr lang="pt-PT" sz="2800" i="1" dirty="0" err="1">
                          <a:effectLst/>
                        </a:rPr>
                        <a:t>new</a:t>
                      </a:r>
                      <a:r>
                        <a:rPr lang="pt-PT" sz="2800" i="1" dirty="0">
                          <a:effectLst/>
                        </a:rPr>
                        <a:t> </a:t>
                      </a:r>
                      <a:r>
                        <a:rPr lang="pt-PT" sz="2800" i="1" dirty="0" err="1">
                          <a:effectLst/>
                        </a:rPr>
                        <a:t>html</a:t>
                      </a:r>
                      <a:r>
                        <a:rPr lang="pt-PT" sz="2800" i="1" dirty="0">
                          <a:effectLst/>
                        </a:rPr>
                        <a:t> </a:t>
                      </a:r>
                      <a:r>
                        <a:rPr lang="pt-PT" sz="2800" i="1" dirty="0" err="1">
                          <a:effectLst/>
                        </a:rPr>
                        <a:t>content</a:t>
                      </a:r>
                      <a:endParaRPr lang="pt-PT" sz="28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Altera</a:t>
                      </a:r>
                      <a:r>
                        <a:rPr lang="en-US" sz="2800" baseline="0" dirty="0">
                          <a:effectLst/>
                        </a:rPr>
                        <a:t> o</a:t>
                      </a:r>
                      <a:r>
                        <a:rPr lang="en-US" sz="2800" dirty="0">
                          <a:effectLst/>
                        </a:rPr>
                        <a:t> inner HTML de</a:t>
                      </a:r>
                      <a:r>
                        <a:rPr lang="en-US" sz="2800" baseline="0" dirty="0">
                          <a:effectLst/>
                        </a:rPr>
                        <a:t> um </a:t>
                      </a:r>
                      <a:r>
                        <a:rPr lang="en-US" sz="2800" baseline="0" dirty="0" err="1">
                          <a:effectLst/>
                        </a:rPr>
                        <a:t>elemento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i="1" dirty="0" err="1">
                          <a:effectLst/>
                        </a:rPr>
                        <a:t>element</a:t>
                      </a:r>
                      <a:r>
                        <a:rPr lang="pt-PT" sz="2800" dirty="0" err="1">
                          <a:effectLst/>
                        </a:rPr>
                        <a:t>.</a:t>
                      </a:r>
                      <a:r>
                        <a:rPr lang="pt-PT" sz="2800" i="1" dirty="0" err="1">
                          <a:effectLst/>
                        </a:rPr>
                        <a:t>attribute</a:t>
                      </a:r>
                      <a:r>
                        <a:rPr lang="pt-PT" sz="2800" i="1" dirty="0">
                          <a:effectLst/>
                        </a:rPr>
                        <a:t> = </a:t>
                      </a:r>
                      <a:r>
                        <a:rPr lang="pt-PT" sz="2800" i="1" dirty="0" err="1">
                          <a:effectLst/>
                        </a:rPr>
                        <a:t>new</a:t>
                      </a:r>
                      <a:r>
                        <a:rPr lang="pt-PT" sz="2800" i="1" dirty="0">
                          <a:effectLst/>
                        </a:rPr>
                        <a:t> </a:t>
                      </a:r>
                      <a:r>
                        <a:rPr lang="pt-PT" sz="2800" i="1" dirty="0" err="1">
                          <a:effectLst/>
                        </a:rPr>
                        <a:t>value</a:t>
                      </a:r>
                      <a:endParaRPr lang="pt-PT" sz="28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Altera o </a:t>
                      </a:r>
                      <a:r>
                        <a:rPr lang="en-US" sz="2800" dirty="0" err="1">
                          <a:effectLst/>
                        </a:rPr>
                        <a:t>atributo</a:t>
                      </a:r>
                      <a:r>
                        <a:rPr lang="en-US" sz="2800" dirty="0">
                          <a:effectLst/>
                        </a:rPr>
                        <a:t> value de um element 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i="1" dirty="0" err="1">
                          <a:effectLst/>
                        </a:rPr>
                        <a:t>element</a:t>
                      </a:r>
                      <a:r>
                        <a:rPr lang="pt-PT" sz="2800" dirty="0" err="1">
                          <a:effectLst/>
                        </a:rPr>
                        <a:t>.setAttribute</a:t>
                      </a:r>
                      <a:r>
                        <a:rPr lang="pt-PT" sz="2800" i="1" dirty="0">
                          <a:effectLst/>
                        </a:rPr>
                        <a:t>(</a:t>
                      </a:r>
                      <a:r>
                        <a:rPr lang="pt-PT" sz="2800" i="1" dirty="0" err="1">
                          <a:effectLst/>
                        </a:rPr>
                        <a:t>attribute</a:t>
                      </a:r>
                      <a:r>
                        <a:rPr lang="pt-PT" sz="2800" i="1" dirty="0">
                          <a:effectLst/>
                        </a:rPr>
                        <a:t>, </a:t>
                      </a:r>
                      <a:r>
                        <a:rPr lang="pt-PT" sz="2800" i="1" dirty="0" err="1">
                          <a:effectLst/>
                        </a:rPr>
                        <a:t>value</a:t>
                      </a:r>
                      <a:r>
                        <a:rPr lang="pt-PT" sz="2800" i="1" dirty="0">
                          <a:effectLst/>
                        </a:rPr>
                        <a:t>)</a:t>
                      </a:r>
                      <a:endParaRPr lang="pt-PT" sz="28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Altera o </a:t>
                      </a:r>
                      <a:r>
                        <a:rPr lang="en-US" sz="2800" dirty="0" err="1">
                          <a:effectLst/>
                        </a:rPr>
                        <a:t>atributo</a:t>
                      </a:r>
                      <a:r>
                        <a:rPr lang="en-US" sz="2800" dirty="0">
                          <a:effectLst/>
                        </a:rPr>
                        <a:t> value de um element 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i="1">
                          <a:effectLst/>
                        </a:rPr>
                        <a:t>element</a:t>
                      </a:r>
                      <a:r>
                        <a:rPr lang="pt-PT" sz="2800">
                          <a:effectLst/>
                        </a:rPr>
                        <a:t>.style.</a:t>
                      </a:r>
                      <a:r>
                        <a:rPr lang="pt-PT" sz="2800" i="1">
                          <a:effectLst/>
                        </a:rPr>
                        <a:t>property = new style</a:t>
                      </a:r>
                      <a:endParaRPr lang="pt-PT" sz="280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Altera o </a:t>
                      </a:r>
                      <a:r>
                        <a:rPr lang="en-US" sz="2800" dirty="0" err="1">
                          <a:effectLst/>
                        </a:rPr>
                        <a:t>estilo</a:t>
                      </a:r>
                      <a:r>
                        <a:rPr lang="en-US" sz="2800" dirty="0">
                          <a:effectLst/>
                        </a:rPr>
                        <a:t> de um element 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89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pt-PT" dirty="0"/>
              <a:t>Adicionando e excluindo elementos</a:t>
            </a:r>
          </a:p>
          <a:p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5427"/>
              </p:ext>
            </p:extLst>
          </p:nvPr>
        </p:nvGraphicFramePr>
        <p:xfrm>
          <a:off x="954520" y="1362234"/>
          <a:ext cx="10399279" cy="3901440"/>
        </p:xfrm>
        <a:graphic>
          <a:graphicData uri="http://schemas.openxmlformats.org/drawingml/2006/table">
            <a:tbl>
              <a:tblPr/>
              <a:tblGrid>
                <a:gridCol w="549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Método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Descrição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 err="1">
                          <a:effectLst/>
                        </a:rPr>
                        <a:t>document.createElement</a:t>
                      </a:r>
                      <a:r>
                        <a:rPr lang="pt-PT" sz="2800" dirty="0">
                          <a:effectLst/>
                        </a:rPr>
                        <a:t>(</a:t>
                      </a:r>
                      <a:r>
                        <a:rPr lang="pt-PT" sz="2800" i="1" dirty="0" err="1">
                          <a:effectLst/>
                        </a:rPr>
                        <a:t>element</a:t>
                      </a:r>
                      <a:r>
                        <a:rPr lang="pt-PT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Cria um elemento 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 err="1">
                          <a:effectLst/>
                        </a:rPr>
                        <a:t>document.removeChild</a:t>
                      </a:r>
                      <a:r>
                        <a:rPr lang="pt-PT" sz="2800" dirty="0">
                          <a:effectLst/>
                        </a:rPr>
                        <a:t>(</a:t>
                      </a:r>
                      <a:r>
                        <a:rPr lang="pt-PT" sz="2800" i="1" dirty="0" err="1">
                          <a:effectLst/>
                        </a:rPr>
                        <a:t>element</a:t>
                      </a:r>
                      <a:r>
                        <a:rPr lang="pt-PT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800" dirty="0">
                          <a:effectLst/>
                        </a:rPr>
                        <a:t>Remove um elemento</a:t>
                      </a:r>
                      <a:r>
                        <a:rPr lang="pt-PT" sz="2800" baseline="0" dirty="0">
                          <a:effectLst/>
                        </a:rPr>
                        <a:t> </a:t>
                      </a:r>
                      <a:r>
                        <a:rPr lang="pt-PT" sz="2800" dirty="0">
                          <a:effectLst/>
                        </a:rPr>
                        <a:t>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 err="1">
                          <a:effectLst/>
                        </a:rPr>
                        <a:t>document.appendChild</a:t>
                      </a:r>
                      <a:r>
                        <a:rPr lang="pt-PT" sz="2800" dirty="0">
                          <a:effectLst/>
                        </a:rPr>
                        <a:t>(</a:t>
                      </a:r>
                      <a:r>
                        <a:rPr lang="pt-PT" sz="2800" i="1" dirty="0" err="1">
                          <a:effectLst/>
                        </a:rPr>
                        <a:t>element</a:t>
                      </a:r>
                      <a:r>
                        <a:rPr lang="pt-PT" sz="28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Adiciona um elemento 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document.replaceChild(</a:t>
                      </a:r>
                      <a:r>
                        <a:rPr lang="pt-PT" sz="2800" i="1">
                          <a:effectLst/>
                        </a:rPr>
                        <a:t>element</a:t>
                      </a:r>
                      <a:r>
                        <a:rPr lang="pt-PT" sz="280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800" dirty="0">
                          <a:effectLst/>
                        </a:rPr>
                        <a:t>Substitui um elemento</a:t>
                      </a:r>
                      <a:r>
                        <a:rPr lang="pt-PT" sz="2800" baseline="0" dirty="0">
                          <a:effectLst/>
                        </a:rPr>
                        <a:t> </a:t>
                      </a:r>
                      <a:r>
                        <a:rPr lang="pt-PT" sz="2800" dirty="0">
                          <a:effectLst/>
                        </a:rPr>
                        <a:t>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document.write(</a:t>
                      </a:r>
                      <a:r>
                        <a:rPr lang="pt-PT" sz="2800" i="1">
                          <a:effectLst/>
                        </a:rPr>
                        <a:t>text</a:t>
                      </a:r>
                      <a:r>
                        <a:rPr lang="pt-PT" sz="280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Escreve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num</a:t>
                      </a:r>
                      <a:r>
                        <a:rPr lang="en-US" sz="2800" dirty="0">
                          <a:effectLst/>
                        </a:rPr>
                        <a:t> output stream (</a:t>
                      </a:r>
                      <a:r>
                        <a:rPr lang="en-US" sz="2800" dirty="0" err="1">
                          <a:effectLst/>
                        </a:rPr>
                        <a:t>fluxo</a:t>
                      </a:r>
                      <a:r>
                        <a:rPr lang="en-US" sz="2800" dirty="0">
                          <a:effectLst/>
                        </a:rPr>
                        <a:t> de </a:t>
                      </a:r>
                      <a:r>
                        <a:rPr lang="en-US" sz="2800" dirty="0" err="1">
                          <a:effectLst/>
                        </a:rPr>
                        <a:t>saída</a:t>
                      </a:r>
                      <a:r>
                        <a:rPr lang="en-US" sz="2800" dirty="0">
                          <a:effectLst/>
                        </a:rPr>
                        <a:t>) 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01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/>
          <a:lstStyle/>
          <a:p>
            <a:r>
              <a:rPr lang="pt-PT" dirty="0"/>
              <a:t>Adicionando manipuladores de eventos</a:t>
            </a:r>
          </a:p>
          <a:p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27943"/>
              </p:ext>
            </p:extLst>
          </p:nvPr>
        </p:nvGraphicFramePr>
        <p:xfrm>
          <a:off x="965200" y="1507014"/>
          <a:ext cx="10388600" cy="2087717"/>
        </p:xfrm>
        <a:graphic>
          <a:graphicData uri="http://schemas.openxmlformats.org/drawingml/2006/table">
            <a:tbl>
              <a:tblPr/>
              <a:tblGrid>
                <a:gridCol w="565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15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Método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Descrição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329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 err="1">
                          <a:effectLst/>
                        </a:rPr>
                        <a:t>document.getElementById</a:t>
                      </a:r>
                      <a:r>
                        <a:rPr lang="pt-PT" sz="2800" dirty="0">
                          <a:effectLst/>
                        </a:rPr>
                        <a:t>(</a:t>
                      </a:r>
                      <a:r>
                        <a:rPr lang="pt-PT" sz="2800" i="1" dirty="0">
                          <a:effectLst/>
                        </a:rPr>
                        <a:t>id</a:t>
                      </a:r>
                      <a:r>
                        <a:rPr lang="pt-PT" sz="2800" dirty="0">
                          <a:effectLst/>
                        </a:rPr>
                        <a:t>).</a:t>
                      </a:r>
                      <a:r>
                        <a:rPr lang="pt-PT" sz="2800" dirty="0" err="1">
                          <a:effectLst/>
                        </a:rPr>
                        <a:t>onclick</a:t>
                      </a:r>
                      <a:r>
                        <a:rPr lang="pt-PT" sz="2800" dirty="0">
                          <a:effectLst/>
                        </a:rPr>
                        <a:t> = </a:t>
                      </a:r>
                      <a:r>
                        <a:rPr lang="pt-PT" sz="2800" dirty="0" err="1">
                          <a:effectLst/>
                        </a:rPr>
                        <a:t>function</a:t>
                      </a:r>
                      <a:r>
                        <a:rPr lang="pt-PT" sz="2800" dirty="0">
                          <a:effectLst/>
                        </a:rPr>
                        <a:t>(){</a:t>
                      </a:r>
                      <a:r>
                        <a:rPr lang="pt-PT" sz="2800" i="1" dirty="0" err="1">
                          <a:effectLst/>
                        </a:rPr>
                        <a:t>code</a:t>
                      </a:r>
                      <a:r>
                        <a:rPr lang="pt-PT" sz="2800" dirty="0">
                          <a:effectLst/>
                        </a:rPr>
                        <a:t>}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Adiciona o código do manipulador de eventos a um evento </a:t>
                      </a:r>
                      <a:r>
                        <a:rPr lang="pt-PT" sz="2800" dirty="0" err="1">
                          <a:effectLst/>
                        </a:rPr>
                        <a:t>onclick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25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609601"/>
            <a:ext cx="10515600" cy="5567362"/>
          </a:xfrm>
        </p:spPr>
        <p:txBody>
          <a:bodyPr/>
          <a:lstStyle/>
          <a:p>
            <a:r>
              <a:rPr lang="pt-PT" dirty="0"/>
              <a:t>Encontrando objetos HTML</a:t>
            </a:r>
          </a:p>
          <a:p>
            <a:pPr lvl="1"/>
            <a:r>
              <a:rPr lang="pt-PT" sz="2800" dirty="0"/>
              <a:t>O primeiro HTML DOM </a:t>
            </a:r>
            <a:r>
              <a:rPr lang="pt-PT" sz="2800" dirty="0" err="1"/>
              <a:t>Level</a:t>
            </a:r>
            <a:r>
              <a:rPr lang="pt-PT" sz="2800" dirty="0"/>
              <a:t> 1 (1998), definiu 11 objetos HTML, coleções de objetos e propriedades. Estes ainda são válidos em HTML5.</a:t>
            </a:r>
          </a:p>
          <a:p>
            <a:pPr lvl="1"/>
            <a:r>
              <a:rPr lang="pt-PT" sz="2800" dirty="0"/>
              <a:t>Mais tarde, no HTML DOM </a:t>
            </a:r>
            <a:r>
              <a:rPr lang="pt-PT" sz="2800" dirty="0" err="1"/>
              <a:t>Level</a:t>
            </a:r>
            <a:r>
              <a:rPr lang="pt-PT" sz="2800" dirty="0"/>
              <a:t> 3, foram adicionados mais objetos, coleções e propriedades.</a:t>
            </a:r>
          </a:p>
          <a:p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11447"/>
              </p:ext>
            </p:extLst>
          </p:nvPr>
        </p:nvGraphicFramePr>
        <p:xfrm>
          <a:off x="838200" y="3485674"/>
          <a:ext cx="10515600" cy="2895600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 dirty="0">
                          <a:effectLst/>
                        </a:rPr>
                        <a:t>Propriedade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 dirty="0">
                          <a:effectLst/>
                        </a:rPr>
                        <a:t>Descrição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 dirty="0">
                          <a:effectLst/>
                        </a:rPr>
                        <a:t>DOM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>
                          <a:effectLst/>
                        </a:rPr>
                        <a:t>document.anchors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Retorna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todos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os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elementos</a:t>
                      </a:r>
                      <a:r>
                        <a:rPr lang="en-US" sz="2000" dirty="0">
                          <a:effectLst/>
                        </a:rPr>
                        <a:t> &lt;a&gt; que </a:t>
                      </a:r>
                      <a:r>
                        <a:rPr lang="en-US" sz="2000" dirty="0" err="1">
                          <a:effectLst/>
                        </a:rPr>
                        <a:t>tenham</a:t>
                      </a:r>
                      <a:r>
                        <a:rPr lang="en-US" sz="2000" dirty="0">
                          <a:effectLst/>
                        </a:rPr>
                        <a:t> um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atributo</a:t>
                      </a:r>
                      <a:r>
                        <a:rPr lang="en-US" sz="2000" baseline="0" dirty="0">
                          <a:effectLst/>
                        </a:rPr>
                        <a:t> name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>
                          <a:effectLst/>
                        </a:rPr>
                        <a:t>document.applets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Retorna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todos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os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elementos</a:t>
                      </a:r>
                      <a:r>
                        <a:rPr lang="en-US" sz="2000" dirty="0">
                          <a:effectLst/>
                        </a:rPr>
                        <a:t> &lt;applet&gt; </a:t>
                      </a:r>
                      <a:r>
                        <a:rPr lang="en-US" sz="2000" dirty="0">
                          <a:solidFill>
                            <a:srgbClr val="E80000"/>
                          </a:solidFill>
                          <a:effectLst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E80000"/>
                          </a:solidFill>
                          <a:effectLst/>
                        </a:rPr>
                        <a:t>Obsoleto</a:t>
                      </a:r>
                      <a:r>
                        <a:rPr lang="en-US" sz="2000" baseline="0" dirty="0">
                          <a:solidFill>
                            <a:srgbClr val="E80000"/>
                          </a:solidFill>
                          <a:effectLst/>
                        </a:rPr>
                        <a:t> no </a:t>
                      </a:r>
                      <a:r>
                        <a:rPr lang="en-US" sz="2000" dirty="0">
                          <a:solidFill>
                            <a:srgbClr val="E80000"/>
                          </a:solidFill>
                          <a:effectLst/>
                        </a:rPr>
                        <a:t>HTML5)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>
                          <a:effectLst/>
                        </a:rPr>
                        <a:t>document.baseURI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 dirty="0">
                          <a:effectLst/>
                        </a:rPr>
                        <a:t>Retorna o URI de base absoluta do documento (</a:t>
                      </a:r>
                      <a:r>
                        <a:rPr lang="pt-PT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Identificador Uniforme de Recurso - </a:t>
                      </a:r>
                      <a:r>
                        <a:rPr lang="pt-PT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r>
                        <a:rPr lang="pt-PT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r>
                        <a:rPr lang="pt-PT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pt-PT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>
                          <a:effectLst/>
                        </a:rPr>
                        <a:t>document.body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 dirty="0">
                          <a:effectLst/>
                        </a:rPr>
                        <a:t>Retorna o</a:t>
                      </a:r>
                      <a:r>
                        <a:rPr lang="pt-PT" sz="2000" baseline="0" dirty="0">
                          <a:effectLst/>
                        </a:rPr>
                        <a:t> elemento </a:t>
                      </a:r>
                      <a:r>
                        <a:rPr lang="pt-PT" sz="2000" dirty="0">
                          <a:effectLst/>
                        </a:rPr>
                        <a:t>&lt;body&gt;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0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1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93085"/>
              </p:ext>
            </p:extLst>
          </p:nvPr>
        </p:nvGraphicFramePr>
        <p:xfrm>
          <a:off x="889000" y="749297"/>
          <a:ext cx="10426701" cy="5427664"/>
        </p:xfrm>
        <a:graphic>
          <a:graphicData uri="http://schemas.openxmlformats.org/drawingml/2006/table">
            <a:tbl>
              <a:tblPr/>
              <a:tblGrid>
                <a:gridCol w="382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331"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 err="1">
                          <a:effectLst/>
                        </a:rPr>
                        <a:t>document.cookie</a:t>
                      </a:r>
                      <a:endParaRPr lang="pt-PT" sz="2400" dirty="0">
                        <a:effectLst/>
                      </a:endParaRPr>
                    </a:p>
                  </a:txBody>
                  <a:tcPr marL="127981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>
                          <a:effectLst/>
                        </a:rPr>
                        <a:t>Retorna as cookies do documento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1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331"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document.doctype</a:t>
                      </a:r>
                    </a:p>
                  </a:txBody>
                  <a:tcPr marL="127981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>
                          <a:effectLst/>
                        </a:rPr>
                        <a:t>Retorna o </a:t>
                      </a:r>
                      <a:r>
                        <a:rPr lang="pt-PT" sz="2400" dirty="0" err="1">
                          <a:effectLst/>
                        </a:rPr>
                        <a:t>doctype</a:t>
                      </a:r>
                      <a:r>
                        <a:rPr lang="pt-PT" sz="2400" dirty="0">
                          <a:effectLst/>
                        </a:rPr>
                        <a:t> do documento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3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31"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document.documentElement</a:t>
                      </a:r>
                    </a:p>
                  </a:txBody>
                  <a:tcPr marL="127981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>
                          <a:effectLst/>
                        </a:rPr>
                        <a:t>Retorna</a:t>
                      </a:r>
                      <a:r>
                        <a:rPr lang="pt-PT" sz="2400" baseline="0" dirty="0">
                          <a:effectLst/>
                        </a:rPr>
                        <a:t> o elemento</a:t>
                      </a:r>
                      <a:r>
                        <a:rPr lang="pt-PT" sz="2400" dirty="0">
                          <a:effectLst/>
                        </a:rPr>
                        <a:t> &lt;</a:t>
                      </a:r>
                      <a:r>
                        <a:rPr lang="pt-PT" sz="2400" dirty="0" err="1">
                          <a:effectLst/>
                        </a:rPr>
                        <a:t>html</a:t>
                      </a:r>
                      <a:r>
                        <a:rPr lang="pt-PT" sz="2400" dirty="0">
                          <a:effectLst/>
                        </a:rPr>
                        <a:t>&gt; 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3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331"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document.documentMode</a:t>
                      </a:r>
                    </a:p>
                  </a:txBody>
                  <a:tcPr marL="127981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Retorna</a:t>
                      </a:r>
                      <a:r>
                        <a:rPr lang="en-US" sz="2400" baseline="0" dirty="0">
                          <a:effectLst/>
                        </a:rPr>
                        <a:t> o </a:t>
                      </a:r>
                      <a:r>
                        <a:rPr lang="en-US" sz="2400" baseline="0" dirty="0" err="1">
                          <a:effectLst/>
                        </a:rPr>
                        <a:t>modo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utilizado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pelo</a:t>
                      </a:r>
                      <a:r>
                        <a:rPr lang="en-US" sz="2400" baseline="0" dirty="0">
                          <a:effectLst/>
                        </a:rPr>
                        <a:t> browser *</a:t>
                      </a:r>
                      <a:endParaRPr lang="en-US" sz="2400" dirty="0">
                        <a:effectLst/>
                      </a:endParaRP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3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331"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document.documentURI</a:t>
                      </a:r>
                    </a:p>
                  </a:txBody>
                  <a:tcPr marL="127981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Retorna</a:t>
                      </a:r>
                      <a:r>
                        <a:rPr lang="en-US" sz="2400" baseline="0" dirty="0">
                          <a:effectLst/>
                        </a:rPr>
                        <a:t> o</a:t>
                      </a:r>
                      <a:r>
                        <a:rPr lang="en-US" sz="2400" dirty="0">
                          <a:effectLst/>
                        </a:rPr>
                        <a:t> URI do </a:t>
                      </a:r>
                      <a:r>
                        <a:rPr lang="en-US" sz="2400" dirty="0" err="1">
                          <a:effectLst/>
                        </a:rPr>
                        <a:t>documento</a:t>
                      </a:r>
                      <a:endParaRPr lang="en-US" sz="2400" dirty="0">
                        <a:effectLst/>
                      </a:endParaRP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>
                          <a:effectLst/>
                        </a:rPr>
                        <a:t>3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1678"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document.domain</a:t>
                      </a:r>
                    </a:p>
                  </a:txBody>
                  <a:tcPr marL="127981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>
                          <a:effectLst/>
                        </a:rPr>
                        <a:t>Retorna o nome de domínio do servidor do documento</a:t>
                      </a:r>
                      <a:endParaRPr lang="en-US" sz="2400" dirty="0">
                        <a:effectLst/>
                      </a:endParaRP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>
                          <a:effectLst/>
                        </a:rPr>
                        <a:t>1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331"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 err="1">
                          <a:effectLst/>
                        </a:rPr>
                        <a:t>document.domConfig</a:t>
                      </a:r>
                      <a:endParaRPr lang="pt-PT" sz="2400" dirty="0">
                        <a:effectLst/>
                      </a:endParaRPr>
                    </a:p>
                  </a:txBody>
                  <a:tcPr marL="127981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solidFill>
                            <a:srgbClr val="E80000"/>
                          </a:solidFill>
                          <a:effectLst/>
                        </a:rPr>
                        <a:t>Obsoleto</a:t>
                      </a:r>
                      <a:r>
                        <a:rPr lang="en-US" sz="2400" dirty="0">
                          <a:solidFill>
                            <a:srgbClr val="E80000"/>
                          </a:solidFill>
                          <a:effectLst/>
                        </a:rPr>
                        <a:t>.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err="1">
                          <a:effectLst/>
                        </a:rPr>
                        <a:t>Retorna</a:t>
                      </a:r>
                      <a:r>
                        <a:rPr lang="en-US" sz="2400" baseline="0" dirty="0">
                          <a:effectLst/>
                        </a:rPr>
                        <a:t> a </a:t>
                      </a:r>
                      <a:r>
                        <a:rPr lang="en-US" sz="2400" baseline="0" dirty="0" err="1">
                          <a:effectLst/>
                        </a:rPr>
                        <a:t>configuração</a:t>
                      </a:r>
                      <a:r>
                        <a:rPr lang="en-US" sz="2400" baseline="0" dirty="0">
                          <a:effectLst/>
                        </a:rPr>
                        <a:t> DOM</a:t>
                      </a:r>
                      <a:endParaRPr lang="en-US" sz="2400" dirty="0">
                        <a:effectLst/>
                      </a:endParaRP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400" dirty="0">
                          <a:effectLst/>
                        </a:rPr>
                        <a:t>3</a:t>
                      </a:r>
                    </a:p>
                  </a:txBody>
                  <a:tcPr marL="63990" marR="63990" marT="63990" marB="6399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800099" y="6434435"/>
            <a:ext cx="105156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rgbClr val="000000"/>
                </a:solidFill>
                <a:latin typeface="Verdana" panose="020B0604030504040204" pitchFamily="34" charset="0"/>
              </a:rPr>
              <a:t>* O IE8 pode </a:t>
            </a:r>
            <a:r>
              <a:rPr lang="pt-PT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renderizar</a:t>
            </a:r>
            <a:r>
              <a:rPr lang="pt-PT" sz="1000" dirty="0">
                <a:solidFill>
                  <a:srgbClr val="000000"/>
                </a:solidFill>
                <a:latin typeface="Verdana" panose="020B0604030504040204" pitchFamily="34" charset="0"/>
              </a:rPr>
              <a:t> uma página em modos diferentes, dependendo do !DOCTYPE ou da presença de determinados elementos HTML.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189835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43913"/>
              </p:ext>
            </p:extLst>
          </p:nvPr>
        </p:nvGraphicFramePr>
        <p:xfrm>
          <a:off x="906902" y="301626"/>
          <a:ext cx="10434198" cy="6409026"/>
        </p:xfrm>
        <a:graphic>
          <a:graphicData uri="http://schemas.openxmlformats.org/drawingml/2006/table">
            <a:tbl>
              <a:tblPr/>
              <a:tblGrid>
                <a:gridCol w="424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document.embeds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</a:t>
                      </a:r>
                      <a:r>
                        <a:rPr lang="pt-PT" sz="2800" baseline="0" dirty="0">
                          <a:effectLst/>
                        </a:rPr>
                        <a:t> todos os elementos</a:t>
                      </a:r>
                      <a:r>
                        <a:rPr lang="pt-PT" sz="2800" dirty="0">
                          <a:effectLst/>
                        </a:rPr>
                        <a:t> &lt;</a:t>
                      </a:r>
                      <a:r>
                        <a:rPr lang="pt-PT" sz="2800" dirty="0" err="1">
                          <a:effectLst/>
                        </a:rPr>
                        <a:t>embed</a:t>
                      </a:r>
                      <a:r>
                        <a:rPr lang="pt-PT" sz="2800" dirty="0">
                          <a:effectLst/>
                        </a:rPr>
                        <a:t>&gt;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3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document.forms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</a:t>
                      </a:r>
                      <a:r>
                        <a:rPr lang="pt-PT" sz="2800" baseline="0" dirty="0">
                          <a:effectLst/>
                        </a:rPr>
                        <a:t> todos os elementos</a:t>
                      </a:r>
                      <a:r>
                        <a:rPr lang="pt-PT" sz="2800" dirty="0">
                          <a:effectLst/>
                        </a:rPr>
                        <a:t> &lt;</a:t>
                      </a:r>
                      <a:r>
                        <a:rPr lang="pt-PT" sz="2800" dirty="0" err="1">
                          <a:effectLst/>
                        </a:rPr>
                        <a:t>form</a:t>
                      </a:r>
                      <a:r>
                        <a:rPr lang="pt-PT" sz="2800" dirty="0">
                          <a:effectLst/>
                        </a:rPr>
                        <a:t>&gt;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1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document.head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</a:t>
                      </a:r>
                      <a:r>
                        <a:rPr lang="pt-PT" sz="2800" baseline="0" dirty="0">
                          <a:effectLst/>
                        </a:rPr>
                        <a:t> todos os elementos</a:t>
                      </a:r>
                      <a:r>
                        <a:rPr lang="pt-PT" sz="2800" dirty="0">
                          <a:effectLst/>
                        </a:rPr>
                        <a:t> &lt;</a:t>
                      </a:r>
                      <a:r>
                        <a:rPr lang="pt-PT" sz="2800" dirty="0" err="1">
                          <a:effectLst/>
                        </a:rPr>
                        <a:t>head</a:t>
                      </a:r>
                      <a:r>
                        <a:rPr lang="pt-PT" sz="2800" dirty="0">
                          <a:effectLst/>
                        </a:rPr>
                        <a:t>&gt;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3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document.images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</a:t>
                      </a:r>
                      <a:r>
                        <a:rPr lang="pt-PT" sz="2800" baseline="0" dirty="0">
                          <a:effectLst/>
                        </a:rPr>
                        <a:t> todos os elementos</a:t>
                      </a:r>
                      <a:r>
                        <a:rPr lang="pt-PT" sz="2800" dirty="0">
                          <a:effectLst/>
                        </a:rPr>
                        <a:t> &lt;</a:t>
                      </a:r>
                      <a:r>
                        <a:rPr lang="pt-PT" sz="2800" dirty="0" err="1">
                          <a:effectLst/>
                        </a:rPr>
                        <a:t>img</a:t>
                      </a:r>
                      <a:r>
                        <a:rPr lang="pt-PT" sz="2800" dirty="0">
                          <a:effectLst/>
                        </a:rPr>
                        <a:t>&gt; 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1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document.implementation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</a:t>
                      </a:r>
                      <a:r>
                        <a:rPr lang="pt-PT" sz="2800" baseline="0" dirty="0">
                          <a:effectLst/>
                        </a:rPr>
                        <a:t> a implementação</a:t>
                      </a:r>
                      <a:r>
                        <a:rPr lang="pt-PT" sz="2800" dirty="0">
                          <a:effectLst/>
                        </a:rPr>
                        <a:t> DOM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3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893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document.inputEncoding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Retorna</a:t>
                      </a:r>
                      <a:r>
                        <a:rPr lang="en-US" sz="2800" dirty="0">
                          <a:effectLst/>
                        </a:rPr>
                        <a:t> a </a:t>
                      </a:r>
                      <a:r>
                        <a:rPr lang="en-US" sz="2800" dirty="0" err="1">
                          <a:effectLst/>
                        </a:rPr>
                        <a:t>codificação</a:t>
                      </a:r>
                      <a:r>
                        <a:rPr lang="en-US" sz="2800" dirty="0">
                          <a:effectLst/>
                        </a:rPr>
                        <a:t> do document (character set)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3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893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document.lastModified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Retorna</a:t>
                      </a:r>
                      <a:r>
                        <a:rPr lang="en-US" sz="2800" baseline="0" dirty="0">
                          <a:effectLst/>
                        </a:rPr>
                        <a:t> a data e </a:t>
                      </a:r>
                      <a:r>
                        <a:rPr lang="en-US" sz="2800" baseline="0" dirty="0" err="1">
                          <a:effectLst/>
                        </a:rPr>
                        <a:t>horário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em</a:t>
                      </a:r>
                      <a:r>
                        <a:rPr lang="en-US" sz="2800" baseline="0" dirty="0">
                          <a:effectLst/>
                        </a:rPr>
                        <a:t> que o </a:t>
                      </a:r>
                      <a:r>
                        <a:rPr lang="en-US" sz="2800" baseline="0" dirty="0" err="1">
                          <a:effectLst/>
                        </a:rPr>
                        <a:t>documento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foi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actualizado</a:t>
                      </a:r>
                      <a:endParaRPr lang="en-US" sz="2800" dirty="0">
                        <a:effectLst/>
                      </a:endParaRP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3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6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249289"/>
              </p:ext>
            </p:extLst>
          </p:nvPr>
        </p:nvGraphicFramePr>
        <p:xfrm>
          <a:off x="888997" y="196793"/>
          <a:ext cx="10490202" cy="6513447"/>
        </p:xfrm>
        <a:graphic>
          <a:graphicData uri="http://schemas.openxmlformats.org/drawingml/2006/table">
            <a:tbl>
              <a:tblPr/>
              <a:tblGrid>
                <a:gridCol w="341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512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document.links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Retorna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todos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os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elementos</a:t>
                      </a:r>
                      <a:r>
                        <a:rPr lang="en-US" sz="2800" dirty="0">
                          <a:effectLst/>
                        </a:rPr>
                        <a:t> &lt;area&gt; e &lt;a&gt; que </a:t>
                      </a:r>
                      <a:r>
                        <a:rPr lang="en-US" sz="2800" dirty="0" err="1">
                          <a:effectLst/>
                        </a:rPr>
                        <a:t>têm</a:t>
                      </a:r>
                      <a:r>
                        <a:rPr lang="en-US" sz="2800" dirty="0">
                          <a:effectLst/>
                        </a:rPr>
                        <a:t> um </a:t>
                      </a:r>
                      <a:r>
                        <a:rPr lang="en-US" sz="2800" dirty="0" err="1">
                          <a:effectLst/>
                        </a:rPr>
                        <a:t>atributo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href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12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document.readyState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Retorna</a:t>
                      </a:r>
                      <a:r>
                        <a:rPr lang="en-US" sz="2800" baseline="0" dirty="0">
                          <a:effectLst/>
                        </a:rPr>
                        <a:t> o status</a:t>
                      </a:r>
                      <a:r>
                        <a:rPr lang="en-US" sz="2800" dirty="0">
                          <a:effectLst/>
                        </a:rPr>
                        <a:t> (loading) de um </a:t>
                      </a:r>
                      <a:r>
                        <a:rPr lang="en-US" sz="2800" dirty="0" err="1">
                          <a:effectLst/>
                        </a:rPr>
                        <a:t>documento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2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document.referrer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 o </a:t>
                      </a:r>
                      <a:r>
                        <a:rPr lang="pt-PT" sz="2800" b="0" dirty="0">
                          <a:effectLst/>
                        </a:rPr>
                        <a:t>URI (</a:t>
                      </a:r>
                      <a:r>
                        <a:rPr lang="pt-PT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r>
                        <a:rPr lang="pt-PT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r>
                        <a:rPr lang="pt-PT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pt-PT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 </a:t>
                      </a:r>
                      <a:r>
                        <a:rPr lang="pt-PT" sz="2800" dirty="0">
                          <a:effectLst/>
                        </a:rPr>
                        <a:t>do referente (o documento de ligação (link)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94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document.scripts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Retorna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todos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os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elementos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pt-PT" sz="2800" dirty="0">
                          <a:effectLst/>
                        </a:rPr>
                        <a:t>&lt;script&gt;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2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document.strictErrorChecking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 se a verificação de erros for aplicada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94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document.title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Retorna</a:t>
                      </a:r>
                      <a:r>
                        <a:rPr lang="pt-PT" sz="2800" baseline="0" dirty="0">
                          <a:effectLst/>
                        </a:rPr>
                        <a:t> o elemento</a:t>
                      </a:r>
                      <a:r>
                        <a:rPr lang="pt-PT" sz="2800" dirty="0">
                          <a:effectLst/>
                        </a:rPr>
                        <a:t> &lt;</a:t>
                      </a:r>
                      <a:r>
                        <a:rPr lang="pt-PT" sz="2800" dirty="0" err="1">
                          <a:effectLst/>
                        </a:rPr>
                        <a:t>title</a:t>
                      </a:r>
                      <a:r>
                        <a:rPr lang="pt-PT" sz="2800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127"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>
                          <a:effectLst/>
                        </a:rPr>
                        <a:t>document.URL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Retorna</a:t>
                      </a:r>
                      <a:r>
                        <a:rPr lang="en-US" sz="2800" baseline="0" dirty="0">
                          <a:effectLst/>
                        </a:rPr>
                        <a:t> o URL </a:t>
                      </a:r>
                      <a:r>
                        <a:rPr lang="en-US" sz="2800" baseline="0" dirty="0" err="1">
                          <a:effectLst/>
                        </a:rPr>
                        <a:t>completo</a:t>
                      </a:r>
                      <a:r>
                        <a:rPr lang="en-US" sz="2800" baseline="0" dirty="0">
                          <a:effectLst/>
                        </a:rPr>
                        <a:t> do </a:t>
                      </a:r>
                      <a:r>
                        <a:rPr lang="en-US" sz="2800" baseline="0" dirty="0" err="1">
                          <a:effectLst/>
                        </a:rPr>
                        <a:t>documento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8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b="1" dirty="0" err="1"/>
              <a:t>JavaScript</a:t>
            </a:r>
            <a:r>
              <a:rPr lang="pt-PT" b="1" dirty="0"/>
              <a:t> HTML DOM  (</a:t>
            </a:r>
            <a:r>
              <a:rPr lang="pt-PT" b="1" dirty="0" err="1"/>
              <a:t>Document</a:t>
            </a:r>
            <a:r>
              <a:rPr lang="pt-PT" b="1" dirty="0"/>
              <a:t> </a:t>
            </a:r>
            <a:r>
              <a:rPr lang="pt-PT" b="1" dirty="0" err="1"/>
              <a:t>Object</a:t>
            </a:r>
            <a:r>
              <a:rPr lang="pt-PT" b="1" dirty="0"/>
              <a:t> </a:t>
            </a:r>
            <a:r>
              <a:rPr lang="pt-PT" b="1" dirty="0" err="1"/>
              <a:t>Model</a:t>
            </a:r>
            <a:r>
              <a:rPr lang="pt-PT" b="1" dirty="0"/>
              <a:t>)</a:t>
            </a:r>
            <a:br>
              <a:rPr lang="pt-PT" b="1" dirty="0"/>
            </a:b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r>
              <a:rPr lang="pt-PT" dirty="0"/>
              <a:t>Com o HTML DOM, o </a:t>
            </a:r>
            <a:r>
              <a:rPr lang="pt-PT" dirty="0" err="1"/>
              <a:t>JavaScript</a:t>
            </a:r>
            <a:r>
              <a:rPr lang="pt-PT" dirty="0"/>
              <a:t> pode aceder e alterar todos os elementos de um documento HTML.</a:t>
            </a:r>
          </a:p>
          <a:p>
            <a:r>
              <a:rPr lang="pt-PT" dirty="0"/>
              <a:t>Quando uma página da web é carregado, o navegador cria um </a:t>
            </a:r>
            <a:r>
              <a:rPr lang="pt-PT" b="1" dirty="0" err="1"/>
              <a:t>D</a:t>
            </a:r>
            <a:r>
              <a:rPr lang="pt-PT" dirty="0" err="1"/>
              <a:t>ocument</a:t>
            </a:r>
            <a:r>
              <a:rPr lang="pt-PT" dirty="0"/>
              <a:t> </a:t>
            </a:r>
            <a:r>
              <a:rPr lang="pt-PT" b="1" dirty="0" err="1"/>
              <a:t>O</a:t>
            </a:r>
            <a:r>
              <a:rPr lang="pt-PT" dirty="0" err="1"/>
              <a:t>bject</a:t>
            </a:r>
            <a:r>
              <a:rPr lang="pt-PT" dirty="0"/>
              <a:t> </a:t>
            </a:r>
            <a:r>
              <a:rPr lang="pt-PT" b="1" dirty="0" err="1"/>
              <a:t>M</a:t>
            </a:r>
            <a:r>
              <a:rPr lang="pt-PT" dirty="0" err="1"/>
              <a:t>odel</a:t>
            </a:r>
            <a:r>
              <a:rPr lang="pt-PT" dirty="0"/>
              <a:t> da página.</a:t>
            </a:r>
          </a:p>
          <a:p>
            <a:r>
              <a:rPr lang="pt-PT" dirty="0"/>
              <a:t>O modelo </a:t>
            </a:r>
            <a:r>
              <a:rPr lang="pt-PT" b="1" dirty="0"/>
              <a:t>HTML DOM</a:t>
            </a:r>
            <a:r>
              <a:rPr lang="pt-PT" dirty="0"/>
              <a:t> é construído como uma árvore de </a:t>
            </a:r>
            <a:r>
              <a:rPr lang="pt-PT" b="1" dirty="0"/>
              <a:t>Objetos</a:t>
            </a:r>
            <a:r>
              <a:rPr lang="pt-PT" dirty="0"/>
              <a:t> :</a:t>
            </a:r>
          </a:p>
          <a:p>
            <a:endParaRPr lang="pt-PT" dirty="0"/>
          </a:p>
        </p:txBody>
      </p:sp>
      <p:pic>
        <p:nvPicPr>
          <p:cNvPr id="1028" name="Picture 4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4" y="3657600"/>
            <a:ext cx="5349917" cy="292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38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Com o modelo de objeto, o </a:t>
            </a:r>
            <a:r>
              <a:rPr lang="pt-PT" dirty="0" err="1"/>
              <a:t>JavaScript</a:t>
            </a:r>
            <a:r>
              <a:rPr lang="pt-PT" dirty="0"/>
              <a:t> obtém todo o poder que precisa para criar HTML dinâmico:</a:t>
            </a:r>
          </a:p>
          <a:p>
            <a:r>
              <a:rPr lang="pt-PT" dirty="0" err="1"/>
              <a:t>JavaScript</a:t>
            </a:r>
            <a:r>
              <a:rPr lang="pt-PT" dirty="0"/>
              <a:t> pode alterar todos os </a:t>
            </a:r>
            <a:r>
              <a:rPr lang="pt-PT" b="1" dirty="0"/>
              <a:t>elementos</a:t>
            </a:r>
            <a:r>
              <a:rPr lang="pt-PT" dirty="0"/>
              <a:t> </a:t>
            </a:r>
            <a:r>
              <a:rPr lang="pt-PT" b="1" dirty="0"/>
              <a:t>HTML</a:t>
            </a:r>
            <a:r>
              <a:rPr lang="pt-PT" dirty="0"/>
              <a:t> na página</a:t>
            </a:r>
          </a:p>
          <a:p>
            <a:r>
              <a:rPr lang="pt-PT" dirty="0" err="1"/>
              <a:t>JavaScript</a:t>
            </a:r>
            <a:r>
              <a:rPr lang="pt-PT" dirty="0"/>
              <a:t> pode alterar todos os </a:t>
            </a:r>
            <a:r>
              <a:rPr lang="pt-PT" b="1" dirty="0"/>
              <a:t>atributos</a:t>
            </a:r>
            <a:r>
              <a:rPr lang="pt-PT" dirty="0"/>
              <a:t> </a:t>
            </a:r>
            <a:r>
              <a:rPr lang="pt-PT" b="1" dirty="0"/>
              <a:t>HTML</a:t>
            </a:r>
            <a:r>
              <a:rPr lang="pt-PT" dirty="0"/>
              <a:t> na página</a:t>
            </a:r>
          </a:p>
          <a:p>
            <a:r>
              <a:rPr lang="pt-PT" dirty="0" err="1"/>
              <a:t>JavaScript</a:t>
            </a:r>
            <a:r>
              <a:rPr lang="pt-PT" dirty="0"/>
              <a:t> pode alterar todos os </a:t>
            </a:r>
            <a:r>
              <a:rPr lang="pt-PT" b="1" dirty="0"/>
              <a:t>estilos</a:t>
            </a:r>
            <a:r>
              <a:rPr lang="pt-PT" dirty="0"/>
              <a:t> </a:t>
            </a:r>
            <a:r>
              <a:rPr lang="pt-PT" b="1" dirty="0"/>
              <a:t>CSS</a:t>
            </a:r>
            <a:r>
              <a:rPr lang="pt-PT" dirty="0"/>
              <a:t> na página</a:t>
            </a:r>
          </a:p>
          <a:p>
            <a:r>
              <a:rPr lang="pt-PT" dirty="0" err="1"/>
              <a:t>JavaScript</a:t>
            </a:r>
            <a:r>
              <a:rPr lang="pt-PT" dirty="0"/>
              <a:t> pode remover elementos e atributos HTML existentes</a:t>
            </a:r>
          </a:p>
          <a:p>
            <a:r>
              <a:rPr lang="pt-PT" dirty="0" err="1"/>
              <a:t>JavaScript</a:t>
            </a:r>
            <a:r>
              <a:rPr lang="pt-PT" dirty="0"/>
              <a:t> pode adicionar novos elementos e atributos HTML</a:t>
            </a:r>
          </a:p>
          <a:p>
            <a:r>
              <a:rPr lang="pt-PT" dirty="0" err="1"/>
              <a:t>JavaScript</a:t>
            </a:r>
            <a:r>
              <a:rPr lang="pt-PT" dirty="0"/>
              <a:t> pode reagir a todos os eventos HTML existentes na página</a:t>
            </a:r>
          </a:p>
          <a:p>
            <a:r>
              <a:rPr lang="pt-PT" dirty="0" err="1"/>
              <a:t>JavaScript</a:t>
            </a:r>
            <a:r>
              <a:rPr lang="pt-PT" dirty="0"/>
              <a:t> pode criar novos eventos HTML na página</a:t>
            </a:r>
          </a:p>
        </p:txBody>
      </p:sp>
    </p:spTree>
    <p:extLst>
      <p:ext uri="{BB962C8B-B14F-4D97-AF65-F5344CB8AC3E}">
        <p14:creationId xmlns:p14="http://schemas.microsoft.com/office/powerpoint/2010/main" val="36872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r>
              <a:rPr lang="pt-PT" dirty="0"/>
              <a:t>O DOM é um padrão do W3C (</a:t>
            </a:r>
            <a:r>
              <a:rPr lang="pt-PT" dirty="0" err="1"/>
              <a:t>World</a:t>
            </a:r>
            <a:r>
              <a:rPr lang="pt-PT" dirty="0"/>
              <a:t> </a:t>
            </a:r>
            <a:r>
              <a:rPr lang="pt-PT" dirty="0" err="1"/>
              <a:t>Wide</a:t>
            </a:r>
            <a:r>
              <a:rPr lang="pt-PT" dirty="0"/>
              <a:t> Web Consortium).</a:t>
            </a:r>
          </a:p>
          <a:p>
            <a:r>
              <a:rPr lang="pt-PT" dirty="0"/>
              <a:t>O DOM define um padrão para </a:t>
            </a:r>
            <a:r>
              <a:rPr lang="pt-PT" dirty="0" err="1"/>
              <a:t>acessar</a:t>
            </a:r>
            <a:r>
              <a:rPr lang="pt-PT" dirty="0"/>
              <a:t> documentos:</a:t>
            </a:r>
          </a:p>
          <a:p>
            <a:r>
              <a:rPr lang="pt-PT" i="1" dirty="0"/>
              <a:t>"O 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i="1" dirty="0"/>
              <a:t>do W3C é uma plataforma e interface de linguagem neutra que permite que programas e scripts acedam e atualizem dinamicamente o conteúdo, estrutura e estilo de um documento".</a:t>
            </a:r>
            <a:endParaRPr lang="pt-PT" dirty="0"/>
          </a:p>
          <a:p>
            <a:r>
              <a:rPr lang="pt-PT" dirty="0"/>
              <a:t>O padrão W3C DOM é dividido em 3 partes diferentes:</a:t>
            </a:r>
          </a:p>
          <a:p>
            <a:r>
              <a:rPr lang="pt-PT" dirty="0"/>
              <a:t>Core DOM - modelo padrão para todos os tipos de documentos</a:t>
            </a:r>
          </a:p>
          <a:p>
            <a:r>
              <a:rPr lang="pt-PT" dirty="0"/>
              <a:t>XML DOM - modelo padrão para documentos XML</a:t>
            </a:r>
          </a:p>
          <a:p>
            <a:r>
              <a:rPr lang="pt-PT" dirty="0"/>
              <a:t>HTML DOM - modelo padrão para documentos HTML</a:t>
            </a:r>
          </a:p>
        </p:txBody>
      </p:sp>
    </p:spTree>
    <p:extLst>
      <p:ext uri="{BB962C8B-B14F-4D97-AF65-F5344CB8AC3E}">
        <p14:creationId xmlns:p14="http://schemas.microsoft.com/office/powerpoint/2010/main" val="62212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753100"/>
          </a:xfrm>
        </p:spPr>
        <p:txBody>
          <a:bodyPr/>
          <a:lstStyle/>
          <a:p>
            <a:r>
              <a:rPr lang="pt-PT" dirty="0"/>
              <a:t>O HTML DOM é um modelo de </a:t>
            </a:r>
            <a:r>
              <a:rPr lang="pt-PT" b="1" dirty="0"/>
              <a:t>objeto</a:t>
            </a:r>
            <a:r>
              <a:rPr lang="pt-PT" dirty="0"/>
              <a:t> padrão (standard) e uma </a:t>
            </a:r>
            <a:r>
              <a:rPr lang="pt-PT" b="1" dirty="0"/>
              <a:t>interface de programação</a:t>
            </a:r>
            <a:r>
              <a:rPr lang="pt-PT" dirty="0"/>
              <a:t> para HTML.</a:t>
            </a:r>
          </a:p>
          <a:p>
            <a:r>
              <a:rPr lang="pt-PT" dirty="0"/>
              <a:t>Define:</a:t>
            </a:r>
          </a:p>
          <a:p>
            <a:r>
              <a:rPr lang="pt-PT" dirty="0"/>
              <a:t>Os elementos HTML como </a:t>
            </a:r>
            <a:r>
              <a:rPr lang="pt-PT" b="1" dirty="0"/>
              <a:t>objetos</a:t>
            </a:r>
            <a:endParaRPr lang="pt-PT" dirty="0"/>
          </a:p>
          <a:p>
            <a:r>
              <a:rPr lang="pt-PT" dirty="0"/>
              <a:t>As </a:t>
            </a:r>
            <a:r>
              <a:rPr lang="pt-PT" b="1" dirty="0"/>
              <a:t>propriedades</a:t>
            </a:r>
            <a:r>
              <a:rPr lang="pt-PT" dirty="0"/>
              <a:t> de todos os elementos HTML</a:t>
            </a:r>
          </a:p>
          <a:p>
            <a:r>
              <a:rPr lang="pt-PT" dirty="0"/>
              <a:t>Os </a:t>
            </a:r>
            <a:r>
              <a:rPr lang="pt-PT" b="1" dirty="0"/>
              <a:t>métodos</a:t>
            </a:r>
            <a:r>
              <a:rPr lang="pt-PT" dirty="0"/>
              <a:t> para aceder a todos os elementos HTML</a:t>
            </a:r>
          </a:p>
          <a:p>
            <a:r>
              <a:rPr lang="pt-PT" dirty="0"/>
              <a:t>Os </a:t>
            </a:r>
            <a:r>
              <a:rPr lang="pt-PT" b="1" dirty="0"/>
              <a:t>eventos</a:t>
            </a:r>
            <a:r>
              <a:rPr lang="pt-PT" dirty="0"/>
              <a:t> para todos os elementos HTML</a:t>
            </a:r>
          </a:p>
          <a:p>
            <a:r>
              <a:rPr lang="pt-PT" dirty="0"/>
              <a:t>Por outras palavras: </a:t>
            </a:r>
            <a:r>
              <a:rPr lang="pt-PT" b="1" dirty="0"/>
              <a:t>O HTML DOM é um padrão para como obter, alterar, adicionar ou excluir elementos HTML.</a:t>
            </a:r>
            <a:endParaRPr lang="pt-PT" dirty="0"/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89827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/>
              <a:t>JavaScript</a:t>
            </a:r>
            <a:r>
              <a:rPr lang="pt-PT" b="1" dirty="0"/>
              <a:t> - HTML DOM </a:t>
            </a:r>
            <a:r>
              <a:rPr lang="pt-PT" b="1" dirty="0" err="1"/>
              <a:t>Methods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PT" sz="10400" dirty="0"/>
              <a:t>Os métodos HTML DOM são </a:t>
            </a:r>
            <a:r>
              <a:rPr lang="pt-PT" sz="10400" b="1" dirty="0"/>
              <a:t>ações que</a:t>
            </a:r>
            <a:r>
              <a:rPr lang="pt-PT" sz="10400" dirty="0"/>
              <a:t> você pode executar (em elementos HTML).</a:t>
            </a:r>
          </a:p>
          <a:p>
            <a:r>
              <a:rPr lang="pt-PT" sz="10400" dirty="0"/>
              <a:t>As propriedades HTML DOM são </a:t>
            </a:r>
            <a:r>
              <a:rPr lang="pt-PT" sz="10400" b="1" dirty="0"/>
              <a:t>valores</a:t>
            </a:r>
            <a:r>
              <a:rPr lang="pt-PT" sz="10400" dirty="0"/>
              <a:t> (de elementos HTML) que você pode definir ou alterar.</a:t>
            </a:r>
          </a:p>
          <a:p>
            <a:pPr marL="0" indent="0">
              <a:buNone/>
            </a:pPr>
            <a:r>
              <a:rPr lang="pt-PT" sz="10400" dirty="0"/>
              <a:t>A interface de programação DOM</a:t>
            </a:r>
          </a:p>
          <a:p>
            <a:r>
              <a:rPr lang="pt-PT" sz="10400" dirty="0"/>
              <a:t>O HTML DOM pode ser acedido com </a:t>
            </a:r>
            <a:r>
              <a:rPr lang="pt-PT" sz="10400" dirty="0" err="1"/>
              <a:t>JavaScript</a:t>
            </a:r>
            <a:r>
              <a:rPr lang="pt-PT" sz="10400" dirty="0"/>
              <a:t> (e com outras linguagens de programação).</a:t>
            </a:r>
          </a:p>
          <a:p>
            <a:r>
              <a:rPr lang="pt-PT" sz="10400" dirty="0"/>
              <a:t>No DOM, todos os elementos HTML são definidos como </a:t>
            </a:r>
            <a:r>
              <a:rPr lang="pt-PT" sz="10400" b="1" dirty="0"/>
              <a:t>objetos</a:t>
            </a:r>
            <a:r>
              <a:rPr lang="pt-PT" sz="10400" dirty="0"/>
              <a:t>.</a:t>
            </a:r>
          </a:p>
          <a:p>
            <a:r>
              <a:rPr lang="pt-PT" sz="10400" dirty="0"/>
              <a:t>A interface de programação é o conjunto das propriedades e métodos de cada objeto.</a:t>
            </a:r>
          </a:p>
          <a:p>
            <a:r>
              <a:rPr lang="pt-PT" sz="10400" dirty="0"/>
              <a:t>Uma </a:t>
            </a:r>
            <a:r>
              <a:rPr lang="pt-PT" sz="10400" b="1" dirty="0"/>
              <a:t>propriedade</a:t>
            </a:r>
            <a:r>
              <a:rPr lang="pt-PT" sz="10400" dirty="0"/>
              <a:t> é um valor que você pode obter ou definir (como alterar o conteúdo de um elemento HTML).</a:t>
            </a:r>
          </a:p>
          <a:p>
            <a:r>
              <a:rPr lang="pt-PT" sz="10400" dirty="0"/>
              <a:t>Um </a:t>
            </a:r>
            <a:r>
              <a:rPr lang="pt-PT" sz="10400" b="1" dirty="0"/>
              <a:t>método</a:t>
            </a:r>
            <a:r>
              <a:rPr lang="pt-PT" sz="10400" dirty="0"/>
              <a:t> é uma ação que você pode fazer (como adicionar ou excluir um elemento HTML).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171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Autofit/>
          </a:bodyPr>
          <a:lstStyle/>
          <a:p>
            <a:r>
              <a:rPr lang="pt-PT" sz="3000" dirty="0"/>
              <a:t>O exemplo seguinte altera o conteúdo (</a:t>
            </a:r>
            <a:r>
              <a:rPr lang="pt-PT" sz="3000" dirty="0" err="1"/>
              <a:t>innerHTML</a:t>
            </a:r>
            <a:r>
              <a:rPr lang="pt-PT" sz="3000" dirty="0"/>
              <a:t>) do elemento &lt;p&gt; com id = "demo":</a:t>
            </a:r>
          </a:p>
          <a:p>
            <a:pPr marL="0" indent="0">
              <a:buNone/>
            </a:pP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&lt;p id="demo"&gt;&lt;/p&gt;</a:t>
            </a:r>
            <a:b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pt-PT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pt-PT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b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PT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PT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PT" sz="3000" dirty="0"/>
              <a:t>No exemplo acima, </a:t>
            </a:r>
            <a:r>
              <a:rPr lang="pt-PT" sz="3000" dirty="0" err="1"/>
              <a:t>getElementById</a:t>
            </a:r>
            <a:r>
              <a:rPr lang="pt-PT" sz="3000" dirty="0"/>
              <a:t> é um </a:t>
            </a:r>
            <a:r>
              <a:rPr lang="pt-PT" sz="3000" b="1" dirty="0"/>
              <a:t>método</a:t>
            </a:r>
            <a:r>
              <a:rPr lang="pt-PT" sz="3000" dirty="0"/>
              <a:t> , enquanto </a:t>
            </a:r>
            <a:r>
              <a:rPr lang="pt-PT" sz="3000" dirty="0" err="1"/>
              <a:t>innerHTML</a:t>
            </a:r>
            <a:r>
              <a:rPr lang="pt-PT" sz="3000" dirty="0"/>
              <a:t> é uma </a:t>
            </a:r>
            <a:r>
              <a:rPr lang="pt-PT" sz="3000" b="1" dirty="0"/>
              <a:t>propriedade</a:t>
            </a:r>
            <a:r>
              <a:rPr lang="pt-PT" sz="3000" dirty="0"/>
              <a:t> .</a:t>
            </a:r>
            <a:endParaRPr lang="pt-PT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 método </a:t>
            </a:r>
            <a:r>
              <a:rPr lang="pt-PT" b="1" dirty="0" err="1"/>
              <a:t>getElementById</a:t>
            </a:r>
            <a:endParaRPr lang="pt-PT" b="1" dirty="0"/>
          </a:p>
          <a:p>
            <a:r>
              <a:rPr lang="pt-PT" dirty="0"/>
              <a:t>A maneira mais comum de </a:t>
            </a:r>
            <a:r>
              <a:rPr lang="pt-PT" dirty="0" err="1"/>
              <a:t>acessar</a:t>
            </a:r>
            <a:r>
              <a:rPr lang="pt-PT" dirty="0"/>
              <a:t> um elemento HTML é usar o id do elemento.</a:t>
            </a:r>
          </a:p>
          <a:p>
            <a:r>
              <a:rPr lang="pt-PT" dirty="0"/>
              <a:t>No exemplo acima, o método </a:t>
            </a:r>
            <a:r>
              <a:rPr lang="pt-PT" dirty="0" err="1"/>
              <a:t>getElementById</a:t>
            </a:r>
            <a:r>
              <a:rPr lang="pt-PT" dirty="0"/>
              <a:t> usou id = "demo" para encontrar o elemento.</a:t>
            </a:r>
          </a:p>
          <a:p>
            <a:pPr marL="0" indent="0">
              <a:buNone/>
            </a:pPr>
            <a:r>
              <a:rPr lang="pt-PT" dirty="0"/>
              <a:t>A propriedade </a:t>
            </a:r>
            <a:r>
              <a:rPr lang="pt-PT" dirty="0" err="1"/>
              <a:t>innerHTML</a:t>
            </a:r>
            <a:endParaRPr lang="pt-PT" dirty="0"/>
          </a:p>
          <a:p>
            <a:r>
              <a:rPr lang="pt-PT" dirty="0"/>
              <a:t>A maneira mais fácil de obter o conteúdo de um elemento é usando a propriedade </a:t>
            </a:r>
            <a:r>
              <a:rPr lang="pt-PT" dirty="0" err="1"/>
              <a:t>innerHTML</a:t>
            </a:r>
            <a:r>
              <a:rPr lang="pt-PT" dirty="0"/>
              <a:t>.</a:t>
            </a:r>
          </a:p>
          <a:p>
            <a:r>
              <a:rPr lang="pt-PT" dirty="0"/>
              <a:t>A propriedade </a:t>
            </a:r>
            <a:r>
              <a:rPr lang="pt-PT" dirty="0" err="1"/>
              <a:t>innerHTML</a:t>
            </a:r>
            <a:r>
              <a:rPr lang="pt-PT" dirty="0"/>
              <a:t> é útil para obter ou substituir o conteúdo de elementos HTML.</a:t>
            </a:r>
          </a:p>
          <a:p>
            <a:r>
              <a:rPr lang="pt-PT" dirty="0"/>
              <a:t>A propriedade </a:t>
            </a:r>
            <a:r>
              <a:rPr lang="pt-PT" dirty="0" err="1"/>
              <a:t>innerHTML</a:t>
            </a:r>
            <a:r>
              <a:rPr lang="pt-PT" dirty="0"/>
              <a:t> pode ser usada para obter ou alterar qualquer elemento HTML, incluindo &lt;</a:t>
            </a:r>
            <a:r>
              <a:rPr lang="pt-PT" dirty="0" err="1"/>
              <a:t>html</a:t>
            </a:r>
            <a:r>
              <a:rPr lang="pt-PT" dirty="0"/>
              <a:t>&gt; e &lt;body&gt;.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953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/>
              <a:t>JavaScript</a:t>
            </a:r>
            <a:r>
              <a:rPr lang="pt-PT" b="1" dirty="0"/>
              <a:t> HTML DOM </a:t>
            </a:r>
            <a:r>
              <a:rPr lang="pt-PT" b="1" dirty="0" err="1"/>
              <a:t>Document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r>
              <a:rPr lang="pt-PT" dirty="0"/>
              <a:t>O HTML DOM 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é o proprietário de todos os outros objetos na sua página da web.</a:t>
            </a:r>
          </a:p>
          <a:p>
            <a:r>
              <a:rPr lang="pt-PT" dirty="0"/>
              <a:t>O HTML DOM 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Object</a:t>
            </a:r>
            <a:endParaRPr lang="pt-PT" dirty="0"/>
          </a:p>
          <a:p>
            <a:pPr lvl="1"/>
            <a:r>
              <a:rPr lang="pt-PT" sz="2800" dirty="0"/>
              <a:t>Representa a sua página da web.</a:t>
            </a:r>
          </a:p>
          <a:p>
            <a:pPr lvl="1"/>
            <a:r>
              <a:rPr lang="pt-PT" sz="2800" dirty="0"/>
              <a:t>Se você quiser aceder qualquer elemento em uma página HTML, começa sempre começa por aceder o </a:t>
            </a:r>
            <a:r>
              <a:rPr lang="pt-PT" sz="2800" dirty="0" err="1"/>
              <a:t>Document</a:t>
            </a:r>
            <a:r>
              <a:rPr lang="pt-PT" sz="2800" dirty="0"/>
              <a:t> </a:t>
            </a:r>
            <a:r>
              <a:rPr lang="pt-PT" sz="2800" dirty="0" err="1"/>
              <a:t>Object</a:t>
            </a:r>
            <a:r>
              <a:rPr lang="pt-PT" sz="2800" dirty="0"/>
              <a:t>.</a:t>
            </a:r>
          </a:p>
          <a:p>
            <a:pPr lvl="1"/>
            <a:r>
              <a:rPr lang="pt-PT" sz="2800" dirty="0"/>
              <a:t>A seguir estão alguns exemplos de como você pode usar o objeto do documento para aceder e manipular o HTML.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8186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1316</Words>
  <Application>Microsoft Office PowerPoint</Application>
  <PresentationFormat>Ecrã Panorâmico</PresentationFormat>
  <Paragraphs>172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Verdana</vt:lpstr>
      <vt:lpstr>Tema do Office</vt:lpstr>
      <vt:lpstr>JavaScript 2 </vt:lpstr>
      <vt:lpstr>JavaScript HTML DOM  (Document Object Model) </vt:lpstr>
      <vt:lpstr>Apresentação do PowerPoint</vt:lpstr>
      <vt:lpstr>Apresentação do PowerPoint</vt:lpstr>
      <vt:lpstr>Apresentação do PowerPoint</vt:lpstr>
      <vt:lpstr>JavaScript - HTML DOM Methods</vt:lpstr>
      <vt:lpstr>Apresentação do PowerPoint</vt:lpstr>
      <vt:lpstr>Apresentação do PowerPoint</vt:lpstr>
      <vt:lpstr>JavaScript HTML DOM 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João Delgado</dc:creator>
  <cp:lastModifiedBy>João Delgado</cp:lastModifiedBy>
  <cp:revision>13</cp:revision>
  <dcterms:created xsi:type="dcterms:W3CDTF">2017-12-04T10:38:44Z</dcterms:created>
  <dcterms:modified xsi:type="dcterms:W3CDTF">2021-12-02T14:36:08Z</dcterms:modified>
</cp:coreProperties>
</file>