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30279975" cy="42808525"/>
  <p:notesSz cx="6669088" cy="9926638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483">
          <p15:clr>
            <a:srgbClr val="A4A3A4"/>
          </p15:clr>
        </p15:guide>
        <p15:guide id="2" pos="95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99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53"/>
    <p:restoredTop sz="94614"/>
  </p:normalViewPr>
  <p:slideViewPr>
    <p:cSldViewPr>
      <p:cViewPr varScale="1">
        <p:scale>
          <a:sx n="18" d="100"/>
          <a:sy n="18" d="100"/>
        </p:scale>
        <p:origin x="2958" y="12"/>
      </p:cViewPr>
      <p:guideLst>
        <p:guide orient="horz" pos="13483"/>
        <p:guide pos="95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7376941-80B0-7F44-B114-83867F3151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7221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17713" y="744538"/>
            <a:ext cx="263366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355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D3B02C1-F399-BE48-9179-7A68603EA30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55543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EA3235E-9447-0C40-B1FF-9D5AF93FD6EA}" type="slidenum">
              <a:rPr lang="pt-BR" sz="1200"/>
              <a:pPr eaLnBrk="1" hangingPunct="1"/>
              <a:t>1</a:t>
            </a:fld>
            <a:endParaRPr lang="pt-BR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11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71713" y="13298488"/>
            <a:ext cx="25736550" cy="917575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41838" y="24258588"/>
            <a:ext cx="21196300" cy="1093946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6326EF-61F1-7E41-939D-039E6471F70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316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FBCCDA-1FA5-FE4C-B2C6-72FF68D45D8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498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1953538" y="1714500"/>
            <a:ext cx="6813550" cy="36526788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12888" y="1714500"/>
            <a:ext cx="20288250" cy="36526788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89D77B-FBB9-D548-9A4B-02F4C4A9556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7797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55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92363" y="27508200"/>
            <a:ext cx="25738137" cy="85026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392363" y="18143538"/>
            <a:ext cx="25738137" cy="93646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FAF50C-1945-4243-9B5B-0BD88B03C06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5519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12888" y="9988550"/>
            <a:ext cx="13550900" cy="28252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16188" y="9988550"/>
            <a:ext cx="13550900" cy="28252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9322C-EB92-9940-ABE5-F48EAEE7649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4475" y="1714500"/>
            <a:ext cx="27251025" cy="7134225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14475" y="9582150"/>
            <a:ext cx="13377863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14475" y="13576300"/>
            <a:ext cx="13377863" cy="2466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5381288" y="9582150"/>
            <a:ext cx="13384212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5381288" y="13576300"/>
            <a:ext cx="13384212" cy="2466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A53DFF-2CB2-0A41-9934-C9C68E46BE5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8424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694E7-4B4F-4843-AAE4-FD2905E095A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448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B39664-888C-BB48-91B2-D9818A8F1F3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4893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4475" y="1704975"/>
            <a:ext cx="9961563" cy="72532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837988" y="1704975"/>
            <a:ext cx="16927512" cy="365347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14475" y="8958263"/>
            <a:ext cx="9961563" cy="292814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1D4C05-0D81-7444-BBA5-1DBCF8AE6C6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2762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35663" y="29965650"/>
            <a:ext cx="18167350" cy="3538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935663" y="3824288"/>
            <a:ext cx="18167350" cy="25685750"/>
          </a:xfrm>
        </p:spPr>
        <p:txBody>
          <a:bodyPr lIns="417623" tIns="208812" rIns="417623" bIns="208812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935663" y="33504188"/>
            <a:ext cx="18167350" cy="5022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205A7-AC8F-FB4B-9AFF-64210E57A72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085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14475" y="1714500"/>
            <a:ext cx="27251025" cy="71342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296" tIns="208648" rIns="417296" bIns="20864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14475" y="9988550"/>
            <a:ext cx="27251025" cy="282511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296" tIns="208648" rIns="417296" bIns="2086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14475" y="38984238"/>
            <a:ext cx="706437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296" tIns="208648" rIns="417296" bIns="208648" numCol="1" anchor="t" anchorCtr="0" compatLnSpc="1">
            <a:prstTxWarp prst="textNoShape">
              <a:avLst/>
            </a:prstTxWarp>
          </a:bodyPr>
          <a:lstStyle>
            <a:lvl1pPr>
              <a:defRPr sz="64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5738" y="38984238"/>
            <a:ext cx="95885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296" tIns="208648" rIns="417296" bIns="208648" numCol="1" anchor="t" anchorCtr="0" compatLnSpc="1">
            <a:prstTxWarp prst="textNoShape">
              <a:avLst/>
            </a:prstTxWarp>
          </a:bodyPr>
          <a:lstStyle>
            <a:lvl1pPr algn="ctr">
              <a:defRPr sz="64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701125" y="38984238"/>
            <a:ext cx="706437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296" tIns="208648" rIns="417296" bIns="208648" numCol="1" anchor="t" anchorCtr="0" compatLnSpc="1">
            <a:prstTxWarp prst="textNoShape">
              <a:avLst/>
            </a:prstTxWarp>
          </a:bodyPr>
          <a:lstStyle>
            <a:lvl1pPr algn="r">
              <a:defRPr sz="6400"/>
            </a:lvl1pPr>
          </a:lstStyle>
          <a:p>
            <a:pPr>
              <a:defRPr/>
            </a:pPr>
            <a:fld id="{8AF5A882-7113-CC4D-8179-DF0C8278B9A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3" name="TextBox 2"/>
          <p:cNvSpPr txBox="1"/>
          <p:nvPr userDrawn="1"/>
        </p:nvSpPr>
        <p:spPr>
          <a:xfrm>
            <a:off x="26167488" y="49395673"/>
            <a:ext cx="18466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38671345"/>
            <a:ext cx="30279972" cy="41192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6pPr>
      <a:lvl7pPr marL="9144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7pPr>
      <a:lvl8pPr marL="13716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8pPr>
      <a:lvl9pPr marL="18288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1566863" indent="-1566863" algn="l" defTabSz="4176713" rtl="0" eaLnBrk="0" fontAlgn="base" hangingPunct="0">
        <a:spcBef>
          <a:spcPct val="20000"/>
        </a:spcBef>
        <a:spcAft>
          <a:spcPct val="0"/>
        </a:spcAft>
        <a:buChar char="•"/>
        <a:defRPr sz="146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3394075" indent="-1306513" algn="l" defTabSz="4176713" rtl="0" eaLnBrk="0" fontAlgn="base" hangingPunct="0">
        <a:spcBef>
          <a:spcPct val="20000"/>
        </a:spcBef>
        <a:spcAft>
          <a:spcPct val="0"/>
        </a:spcAft>
        <a:buChar char="–"/>
        <a:defRPr sz="12800">
          <a:solidFill>
            <a:schemeClr val="tx1"/>
          </a:solidFill>
          <a:latin typeface="+mn-lt"/>
          <a:ea typeface="Arial" charset="0"/>
          <a:cs typeface="+mn-cs"/>
        </a:defRPr>
      </a:lvl2pPr>
      <a:lvl3pPr marL="5221288" indent="-1044575" algn="l" defTabSz="4176713" rtl="0" eaLnBrk="0" fontAlgn="base" hangingPunct="0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+mn-lt"/>
          <a:ea typeface="Arial" charset="0"/>
          <a:cs typeface="+mn-cs"/>
        </a:defRPr>
      </a:lvl3pPr>
      <a:lvl4pPr marL="7308850" indent="-1044575" algn="l" defTabSz="4176713" rtl="0" eaLnBrk="0" fontAlgn="base" hangingPunct="0">
        <a:spcBef>
          <a:spcPct val="20000"/>
        </a:spcBef>
        <a:spcAft>
          <a:spcPct val="0"/>
        </a:spcAft>
        <a:buChar char="–"/>
        <a:defRPr sz="9100">
          <a:solidFill>
            <a:schemeClr val="tx1"/>
          </a:solidFill>
          <a:latin typeface="+mn-lt"/>
          <a:ea typeface="Arial" charset="0"/>
          <a:cs typeface="+mn-cs"/>
        </a:defRPr>
      </a:lvl4pPr>
      <a:lvl5pPr marL="9396413" indent="-1042988" algn="l" defTabSz="4176713" rtl="0" eaLnBrk="0" fontAlgn="base" hangingPunct="0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Arial" charset="0"/>
          <a:cs typeface="+mn-cs"/>
        </a:defRPr>
      </a:lvl5pPr>
      <a:lvl6pPr marL="98536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6pPr>
      <a:lvl7pPr marL="103108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7pPr>
      <a:lvl8pPr marL="107680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8pPr>
      <a:lvl9pPr marL="112252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3"/>
          <p:cNvSpPr txBox="1">
            <a:spLocks noChangeArrowheads="1"/>
          </p:cNvSpPr>
          <p:nvPr/>
        </p:nvSpPr>
        <p:spPr bwMode="auto">
          <a:xfrm>
            <a:off x="2971800" y="7578726"/>
            <a:ext cx="23187025" cy="1732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11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3200" b="1" i="1" dirty="0" smtClean="0">
                <a:solidFill>
                  <a:srgbClr val="000000"/>
                </a:solidFill>
                <a:latin typeface="Verdana" charset="0"/>
              </a:rPr>
              <a:t>ANDRADE, Rodrigo Carneiro</a:t>
            </a:r>
            <a:endParaRPr lang="pt-BR" sz="3200" b="1" i="1" dirty="0">
              <a:solidFill>
                <a:srgbClr val="000000"/>
              </a:solidFill>
              <a:latin typeface="Verdana" charset="0"/>
            </a:endParaRPr>
          </a:p>
          <a:p>
            <a:pPr algn="ctr">
              <a:lnSpc>
                <a:spcPct val="11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3200" dirty="0" smtClean="0">
                <a:solidFill>
                  <a:srgbClr val="000000"/>
                </a:solidFill>
                <a:latin typeface="Verdana" charset="0"/>
              </a:rPr>
              <a:t>FACULDADE 7 DE SETEMBRO</a:t>
            </a:r>
          </a:p>
          <a:p>
            <a:pPr algn="ctr">
              <a:lnSpc>
                <a:spcPct val="11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3200" dirty="0" smtClean="0">
                <a:solidFill>
                  <a:srgbClr val="000000"/>
                </a:solidFill>
                <a:latin typeface="Verdana" charset="0"/>
              </a:rPr>
              <a:t>SISTEMAS DE INFORMAÇÃO</a:t>
            </a:r>
            <a:endParaRPr lang="pt-BR" sz="3200" dirty="0">
              <a:solidFill>
                <a:srgbClr val="000000"/>
              </a:solidFill>
              <a:latin typeface="Verdana" charset="0"/>
            </a:endParaRPr>
          </a:p>
        </p:txBody>
      </p:sp>
      <p:sp>
        <p:nvSpPr>
          <p:cNvPr id="15362" name="Text Box 7"/>
          <p:cNvSpPr txBox="1">
            <a:spLocks noChangeArrowheads="1"/>
          </p:cNvSpPr>
          <p:nvPr/>
        </p:nvSpPr>
        <p:spPr bwMode="auto">
          <a:xfrm>
            <a:off x="848555" y="10820848"/>
            <a:ext cx="13947445" cy="582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 smtClean="0">
                <a:solidFill>
                  <a:srgbClr val="000000"/>
                </a:solidFill>
                <a:latin typeface="+mn-lt"/>
                <a:cs typeface="Helvetica" charset="0"/>
              </a:rPr>
              <a:t>	Stay Alive! é um jogo feito para dispositivos móveis, do gênero aventura, na qual o jogador deve passar por portais para chegar ao seu destino. Em seu caminho existem diversos obstáculos a serem ultrapassados e itens que o auxiliarão a completar cada uma das fases. O personagem, chamado Blue, </a:t>
            </a:r>
            <a:r>
              <a:rPr lang="pt-BR" sz="2800" dirty="0"/>
              <a:t>é apenas um viajante em um mundo </a:t>
            </a:r>
            <a:r>
              <a:rPr lang="pt-BR" sz="2800" dirty="0" smtClean="0"/>
              <a:t>desconhecido. </a:t>
            </a:r>
            <a:r>
              <a:rPr lang="pt-BR" sz="2800" dirty="0" smtClean="0">
                <a:solidFill>
                  <a:srgbClr val="000000"/>
                </a:solidFill>
                <a:latin typeface="+mn-lt"/>
                <a:cs typeface="Helvetica" charset="0"/>
              </a:rPr>
              <a:t>Ele não sabe quem é, de onde veio e nem para onde deve ir. Sua única opção é passar pelos portais até que ele entenda o mundo ao seu redor.</a:t>
            </a:r>
            <a:endParaRPr lang="pt-BR" sz="2800" dirty="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16076613" y="9738419"/>
            <a:ext cx="13204022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METODOLOGIA</a:t>
            </a:r>
            <a:endParaRPr lang="en-GB" sz="4400" b="1" dirty="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15364" name="Text Box 7"/>
          <p:cNvSpPr txBox="1">
            <a:spLocks noChangeArrowheads="1"/>
          </p:cNvSpPr>
          <p:nvPr/>
        </p:nvSpPr>
        <p:spPr bwMode="auto">
          <a:xfrm>
            <a:off x="520092" y="17639407"/>
            <a:ext cx="9579336" cy="9309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 smtClean="0">
                <a:solidFill>
                  <a:srgbClr val="000000"/>
                </a:solidFill>
                <a:latin typeface="+mn-lt"/>
                <a:cs typeface="Helvetica" charset="0"/>
              </a:rPr>
              <a:t>	Na </a:t>
            </a:r>
            <a:r>
              <a:rPr lang="pt-BR" sz="2800" dirty="0">
                <a:solidFill>
                  <a:srgbClr val="000000"/>
                </a:solidFill>
                <a:latin typeface="+mn-lt"/>
                <a:cs typeface="Helvetica" charset="0"/>
              </a:rPr>
              <a:t>imagem superior </a:t>
            </a:r>
            <a:r>
              <a:rPr lang="pt-BR" sz="2800" dirty="0" smtClean="0">
                <a:solidFill>
                  <a:srgbClr val="000000"/>
                </a:solidFill>
                <a:latin typeface="+mn-lt"/>
                <a:cs typeface="Helvetica" charset="0"/>
              </a:rPr>
              <a:t>esquerda está </a:t>
            </a:r>
            <a:r>
              <a:rPr lang="pt-BR" sz="2800" dirty="0">
                <a:solidFill>
                  <a:srgbClr val="000000"/>
                </a:solidFill>
                <a:latin typeface="+mn-lt"/>
                <a:cs typeface="Helvetica" charset="0"/>
              </a:rPr>
              <a:t>presente a </a:t>
            </a:r>
            <a:r>
              <a:rPr lang="pt-BR" sz="2800" dirty="0" smtClean="0">
                <a:solidFill>
                  <a:srgbClr val="000000"/>
                </a:solidFill>
                <a:latin typeface="+mn-lt"/>
                <a:cs typeface="Helvetica" charset="0"/>
              </a:rPr>
              <a:t>tela principal e inicial do jogo: a tela do Menu. Esta contém cinco botões, que são os de Ajuda, Jogar, Opções, Créditos e Sair. </a:t>
            </a:r>
            <a:endParaRPr lang="pt-BR" sz="2800" dirty="0">
              <a:solidFill>
                <a:srgbClr val="000000"/>
              </a:solidFill>
              <a:latin typeface="+mn-lt"/>
              <a:cs typeface="Helvetica" charset="0"/>
            </a:endParaRP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 smtClean="0">
                <a:solidFill>
                  <a:srgbClr val="000000"/>
                </a:solidFill>
                <a:latin typeface="+mn-lt"/>
                <a:cs typeface="Helvetica" charset="0"/>
              </a:rPr>
              <a:t>	Cada um destes botões leva o jogador a uma tela diferente. A tela de Ajuda, mostra ao jogador os controles do jogo e explica o que deve ser feito em cada fase. A tela de Jogar leva o jogador à tela de Seleção de Levels, para que o mesmo possa escolher o level que desejar jogar. </a:t>
            </a: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+mn-lt"/>
                <a:cs typeface="Helvetica" charset="0"/>
              </a:rPr>
              <a:t>	</a:t>
            </a:r>
            <a:r>
              <a:rPr lang="pt-BR" sz="2800" dirty="0" smtClean="0">
                <a:solidFill>
                  <a:srgbClr val="000000"/>
                </a:solidFill>
                <a:latin typeface="+mn-lt"/>
                <a:cs typeface="Helvetica" charset="0"/>
              </a:rPr>
              <a:t>A tela de Opções mostra configurações de áudio, para que o jogador possa escolher o volume adequado para si. </a:t>
            </a:r>
            <a:r>
              <a:rPr lang="pt-BR" sz="2800" dirty="0">
                <a:solidFill>
                  <a:srgbClr val="000000"/>
                </a:solidFill>
                <a:latin typeface="+mn-lt"/>
                <a:cs typeface="Helvetica" charset="0"/>
              </a:rPr>
              <a:t>A</a:t>
            </a:r>
            <a:r>
              <a:rPr lang="pt-BR" sz="2800" dirty="0" smtClean="0">
                <a:solidFill>
                  <a:srgbClr val="000000"/>
                </a:solidFill>
                <a:latin typeface="+mn-lt"/>
                <a:cs typeface="Helvetica" charset="0"/>
              </a:rPr>
              <a:t> tela de Créditos mostra informações sobre o jogo e ferramentas utilizadas na criação do mesmo, além de poder levar o jogador à página do jogo no GitHub.</a:t>
            </a:r>
            <a:endParaRPr lang="pt-BR" sz="2800" dirty="0">
              <a:solidFill>
                <a:srgbClr val="000000"/>
              </a:solidFill>
              <a:latin typeface="+mn-lt"/>
              <a:cs typeface="Helvetica" charset="0"/>
            </a:endParaRP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658704" y="33069558"/>
            <a:ext cx="11974512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RESULTADOS E CONCLUSÕES</a:t>
            </a:r>
            <a:endParaRPr lang="en-GB" sz="4400" b="1" dirty="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15366" name="Text Box 7"/>
          <p:cNvSpPr txBox="1">
            <a:spLocks noChangeArrowheads="1"/>
          </p:cNvSpPr>
          <p:nvPr/>
        </p:nvSpPr>
        <p:spPr bwMode="auto">
          <a:xfrm>
            <a:off x="673345" y="34069169"/>
            <a:ext cx="14122656" cy="4207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 desenvolvimento do jogo se mostrou bem tranquilo e atendeu minhas expectativas quanto à disciplina. Criar mapas no Tiled foi uma tarefa bastante simples e divertida, as cenas do composer também não apresentaram dificuldade. O único ponto na qual a dificuldade foi extrema foi ao utilizar o Dusk. Este se mostrou muito tranquilo para aplicar corretamente a física nos tiles dos mapas, porém pecou no esclarecimento da aplicação das colisões e na ausência (quase total) de documentação.</a:t>
            </a:r>
            <a:endParaRPr lang="pt-BR" sz="2800" dirty="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15367" name="Text Box 4"/>
          <p:cNvSpPr txBox="1">
            <a:spLocks noChangeArrowheads="1"/>
          </p:cNvSpPr>
          <p:nvPr/>
        </p:nvSpPr>
        <p:spPr bwMode="auto">
          <a:xfrm>
            <a:off x="522363" y="9738966"/>
            <a:ext cx="14279487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APRESENTAÇÃO</a:t>
            </a:r>
            <a:endParaRPr lang="en-GB" sz="4400" b="1" dirty="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15368" name="Text Box 7"/>
          <p:cNvSpPr txBox="1">
            <a:spLocks noChangeArrowheads="1"/>
          </p:cNvSpPr>
          <p:nvPr/>
        </p:nvSpPr>
        <p:spPr bwMode="auto">
          <a:xfrm>
            <a:off x="15860713" y="10533757"/>
            <a:ext cx="13419923" cy="616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 smtClean="0">
                <a:solidFill>
                  <a:srgbClr val="000000"/>
                </a:solidFill>
                <a:latin typeface="+mn-lt"/>
                <a:cs typeface="Helvetica" charset="0"/>
              </a:rPr>
              <a:t>	O </a:t>
            </a:r>
            <a:r>
              <a:rPr lang="pt-BR" sz="2800" dirty="0">
                <a:solidFill>
                  <a:srgbClr val="000000"/>
                </a:solidFill>
                <a:latin typeface="+mn-lt"/>
                <a:cs typeface="Helvetica" charset="0"/>
              </a:rPr>
              <a:t>jogo foi desenvolvido em </a:t>
            </a:r>
            <a:r>
              <a:rPr lang="pt-BR" sz="2800" dirty="0" smtClean="0">
                <a:solidFill>
                  <a:srgbClr val="000000"/>
                </a:solidFill>
                <a:latin typeface="+mn-lt"/>
                <a:cs typeface="Helvetica" charset="0"/>
              </a:rPr>
              <a:t>lua, através do Corona SDK. Para auxiliar o processo de desenvolvimento, foi utilizado um motor de jogo chamado Dusk Engine. Nele foi possível integrar o mapas dos levels – criados no Tiled Map Editor – aos arquivos do jogo de maneira relativamente simples. </a:t>
            </a: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 smtClean="0">
                <a:solidFill>
                  <a:srgbClr val="000000"/>
                </a:solidFill>
                <a:latin typeface="+mn-lt"/>
                <a:cs typeface="Helvetica" charset="0"/>
              </a:rPr>
              <a:t>	Os sons da movimentação do personagem, bem como os de morte e de conclusão de fase, além do som de toque dos botões foram criados utilizando uma ferramenta de edição de sons 8-bit chamada Bfxr. A arte do jogo foi construída através do GraphicsGale, que é um programa de edição de imagens. As músicas utilizadas no jogo foram obtidas </a:t>
            </a:r>
            <a:r>
              <a:rPr lang="pt-BR" sz="2800" dirty="0">
                <a:solidFill>
                  <a:srgbClr val="000000"/>
                </a:solidFill>
                <a:latin typeface="+mn-lt"/>
                <a:cs typeface="Helvetica" charset="0"/>
              </a:rPr>
              <a:t>n</a:t>
            </a:r>
            <a:r>
              <a:rPr lang="pt-BR" sz="2800" dirty="0" smtClean="0">
                <a:solidFill>
                  <a:srgbClr val="000000"/>
                </a:solidFill>
                <a:latin typeface="+mn-lt"/>
                <a:cs typeface="Helvetica" charset="0"/>
              </a:rPr>
              <a:t>o Youtube Audio Library e são músicas livres.</a:t>
            </a:r>
            <a:endParaRPr lang="pt-BR" sz="2800" dirty="0">
              <a:solidFill>
                <a:srgbClr val="000000"/>
              </a:solidFill>
              <a:latin typeface="+mn-lt"/>
              <a:cs typeface="Helvetica" charset="0"/>
            </a:endParaRPr>
          </a:p>
        </p:txBody>
      </p:sp>
      <p:sp>
        <p:nvSpPr>
          <p:cNvPr id="15369" name="Text Box 4"/>
          <p:cNvSpPr txBox="1">
            <a:spLocks noChangeArrowheads="1"/>
          </p:cNvSpPr>
          <p:nvPr/>
        </p:nvSpPr>
        <p:spPr bwMode="auto">
          <a:xfrm>
            <a:off x="664554" y="16702782"/>
            <a:ext cx="1029897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TELAS E NAVEGAÇÃO</a:t>
            </a:r>
          </a:p>
        </p:txBody>
      </p:sp>
      <p:sp>
        <p:nvSpPr>
          <p:cNvPr id="15370" name="Text Box 4"/>
          <p:cNvSpPr txBox="1">
            <a:spLocks noChangeArrowheads="1"/>
          </p:cNvSpPr>
          <p:nvPr/>
        </p:nvSpPr>
        <p:spPr bwMode="auto">
          <a:xfrm>
            <a:off x="15860713" y="33069558"/>
            <a:ext cx="11974512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>
                <a:solidFill>
                  <a:srgbClr val="000000"/>
                </a:solidFill>
                <a:latin typeface="Helvetica" charset="0"/>
                <a:cs typeface="Helvetica" charset="0"/>
              </a:rPr>
              <a:t>REFERÊNCIAS</a:t>
            </a:r>
          </a:p>
        </p:txBody>
      </p:sp>
      <p:sp>
        <p:nvSpPr>
          <p:cNvPr id="15371" name="Text Box 7"/>
          <p:cNvSpPr txBox="1">
            <a:spLocks noChangeArrowheads="1"/>
          </p:cNvSpPr>
          <p:nvPr/>
        </p:nvSpPr>
        <p:spPr bwMode="auto">
          <a:xfrm>
            <a:off x="15860713" y="34069169"/>
            <a:ext cx="11609387" cy="4207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 smtClean="0"/>
              <a:t>Corona SDK: https</a:t>
            </a:r>
            <a:r>
              <a:rPr lang="pt-BR" sz="2800" dirty="0"/>
              <a:t>://</a:t>
            </a:r>
            <a:r>
              <a:rPr lang="pt-BR" sz="2800" dirty="0" smtClean="0"/>
              <a:t>coronalabs.com</a:t>
            </a:r>
            <a:endParaRPr lang="pt-BR" sz="2800" dirty="0"/>
          </a:p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/>
              <a:t>Dusk Engine: http://www.gymbyl.com/programming/dusk.html</a:t>
            </a:r>
            <a:endParaRPr lang="pt-BR" sz="2800" dirty="0" smtClean="0"/>
          </a:p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 smtClean="0"/>
              <a:t>Tiled Map Editor: www.mapeditor.org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 smtClean="0"/>
              <a:t>GraphicsGale: https</a:t>
            </a:r>
            <a:r>
              <a:rPr lang="pt-BR" sz="2800" dirty="0"/>
              <a:t>://graphicsgale.com/us</a:t>
            </a:r>
            <a:r>
              <a:rPr lang="pt-BR" sz="2800" dirty="0" smtClean="0"/>
              <a:t>/</a:t>
            </a:r>
            <a:endParaRPr lang="pt-BR" sz="2800" dirty="0"/>
          </a:p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 smtClean="0"/>
              <a:t>Bfxr: http</a:t>
            </a:r>
            <a:r>
              <a:rPr lang="pt-BR" sz="2800" dirty="0"/>
              <a:t>://www.bfxr.net</a:t>
            </a:r>
            <a:r>
              <a:rPr lang="pt-BR" sz="2800" dirty="0" smtClean="0"/>
              <a:t>/</a:t>
            </a:r>
            <a:endParaRPr lang="pt-BR" sz="2800" dirty="0"/>
          </a:p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 smtClean="0"/>
              <a:t>Youtube </a:t>
            </a:r>
            <a:r>
              <a:rPr lang="pt-BR" sz="2800" dirty="0"/>
              <a:t>Audio </a:t>
            </a:r>
            <a:r>
              <a:rPr lang="pt-BR" sz="2800" dirty="0" smtClean="0"/>
              <a:t>Library: https</a:t>
            </a:r>
            <a:r>
              <a:rPr lang="pt-BR" sz="2800" dirty="0"/>
              <a:t>://</a:t>
            </a:r>
            <a:r>
              <a:rPr lang="pt-BR" sz="2800" dirty="0" smtClean="0"/>
              <a:t>www.youtube.com/audiolibrary/music</a:t>
            </a:r>
            <a:endParaRPr lang="pt-BR" sz="2800" dirty="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15373" name="Text Box 7"/>
          <p:cNvSpPr txBox="1">
            <a:spLocks noChangeArrowheads="1"/>
          </p:cNvSpPr>
          <p:nvPr/>
        </p:nvSpPr>
        <p:spPr bwMode="auto">
          <a:xfrm>
            <a:off x="16076613" y="37822188"/>
            <a:ext cx="12384087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endParaRPr lang="en-US" sz="280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15374" name="Rectangle 3"/>
          <p:cNvSpPr>
            <a:spLocks noChangeArrowheads="1"/>
          </p:cNvSpPr>
          <p:nvPr/>
        </p:nvSpPr>
        <p:spPr bwMode="auto">
          <a:xfrm>
            <a:off x="522363" y="449263"/>
            <a:ext cx="29092525" cy="662540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4176713"/>
            <a:endParaRPr lang="en-US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91" y="449263"/>
            <a:ext cx="29759884" cy="678820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3523" y="16655911"/>
            <a:ext cx="9145276" cy="513586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3523" y="21832145"/>
            <a:ext cx="9145275" cy="511673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8721" y="21833443"/>
            <a:ext cx="9101913" cy="511543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0299" y="26987801"/>
            <a:ext cx="9100335" cy="5107343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8723" y="16651734"/>
            <a:ext cx="9101913" cy="5143628"/>
          </a:xfrm>
          <a:prstGeom prst="rect">
            <a:avLst/>
          </a:prstGeom>
        </p:spPr>
      </p:pic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520091" y="27462562"/>
            <a:ext cx="18868368" cy="4693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cs typeface="Helvetica" charset="0"/>
              </a:rPr>
              <a:t>	Já o botão de Sair é o único que não possui tela, mostrando apenas um </a:t>
            </a:r>
            <a:r>
              <a:rPr lang="pt-BR" sz="2800" dirty="0" smtClean="0">
                <a:solidFill>
                  <a:srgbClr val="000000"/>
                </a:solidFill>
                <a:cs typeface="Helvetica" charset="0"/>
              </a:rPr>
              <a:t>alerta nativo do dispositivo em que o jogador estiver usando para perguntá-lo se deseja mesmo sair </a:t>
            </a:r>
            <a:r>
              <a:rPr lang="pt-BR" sz="2800" dirty="0">
                <a:solidFill>
                  <a:srgbClr val="000000"/>
                </a:solidFill>
                <a:cs typeface="Helvetica" charset="0"/>
              </a:rPr>
              <a:t>do jogo</a:t>
            </a:r>
            <a:r>
              <a:rPr lang="pt-BR" sz="2800" dirty="0" smtClean="0">
                <a:solidFill>
                  <a:srgbClr val="000000"/>
                </a:solidFill>
                <a:cs typeface="Helvetica" charset="0"/>
              </a:rPr>
              <a:t>. Em cada uma das fases o jogador deve sair do portal inicial e entrar no portal final, para que possa destinar-se a próxima fase, de modo que finalize todas. Entretanto, é preciso tomar bastante cuidado com os obstáculos encontrados pelo caminho – como espinhos, abismos e a falta de tempo – que levarão à morte do personagem. Cada fase apresenta um nível de dificuldade diferente e intencionalmente não possui nenhuma função de pausa. Até o presente momento o jogo possui apenas 7 fases e já possui um fim projetado – contudo ainda não concretizado – porém o objetivo é aumentar este número para um total de 30 fases.</a:t>
            </a:r>
            <a:endParaRPr lang="pt-BR" sz="2800" dirty="0">
              <a:solidFill>
                <a:srgbClr val="000000"/>
              </a:solidFill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70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6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8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6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8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3406</TotalTime>
  <Words>142</Words>
  <Application>Microsoft Office PowerPoint</Application>
  <PresentationFormat>Personalizar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Helvetica</vt:lpstr>
      <vt:lpstr>Verdana</vt:lpstr>
      <vt:lpstr>Design padrão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MET1</dc:creator>
  <cp:lastModifiedBy>Rodrigo</cp:lastModifiedBy>
  <cp:revision>86</cp:revision>
  <dcterms:created xsi:type="dcterms:W3CDTF">2010-05-03T11:44:14Z</dcterms:created>
  <dcterms:modified xsi:type="dcterms:W3CDTF">2016-11-14T02:33:25Z</dcterms:modified>
</cp:coreProperties>
</file>