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9" r:id="rId5"/>
    <p:sldId id="280" r:id="rId6"/>
    <p:sldId id="281" r:id="rId7"/>
    <p:sldId id="282" r:id="rId8"/>
    <p:sldId id="27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0" autoAdjust="0"/>
    <p:restoredTop sz="95013" autoAdjust="0"/>
  </p:normalViewPr>
  <p:slideViewPr>
    <p:cSldViewPr>
      <p:cViewPr varScale="1">
        <p:scale>
          <a:sx n="63" d="100"/>
          <a:sy n="63" d="100"/>
        </p:scale>
        <p:origin x="88" y="240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pt-BR"/>
              <a:pPr/>
              <a:t>21/08/2016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pt-BR"/>
              <a:pPr/>
              <a:t>21/08/2016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71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4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1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98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5" name="Retângulo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 useBgFill="1">
        <p:nvSpPr>
          <p:cNvPr id="20" name="Forma livre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" name="Forma livre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6" name="Forma livre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pt-BR" noProof="0" smtClean="0"/>
              <a:pPr/>
              <a:t>21/08/2016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38" name="Forma livre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pt-BR" sz="6000" b="0" i="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Total Destruction</a:t>
            </a:r>
            <a:endParaRPr lang="pt-BR" sz="60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b="0" i="0" dirty="0" smtClean="0">
                <a:solidFill>
                  <a:srgbClr val="652825"/>
                </a:solidFill>
              </a:rPr>
              <a:t>Rodrigo Andrade – Estágio I</a:t>
            </a:r>
            <a:endParaRPr lang="pt-BR" b="0" i="0" dirty="0" smtClean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Conteúdo</a:t>
            </a:r>
            <a:endParaRPr lang="pt-BR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pt-BR" sz="2400" b="0" i="0" dirty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Nome e descrição do jogo</a:t>
            </a:r>
            <a:endParaRPr lang="pt-BR" sz="2400" b="0" i="0" dirty="0" smtClean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pt-BR" sz="2400" b="0" i="0" dirty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Objetivos</a:t>
            </a:r>
            <a:endParaRPr lang="pt-BR" sz="2400" b="0" i="0" dirty="0" smtClean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pt-BR" sz="2400" b="0" i="0" dirty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Como o jogo termina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pt-BR" dirty="0" smtClean="0">
                <a:solidFill>
                  <a:srgbClr val="652825"/>
                </a:solidFill>
                <a:latin typeface="Corbel"/>
              </a:rPr>
              <a:t>Sistema de pontuação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pt-BR" sz="2400" b="0" i="0" dirty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Fluxo de navegação das cenas do jogo</a:t>
            </a:r>
            <a:endParaRPr lang="pt-BR" sz="2400" b="0" i="0" dirty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pt-BR" dirty="0">
                <a:solidFill>
                  <a:srgbClr val="652825"/>
                </a:solidFill>
              </a:rPr>
              <a:t>Nome e descrição do jogo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r>
              <a:rPr lang="pt-BR" sz="2000" b="0" i="0" dirty="0" smtClean="0">
                <a:solidFill>
                  <a:srgbClr val="652825"/>
                </a:solidFill>
              </a:rPr>
              <a:t>Nome: Total Destruction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r>
              <a:rPr lang="pt-BR" sz="2000" dirty="0" smtClean="0">
                <a:solidFill>
                  <a:srgbClr val="652825"/>
                </a:solidFill>
              </a:rPr>
              <a:t>Descrição: Neste </a:t>
            </a:r>
            <a:r>
              <a:rPr lang="pt-BR" sz="2000" dirty="0">
                <a:solidFill>
                  <a:srgbClr val="652825"/>
                </a:solidFill>
              </a:rPr>
              <a:t>jogo, os únicos inimigos na qual você possui são as consequências dos seus </a:t>
            </a:r>
            <a:r>
              <a:rPr lang="pt-BR" sz="2000" dirty="0" smtClean="0">
                <a:solidFill>
                  <a:srgbClr val="652825"/>
                </a:solidFill>
              </a:rPr>
              <a:t>atos. O personagem principal, Jimmy, carrega infinitas minas, que podem ser usadas para criar caminhos que o ajudem a chegar onde quer que ele queira ir, porém há um truque, tudo que Jimmy destrói pode destruí-lo também. Suas minas podem matá-lo, as paredes destruídas lançam destroços de concreto que podem esmagá-lo, as caixas de madeira lançam estilhaços que podem cortá-lo e as caixas de minas, espalham mais minas que também podem matá-lo.</a:t>
            </a:r>
            <a:endParaRPr lang="pt-BR" sz="2000" dirty="0">
              <a:solidFill>
                <a:srgbClr val="652825"/>
              </a:solidFill>
            </a:endParaRP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pt-BR" dirty="0" smtClean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74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pt-BR" dirty="0" smtClean="0">
                <a:solidFill>
                  <a:srgbClr val="652825"/>
                </a:solidFill>
              </a:rPr>
              <a:t>Objetivo do </a:t>
            </a:r>
            <a:r>
              <a:rPr lang="pt-BR" dirty="0">
                <a:solidFill>
                  <a:srgbClr val="652825"/>
                </a:solidFill>
              </a:rPr>
              <a:t>jogo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r>
              <a:rPr lang="pt-BR" sz="2000" b="0" i="0" dirty="0" smtClean="0">
                <a:solidFill>
                  <a:srgbClr val="652825"/>
                </a:solidFill>
              </a:rPr>
              <a:t>O jogo tem como objetivo fazer com que o Jimmy passe de fase sem morrer. Para que isso se torne mais interessante há dois modos de jogo: Speedrun, onde o jogador deve passar de fase no menor tempo possível; e o modo Total Destruction, onde o jogador deve destruir o cenário ao máximo. Em ambos os modos, você só passará de fase se sobreviver.</a:t>
            </a:r>
            <a:endParaRPr lang="pt-BR" sz="2000" dirty="0">
              <a:solidFill>
                <a:srgbClr val="652825"/>
              </a:solidFill>
            </a:endParaRPr>
          </a:p>
          <a:p>
            <a:pPr marL="0" indent="0">
              <a:buClr>
                <a:srgbClr val="652825"/>
              </a:buClr>
              <a:buNone/>
            </a:pPr>
            <a:r>
              <a:rPr lang="pt-BR" sz="2000" dirty="0">
                <a:solidFill>
                  <a:srgbClr val="652825"/>
                </a:solidFill>
              </a:rPr>
              <a:t>O jogo possui vários mundos, cada qual com uma quantidade específica de fases. As diferenças entre os mundos são apenas de territórios e climas diferentes, sendo que os objetos destrutivos serão os </a:t>
            </a:r>
            <a:r>
              <a:rPr lang="pt-BR" sz="2000" dirty="0" smtClean="0">
                <a:solidFill>
                  <a:srgbClr val="652825"/>
                </a:solidFill>
              </a:rPr>
              <a:t>mesmos e a física poderá variar, a depender do mundo.</a:t>
            </a:r>
            <a:endParaRPr lang="pt-BR" sz="2000" dirty="0">
              <a:solidFill>
                <a:srgbClr val="652825"/>
              </a:solidFill>
            </a:endParaRP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pt-BR" sz="2400" b="0" i="0" dirty="0" smtClean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7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pt-BR" dirty="0">
                <a:solidFill>
                  <a:srgbClr val="652825"/>
                </a:solidFill>
              </a:rPr>
              <a:t>Como o jogo termina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r>
              <a:rPr lang="pt-BR" dirty="0" smtClean="0">
                <a:solidFill>
                  <a:srgbClr val="652825"/>
                </a:solidFill>
                <a:latin typeface="Corbel"/>
              </a:rPr>
              <a:t>O jogo termina no momento em que Jimmy completa todas as fases. A cada mundo o score é salvo em uma tabela de scores para que no final seja somado ao score dos outros mundos e uma média da pontuação seja feita.</a:t>
            </a:r>
          </a:p>
        </p:txBody>
      </p:sp>
    </p:spTree>
    <p:extLst>
      <p:ext uri="{BB962C8B-B14F-4D97-AF65-F5344CB8AC3E}">
        <p14:creationId xmlns:p14="http://schemas.microsoft.com/office/powerpoint/2010/main" val="541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pt-BR" dirty="0">
                <a:solidFill>
                  <a:srgbClr val="652825"/>
                </a:solidFill>
              </a:rPr>
              <a:t>Sistema de pontuação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r>
              <a:rPr lang="pt-BR" sz="1600" dirty="0" smtClean="0">
                <a:solidFill>
                  <a:srgbClr val="652825"/>
                </a:solidFill>
              </a:rPr>
              <a:t>A pontuação do jogo será calculada de maneira diferente através dos dois modos de jogo (Speedrun e Total Destruction). O modo Speedrun divide a pontuação em 80% Tempo, 10% Destruição e 10% HP. O </a:t>
            </a:r>
            <a:r>
              <a:rPr lang="pt-BR" sz="1600" dirty="0">
                <a:solidFill>
                  <a:srgbClr val="652825"/>
                </a:solidFill>
              </a:rPr>
              <a:t>modo </a:t>
            </a:r>
            <a:r>
              <a:rPr lang="pt-BR" sz="1600" dirty="0" smtClean="0">
                <a:solidFill>
                  <a:srgbClr val="652825"/>
                </a:solidFill>
              </a:rPr>
              <a:t>Destruction </a:t>
            </a:r>
            <a:r>
              <a:rPr lang="pt-BR" sz="1600" dirty="0">
                <a:solidFill>
                  <a:srgbClr val="652825"/>
                </a:solidFill>
              </a:rPr>
              <a:t>divide a pontuação em </a:t>
            </a:r>
            <a:r>
              <a:rPr lang="pt-BR" sz="1600" dirty="0" smtClean="0">
                <a:solidFill>
                  <a:srgbClr val="652825"/>
                </a:solidFill>
              </a:rPr>
              <a:t>10</a:t>
            </a:r>
            <a:r>
              <a:rPr lang="pt-BR" sz="1600" dirty="0">
                <a:solidFill>
                  <a:srgbClr val="652825"/>
                </a:solidFill>
              </a:rPr>
              <a:t>% Tempo, </a:t>
            </a:r>
            <a:r>
              <a:rPr lang="pt-BR" sz="1600" dirty="0" smtClean="0">
                <a:solidFill>
                  <a:srgbClr val="652825"/>
                </a:solidFill>
              </a:rPr>
              <a:t>80</a:t>
            </a:r>
            <a:r>
              <a:rPr lang="pt-BR" sz="1600" dirty="0">
                <a:solidFill>
                  <a:srgbClr val="652825"/>
                </a:solidFill>
              </a:rPr>
              <a:t>% Destruição e 10% </a:t>
            </a:r>
            <a:r>
              <a:rPr lang="pt-BR" sz="1600" dirty="0" smtClean="0">
                <a:solidFill>
                  <a:srgbClr val="652825"/>
                </a:solidFill>
              </a:rPr>
              <a:t>HP.</a:t>
            </a:r>
          </a:p>
          <a:p>
            <a:pPr marL="0" indent="0">
              <a:buClr>
                <a:srgbClr val="652825"/>
              </a:buClr>
              <a:buNone/>
            </a:pPr>
            <a:r>
              <a:rPr lang="pt-BR" sz="1600" dirty="0" smtClean="0">
                <a:solidFill>
                  <a:srgbClr val="652825"/>
                </a:solidFill>
              </a:rPr>
              <a:t>Quanto ao tempo, é impossível conseguir 100% de score. 180 segundos equivalem a 0% do tempo. Quanto à destruição, 1 parede de concreto destruída equivale a 200 pontos, 1 caixa de madeira destruída a 100 pontos e uma caixa de minas a 500 pontos. Destruindo todas no mapa equivalerá a 100% de destruição. A quantidade total de objetos destrutíveis e de pontos dependerá de cada fase. Em relação ao HP, o personagem terá apenas 100 pontos.</a:t>
            </a:r>
          </a:p>
          <a:p>
            <a:pPr marL="0" indent="0">
              <a:buClr>
                <a:srgbClr val="652825"/>
              </a:buClr>
              <a:buNone/>
            </a:pPr>
            <a:r>
              <a:rPr lang="pt-BR" sz="1600" dirty="0" smtClean="0">
                <a:solidFill>
                  <a:srgbClr val="652825"/>
                </a:solidFill>
              </a:rPr>
              <a:t>A pontuação máxima (somando tempo, destruição e HP) é definida de acordo com a situação do personagem ao passar de fase. Exemplo: A fase terminou em 30 segundos, mapa totalmente destruído (20 paredes de concreto e 10 caixas destruídas, por exemplo) e 10 </a:t>
            </a:r>
            <a:r>
              <a:rPr lang="pt-BR" sz="1600" dirty="0" err="1" smtClean="0">
                <a:solidFill>
                  <a:srgbClr val="652825"/>
                </a:solidFill>
              </a:rPr>
              <a:t>hp</a:t>
            </a:r>
            <a:r>
              <a:rPr lang="pt-BR" sz="1600" dirty="0" smtClean="0">
                <a:solidFill>
                  <a:srgbClr val="652825"/>
                </a:solidFill>
              </a:rPr>
              <a:t> restantes. Resultado: ~80% tempo + 100% destruição + 10% </a:t>
            </a:r>
            <a:r>
              <a:rPr lang="pt-BR" sz="1600" dirty="0" err="1" smtClean="0">
                <a:solidFill>
                  <a:srgbClr val="652825"/>
                </a:solidFill>
              </a:rPr>
              <a:t>hp</a:t>
            </a:r>
            <a:r>
              <a:rPr lang="pt-BR" sz="1600" dirty="0" smtClean="0">
                <a:solidFill>
                  <a:srgbClr val="652825"/>
                </a:solidFill>
              </a:rPr>
              <a:t>. Sendo assim, as pontuações de tempo e de </a:t>
            </a:r>
            <a:r>
              <a:rPr lang="pt-BR" sz="1600" dirty="0" err="1" smtClean="0">
                <a:solidFill>
                  <a:srgbClr val="652825"/>
                </a:solidFill>
              </a:rPr>
              <a:t>hp</a:t>
            </a:r>
            <a:r>
              <a:rPr lang="pt-BR" sz="1600" dirty="0" smtClean="0">
                <a:solidFill>
                  <a:srgbClr val="652825"/>
                </a:solidFill>
              </a:rPr>
              <a:t> serão um diferencial na pontuação final.</a:t>
            </a:r>
          </a:p>
          <a:p>
            <a:pPr marL="0" indent="0">
              <a:buClr>
                <a:srgbClr val="652825"/>
              </a:buClr>
              <a:buNone/>
            </a:pPr>
            <a:r>
              <a:rPr lang="pt-BR" sz="1600" dirty="0" smtClean="0">
                <a:solidFill>
                  <a:srgbClr val="652825"/>
                </a:solidFill>
              </a:rPr>
              <a:t>O dano ocasionado por destroços de terra tiram 1/4 da vida do personagem, já os destroços de concreto e as minas são insta-</a:t>
            </a:r>
            <a:r>
              <a:rPr lang="pt-BR" sz="1600" dirty="0" err="1" smtClean="0">
                <a:solidFill>
                  <a:srgbClr val="652825"/>
                </a:solidFill>
              </a:rPr>
              <a:t>kill</a:t>
            </a:r>
            <a:r>
              <a:rPr lang="pt-BR" sz="1600" dirty="0" smtClean="0">
                <a:solidFill>
                  <a:srgbClr val="652825"/>
                </a:solidFill>
              </a:rPr>
              <a:t> (tiram 100% de vida), enquanto o estilhaços de madeira tiram cerca de 1/8 da vida.</a:t>
            </a:r>
            <a:endParaRPr lang="pt-BR" sz="1600" dirty="0">
              <a:solidFill>
                <a:srgbClr val="652825"/>
              </a:solidFill>
            </a:endParaRP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pt-BR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015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pt-BR" dirty="0">
                <a:solidFill>
                  <a:srgbClr val="652825"/>
                </a:solidFill>
              </a:rPr>
              <a:t>Fluxo de navegação das cenas do jogo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5374333" y="1969649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Inicial com Menu</a:t>
            </a:r>
          </a:p>
        </p:txBody>
      </p:sp>
      <p:sp>
        <p:nvSpPr>
          <p:cNvPr id="13" name="Fluxograma: Processo 12"/>
          <p:cNvSpPr/>
          <p:nvPr/>
        </p:nvSpPr>
        <p:spPr>
          <a:xfrm>
            <a:off x="9712641" y="2867784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</a:p>
        </p:txBody>
      </p:sp>
      <p:sp>
        <p:nvSpPr>
          <p:cNvPr id="14" name="Fluxograma: Processo 13"/>
          <p:cNvSpPr/>
          <p:nvPr/>
        </p:nvSpPr>
        <p:spPr>
          <a:xfrm>
            <a:off x="9712641" y="1974914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Sobre</a:t>
            </a:r>
          </a:p>
        </p:txBody>
      </p:sp>
      <p:sp>
        <p:nvSpPr>
          <p:cNvPr id="15" name="Fluxograma: Processo 14"/>
          <p:cNvSpPr/>
          <p:nvPr/>
        </p:nvSpPr>
        <p:spPr>
          <a:xfrm>
            <a:off x="9712641" y="3757364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Tutorial</a:t>
            </a:r>
          </a:p>
        </p:txBody>
      </p:sp>
      <p:cxnSp>
        <p:nvCxnSpPr>
          <p:cNvPr id="17" name="Conector de seta reta 16"/>
          <p:cNvCxnSpPr>
            <a:endCxn id="14" idx="1"/>
          </p:cNvCxnSpPr>
          <p:nvPr/>
        </p:nvCxnSpPr>
        <p:spPr>
          <a:xfrm>
            <a:off x="6814493" y="2157837"/>
            <a:ext cx="2898148" cy="193450"/>
          </a:xfrm>
          <a:prstGeom prst="bentConnector3">
            <a:avLst>
              <a:gd name="adj1" fmla="val 92419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2" idx="3"/>
            <a:endCxn id="13" idx="1"/>
          </p:cNvCxnSpPr>
          <p:nvPr/>
        </p:nvCxnSpPr>
        <p:spPr>
          <a:xfrm>
            <a:off x="6814493" y="2346022"/>
            <a:ext cx="2898148" cy="898135"/>
          </a:xfrm>
          <a:prstGeom prst="bentConnector3">
            <a:avLst>
              <a:gd name="adj1" fmla="val 89264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15" idx="1"/>
          </p:cNvCxnSpPr>
          <p:nvPr/>
        </p:nvCxnSpPr>
        <p:spPr>
          <a:xfrm>
            <a:off x="6833033" y="2527308"/>
            <a:ext cx="2879608" cy="1606429"/>
          </a:xfrm>
          <a:prstGeom prst="bentConnector3">
            <a:avLst>
              <a:gd name="adj1" fmla="val 81754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uxograma: Processo 27"/>
          <p:cNvSpPr/>
          <p:nvPr/>
        </p:nvSpPr>
        <p:spPr>
          <a:xfrm>
            <a:off x="1036025" y="1969649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1º Mundo</a:t>
            </a:r>
          </a:p>
        </p:txBody>
      </p:sp>
      <p:cxnSp>
        <p:nvCxnSpPr>
          <p:cNvPr id="31" name="Conector de seta reta 30"/>
          <p:cNvCxnSpPr>
            <a:stCxn id="12" idx="1"/>
            <a:endCxn id="28" idx="3"/>
          </p:cNvCxnSpPr>
          <p:nvPr/>
        </p:nvCxnSpPr>
        <p:spPr>
          <a:xfrm flipH="1">
            <a:off x="2476185" y="2346022"/>
            <a:ext cx="2898148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uxograma: Processo 74"/>
          <p:cNvSpPr/>
          <p:nvPr/>
        </p:nvSpPr>
        <p:spPr>
          <a:xfrm>
            <a:off x="1036025" y="3420178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1ª Fase</a:t>
            </a:r>
          </a:p>
        </p:txBody>
      </p:sp>
      <p:sp>
        <p:nvSpPr>
          <p:cNvPr id="76" name="Fluxograma: Processo 75"/>
          <p:cNvSpPr/>
          <p:nvPr/>
        </p:nvSpPr>
        <p:spPr>
          <a:xfrm>
            <a:off x="2854052" y="3420178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Nª Fase</a:t>
            </a:r>
          </a:p>
        </p:txBody>
      </p:sp>
      <p:sp>
        <p:nvSpPr>
          <p:cNvPr id="77" name="Fluxograma: Processo 76"/>
          <p:cNvSpPr/>
          <p:nvPr/>
        </p:nvSpPr>
        <p:spPr>
          <a:xfrm>
            <a:off x="4682419" y="3426375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Última Fase</a:t>
            </a:r>
            <a:endParaRPr lang="pt-BR" dirty="0"/>
          </a:p>
        </p:txBody>
      </p:sp>
      <p:cxnSp>
        <p:nvCxnSpPr>
          <p:cNvPr id="80" name="Conector de seta reta 79"/>
          <p:cNvCxnSpPr>
            <a:stCxn id="28" idx="2"/>
            <a:endCxn id="75" idx="0"/>
          </p:cNvCxnSpPr>
          <p:nvPr/>
        </p:nvCxnSpPr>
        <p:spPr>
          <a:xfrm>
            <a:off x="1756105" y="2722394"/>
            <a:ext cx="0" cy="69778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5" idx="3"/>
            <a:endCxn id="76" idx="1"/>
          </p:cNvCxnSpPr>
          <p:nvPr/>
        </p:nvCxnSpPr>
        <p:spPr>
          <a:xfrm>
            <a:off x="2476185" y="3796551"/>
            <a:ext cx="377867" cy="0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3"/>
            <a:endCxn id="77" idx="1"/>
          </p:cNvCxnSpPr>
          <p:nvPr/>
        </p:nvCxnSpPr>
        <p:spPr>
          <a:xfrm>
            <a:off x="4294212" y="3796551"/>
            <a:ext cx="388207" cy="6197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6" idx="2"/>
            <a:endCxn id="95" idx="0"/>
          </p:cNvCxnSpPr>
          <p:nvPr/>
        </p:nvCxnSpPr>
        <p:spPr>
          <a:xfrm>
            <a:off x="3574132" y="4172923"/>
            <a:ext cx="0" cy="329769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xograma: Processo 94"/>
          <p:cNvSpPr/>
          <p:nvPr/>
        </p:nvSpPr>
        <p:spPr>
          <a:xfrm>
            <a:off x="2854052" y="4502692"/>
            <a:ext cx="1440160" cy="520624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Morte do Personagem</a:t>
            </a:r>
          </a:p>
        </p:txBody>
      </p:sp>
      <p:cxnSp>
        <p:nvCxnSpPr>
          <p:cNvPr id="103" name="Conector de seta reta 102"/>
          <p:cNvCxnSpPr>
            <a:stCxn id="77" idx="2"/>
            <a:endCxn id="95" idx="3"/>
          </p:cNvCxnSpPr>
          <p:nvPr/>
        </p:nvCxnSpPr>
        <p:spPr>
          <a:xfrm flipH="1">
            <a:off x="4294212" y="4179120"/>
            <a:ext cx="1108287" cy="58388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uxograma: Processo 115"/>
          <p:cNvSpPr/>
          <p:nvPr/>
        </p:nvSpPr>
        <p:spPr>
          <a:xfrm>
            <a:off x="9712641" y="4646944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Customização do Personagem</a:t>
            </a:r>
          </a:p>
        </p:txBody>
      </p:sp>
      <p:sp>
        <p:nvSpPr>
          <p:cNvPr id="117" name="Fluxograma: Processo 116"/>
          <p:cNvSpPr/>
          <p:nvPr/>
        </p:nvSpPr>
        <p:spPr>
          <a:xfrm>
            <a:off x="6369953" y="3420178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2º Mundo</a:t>
            </a:r>
          </a:p>
        </p:txBody>
      </p:sp>
      <p:cxnSp>
        <p:nvCxnSpPr>
          <p:cNvPr id="118" name="Conector de seta reta 117"/>
          <p:cNvCxnSpPr>
            <a:stCxn id="77" idx="3"/>
            <a:endCxn id="117" idx="1"/>
          </p:cNvCxnSpPr>
          <p:nvPr/>
        </p:nvCxnSpPr>
        <p:spPr>
          <a:xfrm flipV="1">
            <a:off x="6122579" y="3796551"/>
            <a:ext cx="247374" cy="6197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uxograma: Processo 120"/>
          <p:cNvSpPr/>
          <p:nvPr/>
        </p:nvSpPr>
        <p:spPr>
          <a:xfrm>
            <a:off x="6347082" y="4534287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3º </a:t>
            </a:r>
            <a:r>
              <a:rPr lang="pt-BR" dirty="0"/>
              <a:t>Mundo</a:t>
            </a:r>
          </a:p>
        </p:txBody>
      </p:sp>
      <p:cxnSp>
        <p:nvCxnSpPr>
          <p:cNvPr id="123" name="Conector de seta reta 122"/>
          <p:cNvCxnSpPr>
            <a:stCxn id="117" idx="2"/>
            <a:endCxn id="121" idx="0"/>
          </p:cNvCxnSpPr>
          <p:nvPr/>
        </p:nvCxnSpPr>
        <p:spPr>
          <a:xfrm flipH="1">
            <a:off x="7067162" y="4172923"/>
            <a:ext cx="22871" cy="36136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24"/>
          <p:cNvCxnSpPr>
            <a:endCxn id="116" idx="1"/>
          </p:cNvCxnSpPr>
          <p:nvPr/>
        </p:nvCxnSpPr>
        <p:spPr>
          <a:xfrm>
            <a:off x="6833033" y="2688473"/>
            <a:ext cx="2879608" cy="2334844"/>
          </a:xfrm>
          <a:prstGeom prst="bentConnector3">
            <a:avLst>
              <a:gd name="adj1" fmla="val 73639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de seta reta 149"/>
          <p:cNvCxnSpPr>
            <a:endCxn id="12" idx="2"/>
          </p:cNvCxnSpPr>
          <p:nvPr/>
        </p:nvCxnSpPr>
        <p:spPr>
          <a:xfrm flipH="1" flipV="1">
            <a:off x="6094413" y="2722394"/>
            <a:ext cx="275540" cy="69778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121" idx="3"/>
          </p:cNvCxnSpPr>
          <p:nvPr/>
        </p:nvCxnSpPr>
        <p:spPr>
          <a:xfrm flipH="1" flipV="1">
            <a:off x="6369953" y="2712651"/>
            <a:ext cx="1417289" cy="2198009"/>
          </a:xfrm>
          <a:prstGeom prst="bentConnector4">
            <a:avLst>
              <a:gd name="adj1" fmla="val -16129"/>
              <a:gd name="adj2" fmla="val 75203"/>
            </a:avLst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2" idx="2"/>
            <a:endCxn id="77" idx="0"/>
          </p:cNvCxnSpPr>
          <p:nvPr/>
        </p:nvCxnSpPr>
        <p:spPr>
          <a:xfrm flipH="1">
            <a:off x="5402499" y="2722394"/>
            <a:ext cx="691914" cy="703981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>
            <a:endCxn id="76" idx="0"/>
          </p:cNvCxnSpPr>
          <p:nvPr/>
        </p:nvCxnSpPr>
        <p:spPr>
          <a:xfrm flipH="1">
            <a:off x="3574132" y="2749874"/>
            <a:ext cx="2103907" cy="67030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/>
          <p:nvPr/>
        </p:nvCxnSpPr>
        <p:spPr>
          <a:xfrm flipH="1">
            <a:off x="2476186" y="2716198"/>
            <a:ext cx="2879607" cy="737657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uxograma: Processo 193"/>
          <p:cNvSpPr/>
          <p:nvPr/>
        </p:nvSpPr>
        <p:spPr>
          <a:xfrm>
            <a:off x="6369953" y="5607637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r>
              <a:rPr lang="pt-BR" dirty="0"/>
              <a:t>º </a:t>
            </a:r>
            <a:r>
              <a:rPr lang="pt-BR" dirty="0" smtClean="0"/>
              <a:t>Mundo</a:t>
            </a:r>
            <a:endParaRPr lang="pt-BR" dirty="0"/>
          </a:p>
        </p:txBody>
      </p:sp>
      <p:cxnSp>
        <p:nvCxnSpPr>
          <p:cNvPr id="195" name="Conector de seta reta 194"/>
          <p:cNvCxnSpPr>
            <a:stCxn id="121" idx="2"/>
            <a:endCxn id="194" idx="0"/>
          </p:cNvCxnSpPr>
          <p:nvPr/>
        </p:nvCxnSpPr>
        <p:spPr>
          <a:xfrm>
            <a:off x="7067162" y="5287032"/>
            <a:ext cx="22871" cy="320605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de seta reta 152"/>
          <p:cNvCxnSpPr>
            <a:stCxn id="194" idx="3"/>
          </p:cNvCxnSpPr>
          <p:nvPr/>
        </p:nvCxnSpPr>
        <p:spPr>
          <a:xfrm flipH="1" flipV="1">
            <a:off x="6538953" y="2722394"/>
            <a:ext cx="1271160" cy="3261616"/>
          </a:xfrm>
          <a:prstGeom prst="bentConnector4">
            <a:avLst>
              <a:gd name="adj1" fmla="val -23579"/>
              <a:gd name="adj2" fmla="val 87543"/>
            </a:avLst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luxograma: Processo 204"/>
          <p:cNvSpPr/>
          <p:nvPr/>
        </p:nvSpPr>
        <p:spPr>
          <a:xfrm>
            <a:off x="8273318" y="5611845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Mundo Final</a:t>
            </a:r>
          </a:p>
        </p:txBody>
      </p:sp>
      <p:cxnSp>
        <p:nvCxnSpPr>
          <p:cNvPr id="206" name="Conector de seta reta 152"/>
          <p:cNvCxnSpPr/>
          <p:nvPr/>
        </p:nvCxnSpPr>
        <p:spPr>
          <a:xfrm rot="16200000" flipV="1">
            <a:off x="6189944" y="3215858"/>
            <a:ext cx="2869962" cy="1902524"/>
          </a:xfrm>
          <a:prstGeom prst="bentConnector3">
            <a:avLst>
              <a:gd name="adj1" fmla="val 90357"/>
            </a:avLst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/>
          <p:cNvCxnSpPr/>
          <p:nvPr/>
        </p:nvCxnSpPr>
        <p:spPr>
          <a:xfrm flipV="1">
            <a:off x="7810115" y="6190629"/>
            <a:ext cx="453452" cy="57098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Fluxograma: Processo 217"/>
          <p:cNvSpPr/>
          <p:nvPr/>
        </p:nvSpPr>
        <p:spPr>
          <a:xfrm>
            <a:off x="10054852" y="5602101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 do Jogo</a:t>
            </a:r>
          </a:p>
        </p:txBody>
      </p:sp>
      <p:cxnSp>
        <p:nvCxnSpPr>
          <p:cNvPr id="219" name="Conector de seta reta 218"/>
          <p:cNvCxnSpPr>
            <a:stCxn id="205" idx="3"/>
            <a:endCxn id="218" idx="1"/>
          </p:cNvCxnSpPr>
          <p:nvPr/>
        </p:nvCxnSpPr>
        <p:spPr>
          <a:xfrm flipV="1">
            <a:off x="9713478" y="5978474"/>
            <a:ext cx="341374" cy="974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uxograma: Processo 222"/>
          <p:cNvSpPr/>
          <p:nvPr/>
        </p:nvSpPr>
        <p:spPr>
          <a:xfrm>
            <a:off x="487060" y="6066286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Créditos</a:t>
            </a:r>
          </a:p>
        </p:txBody>
      </p:sp>
      <p:cxnSp>
        <p:nvCxnSpPr>
          <p:cNvPr id="224" name="Conector de seta reta 214"/>
          <p:cNvCxnSpPr>
            <a:stCxn id="218" idx="2"/>
          </p:cNvCxnSpPr>
          <p:nvPr/>
        </p:nvCxnSpPr>
        <p:spPr>
          <a:xfrm rot="5400000">
            <a:off x="6218359" y="2077977"/>
            <a:ext cx="279704" cy="8833443"/>
          </a:xfrm>
          <a:prstGeom prst="bentConnector2">
            <a:avLst/>
          </a:prstGeom>
          <a:ln w="28575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uxograma: Processo 233"/>
          <p:cNvSpPr/>
          <p:nvPr/>
        </p:nvSpPr>
        <p:spPr>
          <a:xfrm>
            <a:off x="3812072" y="5578293"/>
            <a:ext cx="1440160" cy="752745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Resultados</a:t>
            </a:r>
          </a:p>
        </p:txBody>
      </p:sp>
      <p:cxnSp>
        <p:nvCxnSpPr>
          <p:cNvPr id="235" name="Conector de seta reta 234"/>
          <p:cNvCxnSpPr>
            <a:stCxn id="28" idx="1"/>
            <a:endCxn id="234" idx="0"/>
          </p:cNvCxnSpPr>
          <p:nvPr/>
        </p:nvCxnSpPr>
        <p:spPr>
          <a:xfrm rot="10800000" flipH="1" flipV="1">
            <a:off x="1036024" y="2346021"/>
            <a:ext cx="3496127" cy="3232271"/>
          </a:xfrm>
          <a:prstGeom prst="bentConnector4">
            <a:avLst>
              <a:gd name="adj1" fmla="val -6539"/>
              <a:gd name="adj2" fmla="val 85998"/>
            </a:avLst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de seta reta 234"/>
          <p:cNvCxnSpPr/>
          <p:nvPr/>
        </p:nvCxnSpPr>
        <p:spPr>
          <a:xfrm flipH="1">
            <a:off x="4779525" y="4133737"/>
            <a:ext cx="1618595" cy="1444555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34"/>
          <p:cNvCxnSpPr>
            <a:stCxn id="121" idx="1"/>
          </p:cNvCxnSpPr>
          <p:nvPr/>
        </p:nvCxnSpPr>
        <p:spPr>
          <a:xfrm flipH="1">
            <a:off x="5098386" y="4910660"/>
            <a:ext cx="1248696" cy="667632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de seta reta 234"/>
          <p:cNvCxnSpPr>
            <a:stCxn id="194" idx="1"/>
            <a:endCxn id="234" idx="3"/>
          </p:cNvCxnSpPr>
          <p:nvPr/>
        </p:nvCxnSpPr>
        <p:spPr>
          <a:xfrm flipH="1" flipV="1">
            <a:off x="5252232" y="5954666"/>
            <a:ext cx="1117721" cy="29344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de seta reta 234"/>
          <p:cNvCxnSpPr>
            <a:stCxn id="205" idx="2"/>
            <a:endCxn id="234" idx="2"/>
          </p:cNvCxnSpPr>
          <p:nvPr/>
        </p:nvCxnSpPr>
        <p:spPr>
          <a:xfrm rot="5400000" flipH="1">
            <a:off x="6745999" y="4117191"/>
            <a:ext cx="33552" cy="4461246"/>
          </a:xfrm>
          <a:prstGeom prst="bentConnector3">
            <a:avLst>
              <a:gd name="adj1" fmla="val -408798"/>
            </a:avLst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34"/>
          <p:cNvCxnSpPr>
            <a:stCxn id="223" idx="3"/>
          </p:cNvCxnSpPr>
          <p:nvPr/>
        </p:nvCxnSpPr>
        <p:spPr>
          <a:xfrm flipV="1">
            <a:off x="1927220" y="6201819"/>
            <a:ext cx="1860830" cy="240840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de seta reta 234"/>
          <p:cNvCxnSpPr>
            <a:stCxn id="234" idx="1"/>
            <a:endCxn id="12" idx="0"/>
          </p:cNvCxnSpPr>
          <p:nvPr/>
        </p:nvCxnSpPr>
        <p:spPr>
          <a:xfrm rot="10800000" flipH="1">
            <a:off x="3812071" y="1969650"/>
            <a:ext cx="2282341" cy="3985017"/>
          </a:xfrm>
          <a:prstGeom prst="bentConnector4">
            <a:avLst>
              <a:gd name="adj1" fmla="val -154692"/>
              <a:gd name="adj2" fmla="val 105736"/>
            </a:avLst>
          </a:prstGeom>
          <a:ln w="28575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_TP102801062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72B302D-EE67-4518-AC54-283EA78A9C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tons terrosos (widescreen)</Template>
  <TotalTime>0</TotalTime>
  <Words>634</Words>
  <Application>Microsoft Office PowerPoint</Application>
  <PresentationFormat>Personalizar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Earthtones_16x9_TP102801062</vt:lpstr>
      <vt:lpstr>Total Destruction</vt:lpstr>
      <vt:lpstr>Conteúdo</vt:lpstr>
      <vt:lpstr>Nome e descrição do jogo</vt:lpstr>
      <vt:lpstr>Objetivo do jogo</vt:lpstr>
      <vt:lpstr>Como o jogo termina</vt:lpstr>
      <vt:lpstr>Sistema de pontuação</vt:lpstr>
      <vt:lpstr>Fluxo de navegação das cenas do jogo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2016-08-21T20:14:29Z</dcterms:created>
  <dcterms:modified xsi:type="dcterms:W3CDTF">2016-08-22T00:42:20Z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