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 Thin" charset="1" panose="020B0203030202020304"/>
      <p:regular r:id="rId14"/>
    </p:embeddedFont>
    <p:embeddedFont>
      <p:font typeface="Clear Sans Thin Bold" charset="1" panose="020B0303030202020304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40" Target="slides/slide21.xml" Type="http://schemas.openxmlformats.org/officeDocument/2006/relationships/slide"/><Relationship Id="rId41" Target="slides/slide22.xml" Type="http://schemas.openxmlformats.org/officeDocument/2006/relationships/slide"/><Relationship Id="rId42" Target="slides/slide23.xml" Type="http://schemas.openxmlformats.org/officeDocument/2006/relationships/slide"/><Relationship Id="rId43" Target="slides/slide2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140354"/>
            <a:ext cx="12038317" cy="100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7034" spc="794">
                <a:solidFill>
                  <a:srgbClr val="000000"/>
                </a:solidFill>
                <a:latin typeface="Anonymous Pro Bold"/>
              </a:rPr>
              <a:t>AGE OF EMPIRES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038725"/>
            <a:ext cx="12490239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Clear Sans Thin Bold"/>
              </a:rPr>
              <a:t>Base de Dados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337" y="4277631"/>
            <a:ext cx="7077126" cy="3966302"/>
          </a:xfrm>
          <a:custGeom>
            <a:avLst/>
            <a:gdLst/>
            <a:ahLst/>
            <a:cxnLst/>
            <a:rect r="r" b="b" t="t" l="l"/>
            <a:pathLst>
              <a:path h="3966302" w="7077126">
                <a:moveTo>
                  <a:pt x="0" y="0"/>
                </a:moveTo>
                <a:lnTo>
                  <a:pt x="7077126" y="0"/>
                </a:lnTo>
                <a:lnTo>
                  <a:pt x="7077126" y="3966301"/>
                </a:lnTo>
                <a:lnTo>
                  <a:pt x="0" y="396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72058" y="771608"/>
            <a:ext cx="9736178" cy="2159182"/>
            <a:chOff x="0" y="0"/>
            <a:chExt cx="2564261" cy="5686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64261" cy="568673"/>
            </a:xfrm>
            <a:custGeom>
              <a:avLst/>
              <a:gdLst/>
              <a:ahLst/>
              <a:cxnLst/>
              <a:rect r="r" b="b" t="t" l="l"/>
              <a:pathLst>
                <a:path h="568673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489156"/>
                  </a:lnTo>
                  <a:cubicBezTo>
                    <a:pt x="2564261" y="510246"/>
                    <a:pt x="2555883" y="530471"/>
                    <a:pt x="2540971" y="545383"/>
                  </a:cubicBezTo>
                  <a:cubicBezTo>
                    <a:pt x="2526059" y="560296"/>
                    <a:pt x="2505833" y="568673"/>
                    <a:pt x="2484744" y="568673"/>
                  </a:cubicBezTo>
                  <a:lnTo>
                    <a:pt x="79517" y="568673"/>
                  </a:lnTo>
                  <a:cubicBezTo>
                    <a:pt x="58428" y="568673"/>
                    <a:pt x="38202" y="560296"/>
                    <a:pt x="23290" y="545383"/>
                  </a:cubicBezTo>
                  <a:cubicBezTo>
                    <a:pt x="8378" y="530471"/>
                    <a:pt x="0" y="510246"/>
                    <a:pt x="0" y="489156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SELECT *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FROM Empires.Civilizacao INNER JOIN     Empires.Grande_Civilizacao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ON Civilizacao.civ_id = Grande_Civilizacao.FK_civ_id;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21322" y="1451861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8565" y="6984921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FUCK THAT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272058" y="3542405"/>
            <a:ext cx="9736178" cy="2108776"/>
            <a:chOff x="0" y="0"/>
            <a:chExt cx="2564261" cy="5553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4261" cy="555398"/>
            </a:xfrm>
            <a:custGeom>
              <a:avLst/>
              <a:gdLst/>
              <a:ahLst/>
              <a:cxnLst/>
              <a:rect r="r" b="b" t="t" l="l"/>
              <a:pathLst>
                <a:path h="555398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475881"/>
                  </a:lnTo>
                  <a:cubicBezTo>
                    <a:pt x="2564261" y="496970"/>
                    <a:pt x="2555883" y="517196"/>
                    <a:pt x="2540971" y="532108"/>
                  </a:cubicBezTo>
                  <a:cubicBezTo>
                    <a:pt x="2526059" y="547020"/>
                    <a:pt x="2505833" y="555398"/>
                    <a:pt x="2484744" y="555398"/>
                  </a:cubicBezTo>
                  <a:lnTo>
                    <a:pt x="79517" y="555398"/>
                  </a:lnTo>
                  <a:cubicBezTo>
                    <a:pt x="58428" y="555398"/>
                    <a:pt x="38202" y="547020"/>
                    <a:pt x="23290" y="532108"/>
                  </a:cubicBezTo>
                  <a:cubicBezTo>
                    <a:pt x="8378" y="517196"/>
                    <a:pt x="0" y="496970"/>
                    <a:pt x="0" y="475881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SELECT *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FROM Empires.Civilizacao INNER JOIN Empires.Pequena_Civilizacao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ON Civilizacao.civ_id = Pequena_Civilizacao.FK_civ_id;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72058" y="6260782"/>
            <a:ext cx="9736178" cy="3061435"/>
            <a:chOff x="0" y="0"/>
            <a:chExt cx="2564261" cy="8063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64261" cy="806304"/>
            </a:xfrm>
            <a:custGeom>
              <a:avLst/>
              <a:gdLst/>
              <a:ahLst/>
              <a:cxnLst/>
              <a:rect r="r" b="b" t="t" l="l"/>
              <a:pathLst>
                <a:path h="806304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726787"/>
                  </a:lnTo>
                  <a:cubicBezTo>
                    <a:pt x="2564261" y="747876"/>
                    <a:pt x="2555883" y="768102"/>
                    <a:pt x="2540971" y="783014"/>
                  </a:cubicBezTo>
                  <a:cubicBezTo>
                    <a:pt x="2526059" y="797926"/>
                    <a:pt x="2505833" y="806304"/>
                    <a:pt x="2484744" y="806304"/>
                  </a:cubicBezTo>
                  <a:lnTo>
                    <a:pt x="79517" y="806304"/>
                  </a:lnTo>
                  <a:cubicBezTo>
                    <a:pt x="58428" y="806304"/>
                    <a:pt x="38202" y="797926"/>
                    <a:pt x="23290" y="783014"/>
                  </a:cubicBezTo>
                  <a:cubicBezTo>
                    <a:pt x="8378" y="768102"/>
                    <a:pt x="0" y="747876"/>
                    <a:pt x="0" y="726787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SELECT *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FROM (Empires.Civilizacao LEFT OUTER JOIN Empires.Grande_Civilizacao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ON Civilizacao.civ_id = Grande_Civilizacao.FK_civ_id)           LEFT OUTER JOIN Empires.Pequena_Civilizacao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ON Civilizacao.civ_id = Pequena_Civilizacao.FK_civ_id ;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96337" y="3642784"/>
            <a:ext cx="3414951" cy="63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2"/>
              </a:lnSpc>
              <a:spcBef>
                <a:spcPct val="0"/>
              </a:spcBef>
            </a:pPr>
            <a:r>
              <a:rPr lang="en-US" sz="4534" spc="512">
                <a:solidFill>
                  <a:srgbClr val="000000"/>
                </a:solidFill>
                <a:latin typeface="Anonymous Pro Bold"/>
              </a:rPr>
              <a:t>SELECTION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337" y="4277631"/>
            <a:ext cx="7077126" cy="3966302"/>
          </a:xfrm>
          <a:custGeom>
            <a:avLst/>
            <a:gdLst/>
            <a:ahLst/>
            <a:cxnLst/>
            <a:rect r="r" b="b" t="t" l="l"/>
            <a:pathLst>
              <a:path h="3966302" w="7077126">
                <a:moveTo>
                  <a:pt x="0" y="0"/>
                </a:moveTo>
                <a:lnTo>
                  <a:pt x="7077126" y="0"/>
                </a:lnTo>
                <a:lnTo>
                  <a:pt x="7077126" y="3966301"/>
                </a:lnTo>
                <a:lnTo>
                  <a:pt x="0" y="396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72058" y="874689"/>
            <a:ext cx="9736178" cy="2330529"/>
            <a:chOff x="0" y="0"/>
            <a:chExt cx="2564261" cy="6138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64261" cy="613802"/>
            </a:xfrm>
            <a:custGeom>
              <a:avLst/>
              <a:gdLst/>
              <a:ahLst/>
              <a:cxnLst/>
              <a:rect r="r" b="b" t="t" l="l"/>
              <a:pathLst>
                <a:path h="613802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534285"/>
                  </a:lnTo>
                  <a:cubicBezTo>
                    <a:pt x="2564261" y="555374"/>
                    <a:pt x="2555883" y="575600"/>
                    <a:pt x="2540971" y="590512"/>
                  </a:cubicBezTo>
                  <a:cubicBezTo>
                    <a:pt x="2526059" y="605424"/>
                    <a:pt x="2505833" y="613802"/>
                    <a:pt x="2484744" y="613802"/>
                  </a:cubicBezTo>
                  <a:lnTo>
                    <a:pt x="79517" y="613802"/>
                  </a:lnTo>
                  <a:cubicBezTo>
                    <a:pt x="58428" y="613802"/>
                    <a:pt x="38202" y="605424"/>
                    <a:pt x="23290" y="590512"/>
                  </a:cubicBezTo>
                  <a:cubicBezTo>
                    <a:pt x="8378" y="575600"/>
                    <a:pt x="0" y="555374"/>
                    <a:pt x="0" y="534285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INSERT INTO Empires.Civilizacao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          (civ_id, nome)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VALUES (@civ_id, @nome)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21322" y="1451861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8565" y="6984921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FUCK THAT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272058" y="3869272"/>
            <a:ext cx="9736178" cy="2394446"/>
            <a:chOff x="0" y="0"/>
            <a:chExt cx="2564261" cy="6306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4261" cy="630636"/>
            </a:xfrm>
            <a:custGeom>
              <a:avLst/>
              <a:gdLst/>
              <a:ahLst/>
              <a:cxnLst/>
              <a:rect r="r" b="b" t="t" l="l"/>
              <a:pathLst>
                <a:path h="630636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551119"/>
                  </a:lnTo>
                  <a:cubicBezTo>
                    <a:pt x="2564261" y="572208"/>
                    <a:pt x="2555883" y="592434"/>
                    <a:pt x="2540971" y="607346"/>
                  </a:cubicBezTo>
                  <a:cubicBezTo>
                    <a:pt x="2526059" y="622258"/>
                    <a:pt x="2505833" y="630636"/>
                    <a:pt x="2484744" y="630636"/>
                  </a:cubicBezTo>
                  <a:lnTo>
                    <a:pt x="79517" y="630636"/>
                  </a:lnTo>
                  <a:cubicBezTo>
                    <a:pt x="58428" y="630636"/>
                    <a:pt x="38202" y="622258"/>
                    <a:pt x="23290" y="607346"/>
                  </a:cubicBezTo>
                  <a:cubicBezTo>
                    <a:pt x="8378" y="592434"/>
                    <a:pt x="0" y="572208"/>
                    <a:pt x="0" y="551119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INSERT INTO Empires.Grande_Civilizacao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          (FK_civ_id, lider, capital)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VALUES (@FK_civ_id, @lider, @capital)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72058" y="6863854"/>
            <a:ext cx="9736178" cy="2394446"/>
            <a:chOff x="0" y="0"/>
            <a:chExt cx="2564261" cy="6306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64261" cy="630636"/>
            </a:xfrm>
            <a:custGeom>
              <a:avLst/>
              <a:gdLst/>
              <a:ahLst/>
              <a:cxnLst/>
              <a:rect r="r" b="b" t="t" l="l"/>
              <a:pathLst>
                <a:path h="630636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551119"/>
                  </a:lnTo>
                  <a:cubicBezTo>
                    <a:pt x="2564261" y="572208"/>
                    <a:pt x="2555883" y="592434"/>
                    <a:pt x="2540971" y="607346"/>
                  </a:cubicBezTo>
                  <a:cubicBezTo>
                    <a:pt x="2526059" y="622258"/>
                    <a:pt x="2505833" y="630636"/>
                    <a:pt x="2484744" y="630636"/>
                  </a:cubicBezTo>
                  <a:lnTo>
                    <a:pt x="79517" y="630636"/>
                  </a:lnTo>
                  <a:cubicBezTo>
                    <a:pt x="58428" y="630636"/>
                    <a:pt x="38202" y="622258"/>
                    <a:pt x="23290" y="607346"/>
                  </a:cubicBezTo>
                  <a:cubicBezTo>
                    <a:pt x="8378" y="592434"/>
                    <a:pt x="0" y="572208"/>
                    <a:pt x="0" y="551119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INSERT INTO Empires.Pequena_Civilizacao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          (FK_civ_id, limite_tropas)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VALUES (@FK_civ_id, @limite_tropas)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96337" y="3642784"/>
            <a:ext cx="3414951" cy="63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2"/>
              </a:lnSpc>
              <a:spcBef>
                <a:spcPct val="0"/>
              </a:spcBef>
            </a:pPr>
            <a:r>
              <a:rPr lang="en-US" sz="4534" spc="512">
                <a:solidFill>
                  <a:srgbClr val="000000"/>
                </a:solidFill>
                <a:latin typeface="Anonymous Pro Bold"/>
              </a:rPr>
              <a:t>INSERTION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337" y="4277631"/>
            <a:ext cx="7077126" cy="3966302"/>
          </a:xfrm>
          <a:custGeom>
            <a:avLst/>
            <a:gdLst/>
            <a:ahLst/>
            <a:cxnLst/>
            <a:rect r="r" b="b" t="t" l="l"/>
            <a:pathLst>
              <a:path h="3966302" w="7077126">
                <a:moveTo>
                  <a:pt x="0" y="0"/>
                </a:moveTo>
                <a:lnTo>
                  <a:pt x="7077126" y="0"/>
                </a:lnTo>
                <a:lnTo>
                  <a:pt x="7077126" y="3966301"/>
                </a:lnTo>
                <a:lnTo>
                  <a:pt x="0" y="396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72058" y="3772716"/>
            <a:ext cx="9736178" cy="2159182"/>
            <a:chOff x="0" y="0"/>
            <a:chExt cx="2564261" cy="5686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64261" cy="568673"/>
            </a:xfrm>
            <a:custGeom>
              <a:avLst/>
              <a:gdLst/>
              <a:ahLst/>
              <a:cxnLst/>
              <a:rect r="r" b="b" t="t" l="l"/>
              <a:pathLst>
                <a:path h="568673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489156"/>
                  </a:lnTo>
                  <a:cubicBezTo>
                    <a:pt x="2564261" y="510246"/>
                    <a:pt x="2555883" y="530471"/>
                    <a:pt x="2540971" y="545383"/>
                  </a:cubicBezTo>
                  <a:cubicBezTo>
                    <a:pt x="2526059" y="560296"/>
                    <a:pt x="2505833" y="568673"/>
                    <a:pt x="2484744" y="568673"/>
                  </a:cubicBezTo>
                  <a:lnTo>
                    <a:pt x="79517" y="568673"/>
                  </a:lnTo>
                  <a:cubicBezTo>
                    <a:pt x="58428" y="568673"/>
                    <a:pt x="38202" y="560296"/>
                    <a:pt x="23290" y="545383"/>
                  </a:cubicBezTo>
                  <a:cubicBezTo>
                    <a:pt x="8378" y="530471"/>
                    <a:pt x="0" y="510246"/>
                    <a:pt x="0" y="489156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UPDATE Empires.Civilizacao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SET nome = @novo_nome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WHERE civ_ID = @civ_id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21322" y="1451861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337" y="3642784"/>
            <a:ext cx="3794284" cy="63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2"/>
              </a:lnSpc>
              <a:spcBef>
                <a:spcPct val="0"/>
              </a:spcBef>
            </a:pPr>
            <a:r>
              <a:rPr lang="en-US" sz="4534" spc="512">
                <a:solidFill>
                  <a:srgbClr val="000000"/>
                </a:solidFill>
                <a:latin typeface="Anonymous Pro Bold"/>
              </a:rPr>
              <a:t>ALTERATION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337" y="4277631"/>
            <a:ext cx="7077126" cy="3966302"/>
          </a:xfrm>
          <a:custGeom>
            <a:avLst/>
            <a:gdLst/>
            <a:ahLst/>
            <a:cxnLst/>
            <a:rect r="r" b="b" t="t" l="l"/>
            <a:pathLst>
              <a:path h="3966302" w="7077126">
                <a:moveTo>
                  <a:pt x="0" y="0"/>
                </a:moveTo>
                <a:lnTo>
                  <a:pt x="7077126" y="0"/>
                </a:lnTo>
                <a:lnTo>
                  <a:pt x="7077126" y="3966301"/>
                </a:lnTo>
                <a:lnTo>
                  <a:pt x="0" y="396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72058" y="3772716"/>
            <a:ext cx="9736178" cy="2159182"/>
            <a:chOff x="0" y="0"/>
            <a:chExt cx="2564261" cy="5686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64261" cy="568673"/>
            </a:xfrm>
            <a:custGeom>
              <a:avLst/>
              <a:gdLst/>
              <a:ahLst/>
              <a:cxnLst/>
              <a:rect r="r" b="b" t="t" l="l"/>
              <a:pathLst>
                <a:path h="568673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489156"/>
                  </a:lnTo>
                  <a:cubicBezTo>
                    <a:pt x="2564261" y="510246"/>
                    <a:pt x="2555883" y="530471"/>
                    <a:pt x="2540971" y="545383"/>
                  </a:cubicBezTo>
                  <a:cubicBezTo>
                    <a:pt x="2526059" y="560296"/>
                    <a:pt x="2505833" y="568673"/>
                    <a:pt x="2484744" y="568673"/>
                  </a:cubicBezTo>
                  <a:lnTo>
                    <a:pt x="79517" y="568673"/>
                  </a:lnTo>
                  <a:cubicBezTo>
                    <a:pt x="58428" y="568673"/>
                    <a:pt x="38202" y="560296"/>
                    <a:pt x="23290" y="545383"/>
                  </a:cubicBezTo>
                  <a:cubicBezTo>
                    <a:pt x="8378" y="530471"/>
                    <a:pt x="0" y="510246"/>
                    <a:pt x="0" y="489156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 DELETE FROM Empires.Civilizacao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 WHERE civ_id = @civ_id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21322" y="1451861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337" y="3642784"/>
            <a:ext cx="3035498" cy="63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2"/>
              </a:lnSpc>
              <a:spcBef>
                <a:spcPct val="0"/>
              </a:spcBef>
            </a:pPr>
            <a:r>
              <a:rPr lang="en-US" sz="4534" spc="512">
                <a:solidFill>
                  <a:srgbClr val="000000"/>
                </a:solidFill>
                <a:latin typeface="Anonymous Pro Bold"/>
              </a:rPr>
              <a:t>DELETION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3052" y="1085850"/>
            <a:ext cx="6796958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9037" y="3450266"/>
            <a:ext cx="6663476" cy="1873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2"/>
              </a:lnSpc>
              <a:spcBef>
                <a:spcPct val="0"/>
              </a:spcBef>
            </a:pPr>
            <a:r>
              <a:rPr lang="en-US" sz="4534" spc="512">
                <a:solidFill>
                  <a:srgbClr val="000000"/>
                </a:solidFill>
                <a:latin typeface="Anonymous Pro Bold"/>
              </a:rPr>
              <a:t>HOW CAN WE FURTHER IMPROVE OUR DATABASE?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850766" y="4372527"/>
            <a:ext cx="3285134" cy="2628765"/>
            <a:chOff x="0" y="0"/>
            <a:chExt cx="101574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746" cy="812800"/>
            </a:xfrm>
            <a:custGeom>
              <a:avLst/>
              <a:gdLst/>
              <a:ahLst/>
              <a:cxnLst/>
              <a:rect r="r" b="b" t="t" l="l"/>
              <a:pathLst>
                <a:path h="812800" w="1015746">
                  <a:moveTo>
                    <a:pt x="507873" y="0"/>
                  </a:moveTo>
                  <a:lnTo>
                    <a:pt x="1015746" y="203200"/>
                  </a:lnTo>
                  <a:lnTo>
                    <a:pt x="1015746" y="609600"/>
                  </a:lnTo>
                  <a:lnTo>
                    <a:pt x="507873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507873" y="0"/>
                  </a:lnTo>
                  <a:close/>
                </a:path>
              </a:pathLst>
            </a:custGeom>
            <a:solidFill>
              <a:srgbClr val="D6A5CE"/>
            </a:solidFill>
            <a:ln>
              <a:noFill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158750"/>
              <a:ext cx="698500" cy="514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271977" y="4363002"/>
            <a:ext cx="3285134" cy="2628765"/>
            <a:chOff x="0" y="0"/>
            <a:chExt cx="101574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5746" cy="812800"/>
            </a:xfrm>
            <a:custGeom>
              <a:avLst/>
              <a:gdLst/>
              <a:ahLst/>
              <a:cxnLst/>
              <a:rect r="r" b="b" t="t" l="l"/>
              <a:pathLst>
                <a:path h="812800" w="1015746">
                  <a:moveTo>
                    <a:pt x="507873" y="0"/>
                  </a:moveTo>
                  <a:lnTo>
                    <a:pt x="1015746" y="203200"/>
                  </a:lnTo>
                  <a:lnTo>
                    <a:pt x="1015746" y="609600"/>
                  </a:lnTo>
                  <a:lnTo>
                    <a:pt x="507873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507873" y="0"/>
                  </a:lnTo>
                  <a:close/>
                </a:path>
              </a:pathLst>
            </a:custGeom>
            <a:solidFill>
              <a:srgbClr val="D6A5CE"/>
            </a:solidFill>
            <a:ln>
              <a:noFill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58750"/>
              <a:ext cx="698500" cy="514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84823" y="6466371"/>
            <a:ext cx="3285134" cy="2628765"/>
            <a:chOff x="0" y="0"/>
            <a:chExt cx="1015746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5746" cy="812800"/>
            </a:xfrm>
            <a:custGeom>
              <a:avLst/>
              <a:gdLst/>
              <a:ahLst/>
              <a:cxnLst/>
              <a:rect r="r" b="b" t="t" l="l"/>
              <a:pathLst>
                <a:path h="812800" w="1015746">
                  <a:moveTo>
                    <a:pt x="507873" y="0"/>
                  </a:moveTo>
                  <a:lnTo>
                    <a:pt x="1015746" y="203200"/>
                  </a:lnTo>
                  <a:lnTo>
                    <a:pt x="1015746" y="609600"/>
                  </a:lnTo>
                  <a:lnTo>
                    <a:pt x="507873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507873" y="0"/>
                  </a:lnTo>
                  <a:close/>
                </a:path>
              </a:pathLst>
            </a:custGeom>
            <a:solidFill>
              <a:srgbClr val="D6A5CE"/>
            </a:solidFill>
            <a:ln>
              <a:noFill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58750"/>
              <a:ext cx="698500" cy="514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584257" y="6437796"/>
            <a:ext cx="3285134" cy="2628765"/>
            <a:chOff x="0" y="0"/>
            <a:chExt cx="1015746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15746" cy="812800"/>
            </a:xfrm>
            <a:custGeom>
              <a:avLst/>
              <a:gdLst/>
              <a:ahLst/>
              <a:cxnLst/>
              <a:rect r="r" b="b" t="t" l="l"/>
              <a:pathLst>
                <a:path h="812800" w="1015746">
                  <a:moveTo>
                    <a:pt x="507873" y="0"/>
                  </a:moveTo>
                  <a:lnTo>
                    <a:pt x="1015746" y="203200"/>
                  </a:lnTo>
                  <a:lnTo>
                    <a:pt x="1015746" y="609600"/>
                  </a:lnTo>
                  <a:lnTo>
                    <a:pt x="507873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507873" y="0"/>
                  </a:lnTo>
                  <a:close/>
                </a:path>
              </a:pathLst>
            </a:custGeom>
            <a:solidFill>
              <a:srgbClr val="D6A5CE"/>
            </a:solidFill>
            <a:ln>
              <a:noFill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58750"/>
              <a:ext cx="698500" cy="514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974166" y="6437796"/>
            <a:ext cx="3285134" cy="2628765"/>
            <a:chOff x="0" y="0"/>
            <a:chExt cx="1015746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5746" cy="812800"/>
            </a:xfrm>
            <a:custGeom>
              <a:avLst/>
              <a:gdLst/>
              <a:ahLst/>
              <a:cxnLst/>
              <a:rect r="r" b="b" t="t" l="l"/>
              <a:pathLst>
                <a:path h="812800" w="1015746">
                  <a:moveTo>
                    <a:pt x="507873" y="0"/>
                  </a:moveTo>
                  <a:lnTo>
                    <a:pt x="1015746" y="203200"/>
                  </a:lnTo>
                  <a:lnTo>
                    <a:pt x="1015746" y="609600"/>
                  </a:lnTo>
                  <a:lnTo>
                    <a:pt x="507873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507873" y="0"/>
                  </a:lnTo>
                  <a:close/>
                </a:path>
              </a:pathLst>
            </a:custGeom>
            <a:solidFill>
              <a:srgbClr val="D6A5CE"/>
            </a:solidFill>
            <a:ln>
              <a:noFill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58750"/>
              <a:ext cx="698500" cy="514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953642" y="5345597"/>
            <a:ext cx="12612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Views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80658" y="5345597"/>
            <a:ext cx="168425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Indexes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31626" y="6975007"/>
            <a:ext cx="2495431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Stored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Procedures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14871" y="7325142"/>
            <a:ext cx="21549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Functions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64916" y="7325142"/>
            <a:ext cx="174629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Triggers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51778" y="380720"/>
            <a:ext cx="9907522" cy="4737676"/>
            <a:chOff x="0" y="0"/>
            <a:chExt cx="2609389" cy="12477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9389" cy="1247783"/>
            </a:xfrm>
            <a:custGeom>
              <a:avLst/>
              <a:gdLst/>
              <a:ahLst/>
              <a:cxnLst/>
              <a:rect r="r" b="b" t="t" l="l"/>
              <a:pathLst>
                <a:path h="1247783" w="2609389">
                  <a:moveTo>
                    <a:pt x="78142" y="0"/>
                  </a:moveTo>
                  <a:lnTo>
                    <a:pt x="2531247" y="0"/>
                  </a:lnTo>
                  <a:cubicBezTo>
                    <a:pt x="2574403" y="0"/>
                    <a:pt x="2609389" y="34985"/>
                    <a:pt x="2609389" y="78142"/>
                  </a:cubicBezTo>
                  <a:lnTo>
                    <a:pt x="2609389" y="1169641"/>
                  </a:lnTo>
                  <a:cubicBezTo>
                    <a:pt x="2609389" y="1212798"/>
                    <a:pt x="2574403" y="1247783"/>
                    <a:pt x="2531247" y="1247783"/>
                  </a:cubicBezTo>
                  <a:lnTo>
                    <a:pt x="78142" y="1247783"/>
                  </a:lnTo>
                  <a:cubicBezTo>
                    <a:pt x="34985" y="1247783"/>
                    <a:pt x="0" y="1212798"/>
                    <a:pt x="0" y="1169641"/>
                  </a:cubicBezTo>
                  <a:lnTo>
                    <a:pt x="0" y="78142"/>
                  </a:lnTo>
                  <a:cubicBezTo>
                    <a:pt x="0" y="34985"/>
                    <a:pt x="34985" y="0"/>
                    <a:pt x="78142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CREATE VIEW Empires.Todas_Civilizacao AS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     </a:t>
              </a: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SELECT civ_id AS ID, nome AS Nome, lider AS Lider, capital AS Capital, limite_tropas AS 'Limite Tropas'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FROM (Empires.Civilizacao LEFT OUTER JOIN Empires.Grande_Civilizacao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ON Civilizacao.civ_id = Grande_Civilizacao.FK_civ_id)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LEFT OUTER JOIN Empires.Pequena_Civilizacao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ON Civilizacao.civ_id = Pequena_Civilizacao.FK_civ_id;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8349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VIEWS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6196865"/>
            <a:ext cx="9736178" cy="3061435"/>
            <a:chOff x="0" y="0"/>
            <a:chExt cx="2564261" cy="8063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64261" cy="806304"/>
            </a:xfrm>
            <a:custGeom>
              <a:avLst/>
              <a:gdLst/>
              <a:ahLst/>
              <a:cxnLst/>
              <a:rect r="r" b="b" t="t" l="l"/>
              <a:pathLst>
                <a:path h="806304" w="2564261">
                  <a:moveTo>
                    <a:pt x="79517" y="0"/>
                  </a:moveTo>
                  <a:lnTo>
                    <a:pt x="2484744" y="0"/>
                  </a:lnTo>
                  <a:cubicBezTo>
                    <a:pt x="2505833" y="0"/>
                    <a:pt x="2526059" y="8378"/>
                    <a:pt x="2540971" y="23290"/>
                  </a:cubicBezTo>
                  <a:cubicBezTo>
                    <a:pt x="2555883" y="38202"/>
                    <a:pt x="2564261" y="58428"/>
                    <a:pt x="2564261" y="79517"/>
                  </a:cubicBezTo>
                  <a:lnTo>
                    <a:pt x="2564261" y="726787"/>
                  </a:lnTo>
                  <a:cubicBezTo>
                    <a:pt x="2564261" y="747876"/>
                    <a:pt x="2555883" y="768102"/>
                    <a:pt x="2540971" y="783014"/>
                  </a:cubicBezTo>
                  <a:cubicBezTo>
                    <a:pt x="2526059" y="797926"/>
                    <a:pt x="2505833" y="806304"/>
                    <a:pt x="2484744" y="806304"/>
                  </a:cubicBezTo>
                  <a:lnTo>
                    <a:pt x="79517" y="806304"/>
                  </a:lnTo>
                  <a:cubicBezTo>
                    <a:pt x="58428" y="806304"/>
                    <a:pt x="38202" y="797926"/>
                    <a:pt x="23290" y="783014"/>
                  </a:cubicBezTo>
                  <a:cubicBezTo>
                    <a:pt x="8378" y="768102"/>
                    <a:pt x="0" y="747876"/>
                    <a:pt x="0" y="726787"/>
                  </a:cubicBezTo>
                  <a:lnTo>
                    <a:pt x="0" y="79517"/>
                  </a:lnTo>
                  <a:cubicBezTo>
                    <a:pt x="0" y="58428"/>
                    <a:pt x="8378" y="38202"/>
                    <a:pt x="23290" y="23290"/>
                  </a:cubicBezTo>
                  <a:cubicBezTo>
                    <a:pt x="38202" y="8378"/>
                    <a:pt x="58428" y="0"/>
                    <a:pt x="79517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SELECT *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FROM (Empires.Civilizacao LEFT OUTER JOIN Empires.Grande_Civilizacao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ON Civilizacao.civ_id = Grande_Civilizacao.FK_civ_id)           LEFT OUTER JOIN Empires.Pequena_Civilizacao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ON Civilizacao.civ_id = Pequena_Civilizacao.FK_civ_id ;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548786" y="6795000"/>
            <a:ext cx="6571043" cy="1865164"/>
            <a:chOff x="0" y="0"/>
            <a:chExt cx="1730645" cy="4912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30645" cy="491237"/>
            </a:xfrm>
            <a:custGeom>
              <a:avLst/>
              <a:gdLst/>
              <a:ahLst/>
              <a:cxnLst/>
              <a:rect r="r" b="b" t="t" l="l"/>
              <a:pathLst>
                <a:path h="491237" w="1730645">
                  <a:moveTo>
                    <a:pt x="117819" y="0"/>
                  </a:moveTo>
                  <a:lnTo>
                    <a:pt x="1612826" y="0"/>
                  </a:lnTo>
                  <a:cubicBezTo>
                    <a:pt x="1677896" y="0"/>
                    <a:pt x="1730645" y="52749"/>
                    <a:pt x="1730645" y="117819"/>
                  </a:cubicBezTo>
                  <a:lnTo>
                    <a:pt x="1730645" y="373418"/>
                  </a:lnTo>
                  <a:cubicBezTo>
                    <a:pt x="1730645" y="438487"/>
                    <a:pt x="1677896" y="491237"/>
                    <a:pt x="1612826" y="491237"/>
                  </a:cubicBezTo>
                  <a:lnTo>
                    <a:pt x="117819" y="491237"/>
                  </a:lnTo>
                  <a:cubicBezTo>
                    <a:pt x="52749" y="491237"/>
                    <a:pt x="0" y="438487"/>
                    <a:pt x="0" y="373418"/>
                  </a:cubicBezTo>
                  <a:lnTo>
                    <a:pt x="0" y="117819"/>
                  </a:lnTo>
                  <a:cubicBezTo>
                    <a:pt x="0" y="52749"/>
                    <a:pt x="52749" y="0"/>
                    <a:pt x="117819" y="0"/>
                  </a:cubicBezTo>
                  <a:close/>
                </a:path>
              </a:pathLst>
            </a:custGeom>
            <a:solidFill>
              <a:srgbClr val="F1EAC9"/>
            </a:solidFill>
            <a:ln w="114300">
              <a:solidFill>
                <a:srgbClr val="F1EAC9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SELECT * 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FROM Empires.Todas_Civilizacao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14400" y="4553391"/>
            <a:ext cx="11278250" cy="4299526"/>
            <a:chOff x="0" y="0"/>
            <a:chExt cx="2970403" cy="1132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70403" cy="1132386"/>
            </a:xfrm>
            <a:custGeom>
              <a:avLst/>
              <a:gdLst/>
              <a:ahLst/>
              <a:cxnLst/>
              <a:rect r="r" b="b" t="t" l="l"/>
              <a:pathLst>
                <a:path h="1132386" w="2970403">
                  <a:moveTo>
                    <a:pt x="68645" y="0"/>
                  </a:moveTo>
                  <a:lnTo>
                    <a:pt x="2901759" y="0"/>
                  </a:lnTo>
                  <a:cubicBezTo>
                    <a:pt x="2919964" y="0"/>
                    <a:pt x="2937424" y="7232"/>
                    <a:pt x="2950298" y="20106"/>
                  </a:cubicBezTo>
                  <a:cubicBezTo>
                    <a:pt x="2963171" y="32979"/>
                    <a:pt x="2970403" y="50439"/>
                    <a:pt x="2970403" y="68645"/>
                  </a:cubicBezTo>
                  <a:lnTo>
                    <a:pt x="2970403" y="1063741"/>
                  </a:lnTo>
                  <a:cubicBezTo>
                    <a:pt x="2970403" y="1081947"/>
                    <a:pt x="2963171" y="1099407"/>
                    <a:pt x="2950298" y="1112280"/>
                  </a:cubicBezTo>
                  <a:cubicBezTo>
                    <a:pt x="2937424" y="1125153"/>
                    <a:pt x="2919964" y="1132386"/>
                    <a:pt x="2901759" y="1132386"/>
                  </a:cubicBezTo>
                  <a:lnTo>
                    <a:pt x="68645" y="1132386"/>
                  </a:lnTo>
                  <a:cubicBezTo>
                    <a:pt x="30733" y="1132386"/>
                    <a:pt x="0" y="1101652"/>
                    <a:pt x="0" y="1063741"/>
                  </a:cubicBezTo>
                  <a:lnTo>
                    <a:pt x="0" y="68645"/>
                  </a:lnTo>
                  <a:cubicBezTo>
                    <a:pt x="0" y="30733"/>
                    <a:pt x="30733" y="0"/>
                    <a:pt x="68645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499"/>
                </a:lnSpc>
              </a:pP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CREATE VIEW Empires.Jogadores_Full_Info AS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"/>
                </a:rPr>
                <a:t>          </a:t>
              </a: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SELECT jogador_id AS ID, Jogador.nome Nome, clan AS Clan, cor AS Cor, Era.nome AS Era, Civilizacao.nome AS Civilizacao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FROM (Empires.Jogador LEFT OUTER JOIN Empires.Era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      ON Jogador.FK_era_id = Era.era_id)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LEFT OUTER JOIN Empires.Civilizacao 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                ON Jogador.FK_grande_id = Civilizacao.civ_id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8349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VIEWS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196449" y="886213"/>
            <a:ext cx="7062851" cy="2735926"/>
            <a:chOff x="0" y="0"/>
            <a:chExt cx="1860175" cy="7205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0175" cy="720573"/>
            </a:xfrm>
            <a:custGeom>
              <a:avLst/>
              <a:gdLst/>
              <a:ahLst/>
              <a:cxnLst/>
              <a:rect r="r" b="b" t="t" l="l"/>
              <a:pathLst>
                <a:path h="720573" w="1860175">
                  <a:moveTo>
                    <a:pt x="109615" y="0"/>
                  </a:moveTo>
                  <a:lnTo>
                    <a:pt x="1750560" y="0"/>
                  </a:lnTo>
                  <a:cubicBezTo>
                    <a:pt x="1811099" y="0"/>
                    <a:pt x="1860175" y="49076"/>
                    <a:pt x="1860175" y="109615"/>
                  </a:cubicBezTo>
                  <a:lnTo>
                    <a:pt x="1860175" y="610959"/>
                  </a:lnTo>
                  <a:cubicBezTo>
                    <a:pt x="1860175" y="640030"/>
                    <a:pt x="1848626" y="667911"/>
                    <a:pt x="1828069" y="688468"/>
                  </a:cubicBezTo>
                  <a:cubicBezTo>
                    <a:pt x="1807513" y="709025"/>
                    <a:pt x="1779632" y="720573"/>
                    <a:pt x="1750560" y="720573"/>
                  </a:cubicBezTo>
                  <a:lnTo>
                    <a:pt x="109615" y="720573"/>
                  </a:lnTo>
                  <a:cubicBezTo>
                    <a:pt x="80543" y="720573"/>
                    <a:pt x="52662" y="709025"/>
                    <a:pt x="32105" y="688468"/>
                  </a:cubicBezTo>
                  <a:cubicBezTo>
                    <a:pt x="11549" y="667911"/>
                    <a:pt x="0" y="640030"/>
                    <a:pt x="0" y="610959"/>
                  </a:cubicBezTo>
                  <a:lnTo>
                    <a:pt x="0" y="109615"/>
                  </a:lnTo>
                  <a:cubicBezTo>
                    <a:pt x="0" y="80543"/>
                    <a:pt x="11549" y="52662"/>
                    <a:pt x="32105" y="32105"/>
                  </a:cubicBezTo>
                  <a:cubicBezTo>
                    <a:pt x="52662" y="11549"/>
                    <a:pt x="80543" y="0"/>
                    <a:pt x="109615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 Bold"/>
                </a:rPr>
                <a:t>     CREATE VIEW Empires.Jogadores_Objects AS</a:t>
              </a:r>
            </a:p>
            <a:p>
              <a:pPr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 Bold"/>
                </a:rPr>
                <a:t>     </a:t>
              </a:r>
              <a:r>
                <a:rPr lang="en-US" sz="1500">
                  <a:solidFill>
                    <a:srgbClr val="000000"/>
                  </a:solidFill>
                  <a:latin typeface="Canva Sans Bold"/>
                </a:rPr>
                <a:t>SELECT jogador_id AS ID, Objeto.Nome AS OBJETO, Objeto.Obj_Id AS OBJ_ID</a:t>
              </a:r>
            </a:p>
            <a:p>
              <a:pPr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 Bold"/>
                </a:rPr>
                <a:t>     </a:t>
              </a:r>
              <a:r>
                <a:rPr lang="en-US" sz="1500">
                  <a:solidFill>
                    <a:srgbClr val="000000"/>
                  </a:solidFill>
                  <a:latin typeface="Canva Sans Bold"/>
                </a:rPr>
                <a:t>FROM Empires.Jogador LEFT OUTER JOIN Empires.Objeto</a:t>
              </a:r>
            </a:p>
            <a:p>
              <a:pPr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 Bold"/>
                </a:rPr>
                <a:t>          ON Jogador.jogador_id = Objeto.FK_jogador_id_tem</a:t>
              </a:r>
            </a:p>
            <a:p>
              <a:pPr>
                <a:lnSpc>
                  <a:spcPts val="210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000000"/>
                  </a:solidFill>
                  <a:latin typeface="Canva Sans Bold"/>
                </a:rPr>
                <a:t>     GROUP BY jogador_id, Objeto.Nome, Objeto.Obj_Id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4501" y="3060319"/>
            <a:ext cx="14418463" cy="6197981"/>
            <a:chOff x="0" y="0"/>
            <a:chExt cx="3797455" cy="1632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97455" cy="1632390"/>
            </a:xfrm>
            <a:custGeom>
              <a:avLst/>
              <a:gdLst/>
              <a:ahLst/>
              <a:cxnLst/>
              <a:rect r="r" b="b" t="t" l="l"/>
              <a:pathLst>
                <a:path h="1632390" w="3797455">
                  <a:moveTo>
                    <a:pt x="53694" y="0"/>
                  </a:moveTo>
                  <a:lnTo>
                    <a:pt x="3743761" y="0"/>
                  </a:lnTo>
                  <a:cubicBezTo>
                    <a:pt x="3773415" y="0"/>
                    <a:pt x="3797455" y="24040"/>
                    <a:pt x="3797455" y="53694"/>
                  </a:cubicBezTo>
                  <a:lnTo>
                    <a:pt x="3797455" y="1578695"/>
                  </a:lnTo>
                  <a:cubicBezTo>
                    <a:pt x="3797455" y="1592936"/>
                    <a:pt x="3791798" y="1606594"/>
                    <a:pt x="3781728" y="1616663"/>
                  </a:cubicBezTo>
                  <a:cubicBezTo>
                    <a:pt x="3771659" y="1626733"/>
                    <a:pt x="3758001" y="1632390"/>
                    <a:pt x="3743761" y="1632390"/>
                  </a:cubicBezTo>
                  <a:lnTo>
                    <a:pt x="53694" y="1632390"/>
                  </a:lnTo>
                  <a:cubicBezTo>
                    <a:pt x="39454" y="1632390"/>
                    <a:pt x="25796" y="1626733"/>
                    <a:pt x="15727" y="1616663"/>
                  </a:cubicBezTo>
                  <a:cubicBezTo>
                    <a:pt x="5657" y="1606594"/>
                    <a:pt x="0" y="1592936"/>
                    <a:pt x="0" y="1578695"/>
                  </a:cubicBezTo>
                  <a:lnTo>
                    <a:pt x="0" y="53694"/>
                  </a:lnTo>
                  <a:cubicBezTo>
                    <a:pt x="0" y="39454"/>
                    <a:pt x="5657" y="25796"/>
                    <a:pt x="15727" y="15727"/>
                  </a:cubicBezTo>
                  <a:cubicBezTo>
                    <a:pt x="25796" y="5657"/>
                    <a:pt x="39454" y="0"/>
                    <a:pt x="53694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idxEra      ON Empires.Era(era_id);    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idxCiv      ON Empires.Civilizacao(civ_id);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idxCivTroops   ON Empires.Civilizacao_Tropas(FK_civ_id);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idxSmallCiv    ON Empires.Pequena_Civilizacao(FK_civ_id);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idxBigCiv     ON Empires.Grande_Civilizacao(FK_civ_id);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idxCivCards    ON Empires.Cartas_Civilizacao(FK_civ_id);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idxTeam      ON Empires.Equipa(equipa_id); 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idxPlayer     ON Empires.Jogador(jogador_id);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idxPlayersEra   ON Empires.Jogador(FK_era_id);      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idxPlayerCards  ON Empires.Cartas_Jogador(FK_jogador_id); -- Foreign Key 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idxAllyCiv    ON Empires.Alia(FK_civ_id);       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idxAllyPlayer   ON Empires.Alia(FK_jogador_id);      -- Foreign Key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8349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INDEXES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4635" y="2520097"/>
            <a:ext cx="14338195" cy="7492410"/>
            <a:chOff x="0" y="0"/>
            <a:chExt cx="3776315" cy="19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6315" cy="1973310"/>
            </a:xfrm>
            <a:custGeom>
              <a:avLst/>
              <a:gdLst/>
              <a:ahLst/>
              <a:cxnLst/>
              <a:rect r="r" b="b" t="t" l="l"/>
              <a:pathLst>
                <a:path h="1973310" w="3776315">
                  <a:moveTo>
                    <a:pt x="53995" y="0"/>
                  </a:moveTo>
                  <a:lnTo>
                    <a:pt x="3722320" y="0"/>
                  </a:lnTo>
                  <a:cubicBezTo>
                    <a:pt x="3752140" y="0"/>
                    <a:pt x="3776315" y="24174"/>
                    <a:pt x="3776315" y="53995"/>
                  </a:cubicBezTo>
                  <a:lnTo>
                    <a:pt x="3776315" y="1919314"/>
                  </a:lnTo>
                  <a:cubicBezTo>
                    <a:pt x="3776315" y="1933635"/>
                    <a:pt x="3770626" y="1947369"/>
                    <a:pt x="3760500" y="1957495"/>
                  </a:cubicBezTo>
                  <a:cubicBezTo>
                    <a:pt x="3750374" y="1967621"/>
                    <a:pt x="3736640" y="1973310"/>
                    <a:pt x="3722320" y="1973310"/>
                  </a:cubicBezTo>
                  <a:lnTo>
                    <a:pt x="53995" y="1973310"/>
                  </a:lnTo>
                  <a:cubicBezTo>
                    <a:pt x="24174" y="1973310"/>
                    <a:pt x="0" y="1949135"/>
                    <a:pt x="0" y="1919314"/>
                  </a:cubicBezTo>
                  <a:lnTo>
                    <a:pt x="0" y="53995"/>
                  </a:lnTo>
                  <a:cubicBezTo>
                    <a:pt x="0" y="24174"/>
                    <a:pt x="24174" y="0"/>
                    <a:pt x="53995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idxObject     ON Empires.Objeto(Obj_Id);   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idxObjectsEra   ON Empires.Objeto(FK_Era_Id);      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idxObjectsOwner  ON Empires.Objeto(FK_jogador_id_tem);  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idxObjectsKiller ON Empires.Objeto(FK_jogador_id_elimina); -- Foreign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idxProp      ON Empires.Prop(FK_Obj_Id);  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idxTech      ON Empires.Tecnologia(FK_Obj_Id);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idxBuild     ON Empires.Edificios(FK_Obj_Id);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idxUnit      ON Empires.Unidades(FK_Obj_Id);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idxHero      ON Empires.Heroi(FK_Uni_Id);  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idxTrain     ON Empires.Unidades_Treinaveis(FK_Uni_Id);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idxCivil     ON Empires.Civil(FK_UT_Id);  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idxInf      ON Empires.Infantaria(FK_UT_Id);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idxCav      ON Empires.Cavalaria(FK_UT_Id);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idxArt      ON Empires.Artilharia(FK_UT_Id);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idxNav      ON Empires.Naval(FK_UT_Id);        -- Primary Key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INDEX idxAni      ON Empires.Animal(FK_UT_Id);        -- Primary Key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8349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INDEXES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0688" y="2974948"/>
            <a:ext cx="7844766" cy="5171974"/>
            <a:chOff x="0" y="0"/>
            <a:chExt cx="2066111" cy="1362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6111" cy="1362166"/>
            </a:xfrm>
            <a:custGeom>
              <a:avLst/>
              <a:gdLst/>
              <a:ahLst/>
              <a:cxnLst/>
              <a:rect r="r" b="b" t="t" l="l"/>
              <a:pathLst>
                <a:path h="1362166" w="2066111">
                  <a:moveTo>
                    <a:pt x="98689" y="0"/>
                  </a:moveTo>
                  <a:lnTo>
                    <a:pt x="1967422" y="0"/>
                  </a:lnTo>
                  <a:cubicBezTo>
                    <a:pt x="2021927" y="0"/>
                    <a:pt x="2066111" y="44185"/>
                    <a:pt x="2066111" y="98689"/>
                  </a:cubicBezTo>
                  <a:lnTo>
                    <a:pt x="2066111" y="1263477"/>
                  </a:lnTo>
                  <a:cubicBezTo>
                    <a:pt x="2066111" y="1289651"/>
                    <a:pt x="2055714" y="1314753"/>
                    <a:pt x="2037206" y="1333261"/>
                  </a:cubicBezTo>
                  <a:cubicBezTo>
                    <a:pt x="2018698" y="1351769"/>
                    <a:pt x="1993596" y="1362166"/>
                    <a:pt x="1967422" y="1362166"/>
                  </a:cubicBezTo>
                  <a:lnTo>
                    <a:pt x="98689" y="1362166"/>
                  </a:lnTo>
                  <a:cubicBezTo>
                    <a:pt x="72515" y="1362166"/>
                    <a:pt x="47413" y="1351769"/>
                    <a:pt x="28905" y="1333261"/>
                  </a:cubicBezTo>
                  <a:cubicBezTo>
                    <a:pt x="10398" y="1314753"/>
                    <a:pt x="0" y="1289651"/>
                    <a:pt x="0" y="1263477"/>
                  </a:cubicBezTo>
                  <a:lnTo>
                    <a:pt x="0" y="98689"/>
                  </a:lnTo>
                  <a:cubicBezTo>
                    <a:pt x="0" y="72515"/>
                    <a:pt x="10398" y="47413"/>
                    <a:pt x="28905" y="28905"/>
                  </a:cubicBezTo>
                  <a:cubicBezTo>
                    <a:pt x="47413" y="10398"/>
                    <a:pt x="72515" y="0"/>
                    <a:pt x="98689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PROC Empires.InsertCivilizacao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@Nome  VARCHAR(50), 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@FK_grande_id INT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AS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BEGIN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SET NOCOUNT ON;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INSERT INTO Empires.Civilizacao (Nome, civ_id)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VALUES (@Nome, @FK_grande_id);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END</a:t>
              </a:r>
            </a:p>
            <a:p>
              <a:pPr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84012"/>
            <a:ext cx="5550735" cy="168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STORED PROCEDURES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9235" y="5162550"/>
            <a:ext cx="7109578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4"/>
              </a:lnSpc>
            </a:pPr>
          </a:p>
          <a:p>
            <a:pPr>
              <a:lnSpc>
                <a:spcPts val="2724"/>
              </a:lnSpc>
            </a:pPr>
            <a:r>
              <a:rPr lang="en-US" sz="2499" spc="282">
                <a:solidFill>
                  <a:srgbClr val="000000"/>
                </a:solidFill>
                <a:latin typeface="Anonymous Pro"/>
              </a:rPr>
              <a:t>-- Procedure para inserir uma nova civilizacao na base de dados</a:t>
            </a:r>
          </a:p>
          <a:p>
            <a:pPr>
              <a:lnSpc>
                <a:spcPts val="272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173551" y="1654654"/>
            <a:ext cx="7345388" cy="693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4455" indent="-282228" lvl="1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INTRODUÇÃO</a:t>
            </a:r>
          </a:p>
          <a:p>
            <a:pPr algn="just" marL="564455" indent="-282228" lvl="1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DER</a:t>
            </a:r>
          </a:p>
          <a:p>
            <a:pPr algn="just" marL="564455" indent="-282228" lvl="1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ER</a:t>
            </a:r>
          </a:p>
          <a:p>
            <a:pPr algn="just" marL="564455" indent="-282228" lvl="1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DDL</a:t>
            </a:r>
          </a:p>
          <a:p>
            <a:pPr algn="just" marL="564455" indent="-282228" lvl="1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DML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SELECT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INSERT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UPDATE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DELETE</a:t>
            </a:r>
          </a:p>
          <a:p>
            <a:pPr algn="just" marL="564455" indent="-282228" lvl="1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IMPROVEMENTS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VIEWS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INDEXES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STORED PROCEDURES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FUNCTIONS</a:t>
            </a:r>
          </a:p>
          <a:p>
            <a:pPr algn="just" marL="1128911" indent="-376304" lvl="2">
              <a:lnSpc>
                <a:spcPts val="3660"/>
              </a:lnSpc>
              <a:buFont typeface="Arial"/>
              <a:buChar char="•"/>
            </a:pPr>
            <a:r>
              <a:rPr lang="en-US" sz="2614">
                <a:solidFill>
                  <a:srgbClr val="000000"/>
                </a:solidFill>
                <a:latin typeface="Clear Sans Thin Bold"/>
              </a:rPr>
              <a:t>TRIGGERS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3120278" y="629362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INDICE: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908" y="1797688"/>
            <a:ext cx="8058814" cy="7151912"/>
            <a:chOff x="0" y="0"/>
            <a:chExt cx="2122486" cy="18836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2486" cy="1883631"/>
            </a:xfrm>
            <a:custGeom>
              <a:avLst/>
              <a:gdLst/>
              <a:ahLst/>
              <a:cxnLst/>
              <a:rect r="r" b="b" t="t" l="l"/>
              <a:pathLst>
                <a:path h="1883631" w="2122486">
                  <a:moveTo>
                    <a:pt x="96068" y="0"/>
                  </a:moveTo>
                  <a:lnTo>
                    <a:pt x="2026418" y="0"/>
                  </a:lnTo>
                  <a:cubicBezTo>
                    <a:pt x="2079475" y="0"/>
                    <a:pt x="2122486" y="43011"/>
                    <a:pt x="2122486" y="96068"/>
                  </a:cubicBezTo>
                  <a:lnTo>
                    <a:pt x="2122486" y="1787563"/>
                  </a:lnTo>
                  <a:cubicBezTo>
                    <a:pt x="2122486" y="1840620"/>
                    <a:pt x="2079475" y="1883631"/>
                    <a:pt x="2026418" y="1883631"/>
                  </a:cubicBezTo>
                  <a:lnTo>
                    <a:pt x="96068" y="1883631"/>
                  </a:lnTo>
                  <a:cubicBezTo>
                    <a:pt x="43011" y="1883631"/>
                    <a:pt x="0" y="1840620"/>
                    <a:pt x="0" y="1787563"/>
                  </a:cubicBezTo>
                  <a:lnTo>
                    <a:pt x="0" y="96068"/>
                  </a:lnTo>
                  <a:cubicBezTo>
                    <a:pt x="0" y="43011"/>
                    <a:pt x="43011" y="0"/>
                    <a:pt x="96068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PROC Empires.UpdateJogador 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@Nome  VARCHAR(50),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@FK_civ_id  INT,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@FK_equipa_id INT,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@jogador_id INT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AS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BEGIN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SET NOCOUNT ON;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UPDATE Empires.Jogador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SET Nome = @Nome,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  FK_grande_id = @FK_civ_id,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  FK_equipa_id = @FK_equipa_id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 WHERE jogador_id = @jogador_id;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END</a:t>
              </a:r>
            </a:p>
            <a:p>
              <a:pPr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84012"/>
            <a:ext cx="5550735" cy="168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STORED PROCEDURES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7330" y="5162550"/>
            <a:ext cx="6112610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4"/>
              </a:lnSpc>
            </a:pPr>
          </a:p>
          <a:p>
            <a:pPr>
              <a:lnSpc>
                <a:spcPts val="2724"/>
              </a:lnSpc>
            </a:pPr>
            <a:r>
              <a:rPr lang="en-US" sz="2499" spc="282">
                <a:solidFill>
                  <a:srgbClr val="000000"/>
                </a:solidFill>
                <a:latin typeface="Anonymous Pro"/>
              </a:rPr>
              <a:t>-- Procedure para atualizar um jogador na base de dados</a:t>
            </a:r>
          </a:p>
          <a:p>
            <a:pPr>
              <a:lnSpc>
                <a:spcPts val="2724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0551" y="1028700"/>
            <a:ext cx="8583528" cy="3963304"/>
            <a:chOff x="0" y="0"/>
            <a:chExt cx="2260682" cy="10438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0682" cy="1043833"/>
            </a:xfrm>
            <a:custGeom>
              <a:avLst/>
              <a:gdLst/>
              <a:ahLst/>
              <a:cxnLst/>
              <a:rect r="r" b="b" t="t" l="l"/>
              <a:pathLst>
                <a:path h="1043833" w="2260682">
                  <a:moveTo>
                    <a:pt x="90195" y="0"/>
                  </a:moveTo>
                  <a:lnTo>
                    <a:pt x="2170487" y="0"/>
                  </a:lnTo>
                  <a:cubicBezTo>
                    <a:pt x="2194408" y="0"/>
                    <a:pt x="2217350" y="9503"/>
                    <a:pt x="2234265" y="26418"/>
                  </a:cubicBezTo>
                  <a:cubicBezTo>
                    <a:pt x="2251180" y="43332"/>
                    <a:pt x="2260682" y="66274"/>
                    <a:pt x="2260682" y="90195"/>
                  </a:cubicBezTo>
                  <a:lnTo>
                    <a:pt x="2260682" y="953638"/>
                  </a:lnTo>
                  <a:cubicBezTo>
                    <a:pt x="2260682" y="977559"/>
                    <a:pt x="2251180" y="1000501"/>
                    <a:pt x="2234265" y="1017416"/>
                  </a:cubicBezTo>
                  <a:cubicBezTo>
                    <a:pt x="2217350" y="1034330"/>
                    <a:pt x="2194408" y="1043833"/>
                    <a:pt x="2170487" y="1043833"/>
                  </a:cubicBezTo>
                  <a:lnTo>
                    <a:pt x="90195" y="1043833"/>
                  </a:lnTo>
                  <a:cubicBezTo>
                    <a:pt x="66274" y="1043833"/>
                    <a:pt x="43332" y="1034330"/>
                    <a:pt x="26418" y="1017416"/>
                  </a:cubicBezTo>
                  <a:cubicBezTo>
                    <a:pt x="9503" y="1000501"/>
                    <a:pt x="0" y="977559"/>
                    <a:pt x="0" y="953638"/>
                  </a:cubicBezTo>
                  <a:lnTo>
                    <a:pt x="0" y="90195"/>
                  </a:lnTo>
                  <a:cubicBezTo>
                    <a:pt x="0" y="66274"/>
                    <a:pt x="9503" y="43332"/>
                    <a:pt x="26418" y="26418"/>
                  </a:cubicBezTo>
                  <a:cubicBezTo>
                    <a:pt x="43332" y="9503"/>
                    <a:pt x="66274" y="0"/>
                    <a:pt x="90195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CREATE FUNCTION Empires.GetCivilizacaoCount()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RETURNS INT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AS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BEGIN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DECLARE @Count INT;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SELECT @Count = COUNT(*) FROM Empires.Civilizacao;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RETURN @Count;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END</a:t>
              </a:r>
            </a:p>
            <a:p>
              <a:pPr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8349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FUNCTIONS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379588" y="5453922"/>
            <a:ext cx="11528824" cy="4143241"/>
            <a:chOff x="0" y="0"/>
            <a:chExt cx="3036398" cy="10912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6398" cy="1091224"/>
            </a:xfrm>
            <a:custGeom>
              <a:avLst/>
              <a:gdLst/>
              <a:ahLst/>
              <a:cxnLst/>
              <a:rect r="r" b="b" t="t" l="l"/>
              <a:pathLst>
                <a:path h="1091224" w="3036398">
                  <a:moveTo>
                    <a:pt x="67153" y="0"/>
                  </a:moveTo>
                  <a:lnTo>
                    <a:pt x="2969246" y="0"/>
                  </a:lnTo>
                  <a:cubicBezTo>
                    <a:pt x="2987055" y="0"/>
                    <a:pt x="3004136" y="7075"/>
                    <a:pt x="3016730" y="19669"/>
                  </a:cubicBezTo>
                  <a:cubicBezTo>
                    <a:pt x="3029323" y="32262"/>
                    <a:pt x="3036398" y="49343"/>
                    <a:pt x="3036398" y="67153"/>
                  </a:cubicBezTo>
                  <a:lnTo>
                    <a:pt x="3036398" y="1024071"/>
                  </a:lnTo>
                  <a:cubicBezTo>
                    <a:pt x="3036398" y="1061158"/>
                    <a:pt x="3006333" y="1091224"/>
                    <a:pt x="2969246" y="1091224"/>
                  </a:cubicBezTo>
                  <a:lnTo>
                    <a:pt x="67153" y="1091224"/>
                  </a:lnTo>
                  <a:cubicBezTo>
                    <a:pt x="30065" y="1091224"/>
                    <a:pt x="0" y="1061158"/>
                    <a:pt x="0" y="1024071"/>
                  </a:cubicBezTo>
                  <a:lnTo>
                    <a:pt x="0" y="67153"/>
                  </a:lnTo>
                  <a:cubicBezTo>
                    <a:pt x="0" y="30065"/>
                    <a:pt x="30065" y="0"/>
                    <a:pt x="67153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CREATE FUNCTION Empires.GetTotalObjectsPerPlayer(@jogador_id INT)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RETURNS INT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AS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BEGIN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DECLARE @TotalObjects INT;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SELECT @TotalObjects = COUNT(*) 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FROM Empires.Objeto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WHERE FK_jogador_id_tem = @jogador_id OR FK_jogador_id_elimina = @jogador_id;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RETURN @TotalObjects;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END</a:t>
              </a:r>
            </a:p>
            <a:p>
              <a:pPr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0551" y="1028700"/>
            <a:ext cx="8583528" cy="3963304"/>
            <a:chOff x="0" y="0"/>
            <a:chExt cx="2260682" cy="10438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0682" cy="1043833"/>
            </a:xfrm>
            <a:custGeom>
              <a:avLst/>
              <a:gdLst/>
              <a:ahLst/>
              <a:cxnLst/>
              <a:rect r="r" b="b" t="t" l="l"/>
              <a:pathLst>
                <a:path h="1043833" w="2260682">
                  <a:moveTo>
                    <a:pt x="90195" y="0"/>
                  </a:moveTo>
                  <a:lnTo>
                    <a:pt x="2170487" y="0"/>
                  </a:lnTo>
                  <a:cubicBezTo>
                    <a:pt x="2194408" y="0"/>
                    <a:pt x="2217350" y="9503"/>
                    <a:pt x="2234265" y="26418"/>
                  </a:cubicBezTo>
                  <a:cubicBezTo>
                    <a:pt x="2251180" y="43332"/>
                    <a:pt x="2260682" y="66274"/>
                    <a:pt x="2260682" y="90195"/>
                  </a:cubicBezTo>
                  <a:lnTo>
                    <a:pt x="2260682" y="953638"/>
                  </a:lnTo>
                  <a:cubicBezTo>
                    <a:pt x="2260682" y="977559"/>
                    <a:pt x="2251180" y="1000501"/>
                    <a:pt x="2234265" y="1017416"/>
                  </a:cubicBezTo>
                  <a:cubicBezTo>
                    <a:pt x="2217350" y="1034330"/>
                    <a:pt x="2194408" y="1043833"/>
                    <a:pt x="2170487" y="1043833"/>
                  </a:cubicBezTo>
                  <a:lnTo>
                    <a:pt x="90195" y="1043833"/>
                  </a:lnTo>
                  <a:cubicBezTo>
                    <a:pt x="66274" y="1043833"/>
                    <a:pt x="43332" y="1034330"/>
                    <a:pt x="26418" y="1017416"/>
                  </a:cubicBezTo>
                  <a:cubicBezTo>
                    <a:pt x="9503" y="1000501"/>
                    <a:pt x="0" y="977559"/>
                    <a:pt x="0" y="953638"/>
                  </a:cubicBezTo>
                  <a:lnTo>
                    <a:pt x="0" y="90195"/>
                  </a:lnTo>
                  <a:cubicBezTo>
                    <a:pt x="0" y="66274"/>
                    <a:pt x="9503" y="43332"/>
                    <a:pt x="26418" y="26418"/>
                  </a:cubicBezTo>
                  <a:cubicBezTo>
                    <a:pt x="43332" y="9503"/>
                    <a:pt x="66274" y="0"/>
                    <a:pt x="90195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CREATE FUNCTION Empires.GetTotalCardsPerCivilizacao(@civ_id INT)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RETURNS INT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AS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BEGIN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DECLARE @TotalCards INT;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SELECT @TotalCards = COUNT(*)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FROM Empires.Cartas_Civilizacao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WHERE FK_civ_id = @civ_id;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RETURN @TotalCards;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END</a:t>
              </a:r>
            </a:p>
            <a:p>
              <a:pPr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8349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FUNCTIONS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379588" y="5453922"/>
            <a:ext cx="11528824" cy="4143241"/>
            <a:chOff x="0" y="0"/>
            <a:chExt cx="3036398" cy="10912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36398" cy="1091224"/>
            </a:xfrm>
            <a:custGeom>
              <a:avLst/>
              <a:gdLst/>
              <a:ahLst/>
              <a:cxnLst/>
              <a:rect r="r" b="b" t="t" l="l"/>
              <a:pathLst>
                <a:path h="1091224" w="3036398">
                  <a:moveTo>
                    <a:pt x="67153" y="0"/>
                  </a:moveTo>
                  <a:lnTo>
                    <a:pt x="2969246" y="0"/>
                  </a:lnTo>
                  <a:cubicBezTo>
                    <a:pt x="2987055" y="0"/>
                    <a:pt x="3004136" y="7075"/>
                    <a:pt x="3016730" y="19669"/>
                  </a:cubicBezTo>
                  <a:cubicBezTo>
                    <a:pt x="3029323" y="32262"/>
                    <a:pt x="3036398" y="49343"/>
                    <a:pt x="3036398" y="67153"/>
                  </a:cubicBezTo>
                  <a:lnTo>
                    <a:pt x="3036398" y="1024071"/>
                  </a:lnTo>
                  <a:cubicBezTo>
                    <a:pt x="3036398" y="1061158"/>
                    <a:pt x="3006333" y="1091224"/>
                    <a:pt x="2969246" y="1091224"/>
                  </a:cubicBezTo>
                  <a:lnTo>
                    <a:pt x="67153" y="1091224"/>
                  </a:lnTo>
                  <a:cubicBezTo>
                    <a:pt x="30065" y="1091224"/>
                    <a:pt x="0" y="1061158"/>
                    <a:pt x="0" y="1024071"/>
                  </a:cubicBezTo>
                  <a:lnTo>
                    <a:pt x="0" y="67153"/>
                  </a:lnTo>
                  <a:cubicBezTo>
                    <a:pt x="0" y="30065"/>
                    <a:pt x="30065" y="0"/>
                    <a:pt x="67153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CREATE FUNCTION Empires.GetTotalCardsPerPlayer(@jogador_id INT)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RETURNS INT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AS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BEGIN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DECLARE @TotalCards INT;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SELECT @TotalCards = COUNT(*)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FROM Empires.Cartas_Jogador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WHERE FK_jogador_id = @jogador_id;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 RETURN @TotalCards;</a:t>
              </a:r>
            </a:p>
            <a:p>
              <a:pPr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END</a:t>
              </a:r>
            </a:p>
            <a:p>
              <a:pPr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72058" y="2625344"/>
            <a:ext cx="9201060" cy="6186815"/>
            <a:chOff x="0" y="0"/>
            <a:chExt cx="2423324" cy="1629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3324" cy="1629449"/>
            </a:xfrm>
            <a:custGeom>
              <a:avLst/>
              <a:gdLst/>
              <a:ahLst/>
              <a:cxnLst/>
              <a:rect r="r" b="b" t="t" l="l"/>
              <a:pathLst>
                <a:path h="1629449" w="2423324">
                  <a:moveTo>
                    <a:pt x="84142" y="0"/>
                  </a:moveTo>
                  <a:lnTo>
                    <a:pt x="2339183" y="0"/>
                  </a:lnTo>
                  <a:cubicBezTo>
                    <a:pt x="2385653" y="0"/>
                    <a:pt x="2423324" y="37671"/>
                    <a:pt x="2423324" y="84142"/>
                  </a:cubicBezTo>
                  <a:lnTo>
                    <a:pt x="2423324" y="1545308"/>
                  </a:lnTo>
                  <a:cubicBezTo>
                    <a:pt x="2423324" y="1591778"/>
                    <a:pt x="2385653" y="1629449"/>
                    <a:pt x="2339183" y="1629449"/>
                  </a:cubicBezTo>
                  <a:lnTo>
                    <a:pt x="84142" y="1629449"/>
                  </a:lnTo>
                  <a:cubicBezTo>
                    <a:pt x="37671" y="1629449"/>
                    <a:pt x="0" y="1591778"/>
                    <a:pt x="0" y="1545308"/>
                  </a:cubicBezTo>
                  <a:lnTo>
                    <a:pt x="0" y="84142"/>
                  </a:lnTo>
                  <a:cubicBezTo>
                    <a:pt x="0" y="37671"/>
                    <a:pt x="37671" y="0"/>
                    <a:pt x="84142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CREATE TRIGGER trg_DeleteGrandeCiv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ON Empires.Grande_Civilizacao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AFTER DELETE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AS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BEGIN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SET NOCOUNT ON;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DELETE FROM Empires.Jogador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WHERE FK_grande_id IN (SELECT FK_civ_id FROM deleted);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END;</a:t>
              </a:r>
            </a:p>
            <a:p>
              <a:pPr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76503" y="1769518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TRIGGERS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4653" y="6043032"/>
            <a:ext cx="7182846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4"/>
              </a:lnSpc>
            </a:pPr>
          </a:p>
          <a:p>
            <a:pPr>
              <a:lnSpc>
                <a:spcPts val="2724"/>
              </a:lnSpc>
            </a:pPr>
            <a:r>
              <a:rPr lang="en-US" sz="2499" spc="282">
                <a:solidFill>
                  <a:srgbClr val="000000"/>
                </a:solidFill>
                <a:latin typeface="Anonymous Pro"/>
              </a:rPr>
              <a:t> -- Deletar jogadores relacionados à Grande Civilizacao</a:t>
            </a:r>
          </a:p>
          <a:p>
            <a:pPr>
              <a:lnSpc>
                <a:spcPts val="2724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52325" y="1028700"/>
            <a:ext cx="9201060" cy="7866993"/>
            <a:chOff x="0" y="0"/>
            <a:chExt cx="2423324" cy="20719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3324" cy="2071965"/>
            </a:xfrm>
            <a:custGeom>
              <a:avLst/>
              <a:gdLst/>
              <a:ahLst/>
              <a:cxnLst/>
              <a:rect r="r" b="b" t="t" l="l"/>
              <a:pathLst>
                <a:path h="2071965" w="2423324">
                  <a:moveTo>
                    <a:pt x="84142" y="0"/>
                  </a:moveTo>
                  <a:lnTo>
                    <a:pt x="2339183" y="0"/>
                  </a:lnTo>
                  <a:cubicBezTo>
                    <a:pt x="2385653" y="0"/>
                    <a:pt x="2423324" y="37671"/>
                    <a:pt x="2423324" y="84142"/>
                  </a:cubicBezTo>
                  <a:lnTo>
                    <a:pt x="2423324" y="1987824"/>
                  </a:lnTo>
                  <a:cubicBezTo>
                    <a:pt x="2423324" y="2034294"/>
                    <a:pt x="2385653" y="2071965"/>
                    <a:pt x="2339183" y="2071965"/>
                  </a:cubicBezTo>
                  <a:lnTo>
                    <a:pt x="84142" y="2071965"/>
                  </a:lnTo>
                  <a:cubicBezTo>
                    <a:pt x="37671" y="2071965"/>
                    <a:pt x="0" y="2034294"/>
                    <a:pt x="0" y="1987824"/>
                  </a:cubicBezTo>
                  <a:lnTo>
                    <a:pt x="0" y="84142"/>
                  </a:lnTo>
                  <a:cubicBezTo>
                    <a:pt x="0" y="37671"/>
                    <a:pt x="37671" y="0"/>
                    <a:pt x="84142" y="0"/>
                  </a:cubicBezTo>
                  <a:close/>
                </a:path>
              </a:pathLst>
            </a:custGeom>
            <a:solidFill>
              <a:srgbClr val="D6A5CE"/>
            </a:solidFill>
            <a:ln w="114300">
              <a:solidFill>
                <a:srgbClr val="D6A5CE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CREATE TRIGGER trg_DeleteJogador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ON Empires.Jogador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INSTEAD OF DELETE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AS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BEGIN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SET NOCOUNT ON;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DELETE FROM Empires.Objeto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WHERE FK_jogador_id_tem IN (SELECT jogador_id FROM deleted)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  OR FK_jogador_id_elimina IN (SELECT jogador_id FROM deleted);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DELETE FROM Empires.Jogador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 WHERE jogador_id IN (SELECT jogador_id FROM deleted);</a:t>
              </a: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END;</a:t>
              </a:r>
            </a:p>
            <a:p>
              <a:pPr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8349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TRIGGERS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32716" y="5431794"/>
            <a:ext cx="555073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4"/>
              </a:lnSpc>
            </a:pPr>
            <a:r>
              <a:rPr lang="en-US" sz="2499" spc="282">
                <a:solidFill>
                  <a:srgbClr val="000000"/>
                </a:solidFill>
                <a:latin typeface="Anonymous Pro"/>
              </a:rPr>
              <a:t>-- DELETAR OBJETOS RELACIONADOS AO JOGADOR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716" y="7307487"/>
            <a:ext cx="555073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4"/>
              </a:lnSpc>
            </a:pPr>
            <a:r>
              <a:rPr lang="en-US" sz="2499" spc="282">
                <a:solidFill>
                  <a:srgbClr val="000000"/>
                </a:solidFill>
                <a:latin typeface="Anonymous Pro"/>
              </a:rPr>
              <a:t>-- DELETAR O JOGADOR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20974" y="1862522"/>
            <a:ext cx="8738326" cy="4860035"/>
          </a:xfrm>
          <a:custGeom>
            <a:avLst/>
            <a:gdLst/>
            <a:ahLst/>
            <a:cxnLst/>
            <a:rect r="r" b="b" t="t" l="l"/>
            <a:pathLst>
              <a:path h="4860035" w="8738326">
                <a:moveTo>
                  <a:pt x="0" y="0"/>
                </a:moveTo>
                <a:lnTo>
                  <a:pt x="8738326" y="0"/>
                </a:lnTo>
                <a:lnTo>
                  <a:pt x="8738326" y="4860034"/>
                </a:lnTo>
                <a:lnTo>
                  <a:pt x="0" y="4860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85850"/>
            <a:ext cx="704799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INTRODUÇÃO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62536"/>
            <a:ext cx="7345388" cy="48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Clear Sans Thin Bold"/>
              </a:rPr>
              <a:t>BASE DOS DADOS APÓS UMA BATALHA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453500"/>
            <a:ext cx="7345388" cy="48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Clear Sans Thin Bold"/>
              </a:rPr>
              <a:t>COMO GESTOR DESSES DADOS POSSO: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75085" y="7146555"/>
            <a:ext cx="11324165" cy="147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Clear Sans Thin Bold"/>
              </a:rPr>
              <a:t>ACRESCENTAR/EDITAR/REMOVER OBJETOS</a:t>
            </a:r>
          </a:p>
          <a:p>
            <a:pPr algn="just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Clear Sans Thin Bold"/>
              </a:rPr>
              <a:t>ACRESCENTAR/EDITAR/REMOVER JOGADORES</a:t>
            </a:r>
          </a:p>
          <a:p>
            <a:pPr algn="just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Clear Sans Thin Bold"/>
              </a:rPr>
              <a:t>ACRESCENTAR/EDITAR/REMOVER CIVILIZAÇÕES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74683" y="833959"/>
            <a:ext cx="8628210" cy="4806802"/>
          </a:xfrm>
          <a:custGeom>
            <a:avLst/>
            <a:gdLst/>
            <a:ahLst/>
            <a:cxnLst/>
            <a:rect r="r" b="b" t="t" l="l"/>
            <a:pathLst>
              <a:path h="4806802" w="8628210">
                <a:moveTo>
                  <a:pt x="0" y="0"/>
                </a:moveTo>
                <a:lnTo>
                  <a:pt x="8628210" y="0"/>
                </a:lnTo>
                <a:lnTo>
                  <a:pt x="8628210" y="4806803"/>
                </a:lnTo>
                <a:lnTo>
                  <a:pt x="0" y="480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24016" y="5985742"/>
            <a:ext cx="7035284" cy="3922269"/>
          </a:xfrm>
          <a:custGeom>
            <a:avLst/>
            <a:gdLst/>
            <a:ahLst/>
            <a:cxnLst/>
            <a:rect r="r" b="b" t="t" l="l"/>
            <a:pathLst>
              <a:path h="3922269" w="7035284">
                <a:moveTo>
                  <a:pt x="0" y="0"/>
                </a:moveTo>
                <a:lnTo>
                  <a:pt x="7035284" y="0"/>
                </a:lnTo>
                <a:lnTo>
                  <a:pt x="7035284" y="3922269"/>
                </a:lnTo>
                <a:lnTo>
                  <a:pt x="0" y="3922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9889" y="5803808"/>
            <a:ext cx="6227329" cy="3454492"/>
          </a:xfrm>
          <a:custGeom>
            <a:avLst/>
            <a:gdLst/>
            <a:ahLst/>
            <a:cxnLst/>
            <a:rect r="r" b="b" t="t" l="l"/>
            <a:pathLst>
              <a:path h="3454492" w="6227329">
                <a:moveTo>
                  <a:pt x="0" y="0"/>
                </a:moveTo>
                <a:lnTo>
                  <a:pt x="6227329" y="0"/>
                </a:lnTo>
                <a:lnTo>
                  <a:pt x="6227329" y="3454492"/>
                </a:lnTo>
                <a:lnTo>
                  <a:pt x="0" y="3454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6718" y="1430831"/>
            <a:ext cx="704799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INTRODUÇÃO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19186" y="928433"/>
            <a:ext cx="13540114" cy="8844026"/>
          </a:xfrm>
          <a:custGeom>
            <a:avLst/>
            <a:gdLst/>
            <a:ahLst/>
            <a:cxnLst/>
            <a:rect r="r" b="b" t="t" l="l"/>
            <a:pathLst>
              <a:path h="8844026" w="13540114">
                <a:moveTo>
                  <a:pt x="0" y="0"/>
                </a:moveTo>
                <a:lnTo>
                  <a:pt x="13540114" y="0"/>
                </a:lnTo>
                <a:lnTo>
                  <a:pt x="13540114" y="8844026"/>
                </a:lnTo>
                <a:lnTo>
                  <a:pt x="0" y="8844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85850"/>
            <a:ext cx="1777083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52747" y="3526503"/>
            <a:ext cx="7504594" cy="4901793"/>
          </a:xfrm>
          <a:custGeom>
            <a:avLst/>
            <a:gdLst/>
            <a:ahLst/>
            <a:cxnLst/>
            <a:rect r="r" b="b" t="t" l="l"/>
            <a:pathLst>
              <a:path h="4901793" w="7504594">
                <a:moveTo>
                  <a:pt x="0" y="0"/>
                </a:moveTo>
                <a:lnTo>
                  <a:pt x="7504594" y="0"/>
                </a:lnTo>
                <a:lnTo>
                  <a:pt x="7504594" y="4901793"/>
                </a:lnTo>
                <a:lnTo>
                  <a:pt x="0" y="4901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7473" y="3111501"/>
            <a:ext cx="5750966" cy="5731797"/>
          </a:xfrm>
          <a:custGeom>
            <a:avLst/>
            <a:gdLst/>
            <a:ahLst/>
            <a:cxnLst/>
            <a:rect r="r" b="b" t="t" l="l"/>
            <a:pathLst>
              <a:path h="5731797" w="5750966">
                <a:moveTo>
                  <a:pt x="0" y="0"/>
                </a:moveTo>
                <a:lnTo>
                  <a:pt x="5750966" y="0"/>
                </a:lnTo>
                <a:lnTo>
                  <a:pt x="5750966" y="5731797"/>
                </a:lnTo>
                <a:lnTo>
                  <a:pt x="0" y="5731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8225" y="1049020"/>
            <a:ext cx="2025464" cy="929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2"/>
              </a:lnSpc>
            </a:pPr>
            <a:r>
              <a:rPr lang="en-US" sz="6534" spc="738">
                <a:solidFill>
                  <a:srgbClr val="000000"/>
                </a:solidFill>
                <a:latin typeface="Anonymous Pro Bold"/>
              </a:rPr>
              <a:t>DER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82956" y="1399463"/>
            <a:ext cx="912208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Clear Sans Thin Bold"/>
              </a:rPr>
              <a:t>BEFORE AND AFTER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5850"/>
            <a:ext cx="1466919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406880" y="-9966420"/>
            <a:ext cx="7097136" cy="20253420"/>
          </a:xfrm>
          <a:custGeom>
            <a:avLst/>
            <a:gdLst/>
            <a:ahLst/>
            <a:cxnLst/>
            <a:rect r="r" b="b" t="t" l="l"/>
            <a:pathLst>
              <a:path h="20253420" w="7097136">
                <a:moveTo>
                  <a:pt x="0" y="0"/>
                </a:moveTo>
                <a:lnTo>
                  <a:pt x="7097136" y="0"/>
                </a:lnTo>
                <a:lnTo>
                  <a:pt x="7097136" y="20253420"/>
                </a:lnTo>
                <a:lnTo>
                  <a:pt x="0" y="20253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95619" y="0"/>
            <a:ext cx="6984799" cy="19932839"/>
          </a:xfrm>
          <a:custGeom>
            <a:avLst/>
            <a:gdLst/>
            <a:ahLst/>
            <a:cxnLst/>
            <a:rect r="r" b="b" t="t" l="l"/>
            <a:pathLst>
              <a:path h="19932839" w="6984799">
                <a:moveTo>
                  <a:pt x="0" y="0"/>
                </a:moveTo>
                <a:lnTo>
                  <a:pt x="6984799" y="0"/>
                </a:lnTo>
                <a:lnTo>
                  <a:pt x="6984799" y="19932839"/>
                </a:lnTo>
                <a:lnTo>
                  <a:pt x="0" y="1993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5850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DDL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81733" y="680198"/>
            <a:ext cx="3626620" cy="9146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Empires.Prop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Recurso    VARCHAR(50),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Quantidade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FK_Obj_Id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(FK_Obj_Id),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(FK_Obj_Id) REFERENCES Empires.Objeto (Obj_Id)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    ON DELETE CASCADE 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Empires.Tecnologia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Entidade   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Efeito  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FK_Obj_Id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(FK_Obj_Id),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(FK_Obj_Id) REFERENCES Empires.Objeto (Obj_Id)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    ON DELETE CASCADE 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Empires.Edificios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Pontos_de_Vida    INT   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Tempo_de_Construcao INT   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Tipo        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Line_of_Sight 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Xp_de_Construcao   INT   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N_Max_de_Construtores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FK_Obj_Id   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(FK_Obj_Id),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(FK_Obj_Id) REFERENCES Empires.Objeto (Obj_Id)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    ON DELETE CASCADE 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Empires.Unidades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Pontos_de_Vida 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Velocidade   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Resistencia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Line_of_Sight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FK_Obj_Id   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(FK_Obj_Id),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(FK_Obj_Id) REFERENCES Empires.Objeto (Obj_Id)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    ON DELETE CASCADE 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Empires.Heroi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Pontos_Recuperados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Habilidades     VARCHAR(50),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Ataque_Corpo_a_Corpo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Ataque_Cerco  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Ataque_a_Distancia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FK_Uni_Id  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(FK_Uni_Id),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(FK_Uni_Id) REFERENCES Empires.Unidades (FK_Obj_Id)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    ON DELETE CASCADE 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Empires.Unidades_Treinaveis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Populacao      INT 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Tempo_de_Recruta   INT 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FK_Uni_Id     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(FK_Uni_Id),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(FK_Uni_Id) REFERENCES Empires.Unidades (FK_Obj_Id)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    ON DELETE CASCADE 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4995" y="2199483"/>
            <a:ext cx="3696864" cy="782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/* ##### SCHEMA ##### */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-- Create the Schema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IF NOT EXISTS (SELECT * FROM sys.schemas WHERE name = 'Empires')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BEGIN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EXEC('CREATE SCHEMA Empires')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END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/* ##### TABLES ##### */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-- Era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Empires.Era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era_id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nome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(era_id),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-- Civilizacao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Empires.Civilizacao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-- Enum??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civ_id INT,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nome VARCHAR(50) NOT NULL,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(civ_id),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Empires.Civilizacao_Tropas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tropa VARCHAR(50),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FK_civ_id INT,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CONSTRAINT PK_Civilizacao_Tropas PRIMARY KEY (FK_civ_id, tropa),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(FK_civ_id) REFERENCES Empires.Civilizacao(civ_id)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-- Pequena Civilizacao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Empires.Pequena_Civilizacao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limite_tropas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FK_civ_id INT,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(FK_civ_id),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(FK_civ_id) REFERENCES Empires.Civilizacao(civ_id)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-- Grande Civilizacao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Empires.Grande_Civilizacao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lider VARCHAR(50) NOT NULL,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capital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FK_civ_id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(FK_civ_id),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(FK_civ_id) REFERENCES Empires.Civilizacao(civ_id)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991742" y="790265"/>
            <a:ext cx="4623266" cy="892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EMPIRES.CARTAS_CIVILIZACAO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carta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FK_civ_id INT,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CONSTRAINT PK_Cartas_Civilizacao PRIMARY KEY (FK_civ_id, carta),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(FK_civ_id) REFERENCES Empires.Civilizacao(civ_id)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-- Equipa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Empires.Equipa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equipa_id int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(equipa_id)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-- Jogador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Empires.Jogador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jogador_id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nome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clan VARCHAR(50),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cor VARCHAR(50),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FK_era_id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FK_grande_id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FK_equipa_id INT NOT NULL,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(jogador_id),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(FK_era_id) REFERENCES Empires.Era(era_id),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(FK_grande_id) REFERENCES Empires.Grande_Civilizacao(FK_civ_id),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(FK_equipa_id) REFERENCES Empires.Equipa(equipa_id),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Empires.Cartas_Jogador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carta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FK_jogador_id INT,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CONSTRAINT PK_Cartas_Jogador PRIMARY KEY (FK_jogador_id, carta),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(FK_jogador_id) REFERENCES Empires.Jogador(jogador_id)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Empires.Alia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FK_civ_id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FK_jogador_id INT,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(FK_civ_id, FK_jogador_id),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(FK_civ_id) REFERENCES Empires.Civilizacao(civ_id),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(FK_jogador_id) REFERENCES Empires.Jogador(jogador_id)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Empires.Objeto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Nome VARCHAR(50)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Localizacao_X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Localizacao_Y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Obj_Id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FK_Era_Id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FK_jogador_id_tem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FK_jogador_id_elimina INT,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(Obj_Id),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(FK_Era_Id) REFERENCES Empires.Era (Era_Id),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(FK_jogador_id_tem) REFERENCES Empires.Jogador (jogador_id),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(FK_jogador_id_elimina) REFERENCES Empires.Jogador (jogador_id),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4558556" y="955366"/>
            <a:ext cx="4010180" cy="8596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Empires.Civil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Velocidade_Colheita INT NOT NULL,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Limite_de_Unidades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FK_UT_Id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(FK_UT_Id),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(FK_UT_Id) REFERENCES Empires.Unidades_Treinaveis (FK_Uni_Id)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Empires.Infantaria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Ataque_Corpo_a_Corpo INT NOT NULL,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Ataque_a_Distancia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FK_UT_Id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(FK_UT_Id),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(FK_UT_Id) REFERENCES Empires.Unidades_Treinaveis (FK_Uni_Id)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Empires.Cavalaria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Dano_em_Area INT NOT NULL,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Ataque_Corpo_a_Corpo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FK_UT_Id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(FK_UT_Id),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(FK_UT_Id) REFERENCES Empires.Unidades_Treinaveis (FK_Uni_Id)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Empires.Artilharia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Velocidade_Montagem INT NOT NULL,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Ataque_Cerco INT NOT NULL,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FK_UT_Id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(FK_UT_Id),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(FK_UT_Id) REFERENCES Empires.Unidades_Treinaveis (FK_Uni_Id)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Empires.Naval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Limite_de_Unidades INT NOT NULL,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FK_UT_Id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(FK_UT_Id),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(FK_UT_Id) REFERENCES Empires.Unidades_Treinaveis (FK_Uni_Id)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CREATE TABLE Empires.Animal (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Food INT,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Min_Food INT, 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Max_Food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Ataque_Corpo_a_Corpo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FK_UT_Id INT,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PRIMARY KEY (FK_UT_Id),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FOREIGN KEY (FK_UT_Id) REFERENCES Empires.Unidades_Treinaveis (FK_Uni_Id)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 ON DELETE CASCADE ON UPDATE CASCADE,</a:t>
            </a: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);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  <a:r>
              <a:rPr lang="en-US" sz="800" spc="90">
                <a:solidFill>
                  <a:srgbClr val="000000"/>
                </a:solidFill>
                <a:latin typeface="Anonymous Pro Bold"/>
              </a:rPr>
              <a:t>GO </a:t>
            </a: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</a:p>
          <a:p>
            <a:pPr>
              <a:lnSpc>
                <a:spcPts val="87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275835"/>
            <a:ext cx="7105966" cy="3982465"/>
          </a:xfrm>
          <a:custGeom>
            <a:avLst/>
            <a:gdLst/>
            <a:ahLst/>
            <a:cxnLst/>
            <a:rect r="r" b="b" t="t" l="l"/>
            <a:pathLst>
              <a:path h="3982465" w="7105966">
                <a:moveTo>
                  <a:pt x="0" y="0"/>
                </a:moveTo>
                <a:lnTo>
                  <a:pt x="7105966" y="0"/>
                </a:lnTo>
                <a:lnTo>
                  <a:pt x="7105966" y="3982465"/>
                </a:lnTo>
                <a:lnTo>
                  <a:pt x="0" y="3982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7105966" cy="3982465"/>
          </a:xfrm>
          <a:custGeom>
            <a:avLst/>
            <a:gdLst/>
            <a:ahLst/>
            <a:cxnLst/>
            <a:rect r="r" b="b" t="t" l="l"/>
            <a:pathLst>
              <a:path h="3982465" w="7105966">
                <a:moveTo>
                  <a:pt x="0" y="0"/>
                </a:moveTo>
                <a:lnTo>
                  <a:pt x="7105966" y="0"/>
                </a:lnTo>
                <a:lnTo>
                  <a:pt x="7105966" y="3982465"/>
                </a:lnTo>
                <a:lnTo>
                  <a:pt x="0" y="3982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93184" y="2720147"/>
            <a:ext cx="11666116" cy="6538153"/>
          </a:xfrm>
          <a:custGeom>
            <a:avLst/>
            <a:gdLst/>
            <a:ahLst/>
            <a:cxnLst/>
            <a:rect r="r" b="b" t="t" l="l"/>
            <a:pathLst>
              <a:path h="6538153" w="11666116">
                <a:moveTo>
                  <a:pt x="0" y="0"/>
                </a:moveTo>
                <a:lnTo>
                  <a:pt x="11666116" y="0"/>
                </a:lnTo>
                <a:lnTo>
                  <a:pt x="11666116" y="6538153"/>
                </a:lnTo>
                <a:lnTo>
                  <a:pt x="0" y="6538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26242" y="1085850"/>
            <a:ext cx="5550735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DML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DAFkWXvYbOI</dc:identifier>
  <dcterms:modified xsi:type="dcterms:W3CDTF">2011-08-01T06:04:30Z</dcterms:modified>
  <cp:revision>1</cp:revision>
  <dc:title>Age of Empires 3</dc:title>
</cp:coreProperties>
</file>