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7" r:id="rId2"/>
    <p:sldId id="257" r:id="rId3"/>
    <p:sldId id="258" r:id="rId4"/>
    <p:sldId id="259" r:id="rId5"/>
    <p:sldId id="261" r:id="rId6"/>
    <p:sldId id="262" r:id="rId7"/>
    <p:sldId id="263" r:id="rId8"/>
    <p:sldId id="264" r:id="rId9"/>
    <p:sldId id="265" r:id="rId10"/>
    <p:sldId id="266" r:id="rId11"/>
    <p:sldId id="268"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E61034-7D3B-4A64-9006-148695C48286}" v="61" dt="2022-04-29T10:28:08.2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p:scale>
          <a:sx n="75" d="100"/>
          <a:sy n="75" d="100"/>
        </p:scale>
        <p:origin x="1812"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Hirayama" userId="fc96f93a-f365-4223-b347-5827df1171f0" providerId="ADAL" clId="{8AE61034-7D3B-4A64-9006-148695C48286}"/>
    <pc:docChg chg="undo custSel mod addSld delSld modSld modMainMaster">
      <pc:chgData name="Rodrigo Hirayama" userId="fc96f93a-f365-4223-b347-5827df1171f0" providerId="ADAL" clId="{8AE61034-7D3B-4A64-9006-148695C48286}" dt="2022-04-29T10:29:46.421" v="1849" actId="20577"/>
      <pc:docMkLst>
        <pc:docMk/>
      </pc:docMkLst>
      <pc:sldChg chg="del">
        <pc:chgData name="Rodrigo Hirayama" userId="fc96f93a-f365-4223-b347-5827df1171f0" providerId="ADAL" clId="{8AE61034-7D3B-4A64-9006-148695C48286}" dt="2022-04-27T18:31:49.856" v="1" actId="47"/>
        <pc:sldMkLst>
          <pc:docMk/>
          <pc:sldMk cId="3570342543" sldId="256"/>
        </pc:sldMkLst>
      </pc:sldChg>
      <pc:sldChg chg="addSp delSp modSp mod">
        <pc:chgData name="Rodrigo Hirayama" userId="fc96f93a-f365-4223-b347-5827df1171f0" providerId="ADAL" clId="{8AE61034-7D3B-4A64-9006-148695C48286}" dt="2022-04-27T18:40:31.197" v="271" actId="5793"/>
        <pc:sldMkLst>
          <pc:docMk/>
          <pc:sldMk cId="2184756246" sldId="258"/>
        </pc:sldMkLst>
        <pc:spChg chg="mod">
          <ac:chgData name="Rodrigo Hirayama" userId="fc96f93a-f365-4223-b347-5827df1171f0" providerId="ADAL" clId="{8AE61034-7D3B-4A64-9006-148695C48286}" dt="2022-04-27T18:39:15.281" v="151"/>
          <ac:spMkLst>
            <pc:docMk/>
            <pc:sldMk cId="2184756246" sldId="258"/>
            <ac:spMk id="2" creationId="{143B6A79-BFBC-4FC8-95D4-30231931E2D9}"/>
          </ac:spMkLst>
        </pc:spChg>
        <pc:spChg chg="del">
          <ac:chgData name="Rodrigo Hirayama" userId="fc96f93a-f365-4223-b347-5827df1171f0" providerId="ADAL" clId="{8AE61034-7D3B-4A64-9006-148695C48286}" dt="2022-04-27T18:39:05.596" v="147"/>
          <ac:spMkLst>
            <pc:docMk/>
            <pc:sldMk cId="2184756246" sldId="258"/>
            <ac:spMk id="3" creationId="{15AB00E4-2BDE-4BFB-855D-801236F282B8}"/>
          </ac:spMkLst>
        </pc:spChg>
        <pc:spChg chg="add mod">
          <ac:chgData name="Rodrigo Hirayama" userId="fc96f93a-f365-4223-b347-5827df1171f0" providerId="ADAL" clId="{8AE61034-7D3B-4A64-9006-148695C48286}" dt="2022-04-27T18:40:31.197" v="271" actId="5793"/>
          <ac:spMkLst>
            <pc:docMk/>
            <pc:sldMk cId="2184756246" sldId="258"/>
            <ac:spMk id="5" creationId="{B6750E07-C540-4DB8-8D05-162B63DDA119}"/>
          </ac:spMkLst>
        </pc:spChg>
        <pc:picChg chg="add mod">
          <ac:chgData name="Rodrigo Hirayama" userId="fc96f93a-f365-4223-b347-5827df1171f0" providerId="ADAL" clId="{8AE61034-7D3B-4A64-9006-148695C48286}" dt="2022-04-27T18:39:27.429" v="153" actId="14100"/>
          <ac:picMkLst>
            <pc:docMk/>
            <pc:sldMk cId="2184756246" sldId="258"/>
            <ac:picMk id="4" creationId="{B89C4D9F-7196-4762-AA79-19F5BE6A3DCD}"/>
          </ac:picMkLst>
        </pc:picChg>
      </pc:sldChg>
      <pc:sldChg chg="addSp modSp mod">
        <pc:chgData name="Rodrigo Hirayama" userId="fc96f93a-f365-4223-b347-5827df1171f0" providerId="ADAL" clId="{8AE61034-7D3B-4A64-9006-148695C48286}" dt="2022-04-29T10:18:20.116" v="1758" actId="1076"/>
        <pc:sldMkLst>
          <pc:docMk/>
          <pc:sldMk cId="1330249935" sldId="259"/>
        </pc:sldMkLst>
        <pc:spChg chg="add mod">
          <ac:chgData name="Rodrigo Hirayama" userId="fc96f93a-f365-4223-b347-5827df1171f0" providerId="ADAL" clId="{8AE61034-7D3B-4A64-9006-148695C48286}" dt="2022-04-27T18:42:50.172" v="322" actId="1076"/>
          <ac:spMkLst>
            <pc:docMk/>
            <pc:sldMk cId="1330249935" sldId="259"/>
            <ac:spMk id="11" creationId="{000E6D9A-B9C5-4DBD-A452-8A97C453B9AB}"/>
          </ac:spMkLst>
        </pc:spChg>
        <pc:spChg chg="add mod">
          <ac:chgData name="Rodrigo Hirayama" userId="fc96f93a-f365-4223-b347-5827df1171f0" providerId="ADAL" clId="{8AE61034-7D3B-4A64-9006-148695C48286}" dt="2022-04-27T18:43:28.899" v="334" actId="1076"/>
          <ac:spMkLst>
            <pc:docMk/>
            <pc:sldMk cId="1330249935" sldId="259"/>
            <ac:spMk id="12" creationId="{1CA19ED8-4B33-4C86-AC2B-6BBB28B8382D}"/>
          </ac:spMkLst>
        </pc:spChg>
        <pc:spChg chg="add mod">
          <ac:chgData name="Rodrigo Hirayama" userId="fc96f93a-f365-4223-b347-5827df1171f0" providerId="ADAL" clId="{8AE61034-7D3B-4A64-9006-148695C48286}" dt="2022-04-27T18:44:28.387" v="353" actId="1076"/>
          <ac:spMkLst>
            <pc:docMk/>
            <pc:sldMk cId="1330249935" sldId="259"/>
            <ac:spMk id="18" creationId="{370B32E1-E64D-4752-88CF-28E7D9004336}"/>
          </ac:spMkLst>
        </pc:spChg>
        <pc:spChg chg="add mod">
          <ac:chgData name="Rodrigo Hirayama" userId="fc96f93a-f365-4223-b347-5827df1171f0" providerId="ADAL" clId="{8AE61034-7D3B-4A64-9006-148695C48286}" dt="2022-04-29T10:18:20.116" v="1758" actId="1076"/>
          <ac:spMkLst>
            <pc:docMk/>
            <pc:sldMk cId="1330249935" sldId="259"/>
            <ac:spMk id="20" creationId="{DB5FB61D-4F03-4454-A64C-4945FF5750D4}"/>
          </ac:spMkLst>
        </pc:spChg>
        <pc:spChg chg="add mod">
          <ac:chgData name="Rodrigo Hirayama" userId="fc96f93a-f365-4223-b347-5827df1171f0" providerId="ADAL" clId="{8AE61034-7D3B-4A64-9006-148695C48286}" dt="2022-04-27T18:47:40.698" v="406" actId="207"/>
          <ac:spMkLst>
            <pc:docMk/>
            <pc:sldMk cId="1330249935" sldId="259"/>
            <ac:spMk id="21" creationId="{DC28B544-5E49-44EF-B5D8-AC1A5F293028}"/>
          </ac:spMkLst>
        </pc:spChg>
        <pc:spChg chg="add mod">
          <ac:chgData name="Rodrigo Hirayama" userId="fc96f93a-f365-4223-b347-5827df1171f0" providerId="ADAL" clId="{8AE61034-7D3B-4A64-9006-148695C48286}" dt="2022-04-27T18:49:29.676" v="453" actId="20577"/>
          <ac:spMkLst>
            <pc:docMk/>
            <pc:sldMk cId="1330249935" sldId="259"/>
            <ac:spMk id="22" creationId="{2AAF3548-AFF1-4894-8EA0-8F7E72FA9EE0}"/>
          </ac:spMkLst>
        </pc:spChg>
        <pc:picChg chg="add mod">
          <ac:chgData name="Rodrigo Hirayama" userId="fc96f93a-f365-4223-b347-5827df1171f0" providerId="ADAL" clId="{8AE61034-7D3B-4A64-9006-148695C48286}" dt="2022-04-27T18:47:04.516" v="395" actId="1076"/>
          <ac:picMkLst>
            <pc:docMk/>
            <pc:sldMk cId="1330249935" sldId="259"/>
            <ac:picMk id="19" creationId="{6DFD824D-49C6-43AC-8033-76153AE9628F}"/>
          </ac:picMkLst>
        </pc:picChg>
        <pc:cxnChg chg="add mod">
          <ac:chgData name="Rodrigo Hirayama" userId="fc96f93a-f365-4223-b347-5827df1171f0" providerId="ADAL" clId="{8AE61034-7D3B-4A64-9006-148695C48286}" dt="2022-04-27T18:41:23.196" v="274" actId="14100"/>
          <ac:cxnSpMkLst>
            <pc:docMk/>
            <pc:sldMk cId="1330249935" sldId="259"/>
            <ac:cxnSpMk id="5" creationId="{08F52361-BBFC-48F5-8BCB-3F2076FD71A6}"/>
          </ac:cxnSpMkLst>
        </pc:cxnChg>
        <pc:cxnChg chg="add mod">
          <ac:chgData name="Rodrigo Hirayama" userId="fc96f93a-f365-4223-b347-5827df1171f0" providerId="ADAL" clId="{8AE61034-7D3B-4A64-9006-148695C48286}" dt="2022-04-27T18:41:35.229" v="277" actId="1076"/>
          <ac:cxnSpMkLst>
            <pc:docMk/>
            <pc:sldMk cId="1330249935" sldId="259"/>
            <ac:cxnSpMk id="7" creationId="{E707D128-DDD1-4F6B-8B9A-0372E1C06FF4}"/>
          </ac:cxnSpMkLst>
        </pc:cxnChg>
        <pc:cxnChg chg="add mod">
          <ac:chgData name="Rodrigo Hirayama" userId="fc96f93a-f365-4223-b347-5827df1171f0" providerId="ADAL" clId="{8AE61034-7D3B-4A64-9006-148695C48286}" dt="2022-04-27T18:41:58.117" v="280" actId="1076"/>
          <ac:cxnSpMkLst>
            <pc:docMk/>
            <pc:sldMk cId="1330249935" sldId="259"/>
            <ac:cxnSpMk id="9" creationId="{1E087802-BE53-4DBD-973E-834855815D4F}"/>
          </ac:cxnSpMkLst>
        </pc:cxnChg>
        <pc:cxnChg chg="add mod">
          <ac:chgData name="Rodrigo Hirayama" userId="fc96f93a-f365-4223-b347-5827df1171f0" providerId="ADAL" clId="{8AE61034-7D3B-4A64-9006-148695C48286}" dt="2022-04-27T18:43:53.355" v="337" actId="1582"/>
          <ac:cxnSpMkLst>
            <pc:docMk/>
            <pc:sldMk cId="1330249935" sldId="259"/>
            <ac:cxnSpMk id="14" creationId="{8332801A-9631-4BD2-AE0F-BD702CAECC38}"/>
          </ac:cxnSpMkLst>
        </pc:cxnChg>
        <pc:cxnChg chg="add mod">
          <ac:chgData name="Rodrigo Hirayama" userId="fc96f93a-f365-4223-b347-5827df1171f0" providerId="ADAL" clId="{8AE61034-7D3B-4A64-9006-148695C48286}" dt="2022-04-27T18:44:03.837" v="341" actId="14100"/>
          <ac:cxnSpMkLst>
            <pc:docMk/>
            <pc:sldMk cId="1330249935" sldId="259"/>
            <ac:cxnSpMk id="15" creationId="{D0ECF4FF-72B4-4A51-B84B-152D2AE124E5}"/>
          </ac:cxnSpMkLst>
        </pc:cxnChg>
      </pc:sldChg>
      <pc:sldChg chg="modSp mod">
        <pc:chgData name="Rodrigo Hirayama" userId="fc96f93a-f365-4223-b347-5827df1171f0" providerId="ADAL" clId="{8AE61034-7D3B-4A64-9006-148695C48286}" dt="2022-04-29T10:17:11.989" v="1757" actId="20577"/>
        <pc:sldMkLst>
          <pc:docMk/>
          <pc:sldMk cId="1601773489" sldId="260"/>
        </pc:sldMkLst>
        <pc:spChg chg="mod">
          <ac:chgData name="Rodrigo Hirayama" userId="fc96f93a-f365-4223-b347-5827df1171f0" providerId="ADAL" clId="{8AE61034-7D3B-4A64-9006-148695C48286}" dt="2022-04-29T10:17:11.989" v="1757" actId="20577"/>
          <ac:spMkLst>
            <pc:docMk/>
            <pc:sldMk cId="1601773489" sldId="260"/>
            <ac:spMk id="3" creationId="{200EBC59-9AAB-4543-80FB-09D7DCA47849}"/>
          </ac:spMkLst>
        </pc:spChg>
      </pc:sldChg>
      <pc:sldChg chg="addSp modSp mod">
        <pc:chgData name="Rodrigo Hirayama" userId="fc96f93a-f365-4223-b347-5827df1171f0" providerId="ADAL" clId="{8AE61034-7D3B-4A64-9006-148695C48286}" dt="2022-04-27T18:58:03.972" v="523" actId="1076"/>
        <pc:sldMkLst>
          <pc:docMk/>
          <pc:sldMk cId="3966640281" sldId="261"/>
        </pc:sldMkLst>
        <pc:spChg chg="add mod">
          <ac:chgData name="Rodrigo Hirayama" userId="fc96f93a-f365-4223-b347-5827df1171f0" providerId="ADAL" clId="{8AE61034-7D3B-4A64-9006-148695C48286}" dt="2022-04-27T18:50:01.221" v="455" actId="1076"/>
          <ac:spMkLst>
            <pc:docMk/>
            <pc:sldMk cId="3966640281" sldId="261"/>
            <ac:spMk id="7" creationId="{AF856EF3-E189-4859-A861-11CBAC03DEFA}"/>
          </ac:spMkLst>
        </pc:spChg>
        <pc:spChg chg="add mod">
          <ac:chgData name="Rodrigo Hirayama" userId="fc96f93a-f365-4223-b347-5827df1171f0" providerId="ADAL" clId="{8AE61034-7D3B-4A64-9006-148695C48286}" dt="2022-04-27T18:50:01.221" v="455" actId="1076"/>
          <ac:spMkLst>
            <pc:docMk/>
            <pc:sldMk cId="3966640281" sldId="261"/>
            <ac:spMk id="10" creationId="{4F03A86F-5F8A-43FA-B53A-29CCA75B9235}"/>
          </ac:spMkLst>
        </pc:spChg>
        <pc:spChg chg="add mod">
          <ac:chgData name="Rodrigo Hirayama" userId="fc96f93a-f365-4223-b347-5827df1171f0" providerId="ADAL" clId="{8AE61034-7D3B-4A64-9006-148695C48286}" dt="2022-04-27T18:51:29.628" v="467" actId="20577"/>
          <ac:spMkLst>
            <pc:docMk/>
            <pc:sldMk cId="3966640281" sldId="261"/>
            <ac:spMk id="16" creationId="{5C602303-1A0F-420E-B488-BB54E3C378E8}"/>
          </ac:spMkLst>
        </pc:spChg>
        <pc:spChg chg="add mod">
          <ac:chgData name="Rodrigo Hirayama" userId="fc96f93a-f365-4223-b347-5827df1171f0" providerId="ADAL" clId="{8AE61034-7D3B-4A64-9006-148695C48286}" dt="2022-04-27T18:54:38.684" v="518" actId="20577"/>
          <ac:spMkLst>
            <pc:docMk/>
            <pc:sldMk cId="3966640281" sldId="261"/>
            <ac:spMk id="17" creationId="{CB9B5DFA-3C54-4276-ADE9-1027EC63E60F}"/>
          </ac:spMkLst>
        </pc:spChg>
        <pc:picChg chg="add mod">
          <ac:chgData name="Rodrigo Hirayama" userId="fc96f93a-f365-4223-b347-5827df1171f0" providerId="ADAL" clId="{8AE61034-7D3B-4A64-9006-148695C48286}" dt="2022-04-27T18:57:11.347" v="520" actId="1076"/>
          <ac:picMkLst>
            <pc:docMk/>
            <pc:sldMk cId="3966640281" sldId="261"/>
            <ac:picMk id="18" creationId="{D64370DD-5E1E-4CFC-856E-79640899144F}"/>
          </ac:picMkLst>
        </pc:picChg>
        <pc:picChg chg="add mod">
          <ac:chgData name="Rodrigo Hirayama" userId="fc96f93a-f365-4223-b347-5827df1171f0" providerId="ADAL" clId="{8AE61034-7D3B-4A64-9006-148695C48286}" dt="2022-04-27T18:58:03.972" v="523" actId="1076"/>
          <ac:picMkLst>
            <pc:docMk/>
            <pc:sldMk cId="3966640281" sldId="261"/>
            <ac:picMk id="19" creationId="{FFD06207-06EF-4E7B-B3CF-56A0B837B858}"/>
          </ac:picMkLst>
        </pc:picChg>
        <pc:cxnChg chg="add mod">
          <ac:chgData name="Rodrigo Hirayama" userId="fc96f93a-f365-4223-b347-5827df1171f0" providerId="ADAL" clId="{8AE61034-7D3B-4A64-9006-148695C48286}" dt="2022-04-27T18:50:01.221" v="455" actId="1076"/>
          <ac:cxnSpMkLst>
            <pc:docMk/>
            <pc:sldMk cId="3966640281" sldId="261"/>
            <ac:cxnSpMk id="4" creationId="{3D1BC870-5DDD-4613-88C2-69D361EAE411}"/>
          </ac:cxnSpMkLst>
        </pc:cxnChg>
        <pc:cxnChg chg="add mod">
          <ac:chgData name="Rodrigo Hirayama" userId="fc96f93a-f365-4223-b347-5827df1171f0" providerId="ADAL" clId="{8AE61034-7D3B-4A64-9006-148695C48286}" dt="2022-04-27T18:50:01.221" v="455" actId="1076"/>
          <ac:cxnSpMkLst>
            <pc:docMk/>
            <pc:sldMk cId="3966640281" sldId="261"/>
            <ac:cxnSpMk id="5" creationId="{ECF94DF0-C13D-4E82-9BDF-27601344FFF2}"/>
          </ac:cxnSpMkLst>
        </pc:cxnChg>
        <pc:cxnChg chg="add mod">
          <ac:chgData name="Rodrigo Hirayama" userId="fc96f93a-f365-4223-b347-5827df1171f0" providerId="ADAL" clId="{8AE61034-7D3B-4A64-9006-148695C48286}" dt="2022-04-27T18:50:01.221" v="455" actId="1076"/>
          <ac:cxnSpMkLst>
            <pc:docMk/>
            <pc:sldMk cId="3966640281" sldId="261"/>
            <ac:cxnSpMk id="6" creationId="{A3420352-A7B7-4797-A00E-E654A35C1EFD}"/>
          </ac:cxnSpMkLst>
        </pc:cxnChg>
        <pc:cxnChg chg="add mod">
          <ac:chgData name="Rodrigo Hirayama" userId="fc96f93a-f365-4223-b347-5827df1171f0" providerId="ADAL" clId="{8AE61034-7D3B-4A64-9006-148695C48286}" dt="2022-04-27T18:50:01.221" v="455" actId="1076"/>
          <ac:cxnSpMkLst>
            <pc:docMk/>
            <pc:sldMk cId="3966640281" sldId="261"/>
            <ac:cxnSpMk id="8" creationId="{7588858F-0F55-40A7-B102-E8194CE70872}"/>
          </ac:cxnSpMkLst>
        </pc:cxnChg>
        <pc:cxnChg chg="add mod">
          <ac:chgData name="Rodrigo Hirayama" userId="fc96f93a-f365-4223-b347-5827df1171f0" providerId="ADAL" clId="{8AE61034-7D3B-4A64-9006-148695C48286}" dt="2022-04-27T18:50:01.221" v="455" actId="1076"/>
          <ac:cxnSpMkLst>
            <pc:docMk/>
            <pc:sldMk cId="3966640281" sldId="261"/>
            <ac:cxnSpMk id="9" creationId="{42417566-238E-428C-93CE-211F5BEF16EE}"/>
          </ac:cxnSpMkLst>
        </pc:cxnChg>
        <pc:cxnChg chg="add mod">
          <ac:chgData name="Rodrigo Hirayama" userId="fc96f93a-f365-4223-b347-5827df1171f0" providerId="ADAL" clId="{8AE61034-7D3B-4A64-9006-148695C48286}" dt="2022-04-27T18:50:52.372" v="458" actId="14100"/>
          <ac:cxnSpMkLst>
            <pc:docMk/>
            <pc:sldMk cId="3966640281" sldId="261"/>
            <ac:cxnSpMk id="11" creationId="{FC023BE0-5F9C-4906-A770-230FAE920EDE}"/>
          </ac:cxnSpMkLst>
        </pc:cxnChg>
        <pc:cxnChg chg="add mod">
          <ac:chgData name="Rodrigo Hirayama" userId="fc96f93a-f365-4223-b347-5827df1171f0" providerId="ADAL" clId="{8AE61034-7D3B-4A64-9006-148695C48286}" dt="2022-04-27T18:51:07.108" v="461" actId="14100"/>
          <ac:cxnSpMkLst>
            <pc:docMk/>
            <pc:sldMk cId="3966640281" sldId="261"/>
            <ac:cxnSpMk id="13" creationId="{01501784-CD20-4DCE-9017-18401934DB6E}"/>
          </ac:cxnSpMkLst>
        </pc:cxnChg>
      </pc:sldChg>
      <pc:sldChg chg="addSp modSp mod setBg">
        <pc:chgData name="Rodrigo Hirayama" userId="fc96f93a-f365-4223-b347-5827df1171f0" providerId="ADAL" clId="{8AE61034-7D3B-4A64-9006-148695C48286}" dt="2022-04-27T19:09:00.360" v="721" actId="27636"/>
        <pc:sldMkLst>
          <pc:docMk/>
          <pc:sldMk cId="2332192077" sldId="262"/>
        </pc:sldMkLst>
        <pc:spChg chg="mod">
          <ac:chgData name="Rodrigo Hirayama" userId="fc96f93a-f365-4223-b347-5827df1171f0" providerId="ADAL" clId="{8AE61034-7D3B-4A64-9006-148695C48286}" dt="2022-04-27T19:09:00.360" v="721" actId="27636"/>
          <ac:spMkLst>
            <pc:docMk/>
            <pc:sldMk cId="2332192077" sldId="262"/>
            <ac:spMk id="2" creationId="{2606E04D-0938-413E-BC64-E88C5764016C}"/>
          </ac:spMkLst>
        </pc:spChg>
        <pc:spChg chg="mod">
          <ac:chgData name="Rodrigo Hirayama" userId="fc96f93a-f365-4223-b347-5827df1171f0" providerId="ADAL" clId="{8AE61034-7D3B-4A64-9006-148695C48286}" dt="2022-04-27T19:08:56.971" v="717" actId="27636"/>
          <ac:spMkLst>
            <pc:docMk/>
            <pc:sldMk cId="2332192077" sldId="262"/>
            <ac:spMk id="3" creationId="{309B0D9C-3F39-49E6-ACF4-4284DC70B805}"/>
          </ac:spMkLst>
        </pc:spChg>
        <pc:spChg chg="add">
          <ac:chgData name="Rodrigo Hirayama" userId="fc96f93a-f365-4223-b347-5827df1171f0" providerId="ADAL" clId="{8AE61034-7D3B-4A64-9006-148695C48286}" dt="2022-04-27T19:08:47.363" v="711" actId="26606"/>
          <ac:spMkLst>
            <pc:docMk/>
            <pc:sldMk cId="2332192077" sldId="262"/>
            <ac:spMk id="9" creationId="{8FC9BE17-9A7B-462D-AE50-3D8777387304}"/>
          </ac:spMkLst>
        </pc:spChg>
        <pc:spChg chg="add">
          <ac:chgData name="Rodrigo Hirayama" userId="fc96f93a-f365-4223-b347-5827df1171f0" providerId="ADAL" clId="{8AE61034-7D3B-4A64-9006-148695C48286}" dt="2022-04-27T19:08:47.363" v="711" actId="26606"/>
          <ac:spMkLst>
            <pc:docMk/>
            <pc:sldMk cId="2332192077" sldId="262"/>
            <ac:spMk id="11" creationId="{3EBE8569-6AEC-4B8C-8D53-2DE337CDBA65}"/>
          </ac:spMkLst>
        </pc:spChg>
        <pc:spChg chg="add">
          <ac:chgData name="Rodrigo Hirayama" userId="fc96f93a-f365-4223-b347-5827df1171f0" providerId="ADAL" clId="{8AE61034-7D3B-4A64-9006-148695C48286}" dt="2022-04-27T19:08:47.363" v="711" actId="26606"/>
          <ac:spMkLst>
            <pc:docMk/>
            <pc:sldMk cId="2332192077" sldId="262"/>
            <ac:spMk id="13" creationId="{55D4142C-5077-457F-A6AD-3FECFDB39685}"/>
          </ac:spMkLst>
        </pc:spChg>
        <pc:spChg chg="add">
          <ac:chgData name="Rodrigo Hirayama" userId="fc96f93a-f365-4223-b347-5827df1171f0" providerId="ADAL" clId="{8AE61034-7D3B-4A64-9006-148695C48286}" dt="2022-04-27T19:08:47.363" v="711" actId="26606"/>
          <ac:spMkLst>
            <pc:docMk/>
            <pc:sldMk cId="2332192077" sldId="262"/>
            <ac:spMk id="15" creationId="{7A5F0580-5EE9-419F-96EE-B6529EF6E7D0}"/>
          </ac:spMkLst>
        </pc:spChg>
        <pc:picChg chg="add mod ord">
          <ac:chgData name="Rodrigo Hirayama" userId="fc96f93a-f365-4223-b347-5827df1171f0" providerId="ADAL" clId="{8AE61034-7D3B-4A64-9006-148695C48286}" dt="2022-04-27T19:08:47.363" v="711" actId="26606"/>
          <ac:picMkLst>
            <pc:docMk/>
            <pc:sldMk cId="2332192077" sldId="262"/>
            <ac:picMk id="4" creationId="{215398F0-4B5D-450A-9F26-3B671632B354}"/>
          </ac:picMkLst>
        </pc:picChg>
      </pc:sldChg>
      <pc:sldChg chg="addSp delSp modSp mod">
        <pc:chgData name="Rodrigo Hirayama" userId="fc96f93a-f365-4223-b347-5827df1171f0" providerId="ADAL" clId="{8AE61034-7D3B-4A64-9006-148695C48286}" dt="2022-04-27T19:13:02.466" v="764" actId="13822"/>
        <pc:sldMkLst>
          <pc:docMk/>
          <pc:sldMk cId="3391717518" sldId="263"/>
        </pc:sldMkLst>
        <pc:spChg chg="mod">
          <ac:chgData name="Rodrigo Hirayama" userId="fc96f93a-f365-4223-b347-5827df1171f0" providerId="ADAL" clId="{8AE61034-7D3B-4A64-9006-148695C48286}" dt="2022-04-27T19:10:38.890" v="726"/>
          <ac:spMkLst>
            <pc:docMk/>
            <pc:sldMk cId="3391717518" sldId="263"/>
            <ac:spMk id="2" creationId="{F258C2EA-CE34-4E94-B942-C6AF58662C37}"/>
          </ac:spMkLst>
        </pc:spChg>
        <pc:spChg chg="del">
          <ac:chgData name="Rodrigo Hirayama" userId="fc96f93a-f365-4223-b347-5827df1171f0" providerId="ADAL" clId="{8AE61034-7D3B-4A64-9006-148695C48286}" dt="2022-04-27T19:10:20.873" v="722"/>
          <ac:spMkLst>
            <pc:docMk/>
            <pc:sldMk cId="3391717518" sldId="263"/>
            <ac:spMk id="3" creationId="{A8873F86-52B1-4E53-801C-9D3758D431B7}"/>
          </ac:spMkLst>
        </pc:spChg>
        <pc:spChg chg="add mod">
          <ac:chgData name="Rodrigo Hirayama" userId="fc96f93a-f365-4223-b347-5827df1171f0" providerId="ADAL" clId="{8AE61034-7D3B-4A64-9006-148695C48286}" dt="2022-04-27T19:12:20.643" v="736" actId="1076"/>
          <ac:spMkLst>
            <pc:docMk/>
            <pc:sldMk cId="3391717518" sldId="263"/>
            <ac:spMk id="4" creationId="{743DC5C7-7810-4520-9A05-59F5CCF6223D}"/>
          </ac:spMkLst>
        </pc:spChg>
        <pc:spChg chg="add mod">
          <ac:chgData name="Rodrigo Hirayama" userId="fc96f93a-f365-4223-b347-5827df1171f0" providerId="ADAL" clId="{8AE61034-7D3B-4A64-9006-148695C48286}" dt="2022-04-27T19:13:02.466" v="764" actId="13822"/>
          <ac:spMkLst>
            <pc:docMk/>
            <pc:sldMk cId="3391717518" sldId="263"/>
            <ac:spMk id="5" creationId="{0DC8D0A0-6EEB-47D8-AE7C-069F413B6C37}"/>
          </ac:spMkLst>
        </pc:spChg>
        <pc:picChg chg="add mod">
          <ac:chgData name="Rodrigo Hirayama" userId="fc96f93a-f365-4223-b347-5827df1171f0" providerId="ADAL" clId="{8AE61034-7D3B-4A64-9006-148695C48286}" dt="2022-04-27T19:12:17.364" v="735" actId="1076"/>
          <ac:picMkLst>
            <pc:docMk/>
            <pc:sldMk cId="3391717518" sldId="263"/>
            <ac:picMk id="1026" creationId="{1E7D5667-6C14-45DE-99F6-2886F00520F6}"/>
          </ac:picMkLst>
        </pc:picChg>
        <pc:picChg chg="add mod">
          <ac:chgData name="Rodrigo Hirayama" userId="fc96f93a-f365-4223-b347-5827df1171f0" providerId="ADAL" clId="{8AE61034-7D3B-4A64-9006-148695C48286}" dt="2022-04-27T19:12:11.211" v="733" actId="14100"/>
          <ac:picMkLst>
            <pc:docMk/>
            <pc:sldMk cId="3391717518" sldId="263"/>
            <ac:picMk id="1028" creationId="{BD2E851B-8D86-4982-9D10-C97D11287D1F}"/>
          </ac:picMkLst>
        </pc:picChg>
      </pc:sldChg>
      <pc:sldChg chg="modSp mod modNotesTx">
        <pc:chgData name="Rodrigo Hirayama" userId="fc96f93a-f365-4223-b347-5827df1171f0" providerId="ADAL" clId="{8AE61034-7D3B-4A64-9006-148695C48286}" dt="2022-04-27T19:23:10.175" v="1033" actId="20577"/>
        <pc:sldMkLst>
          <pc:docMk/>
          <pc:sldMk cId="2351508608" sldId="264"/>
        </pc:sldMkLst>
        <pc:spChg chg="mod">
          <ac:chgData name="Rodrigo Hirayama" userId="fc96f93a-f365-4223-b347-5827df1171f0" providerId="ADAL" clId="{8AE61034-7D3B-4A64-9006-148695C48286}" dt="2022-04-27T19:23:00.804" v="1032" actId="20577"/>
          <ac:spMkLst>
            <pc:docMk/>
            <pc:sldMk cId="2351508608" sldId="264"/>
            <ac:spMk id="3" creationId="{64976700-2329-4113-958F-2E190F4A00A3}"/>
          </ac:spMkLst>
        </pc:spChg>
      </pc:sldChg>
      <pc:sldChg chg="addSp delSp modSp mod modNotesTx">
        <pc:chgData name="Rodrigo Hirayama" userId="fc96f93a-f365-4223-b347-5827df1171f0" providerId="ADAL" clId="{8AE61034-7D3B-4A64-9006-148695C48286}" dt="2022-04-29T10:29:46.421" v="1849" actId="20577"/>
        <pc:sldMkLst>
          <pc:docMk/>
          <pc:sldMk cId="3107665815" sldId="265"/>
        </pc:sldMkLst>
        <pc:spChg chg="mod">
          <ac:chgData name="Rodrigo Hirayama" userId="fc96f93a-f365-4223-b347-5827df1171f0" providerId="ADAL" clId="{8AE61034-7D3B-4A64-9006-148695C48286}" dt="2022-04-27T19:42:17.764" v="1450"/>
          <ac:spMkLst>
            <pc:docMk/>
            <pc:sldMk cId="3107665815" sldId="265"/>
            <ac:spMk id="2" creationId="{E1E23E13-EF42-46C3-9F20-D8087D036379}"/>
          </ac:spMkLst>
        </pc:spChg>
        <pc:spChg chg="add del mod">
          <ac:chgData name="Rodrigo Hirayama" userId="fc96f93a-f365-4223-b347-5827df1171f0" providerId="ADAL" clId="{8AE61034-7D3B-4A64-9006-148695C48286}" dt="2022-04-29T10:29:29.173" v="1847" actId="478"/>
          <ac:spMkLst>
            <pc:docMk/>
            <pc:sldMk cId="3107665815" sldId="265"/>
            <ac:spMk id="3" creationId="{A31B2478-7D07-489A-B27B-2DAA0114E051}"/>
          </ac:spMkLst>
        </pc:spChg>
        <pc:spChg chg="del">
          <ac:chgData name="Rodrigo Hirayama" userId="fc96f93a-f365-4223-b347-5827df1171f0" providerId="ADAL" clId="{8AE61034-7D3B-4A64-9006-148695C48286}" dt="2022-04-27T19:42:17.764" v="1450"/>
          <ac:spMkLst>
            <pc:docMk/>
            <pc:sldMk cId="3107665815" sldId="265"/>
            <ac:spMk id="3" creationId="{F52A0B25-3B15-4A93-B212-0E001F515A70}"/>
          </ac:spMkLst>
        </pc:spChg>
        <pc:spChg chg="add del mod">
          <ac:chgData name="Rodrigo Hirayama" userId="fc96f93a-f365-4223-b347-5827df1171f0" providerId="ADAL" clId="{8AE61034-7D3B-4A64-9006-148695C48286}" dt="2022-04-27T19:42:19.232" v="1451"/>
          <ac:spMkLst>
            <pc:docMk/>
            <pc:sldMk cId="3107665815" sldId="265"/>
            <ac:spMk id="4" creationId="{4C7B2245-AAFE-4962-B9B0-02489DCA2450}"/>
          </ac:spMkLst>
        </pc:spChg>
        <pc:spChg chg="add del mod">
          <ac:chgData name="Rodrigo Hirayama" userId="fc96f93a-f365-4223-b347-5827df1171f0" providerId="ADAL" clId="{8AE61034-7D3B-4A64-9006-148695C48286}" dt="2022-04-29T10:26:59.493" v="1807" actId="478"/>
          <ac:spMkLst>
            <pc:docMk/>
            <pc:sldMk cId="3107665815" sldId="265"/>
            <ac:spMk id="4" creationId="{FA2B3AA3-69A5-40FE-A34F-C299EE6C80E9}"/>
          </ac:spMkLst>
        </pc:spChg>
        <pc:spChg chg="add mod">
          <ac:chgData name="Rodrigo Hirayama" userId="fc96f93a-f365-4223-b347-5827df1171f0" providerId="ADAL" clId="{8AE61034-7D3B-4A64-9006-148695C48286}" dt="2022-04-29T10:29:46.421" v="1849" actId="20577"/>
          <ac:spMkLst>
            <pc:docMk/>
            <pc:sldMk cId="3107665815" sldId="265"/>
            <ac:spMk id="5" creationId="{D647C3B6-3CA5-4E54-A38C-C20A1FB5135F}"/>
          </ac:spMkLst>
        </pc:spChg>
        <pc:spChg chg="add mod">
          <ac:chgData name="Rodrigo Hirayama" userId="fc96f93a-f365-4223-b347-5827df1171f0" providerId="ADAL" clId="{8AE61034-7D3B-4A64-9006-148695C48286}" dt="2022-04-27T19:48:28.516" v="1730" actId="1076"/>
          <ac:spMkLst>
            <pc:docMk/>
            <pc:sldMk cId="3107665815" sldId="265"/>
            <ac:spMk id="7" creationId="{9D355FF8-D22A-45A6-96DC-5C096EB11AD1}"/>
          </ac:spMkLst>
        </pc:spChg>
        <pc:spChg chg="add del mod">
          <ac:chgData name="Rodrigo Hirayama" userId="fc96f93a-f365-4223-b347-5827df1171f0" providerId="ADAL" clId="{8AE61034-7D3B-4A64-9006-148695C48286}" dt="2022-04-29T10:23:56.581" v="1800" actId="478"/>
          <ac:spMkLst>
            <pc:docMk/>
            <pc:sldMk cId="3107665815" sldId="265"/>
            <ac:spMk id="8" creationId="{023F54AB-2D54-41AD-8D9D-8D9AFC04203F}"/>
          </ac:spMkLst>
        </pc:spChg>
        <pc:spChg chg="add del mod">
          <ac:chgData name="Rodrigo Hirayama" userId="fc96f93a-f365-4223-b347-5827df1171f0" providerId="ADAL" clId="{8AE61034-7D3B-4A64-9006-148695C48286}" dt="2022-04-29T10:29:24.076" v="1844" actId="478"/>
          <ac:spMkLst>
            <pc:docMk/>
            <pc:sldMk cId="3107665815" sldId="265"/>
            <ac:spMk id="9" creationId="{2F75549E-86AE-4585-BEE5-14A4F72888B7}"/>
          </ac:spMkLst>
        </pc:spChg>
        <pc:spChg chg="add mod">
          <ac:chgData name="Rodrigo Hirayama" userId="fc96f93a-f365-4223-b347-5827df1171f0" providerId="ADAL" clId="{8AE61034-7D3B-4A64-9006-148695C48286}" dt="2022-04-29T10:27:50.128" v="1821" actId="207"/>
          <ac:spMkLst>
            <pc:docMk/>
            <pc:sldMk cId="3107665815" sldId="265"/>
            <ac:spMk id="10" creationId="{ABD4B724-6C27-4D66-B182-46BF92CF2948}"/>
          </ac:spMkLst>
        </pc:spChg>
        <pc:spChg chg="add del mod">
          <ac:chgData name="Rodrigo Hirayama" userId="fc96f93a-f365-4223-b347-5827df1171f0" providerId="ADAL" clId="{8AE61034-7D3B-4A64-9006-148695C48286}" dt="2022-04-29T10:29:22.853" v="1843" actId="478"/>
          <ac:spMkLst>
            <pc:docMk/>
            <pc:sldMk cId="3107665815" sldId="265"/>
            <ac:spMk id="11" creationId="{F6C9A1CA-CA1D-4633-B448-1AD4BC03A488}"/>
          </ac:spMkLst>
        </pc:spChg>
        <pc:spChg chg="add del mod">
          <ac:chgData name="Rodrigo Hirayama" userId="fc96f93a-f365-4223-b347-5827df1171f0" providerId="ADAL" clId="{8AE61034-7D3B-4A64-9006-148695C48286}" dt="2022-04-29T10:29:27.358" v="1846" actId="478"/>
          <ac:spMkLst>
            <pc:docMk/>
            <pc:sldMk cId="3107665815" sldId="265"/>
            <ac:spMk id="13" creationId="{8D701DBB-02CC-4E7F-B085-9966E88190AB}"/>
          </ac:spMkLst>
        </pc:spChg>
        <pc:graphicFrameChg chg="add del mod">
          <ac:chgData name="Rodrigo Hirayama" userId="fc96f93a-f365-4223-b347-5827df1171f0" providerId="ADAL" clId="{8AE61034-7D3B-4A64-9006-148695C48286}" dt="2022-04-27T19:46:50.330" v="1645" actId="478"/>
          <ac:graphicFrameMkLst>
            <pc:docMk/>
            <pc:sldMk cId="3107665815" sldId="265"/>
            <ac:graphicFrameMk id="8" creationId="{EEA01C02-EEBE-41C6-8657-5F7BC6ED2489}"/>
          </ac:graphicFrameMkLst>
        </pc:graphicFrameChg>
        <pc:picChg chg="add del mod">
          <ac:chgData name="Rodrigo Hirayama" userId="fc96f93a-f365-4223-b347-5827df1171f0" providerId="ADAL" clId="{8AE61034-7D3B-4A64-9006-148695C48286}" dt="2022-04-29T10:29:27.358" v="1846" actId="478"/>
          <ac:picMkLst>
            <pc:docMk/>
            <pc:sldMk cId="3107665815" sldId="265"/>
            <ac:picMk id="6" creationId="{62806456-83A7-4189-85FA-5D14A89A240E}"/>
          </ac:picMkLst>
        </pc:picChg>
      </pc:sldChg>
      <pc:sldChg chg="modSp mod modNotesTx">
        <pc:chgData name="Rodrigo Hirayama" userId="fc96f93a-f365-4223-b347-5827df1171f0" providerId="ADAL" clId="{8AE61034-7D3B-4A64-9006-148695C48286}" dt="2022-04-27T19:31:26.707" v="1291" actId="6549"/>
        <pc:sldMkLst>
          <pc:docMk/>
          <pc:sldMk cId="3654567017" sldId="266"/>
        </pc:sldMkLst>
        <pc:spChg chg="mod">
          <ac:chgData name="Rodrigo Hirayama" userId="fc96f93a-f365-4223-b347-5827df1171f0" providerId="ADAL" clId="{8AE61034-7D3B-4A64-9006-148695C48286}" dt="2022-04-27T19:31:12.877" v="1290" actId="14"/>
          <ac:spMkLst>
            <pc:docMk/>
            <pc:sldMk cId="3654567017" sldId="266"/>
            <ac:spMk id="3" creationId="{7B9E2181-A69E-4CD4-95AC-FE20F04612CE}"/>
          </ac:spMkLst>
        </pc:spChg>
      </pc:sldChg>
      <pc:sldChg chg="modSp add mod">
        <pc:chgData name="Rodrigo Hirayama" userId="fc96f93a-f365-4223-b347-5827df1171f0" providerId="ADAL" clId="{8AE61034-7D3B-4A64-9006-148695C48286}" dt="2022-04-27T18:34:22.829" v="146" actId="20577"/>
        <pc:sldMkLst>
          <pc:docMk/>
          <pc:sldMk cId="2707283700" sldId="267"/>
        </pc:sldMkLst>
        <pc:spChg chg="mod">
          <ac:chgData name="Rodrigo Hirayama" userId="fc96f93a-f365-4223-b347-5827df1171f0" providerId="ADAL" clId="{8AE61034-7D3B-4A64-9006-148695C48286}" dt="2022-04-27T18:33:02.212" v="35" actId="20577"/>
          <ac:spMkLst>
            <pc:docMk/>
            <pc:sldMk cId="2707283700" sldId="267"/>
            <ac:spMk id="2" creationId="{D6421721-991E-4678-8380-0A5B7C813773}"/>
          </ac:spMkLst>
        </pc:spChg>
        <pc:spChg chg="mod">
          <ac:chgData name="Rodrigo Hirayama" userId="fc96f93a-f365-4223-b347-5827df1171f0" providerId="ADAL" clId="{8AE61034-7D3B-4A64-9006-148695C48286}" dt="2022-04-27T18:34:22.829" v="146" actId="20577"/>
          <ac:spMkLst>
            <pc:docMk/>
            <pc:sldMk cId="2707283700" sldId="267"/>
            <ac:spMk id="3" creationId="{FB007FD5-858A-4A26-94D6-D7C29140A23F}"/>
          </ac:spMkLst>
        </pc:spChg>
      </pc:sldChg>
      <pc:sldChg chg="addSp delSp modSp new mod modNotesTx">
        <pc:chgData name="Rodrigo Hirayama" userId="fc96f93a-f365-4223-b347-5827df1171f0" providerId="ADAL" clId="{8AE61034-7D3B-4A64-9006-148695C48286}" dt="2022-04-27T19:34:13.373" v="1449" actId="20577"/>
        <pc:sldMkLst>
          <pc:docMk/>
          <pc:sldMk cId="3513390212" sldId="268"/>
        </pc:sldMkLst>
        <pc:spChg chg="mod">
          <ac:chgData name="Rodrigo Hirayama" userId="fc96f93a-f365-4223-b347-5827df1171f0" providerId="ADAL" clId="{8AE61034-7D3B-4A64-9006-148695C48286}" dt="2022-04-27T19:32:31.043" v="1306"/>
          <ac:spMkLst>
            <pc:docMk/>
            <pc:sldMk cId="3513390212" sldId="268"/>
            <ac:spMk id="2" creationId="{BDEE51FA-09A5-4771-A248-D10EBDB3543D}"/>
          </ac:spMkLst>
        </pc:spChg>
        <pc:spChg chg="del">
          <ac:chgData name="Rodrigo Hirayama" userId="fc96f93a-f365-4223-b347-5827df1171f0" providerId="ADAL" clId="{8AE61034-7D3B-4A64-9006-148695C48286}" dt="2022-04-27T19:32:12.568" v="1302"/>
          <ac:spMkLst>
            <pc:docMk/>
            <pc:sldMk cId="3513390212" sldId="268"/>
            <ac:spMk id="3" creationId="{F9B36DEE-DC56-4F59-82A4-F21CC2569694}"/>
          </ac:spMkLst>
        </pc:spChg>
        <pc:spChg chg="add mod">
          <ac:chgData name="Rodrigo Hirayama" userId="fc96f93a-f365-4223-b347-5827df1171f0" providerId="ADAL" clId="{8AE61034-7D3B-4A64-9006-148695C48286}" dt="2022-04-27T19:34:13.373" v="1449" actId="20577"/>
          <ac:spMkLst>
            <pc:docMk/>
            <pc:sldMk cId="3513390212" sldId="268"/>
            <ac:spMk id="4" creationId="{630332FA-FAC2-40F5-8B3C-E06197508371}"/>
          </ac:spMkLst>
        </pc:spChg>
        <pc:picChg chg="add mod">
          <ac:chgData name="Rodrigo Hirayama" userId="fc96f93a-f365-4223-b347-5827df1171f0" providerId="ADAL" clId="{8AE61034-7D3B-4A64-9006-148695C48286}" dt="2022-04-27T19:32:46.002" v="1312" actId="14100"/>
          <ac:picMkLst>
            <pc:docMk/>
            <pc:sldMk cId="3513390212" sldId="268"/>
            <ac:picMk id="2050" creationId="{EC27D37A-E113-42DE-9D70-24FEC32518CD}"/>
          </ac:picMkLst>
        </pc:picChg>
      </pc:sldChg>
      <pc:sldMasterChg chg="modSldLayout">
        <pc:chgData name="Rodrigo Hirayama" userId="fc96f93a-f365-4223-b347-5827df1171f0" providerId="ADAL" clId="{8AE61034-7D3B-4A64-9006-148695C48286}" dt="2022-04-27T18:32:14.913" v="2"/>
        <pc:sldMasterMkLst>
          <pc:docMk/>
          <pc:sldMasterMk cId="1762284639" sldId="2147483648"/>
        </pc:sldMasterMkLst>
        <pc:sldLayoutChg chg="addSp modSp">
          <pc:chgData name="Rodrigo Hirayama" userId="fc96f93a-f365-4223-b347-5827df1171f0" providerId="ADAL" clId="{8AE61034-7D3B-4A64-9006-148695C48286}" dt="2022-04-27T18:32:14.913" v="2"/>
          <pc:sldLayoutMkLst>
            <pc:docMk/>
            <pc:sldMasterMk cId="1762284639" sldId="2147483648"/>
            <pc:sldLayoutMk cId="3241478740" sldId="2147483649"/>
          </pc:sldLayoutMkLst>
          <pc:picChg chg="add mod">
            <ac:chgData name="Rodrigo Hirayama" userId="fc96f93a-f365-4223-b347-5827df1171f0" providerId="ADAL" clId="{8AE61034-7D3B-4A64-9006-148695C48286}" dt="2022-04-27T18:32:14.913" v="2"/>
            <ac:picMkLst>
              <pc:docMk/>
              <pc:sldMasterMk cId="1762284639" sldId="2147483648"/>
              <pc:sldLayoutMk cId="3241478740" sldId="2147483649"/>
              <ac:picMk id="7" creationId="{8B1103F0-811F-43EB-8EE4-B664D2EB2B32}"/>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D8898-3B32-4B5F-AADC-47660B3ADA81}" type="datetimeFigureOut">
              <a:rPr lang="en-US" smtClean="0"/>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B8701-901B-4036-A8D4-CB7710D4AD50}" type="slidenum">
              <a:rPr lang="en-US" smtClean="0"/>
              <a:t>‹#›</a:t>
            </a:fld>
            <a:endParaRPr lang="en-US"/>
          </a:p>
        </p:txBody>
      </p:sp>
    </p:spTree>
    <p:extLst>
      <p:ext uri="{BB962C8B-B14F-4D97-AF65-F5344CB8AC3E}">
        <p14:creationId xmlns:p14="http://schemas.microsoft.com/office/powerpoint/2010/main" val="2591587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pt.wikipedia.org/wiki/Aeroporto_Internacional_de_Seattle-Tacoma" TargetMode="External"/><Relationship Id="rId13" Type="http://schemas.openxmlformats.org/officeDocument/2006/relationships/hyperlink" Target="https://pt.wikipedia.org/wiki/S%C3%A3o_Francisco_(Calif%C3%B3rnia)" TargetMode="External"/><Relationship Id="rId18" Type="http://schemas.openxmlformats.org/officeDocument/2006/relationships/hyperlink" Target="https://pt.wikipedia.org/wiki/Eixos_de_controle_de_aeronave" TargetMode="External"/><Relationship Id="rId3" Type="http://schemas.openxmlformats.org/officeDocument/2006/relationships/hyperlink" Target="https://pt.wikipedia.org/wiki/Alaska_Airlines" TargetMode="External"/><Relationship Id="rId7" Type="http://schemas.openxmlformats.org/officeDocument/2006/relationships/hyperlink" Target="https://pt.wikipedia.org/wiki/M%C3%A9xico" TargetMode="External"/><Relationship Id="rId12" Type="http://schemas.openxmlformats.org/officeDocument/2006/relationships/hyperlink" Target="https://pt.wikipedia.org/wiki/Aeroporto_Internacional_de_S%C3%A3o_Francisco" TargetMode="External"/><Relationship Id="rId17" Type="http://schemas.openxmlformats.org/officeDocument/2006/relationships/hyperlink" Target="https://pt.wikipedia.org/wiki/Ilha_Anacapa" TargetMode="External"/><Relationship Id="rId2" Type="http://schemas.openxmlformats.org/officeDocument/2006/relationships/slide" Target="../slides/slide3.xml"/><Relationship Id="rId16" Type="http://schemas.openxmlformats.org/officeDocument/2006/relationships/hyperlink" Target="https://pt.wikipedia.org/wiki/Oceano_Pac%C3%ADfico" TargetMode="External"/><Relationship Id="rId1" Type="http://schemas.openxmlformats.org/officeDocument/2006/relationships/notesMaster" Target="../notesMasters/notesMaster1.xml"/><Relationship Id="rId6" Type="http://schemas.openxmlformats.org/officeDocument/2006/relationships/hyperlink" Target="https://pt.wikipedia.org/wiki/Jalisco" TargetMode="External"/><Relationship Id="rId11" Type="http://schemas.openxmlformats.org/officeDocument/2006/relationships/hyperlink" Target="https://pt.wikipedia.org/wiki/Estados_Unidos" TargetMode="External"/><Relationship Id="rId5" Type="http://schemas.openxmlformats.org/officeDocument/2006/relationships/hyperlink" Target="https://pt.wikipedia.org/wiki/Puerto_Vallarta" TargetMode="External"/><Relationship Id="rId15" Type="http://schemas.openxmlformats.org/officeDocument/2006/relationships/hyperlink" Target="https://pt.wikipedia.org/wiki/McDonnell_Douglas_MD-80" TargetMode="External"/><Relationship Id="rId10" Type="http://schemas.openxmlformats.org/officeDocument/2006/relationships/hyperlink" Target="https://pt.wikipedia.org/wiki/Washington_(estado)" TargetMode="External"/><Relationship Id="rId4" Type="http://schemas.openxmlformats.org/officeDocument/2006/relationships/hyperlink" Target="https://pt.wikipedia.org/wiki/Aeroporto_Internacional_Licenciado_Gustavo_D%C3%ADaz_Ordaz" TargetMode="External"/><Relationship Id="rId9" Type="http://schemas.openxmlformats.org/officeDocument/2006/relationships/hyperlink" Target="https://pt.wikipedia.org/wiki/Seattle" TargetMode="External"/><Relationship Id="rId14" Type="http://schemas.openxmlformats.org/officeDocument/2006/relationships/hyperlink" Target="https://pt.wikipedia.org/wiki/Calif%C3%B3rnia"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pt.wikipedia.org/wiki/Aeroporto_Internacional_de_Los_Angeles" TargetMode="External"/><Relationship Id="rId3" Type="http://schemas.openxmlformats.org/officeDocument/2006/relationships/hyperlink" Target="https://pt.wikipedia.org/wiki/Aeroporto_Internacional_Licenciado_Gustavo_D%C3%ADaz_Ordaz" TargetMode="External"/><Relationship Id="rId7" Type="http://schemas.openxmlformats.org/officeDocument/2006/relationships/hyperlink" Target="https://pt.wikipedia.org/wiki/Tempo_Universal_Coordenado"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pt.wikipedia.org/wiki/UTC%E2%88%923" TargetMode="External"/><Relationship Id="rId11" Type="http://schemas.openxmlformats.org/officeDocument/2006/relationships/hyperlink" Target="https://pt.wikipedia.org/wiki/Voo_Alaska_Airlines_261#cite_note-:1-8" TargetMode="External"/><Relationship Id="rId5" Type="http://schemas.openxmlformats.org/officeDocument/2006/relationships/hyperlink" Target="https://pt.wikipedia.org/wiki/UTC%E2%88%926" TargetMode="External"/><Relationship Id="rId10" Type="http://schemas.openxmlformats.org/officeDocument/2006/relationships/hyperlink" Target="https://pt.wikipedia.org/wiki/Profundor" TargetMode="External"/><Relationship Id="rId4" Type="http://schemas.openxmlformats.org/officeDocument/2006/relationships/hyperlink" Target="https://pt.wikipedia.org/wiki/Puerto_Vallarta" TargetMode="External"/><Relationship Id="rId9" Type="http://schemas.openxmlformats.org/officeDocument/2006/relationships/hyperlink" Target="https://pt.wikipedia.org/wiki/Manete_de_empuxo"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t.wikipedia.org/wiki/Voo_Alaska_Airlines_261#cite_note-:1-8"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pt.wikipedia.org/wiki/Voo_Alaska_Airlines_261#cite_note-19"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t.wikipedia.org/wiki/Caixa_negra" TargetMode="External"/><Relationship Id="rId7" Type="http://schemas.openxmlformats.org/officeDocument/2006/relationships/hyperlink" Target="https://pt.wikipedia.org/wiki/Ilha_Anacapa"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pt.wikipedia.org/wiki/Voo_Alaska_Airlines_261#cite_note-:5-21" TargetMode="External"/><Relationship Id="rId5" Type="http://schemas.openxmlformats.org/officeDocument/2006/relationships/hyperlink" Target="https://pt.wikipedia.org/wiki/Voo_Alaska_Airlines_261#cite_note-20" TargetMode="External"/><Relationship Id="rId4" Type="http://schemas.openxmlformats.org/officeDocument/2006/relationships/hyperlink" Target="https://pt.wikipedia.org/wiki/Voo_Alaska_Airlines_261#cite_note-:1-8"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t.wikipedia.org/wiki/Aeroporto_Internacional_de_S%C3%A3o_Francisco"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pt.wikipedia.org/wiki/Voo_Alaska_Airlines_261#cite_note-:1-8"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t.wikipedia.org/wiki/Administra%C3%A7%C3%A3o_Federal_de_Avia%C3%A7%C3%A3o" TargetMode="External"/><Relationship Id="rId7" Type="http://schemas.openxmlformats.org/officeDocument/2006/relationships/hyperlink" Target="https://pt.wikipedia.org/wiki/Voo_Alaska_Airlines_261#cite_note-29"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pt.wikipedia.org/wiki/Voo_Alaska_Airlines_261#cite_note-:6-28" TargetMode="External"/><Relationship Id="rId5" Type="http://schemas.openxmlformats.org/officeDocument/2006/relationships/hyperlink" Target="https://pt.wikipedia.org/wiki/Oakland_(Calif%C3%B3rnia)" TargetMode="External"/><Relationship Id="rId4" Type="http://schemas.openxmlformats.org/officeDocument/2006/relationships/hyperlink" Target="https://pt.wikipedia.org/wiki/Voo_Alaska_Airlines_261#cite_note-:1-8"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t.wikipedia.org/wiki/Voo_Alaska_Airlines_261#cite_note-:1-8"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pt.wikipedia.org/wiki/Voo_Alaska_Airlines_261#cite_note-27" TargetMode="External"/><Relationship Id="rId4" Type="http://schemas.openxmlformats.org/officeDocument/2006/relationships/hyperlink" Target="https://pt.wikipedia.org/wiki/NASA"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t.wikipedia.org/wiki/Voo_Alaska_Airlines_261#cite_note-:1-8"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pt.wikipedia.org/wiki/Voo_Alaska_Airlines_261#cite_note-35" TargetMode="External"/><Relationship Id="rId3" Type="http://schemas.openxmlformats.org/officeDocument/2006/relationships/hyperlink" Target="https://pt.wikipedia.org/wiki/Santa_B%C3%A1rbara_(Calif%C3%B3rnia)" TargetMode="External"/><Relationship Id="rId7" Type="http://schemas.openxmlformats.org/officeDocument/2006/relationships/hyperlink" Target="https://pt.wikipedia.org/wiki/Voo_Alaska_Airlines_261#cite_note-34"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pt.wikipedia.org/wiki/Voo_Alaska_Airlines_261#cite_note-33" TargetMode="External"/><Relationship Id="rId11" Type="http://schemas.openxmlformats.org/officeDocument/2006/relationships/hyperlink" Target="https://pt.wikipedia.org/wiki/Voo_Alaska_Airlines_261#cite_note-:2-13" TargetMode="External"/><Relationship Id="rId5" Type="http://schemas.openxmlformats.org/officeDocument/2006/relationships/hyperlink" Target="https://pt.wikipedia.org/wiki/Voo_Alaska_Airlines_261#cite_note-32" TargetMode="External"/><Relationship Id="rId10" Type="http://schemas.openxmlformats.org/officeDocument/2006/relationships/hyperlink" Target="https://pt.wikipedia.org/wiki/Seattle_Post-Intelligencer" TargetMode="External"/><Relationship Id="rId4" Type="http://schemas.openxmlformats.org/officeDocument/2006/relationships/hyperlink" Target="https://pt.wikipedia.org/wiki/Voo_Alaska_Airlines_261#cite_note-31" TargetMode="External"/><Relationship Id="rId9" Type="http://schemas.openxmlformats.org/officeDocument/2006/relationships/hyperlink" Target="https://pt.wikipedia.org/wiki/Voo_Alaska_Airlines_261#cite_note-3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kern="1200" dirty="0">
                <a:solidFill>
                  <a:schemeClr val="tx1"/>
                </a:solidFill>
                <a:effectLst/>
                <a:latin typeface="+mn-lt"/>
                <a:ea typeface="+mn-ea"/>
                <a:cs typeface="+mn-cs"/>
              </a:rPr>
              <a:t>O voo 261 da </a:t>
            </a:r>
            <a:r>
              <a:rPr lang="pt-BR" sz="1200" b="1" i="0" u="sng" strike="noStrike" kern="1200" dirty="0">
                <a:solidFill>
                  <a:schemeClr val="tx1"/>
                </a:solidFill>
                <a:effectLst/>
                <a:latin typeface="+mn-lt"/>
                <a:ea typeface="+mn-ea"/>
                <a:cs typeface="+mn-cs"/>
                <a:hlinkClick r:id="rId3"/>
              </a:rPr>
              <a:t>Alaska Airlines</a:t>
            </a:r>
            <a:r>
              <a:rPr lang="pt-BR" sz="1200" b="0" i="0" kern="1200" dirty="0">
                <a:solidFill>
                  <a:schemeClr val="tx1"/>
                </a:solidFill>
                <a:effectLst/>
                <a:latin typeface="+mn-lt"/>
                <a:ea typeface="+mn-ea"/>
                <a:cs typeface="+mn-cs"/>
              </a:rPr>
              <a:t> foi uma rota internacional regular de passageiros do </a:t>
            </a:r>
            <a:r>
              <a:rPr lang="pt-BR" sz="1200" b="0" i="0" u="sng" strike="noStrike" kern="1200" dirty="0">
                <a:solidFill>
                  <a:schemeClr val="tx1"/>
                </a:solidFill>
                <a:effectLst/>
                <a:latin typeface="+mn-lt"/>
                <a:ea typeface="+mn-ea"/>
                <a:cs typeface="+mn-cs"/>
                <a:hlinkClick r:id="rId4"/>
              </a:rPr>
              <a:t>Aeroporto Internacional Licenciado Gustavo Díaz </a:t>
            </a:r>
            <a:r>
              <a:rPr lang="pt-BR" sz="1200" b="0" i="0" u="sng" strike="noStrike" kern="1200" dirty="0" err="1">
                <a:solidFill>
                  <a:schemeClr val="tx1"/>
                </a:solidFill>
                <a:effectLst/>
                <a:latin typeface="+mn-lt"/>
                <a:ea typeface="+mn-ea"/>
                <a:cs typeface="+mn-cs"/>
                <a:hlinkClick r:id="rId4"/>
              </a:rPr>
              <a:t>Ordaz</a:t>
            </a:r>
            <a:r>
              <a:rPr lang="pt-BR" sz="1200" b="0" i="0" kern="1200" dirty="0">
                <a:solidFill>
                  <a:schemeClr val="tx1"/>
                </a:solidFill>
                <a:effectLst/>
                <a:latin typeface="+mn-lt"/>
                <a:ea typeface="+mn-ea"/>
                <a:cs typeface="+mn-cs"/>
              </a:rPr>
              <a:t> em </a:t>
            </a:r>
            <a:r>
              <a:rPr lang="pt-BR" sz="1200" b="0" i="0" u="sng" strike="noStrike" kern="1200" dirty="0">
                <a:solidFill>
                  <a:schemeClr val="tx1"/>
                </a:solidFill>
                <a:effectLst/>
                <a:latin typeface="+mn-lt"/>
                <a:ea typeface="+mn-ea"/>
                <a:cs typeface="+mn-cs"/>
                <a:hlinkClick r:id="rId5"/>
              </a:rPr>
              <a:t>Puerto </a:t>
            </a:r>
            <a:r>
              <a:rPr lang="pt-BR" sz="1200" b="0" i="0" u="sng" strike="noStrike" kern="1200" dirty="0" err="1">
                <a:solidFill>
                  <a:schemeClr val="tx1"/>
                </a:solidFill>
                <a:effectLst/>
                <a:latin typeface="+mn-lt"/>
                <a:ea typeface="+mn-ea"/>
                <a:cs typeface="+mn-cs"/>
                <a:hlinkClick r:id="rId5"/>
              </a:rPr>
              <a:t>Vallarta</a:t>
            </a:r>
            <a:r>
              <a:rPr lang="pt-BR" sz="1200" b="0" i="0" kern="1200" dirty="0">
                <a:solidFill>
                  <a:schemeClr val="tx1"/>
                </a:solidFill>
                <a:effectLst/>
                <a:latin typeface="+mn-lt"/>
                <a:ea typeface="+mn-ea"/>
                <a:cs typeface="+mn-cs"/>
              </a:rPr>
              <a:t>, </a:t>
            </a:r>
            <a:r>
              <a:rPr lang="pt-BR" sz="1200" b="0" i="0" u="sng" strike="noStrike" kern="1200" dirty="0">
                <a:solidFill>
                  <a:schemeClr val="tx1"/>
                </a:solidFill>
                <a:effectLst/>
                <a:latin typeface="+mn-lt"/>
                <a:ea typeface="+mn-ea"/>
                <a:cs typeface="+mn-cs"/>
                <a:hlinkClick r:id="rId6"/>
              </a:rPr>
              <a:t>Jalisco</a:t>
            </a:r>
            <a:r>
              <a:rPr lang="pt-BR" sz="1200" b="0" i="0" kern="1200" dirty="0">
                <a:solidFill>
                  <a:schemeClr val="tx1"/>
                </a:solidFill>
                <a:effectLst/>
                <a:latin typeface="+mn-lt"/>
                <a:ea typeface="+mn-ea"/>
                <a:cs typeface="+mn-cs"/>
              </a:rPr>
              <a:t>, </a:t>
            </a:r>
            <a:r>
              <a:rPr lang="pt-BR" sz="1200" b="0" i="0" u="sng" strike="noStrike" kern="1200" dirty="0">
                <a:solidFill>
                  <a:schemeClr val="tx1"/>
                </a:solidFill>
                <a:effectLst/>
                <a:latin typeface="+mn-lt"/>
                <a:ea typeface="+mn-ea"/>
                <a:cs typeface="+mn-cs"/>
                <a:hlinkClick r:id="rId7"/>
              </a:rPr>
              <a:t>México</a:t>
            </a:r>
            <a:r>
              <a:rPr lang="pt-BR" sz="1200" b="0" i="0" kern="1200" dirty="0">
                <a:solidFill>
                  <a:schemeClr val="tx1"/>
                </a:solidFill>
                <a:effectLst/>
                <a:latin typeface="+mn-lt"/>
                <a:ea typeface="+mn-ea"/>
                <a:cs typeface="+mn-cs"/>
              </a:rPr>
              <a:t>, para o </a:t>
            </a:r>
            <a:r>
              <a:rPr lang="pt-BR" sz="1200" b="0" i="0" u="sng" strike="noStrike" kern="1200" dirty="0">
                <a:solidFill>
                  <a:schemeClr val="tx1"/>
                </a:solidFill>
                <a:effectLst/>
                <a:latin typeface="+mn-lt"/>
                <a:ea typeface="+mn-ea"/>
                <a:cs typeface="+mn-cs"/>
                <a:hlinkClick r:id="rId8"/>
              </a:rPr>
              <a:t>Aeroporto Internacional de Seattle – Tacoma</a:t>
            </a:r>
            <a:r>
              <a:rPr lang="pt-BR" sz="1200" b="0" i="0" kern="1200" dirty="0">
                <a:solidFill>
                  <a:schemeClr val="tx1"/>
                </a:solidFill>
                <a:effectLst/>
                <a:latin typeface="+mn-lt"/>
                <a:ea typeface="+mn-ea"/>
                <a:cs typeface="+mn-cs"/>
              </a:rPr>
              <a:t> em </a:t>
            </a:r>
            <a:r>
              <a:rPr lang="pt-BR" sz="1200" b="0" i="0" u="sng" strike="noStrike" kern="1200" dirty="0">
                <a:solidFill>
                  <a:schemeClr val="tx1"/>
                </a:solidFill>
                <a:effectLst/>
                <a:latin typeface="+mn-lt"/>
                <a:ea typeface="+mn-ea"/>
                <a:cs typeface="+mn-cs"/>
                <a:hlinkClick r:id="rId9"/>
              </a:rPr>
              <a:t>Seattle</a:t>
            </a:r>
            <a:r>
              <a:rPr lang="pt-BR" sz="1200" b="0" i="0" kern="1200" dirty="0">
                <a:solidFill>
                  <a:schemeClr val="tx1"/>
                </a:solidFill>
                <a:effectLst/>
                <a:latin typeface="+mn-lt"/>
                <a:ea typeface="+mn-ea"/>
                <a:cs typeface="+mn-cs"/>
              </a:rPr>
              <a:t>, </a:t>
            </a:r>
            <a:r>
              <a:rPr lang="pt-BR" sz="1200" b="0" i="0" u="sng" strike="noStrike" kern="1200" dirty="0">
                <a:solidFill>
                  <a:schemeClr val="tx1"/>
                </a:solidFill>
                <a:effectLst/>
                <a:latin typeface="+mn-lt"/>
                <a:ea typeface="+mn-ea"/>
                <a:cs typeface="+mn-cs"/>
                <a:hlinkClick r:id="rId10"/>
              </a:rPr>
              <a:t>Washington</a:t>
            </a:r>
            <a:r>
              <a:rPr lang="pt-BR" sz="1200" b="0" i="0" kern="1200" dirty="0">
                <a:solidFill>
                  <a:schemeClr val="tx1"/>
                </a:solidFill>
                <a:effectLst/>
                <a:latin typeface="+mn-lt"/>
                <a:ea typeface="+mn-ea"/>
                <a:cs typeface="+mn-cs"/>
              </a:rPr>
              <a:t>, </a:t>
            </a:r>
            <a:r>
              <a:rPr lang="pt-BR" sz="1200" b="0" i="0" u="sng" strike="noStrike" kern="1200" dirty="0">
                <a:solidFill>
                  <a:schemeClr val="tx1"/>
                </a:solidFill>
                <a:effectLst/>
                <a:latin typeface="+mn-lt"/>
                <a:ea typeface="+mn-ea"/>
                <a:cs typeface="+mn-cs"/>
                <a:hlinkClick r:id="rId11"/>
              </a:rPr>
              <a:t>Estados Unidos</a:t>
            </a:r>
            <a:r>
              <a:rPr lang="pt-BR" sz="1200" b="0" i="0" kern="1200" dirty="0">
                <a:solidFill>
                  <a:schemeClr val="tx1"/>
                </a:solidFill>
                <a:effectLst/>
                <a:latin typeface="+mn-lt"/>
                <a:ea typeface="+mn-ea"/>
                <a:cs typeface="+mn-cs"/>
              </a:rPr>
              <a:t>, com uma escala intermediária no </a:t>
            </a:r>
            <a:r>
              <a:rPr lang="pt-BR" sz="1200" b="0" i="0" u="sng" strike="noStrike" kern="1200" dirty="0">
                <a:solidFill>
                  <a:schemeClr val="tx1"/>
                </a:solidFill>
                <a:effectLst/>
                <a:latin typeface="+mn-lt"/>
                <a:ea typeface="+mn-ea"/>
                <a:cs typeface="+mn-cs"/>
                <a:hlinkClick r:id="rId12"/>
              </a:rPr>
              <a:t>Aeroporto Internacional de San Francisco</a:t>
            </a:r>
            <a:r>
              <a:rPr lang="pt-BR" sz="1200" b="0" i="0" kern="1200" dirty="0">
                <a:solidFill>
                  <a:schemeClr val="tx1"/>
                </a:solidFill>
                <a:effectLst/>
                <a:latin typeface="+mn-lt"/>
                <a:ea typeface="+mn-ea"/>
                <a:cs typeface="+mn-cs"/>
              </a:rPr>
              <a:t> em </a:t>
            </a:r>
            <a:r>
              <a:rPr lang="pt-BR" sz="1200" b="0" i="0" u="sng" strike="noStrike" kern="1200" dirty="0">
                <a:solidFill>
                  <a:schemeClr val="tx1"/>
                </a:solidFill>
                <a:effectLst/>
                <a:latin typeface="+mn-lt"/>
                <a:ea typeface="+mn-ea"/>
                <a:cs typeface="+mn-cs"/>
                <a:hlinkClick r:id="rId13"/>
              </a:rPr>
              <a:t>San Francisco</a:t>
            </a:r>
            <a:r>
              <a:rPr lang="pt-BR" sz="1200" b="0" i="0" kern="1200" dirty="0">
                <a:solidFill>
                  <a:schemeClr val="tx1"/>
                </a:solidFill>
                <a:effectLst/>
                <a:latin typeface="+mn-lt"/>
                <a:ea typeface="+mn-ea"/>
                <a:cs typeface="+mn-cs"/>
              </a:rPr>
              <a:t>, </a:t>
            </a:r>
            <a:r>
              <a:rPr lang="pt-BR" sz="1200" b="0" i="0" u="sng" strike="noStrike" kern="1200" dirty="0">
                <a:solidFill>
                  <a:schemeClr val="tx1"/>
                </a:solidFill>
                <a:effectLst/>
                <a:latin typeface="+mn-lt"/>
                <a:ea typeface="+mn-ea"/>
                <a:cs typeface="+mn-cs"/>
                <a:hlinkClick r:id="rId14"/>
              </a:rPr>
              <a:t>Califórnia</a:t>
            </a:r>
            <a:r>
              <a:rPr lang="pt-BR" sz="1200" b="0" i="0" kern="1200" dirty="0">
                <a:solidFill>
                  <a:schemeClr val="tx1"/>
                </a:solidFill>
                <a:effectLst/>
                <a:latin typeface="+mn-lt"/>
                <a:ea typeface="+mn-ea"/>
                <a:cs typeface="+mn-cs"/>
              </a:rPr>
              <a:t>. Em 31 de janeiro de 2000, a aeronave que operava a rota, um </a:t>
            </a:r>
            <a:r>
              <a:rPr lang="pt-BR" sz="1200" b="0" i="0" u="sng" strike="noStrike" kern="1200" dirty="0" err="1">
                <a:solidFill>
                  <a:schemeClr val="tx1"/>
                </a:solidFill>
                <a:effectLst/>
                <a:latin typeface="+mn-lt"/>
                <a:ea typeface="+mn-ea"/>
                <a:cs typeface="+mn-cs"/>
                <a:hlinkClick r:id="rId15"/>
              </a:rPr>
              <a:t>McDonnell</a:t>
            </a:r>
            <a:r>
              <a:rPr lang="pt-BR" sz="1200" b="0" i="0" u="sng" strike="noStrike" kern="1200" dirty="0">
                <a:solidFill>
                  <a:schemeClr val="tx1"/>
                </a:solidFill>
                <a:effectLst/>
                <a:latin typeface="+mn-lt"/>
                <a:ea typeface="+mn-ea"/>
                <a:cs typeface="+mn-cs"/>
                <a:hlinkClick r:id="rId15"/>
              </a:rPr>
              <a:t> Douglas MD-83</a:t>
            </a:r>
            <a:r>
              <a:rPr lang="pt-BR" sz="1200" b="0" i="0" kern="1200" dirty="0">
                <a:solidFill>
                  <a:schemeClr val="tx1"/>
                </a:solidFill>
                <a:effectLst/>
                <a:latin typeface="+mn-lt"/>
                <a:ea typeface="+mn-ea"/>
                <a:cs typeface="+mn-cs"/>
              </a:rPr>
              <a:t>, caiu no </a:t>
            </a:r>
            <a:r>
              <a:rPr lang="pt-BR" sz="1200" b="0" i="0" u="sng" strike="noStrike" kern="1200" dirty="0">
                <a:solidFill>
                  <a:schemeClr val="tx1"/>
                </a:solidFill>
                <a:effectLst/>
                <a:latin typeface="+mn-lt"/>
                <a:ea typeface="+mn-ea"/>
                <a:cs typeface="+mn-cs"/>
                <a:hlinkClick r:id="rId16"/>
              </a:rPr>
              <a:t>Oceano Pacífico</a:t>
            </a:r>
            <a:r>
              <a:rPr lang="pt-BR" sz="1200" b="0" i="0" kern="1200" dirty="0">
                <a:solidFill>
                  <a:schemeClr val="tx1"/>
                </a:solidFill>
                <a:effectLst/>
                <a:latin typeface="+mn-lt"/>
                <a:ea typeface="+mn-ea"/>
                <a:cs typeface="+mn-cs"/>
              </a:rPr>
              <a:t> a cerca de 2,7 milhas (4,3 km; 2,3 milhas náuticas) ao norte da </a:t>
            </a:r>
            <a:r>
              <a:rPr lang="pt-BR" sz="1200" b="0" i="0" u="sng" strike="noStrike" kern="1200" dirty="0">
                <a:solidFill>
                  <a:schemeClr val="tx1"/>
                </a:solidFill>
                <a:effectLst/>
                <a:latin typeface="+mn-lt"/>
                <a:ea typeface="+mn-ea"/>
                <a:cs typeface="+mn-cs"/>
                <a:hlinkClick r:id="rId17"/>
              </a:rPr>
              <a:t>Ilha de </a:t>
            </a:r>
            <a:r>
              <a:rPr lang="pt-BR" sz="1200" b="0" i="0" u="sng" strike="noStrike" kern="1200" dirty="0" err="1">
                <a:solidFill>
                  <a:schemeClr val="tx1"/>
                </a:solidFill>
                <a:effectLst/>
                <a:latin typeface="+mn-lt"/>
                <a:ea typeface="+mn-ea"/>
                <a:cs typeface="+mn-cs"/>
                <a:hlinkClick r:id="rId17"/>
              </a:rPr>
              <a:t>Anacapa</a:t>
            </a:r>
            <a:r>
              <a:rPr lang="pt-BR" sz="1200" b="0" i="0" kern="1200" dirty="0">
                <a:solidFill>
                  <a:schemeClr val="tx1"/>
                </a:solidFill>
                <a:effectLst/>
                <a:latin typeface="+mn-lt"/>
                <a:ea typeface="+mn-ea"/>
                <a:cs typeface="+mn-cs"/>
              </a:rPr>
              <a:t>, Califórnia, após uma perda catastrófica do </a:t>
            </a:r>
            <a:r>
              <a:rPr lang="pt-BR" sz="1200" b="0" i="0" u="sng" strike="noStrike" kern="1200" dirty="0" err="1">
                <a:solidFill>
                  <a:schemeClr val="tx1"/>
                </a:solidFill>
                <a:effectLst/>
                <a:latin typeface="+mn-lt"/>
                <a:ea typeface="+mn-ea"/>
                <a:cs typeface="+mn-cs"/>
                <a:hlinkClick r:id="rId18"/>
              </a:rPr>
              <a:t>pitch</a:t>
            </a:r>
            <a:r>
              <a:rPr lang="pt-BR" sz="1200" b="0" i="0" kern="1200" dirty="0">
                <a:solidFill>
                  <a:schemeClr val="tx1"/>
                </a:solidFill>
                <a:effectLst/>
                <a:latin typeface="+mn-lt"/>
                <a:ea typeface="+mn-ea"/>
                <a:cs typeface="+mn-cs"/>
              </a:rPr>
              <a:t>. Todas as 88 pessoas que estavam a bordo do avião morreram no acidente (dois pilotos, três tripulantes de cabine e 83 passageiros) e a aeronave ficou totalmente destruída. Foi, na época, o acidente mais grave envolvendo um MD-83. </a:t>
            </a:r>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3</a:t>
            </a:fld>
            <a:endParaRPr lang="en-US"/>
          </a:p>
        </p:txBody>
      </p:sp>
    </p:spTree>
    <p:extLst>
      <p:ext uri="{BB962C8B-B14F-4D97-AF65-F5344CB8AC3E}">
        <p14:creationId xmlns:p14="http://schemas.microsoft.com/office/powerpoint/2010/main" val="1988966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0" i="0" kern="1200" dirty="0">
                <a:solidFill>
                  <a:schemeClr val="tx1"/>
                </a:solidFill>
                <a:effectLst/>
                <a:latin typeface="+mn-lt"/>
                <a:ea typeface="+mn-ea"/>
                <a:cs typeface="+mn-cs"/>
              </a:rPr>
              <a:t>O voo 261 da Alaska Airlines partiu do </a:t>
            </a:r>
            <a:r>
              <a:rPr lang="pt-BR" sz="1200" b="0" i="0" u="sng" strike="noStrike" kern="1200" dirty="0">
                <a:solidFill>
                  <a:schemeClr val="tx1"/>
                </a:solidFill>
                <a:effectLst/>
                <a:latin typeface="+mn-lt"/>
                <a:ea typeface="+mn-ea"/>
                <a:cs typeface="+mn-cs"/>
                <a:hlinkClick r:id="rId3"/>
              </a:rPr>
              <a:t>Aeroporto Internacional Licenciado Gustavo Díaz </a:t>
            </a:r>
            <a:r>
              <a:rPr lang="pt-BR" sz="1200" b="0" i="0" u="sng" strike="noStrike" kern="1200" dirty="0" err="1">
                <a:solidFill>
                  <a:schemeClr val="tx1"/>
                </a:solidFill>
                <a:effectLst/>
                <a:latin typeface="+mn-lt"/>
                <a:ea typeface="+mn-ea"/>
                <a:cs typeface="+mn-cs"/>
                <a:hlinkClick r:id="rId3"/>
              </a:rPr>
              <a:t>Ordaz</a:t>
            </a:r>
            <a:r>
              <a:rPr lang="pt-BR" sz="1200" b="0" i="0" kern="1200" dirty="0">
                <a:solidFill>
                  <a:schemeClr val="tx1"/>
                </a:solidFill>
                <a:effectLst/>
                <a:latin typeface="+mn-lt"/>
                <a:ea typeface="+mn-ea"/>
                <a:cs typeface="+mn-cs"/>
              </a:rPr>
              <a:t> de </a:t>
            </a:r>
            <a:r>
              <a:rPr lang="pt-BR" sz="1200" b="0" i="0" u="sng" strike="noStrike" kern="1200" dirty="0">
                <a:solidFill>
                  <a:schemeClr val="tx1"/>
                </a:solidFill>
                <a:effectLst/>
                <a:latin typeface="+mn-lt"/>
                <a:ea typeface="+mn-ea"/>
                <a:cs typeface="+mn-cs"/>
                <a:hlinkClick r:id="rId4"/>
              </a:rPr>
              <a:t>Puerto </a:t>
            </a:r>
            <a:r>
              <a:rPr lang="pt-BR" sz="1200" b="0" i="0" u="sng" strike="noStrike" kern="1200" dirty="0" err="1">
                <a:solidFill>
                  <a:schemeClr val="tx1"/>
                </a:solidFill>
                <a:effectLst/>
                <a:latin typeface="+mn-lt"/>
                <a:ea typeface="+mn-ea"/>
                <a:cs typeface="+mn-cs"/>
                <a:hlinkClick r:id="rId4"/>
              </a:rPr>
              <a:t>Vallarta</a:t>
            </a:r>
            <a:r>
              <a:rPr lang="pt-BR" sz="1200" b="0" i="0" kern="1200" dirty="0">
                <a:solidFill>
                  <a:schemeClr val="tx1"/>
                </a:solidFill>
                <a:effectLst/>
                <a:latin typeface="+mn-lt"/>
                <a:ea typeface="+mn-ea"/>
                <a:cs typeface="+mn-cs"/>
              </a:rPr>
              <a:t> às 13:37 </a:t>
            </a:r>
            <a:r>
              <a:rPr lang="pt-BR" sz="1200" b="0" i="0" u="sng" strike="noStrike" kern="1200" dirty="0">
                <a:solidFill>
                  <a:schemeClr val="tx1"/>
                </a:solidFill>
                <a:effectLst/>
                <a:latin typeface="+mn-lt"/>
                <a:ea typeface="+mn-ea"/>
                <a:cs typeface="+mn-cs"/>
                <a:hlinkClick r:id="rId5"/>
              </a:rPr>
              <a:t>PST</a:t>
            </a:r>
            <a:r>
              <a:rPr lang="pt-BR" sz="1200" b="0" i="0" kern="1200" dirty="0">
                <a:solidFill>
                  <a:schemeClr val="tx1"/>
                </a:solidFill>
                <a:effectLst/>
                <a:latin typeface="+mn-lt"/>
                <a:ea typeface="+mn-ea"/>
                <a:cs typeface="+mn-cs"/>
              </a:rPr>
              <a:t> (18:37 </a:t>
            </a:r>
            <a:r>
              <a:rPr lang="pt-BR" sz="1200" b="0" i="0" u="sng" strike="noStrike" kern="1200" dirty="0">
                <a:solidFill>
                  <a:schemeClr val="tx1"/>
                </a:solidFill>
                <a:effectLst/>
                <a:latin typeface="+mn-lt"/>
                <a:ea typeface="+mn-ea"/>
                <a:cs typeface="+mn-cs"/>
                <a:hlinkClick r:id="rId6"/>
              </a:rPr>
              <a:t>UTC-3</a:t>
            </a:r>
            <a:r>
              <a:rPr lang="pt-BR" sz="1200" b="0" i="0" kern="1200" dirty="0">
                <a:solidFill>
                  <a:schemeClr val="tx1"/>
                </a:solidFill>
                <a:effectLst/>
                <a:latin typeface="+mn-lt"/>
                <a:ea typeface="+mn-ea"/>
                <a:cs typeface="+mn-cs"/>
              </a:rPr>
              <a:t>, 21:37 </a:t>
            </a:r>
            <a:r>
              <a:rPr lang="pt-BR" sz="1200" b="0" i="0" u="sng" strike="noStrike" kern="1200" dirty="0">
                <a:solidFill>
                  <a:schemeClr val="tx1"/>
                </a:solidFill>
                <a:effectLst/>
                <a:latin typeface="+mn-lt"/>
                <a:ea typeface="+mn-ea"/>
                <a:cs typeface="+mn-cs"/>
                <a:hlinkClick r:id="rId7"/>
              </a:rPr>
              <a:t>UTC</a:t>
            </a:r>
            <a:r>
              <a:rPr lang="pt-BR" sz="1200" b="0" i="0" kern="1200" dirty="0">
                <a:solidFill>
                  <a:schemeClr val="tx1"/>
                </a:solidFill>
                <a:effectLst/>
                <a:latin typeface="+mn-lt"/>
                <a:ea typeface="+mn-ea"/>
                <a:cs typeface="+mn-cs"/>
              </a:rPr>
              <a:t>) e subiu ao nível de voo programado 310 (31 000 pés ou 9 400 m). O avião estava programado para pousar no Aeroporto Internacional de São Francisco (SFO). Algum tempo antes das 15:49 (20:49 UTC-3, 23:49 UTC), a tripulação entrou em contato com as instalações de controle de manutenção e despacho da companhia aérea em </a:t>
            </a:r>
            <a:r>
              <a:rPr lang="pt-BR" sz="1200" b="0" i="0" kern="1200" dirty="0" err="1">
                <a:solidFill>
                  <a:schemeClr val="tx1"/>
                </a:solidFill>
                <a:effectLst/>
                <a:latin typeface="+mn-lt"/>
                <a:ea typeface="+mn-ea"/>
                <a:cs typeface="+mn-cs"/>
              </a:rPr>
              <a:t>SeaTac</a:t>
            </a:r>
            <a:r>
              <a:rPr lang="pt-BR" sz="1200" b="0" i="0" kern="1200" dirty="0">
                <a:solidFill>
                  <a:schemeClr val="tx1"/>
                </a:solidFill>
                <a:effectLst/>
                <a:latin typeface="+mn-lt"/>
                <a:ea typeface="+mn-ea"/>
                <a:cs typeface="+mn-cs"/>
              </a:rPr>
              <a:t>, Washington, em uma frequência de rádio da empresa compartilhada com as instalações de operação e manutenção do </a:t>
            </a:r>
            <a:r>
              <a:rPr lang="pt-BR" sz="1200" b="0" i="0" u="sng" strike="noStrike" kern="1200" dirty="0">
                <a:solidFill>
                  <a:schemeClr val="tx1"/>
                </a:solidFill>
                <a:effectLst/>
                <a:latin typeface="+mn-lt"/>
                <a:ea typeface="+mn-ea"/>
                <a:cs typeface="+mn-cs"/>
                <a:hlinkClick r:id="rId8"/>
              </a:rPr>
              <a:t>Aeroporto Internacional de Los Angeles (LAX)</a:t>
            </a:r>
            <a:r>
              <a:rPr lang="pt-BR" sz="1200" b="0" i="0" kern="1200" dirty="0">
                <a:solidFill>
                  <a:schemeClr val="tx1"/>
                </a:solidFill>
                <a:effectLst/>
                <a:latin typeface="+mn-lt"/>
                <a:ea typeface="+mn-ea"/>
                <a:cs typeface="+mn-cs"/>
              </a:rPr>
              <a:t>, para discutir sobre o estabilizador horizontal emperrado e um possível desvio para LAX. O estabilizador emperrado impediu a operação do sistema de compensação, que normalmente faria pequenos ajustes nas superfícies de controle de voo para manter o avião estável em rota. Em sua altitude e velocidade de cruzeiro, a posição do estabilizador emperrado exigia que os pilotos puxassem os </a:t>
            </a:r>
            <a:r>
              <a:rPr lang="pt-BR" sz="1200" b="0" i="0" u="sng" strike="noStrike" kern="1200" dirty="0">
                <a:solidFill>
                  <a:schemeClr val="tx1"/>
                </a:solidFill>
                <a:effectLst/>
                <a:latin typeface="+mn-lt"/>
                <a:ea typeface="+mn-ea"/>
                <a:cs typeface="+mn-cs"/>
                <a:hlinkClick r:id="rId9"/>
              </a:rPr>
              <a:t>manetes</a:t>
            </a:r>
            <a:r>
              <a:rPr lang="pt-BR" sz="1200" b="0" i="0" kern="1200" dirty="0">
                <a:solidFill>
                  <a:schemeClr val="tx1"/>
                </a:solidFill>
                <a:effectLst/>
                <a:latin typeface="+mn-lt"/>
                <a:ea typeface="+mn-ea"/>
                <a:cs typeface="+mn-cs"/>
              </a:rPr>
              <a:t> com cerca de 10 </a:t>
            </a:r>
            <a:r>
              <a:rPr lang="pt-BR" sz="1200" b="0" i="0" kern="1200" dirty="0" err="1">
                <a:solidFill>
                  <a:schemeClr val="tx1"/>
                </a:solidFill>
                <a:effectLst/>
                <a:latin typeface="+mn-lt"/>
                <a:ea typeface="+mn-ea"/>
                <a:cs typeface="+mn-cs"/>
              </a:rPr>
              <a:t>lb</a:t>
            </a:r>
            <a:r>
              <a:rPr lang="pt-BR" sz="1200" b="0" i="0" kern="1200" dirty="0">
                <a:solidFill>
                  <a:schemeClr val="tx1"/>
                </a:solidFill>
                <a:effectLst/>
                <a:latin typeface="+mn-lt"/>
                <a:ea typeface="+mn-ea"/>
                <a:cs typeface="+mn-cs"/>
              </a:rPr>
              <a:t> (44 N) de força para manter o nível. Nem a tripulação, nem a manutenção da empresa puderam determinar a causa do bloqueio. Tentativas repetidas de superar o bloqueio do </a:t>
            </a:r>
            <a:r>
              <a:rPr lang="pt-BR" sz="1200" b="0" i="0" u="sng" strike="noStrike" kern="1200" dirty="0" err="1">
                <a:solidFill>
                  <a:schemeClr val="tx1"/>
                </a:solidFill>
                <a:effectLst/>
                <a:latin typeface="+mn-lt"/>
                <a:ea typeface="+mn-ea"/>
                <a:cs typeface="+mn-cs"/>
                <a:hlinkClick r:id="rId10"/>
              </a:rPr>
              <a:t>profundor</a:t>
            </a:r>
            <a:r>
              <a:rPr lang="pt-BR" sz="1200" b="0" i="0" kern="1200" dirty="0">
                <a:solidFill>
                  <a:schemeClr val="tx1"/>
                </a:solidFill>
                <a:effectLst/>
                <a:latin typeface="+mn-lt"/>
                <a:ea typeface="+mn-ea"/>
                <a:cs typeface="+mn-cs"/>
              </a:rPr>
              <a:t> com os sistemas de guarnição principal e alternativo foram malsucedidas.</a:t>
            </a:r>
            <a:r>
              <a:rPr lang="pt-BR" sz="1200" b="0" i="0" u="sng" strike="noStrike" kern="1200" baseline="30000" dirty="0">
                <a:solidFill>
                  <a:schemeClr val="tx1"/>
                </a:solidFill>
                <a:effectLst/>
                <a:latin typeface="+mn-lt"/>
                <a:ea typeface="+mn-ea"/>
                <a:cs typeface="+mn-cs"/>
                <a:hlinkClick r:id="rId11"/>
              </a:rPr>
              <a:t>[8]</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Durante esse tempo, a tripulação de voo teve várias discussões com o despachante da empresa sobre se deveria desviar para LAX ou continuar conforme planejado para SFO. No final das contas, os pilotos optaram por desviar. Mais tarde, o NTSB descobriu que embora "a decisão da tripulação de voo de desviar o voo para Los Angeles  [...] tenha sido prudente e apropriada", "o pessoal de despacho da Alaska Airlines parece ter tentado influenciar a tripulação de voo a continuar para São Francisco  [ ...] em vez de desviar para Los Angeles ". As transcrições do gravador de voz da cabine (CVR) indicam que o despachante estava preocupado com o efeito no horário ("fluxo"), caso o </a:t>
            </a:r>
            <a:r>
              <a:rPr lang="pt-BR" sz="1200" b="0" i="0" kern="1200" dirty="0" err="1">
                <a:solidFill>
                  <a:schemeClr val="tx1"/>
                </a:solidFill>
                <a:effectLst/>
                <a:latin typeface="+mn-lt"/>
                <a:ea typeface="+mn-ea"/>
                <a:cs typeface="+mn-cs"/>
              </a:rPr>
              <a:t>vôo</a:t>
            </a:r>
            <a:r>
              <a:rPr lang="pt-BR" sz="1200" b="0" i="0" kern="1200" dirty="0">
                <a:solidFill>
                  <a:schemeClr val="tx1"/>
                </a:solidFill>
                <a:effectLst/>
                <a:latin typeface="+mn-lt"/>
                <a:ea typeface="+mn-ea"/>
                <a:cs typeface="+mn-cs"/>
              </a:rPr>
              <a:t> fosse desviado.</a:t>
            </a:r>
            <a:r>
              <a:rPr lang="pt-BR" sz="1200" b="0" i="0" u="sng" strike="noStrike" kern="1200" baseline="30000" dirty="0">
                <a:solidFill>
                  <a:schemeClr val="tx1"/>
                </a:solidFill>
                <a:effectLst/>
                <a:latin typeface="+mn-lt"/>
                <a:ea typeface="+mn-ea"/>
                <a:cs typeface="+mn-cs"/>
                <a:hlinkClick r:id="rId11"/>
              </a:rPr>
              <a:t>[8]</a:t>
            </a:r>
            <a:r>
              <a:rPr lang="pt-BR"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4</a:t>
            </a:fld>
            <a:endParaRPr lang="en-US"/>
          </a:p>
        </p:txBody>
      </p:sp>
    </p:spTree>
    <p:extLst>
      <p:ext uri="{BB962C8B-B14F-4D97-AF65-F5344CB8AC3E}">
        <p14:creationId xmlns:p14="http://schemas.microsoft.com/office/powerpoint/2010/main" val="2082261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1" i="0" kern="1200" dirty="0">
                <a:solidFill>
                  <a:schemeClr val="tx1"/>
                </a:solidFill>
                <a:effectLst/>
                <a:latin typeface="+mn-lt"/>
                <a:ea typeface="+mn-ea"/>
                <a:cs typeface="+mn-cs"/>
              </a:rPr>
              <a:t>Primeiro mergulho e recuperação</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Simulação do acidente feita pela NTSB </a:t>
            </a:r>
          </a:p>
          <a:p>
            <a:pPr rtl="0" fontAlgn="base"/>
            <a:r>
              <a:rPr lang="pt-BR" sz="1200" b="0" i="0" kern="1200" dirty="0">
                <a:solidFill>
                  <a:schemeClr val="tx1"/>
                </a:solidFill>
                <a:effectLst/>
                <a:latin typeface="+mn-lt"/>
                <a:ea typeface="+mn-ea"/>
                <a:cs typeface="+mn-cs"/>
              </a:rPr>
              <a:t>Às 16:09 (21:09 UTC-3, 00:09 UTC), a tripulação desbloqueou com sucesso o estabilizador horizontal com o sistema de compensação primário. Ao ser liberado, no entanto, ele rapidamente mudou para uma posição extrema de "nariz para baixo", forçando a aeronave a uma queda quase vertical. O avião caiu de cerca de 31 500 pés (9 600 m) para entre 23 000 e 24 000 pés (7 000 e 7 300 m) em cerca de 80 segundos. Ambos os pilotos lutaram juntos para recuperar o controle da aeronave, e apenas puxando com 130 a 140 </a:t>
            </a:r>
            <a:r>
              <a:rPr lang="pt-BR" sz="1200" b="0" i="0" kern="1200" dirty="0" err="1">
                <a:solidFill>
                  <a:schemeClr val="tx1"/>
                </a:solidFill>
                <a:effectLst/>
                <a:latin typeface="+mn-lt"/>
                <a:ea typeface="+mn-ea"/>
                <a:cs typeface="+mn-cs"/>
              </a:rPr>
              <a:t>lb</a:t>
            </a:r>
            <a:r>
              <a:rPr lang="pt-BR" sz="1200" b="0" i="0" kern="1200" dirty="0">
                <a:solidFill>
                  <a:schemeClr val="tx1"/>
                </a:solidFill>
                <a:effectLst/>
                <a:latin typeface="+mn-lt"/>
                <a:ea typeface="+mn-ea"/>
                <a:cs typeface="+mn-cs"/>
              </a:rPr>
              <a:t> (580 a 620 N) nos controles a tripulação de </a:t>
            </a:r>
            <a:r>
              <a:rPr lang="pt-BR" sz="1200" b="0" i="0" kern="1200" dirty="0" err="1">
                <a:solidFill>
                  <a:schemeClr val="tx1"/>
                </a:solidFill>
                <a:effectLst/>
                <a:latin typeface="+mn-lt"/>
                <a:ea typeface="+mn-ea"/>
                <a:cs typeface="+mn-cs"/>
              </a:rPr>
              <a:t>vôo</a:t>
            </a:r>
            <a:r>
              <a:rPr lang="pt-BR" sz="1200" b="0" i="0" kern="1200" dirty="0">
                <a:solidFill>
                  <a:schemeClr val="tx1"/>
                </a:solidFill>
                <a:effectLst/>
                <a:latin typeface="+mn-lt"/>
                <a:ea typeface="+mn-ea"/>
                <a:cs typeface="+mn-cs"/>
              </a:rPr>
              <a:t> interrompeu a descida de 6 000 pés / min (1 800 m / min) da aeronave e estabilize o MD-83 em aproximadamente 24 400 pés (7 400 m).</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O Alaska 261 informou o controle de tráfego aéreo (ATC) de LAX seus problemas de controle. Depois que a tripulação declarou sua intenção de pousar em LAX, o ATC perguntou se eles queriam prosseguir para uma altitude mais baixa em preparação para a aproximação. O capitão respondeu: "Preciso descer para cerca de dez, mudar minha configuração, ter certeza de que posso controlar o jato e gostaria de fazer isso aqui sobre a baía, se puder."</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Posteriormente, durante as audiências públicas do acidente, foi mencionado o pedido do piloto para não sobrevoar áreas povoadas.</a:t>
            </a:r>
            <a:r>
              <a:rPr lang="pt-BR" sz="1200" b="0" i="0" u="sng" strike="noStrike" kern="1200" baseline="30000" dirty="0">
                <a:solidFill>
                  <a:schemeClr val="tx1"/>
                </a:solidFill>
                <a:effectLst/>
                <a:latin typeface="+mn-lt"/>
                <a:ea typeface="+mn-ea"/>
                <a:cs typeface="+mn-cs"/>
                <a:hlinkClick r:id="rId4"/>
              </a:rPr>
              <a:t>[19]</a:t>
            </a:r>
            <a:r>
              <a:rPr lang="pt-BR" sz="1200" b="0" i="0" kern="1200" dirty="0">
                <a:solidFill>
                  <a:schemeClr val="tx1"/>
                </a:solidFill>
                <a:effectLst/>
                <a:latin typeface="+mn-lt"/>
                <a:ea typeface="+mn-ea"/>
                <a:cs typeface="+mn-cs"/>
              </a:rPr>
              <a:t> Durante esse tempo, a tripulação de voo considerou e rejeitou quaisquer outras tentativas de corrigir o ajuste de fuga. Eles desceram para uma altitude menor e começaram a configurar a aeronave para pousar em LAX.</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5</a:t>
            </a:fld>
            <a:endParaRPr lang="en-US"/>
          </a:p>
        </p:txBody>
      </p:sp>
    </p:spTree>
    <p:extLst>
      <p:ext uri="{BB962C8B-B14F-4D97-AF65-F5344CB8AC3E}">
        <p14:creationId xmlns:p14="http://schemas.microsoft.com/office/powerpoint/2010/main" val="2029501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1" i="0" kern="1200" dirty="0">
                <a:solidFill>
                  <a:schemeClr val="tx1"/>
                </a:solidFill>
                <a:effectLst/>
                <a:latin typeface="+mn-lt"/>
                <a:ea typeface="+mn-ea"/>
                <a:cs typeface="+mn-cs"/>
              </a:rPr>
              <a:t>Segundo mergulho e queda no Oceano Pacífico</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Vídeo da sequência de falha do macaco de parafuso do estabilizador horizontal </a:t>
            </a:r>
          </a:p>
          <a:p>
            <a:pPr rtl="0" fontAlgn="base"/>
            <a:r>
              <a:rPr lang="pt-BR" sz="1200" b="1" i="0" kern="1200" dirty="0">
                <a:solidFill>
                  <a:schemeClr val="tx1"/>
                </a:solidFill>
                <a:effectLst/>
                <a:latin typeface="+mn-lt"/>
                <a:ea typeface="+mn-ea"/>
                <a:cs typeface="+mn-cs"/>
              </a:rPr>
              <a:t>3:57</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Áudio antes do acidente (em inglês) </a:t>
            </a:r>
          </a:p>
          <a:p>
            <a:pPr rtl="0" fontAlgn="base"/>
            <a:r>
              <a:rPr lang="pt-BR" sz="1200" b="0" i="0" kern="1200" dirty="0">
                <a:solidFill>
                  <a:schemeClr val="tx1"/>
                </a:solidFill>
                <a:effectLst/>
                <a:latin typeface="+mn-lt"/>
                <a:ea typeface="+mn-ea"/>
                <a:cs typeface="+mn-cs"/>
              </a:rPr>
              <a:t>Começando às 16:19 (22:19 UTC-3, 00:19 UTC), o </a:t>
            </a:r>
            <a:r>
              <a:rPr lang="pt-BR" sz="1200" b="0" i="0" u="sng" strike="noStrike" kern="1200" dirty="0">
                <a:solidFill>
                  <a:schemeClr val="tx1"/>
                </a:solidFill>
                <a:effectLst/>
                <a:latin typeface="+mn-lt"/>
                <a:ea typeface="+mn-ea"/>
                <a:cs typeface="+mn-cs"/>
                <a:hlinkClick r:id="rId3"/>
              </a:rPr>
              <a:t>CVR</a:t>
            </a:r>
            <a:r>
              <a:rPr lang="pt-BR" sz="1200" b="0" i="0" kern="1200" dirty="0">
                <a:solidFill>
                  <a:schemeClr val="tx1"/>
                </a:solidFill>
                <a:effectLst/>
                <a:latin typeface="+mn-lt"/>
                <a:ea typeface="+mn-ea"/>
                <a:cs typeface="+mn-cs"/>
              </a:rPr>
              <a:t> gravou os sons de pelo menos quatro "batidas" distintas, seguidas 17 segundos depois por um "ruído extremamente alto", quando a montagem dos macacos sobrecarregados falhou completamente e os macacos se separaram da porca retentora segurando-o no lugar. Como resultado, o estabilizador horizontal falhou e a aeronave caiu rapidamente em um mergulho.</a:t>
            </a:r>
            <a:r>
              <a:rPr lang="pt-BR" sz="1200" b="0" i="0" u="sng" strike="noStrike" kern="1200" baseline="30000" dirty="0">
                <a:solidFill>
                  <a:schemeClr val="tx1"/>
                </a:solidFill>
                <a:effectLst/>
                <a:latin typeface="+mn-lt"/>
                <a:ea typeface="+mn-ea"/>
                <a:cs typeface="+mn-cs"/>
                <a:hlinkClick r:id="rId4"/>
              </a:rPr>
              <a:t>[8]</a:t>
            </a:r>
            <a:r>
              <a:rPr lang="pt-BR" sz="1200" b="0" i="0" kern="1200" dirty="0">
                <a:solidFill>
                  <a:schemeClr val="tx1"/>
                </a:solidFill>
                <a:effectLst/>
                <a:latin typeface="+mn-lt"/>
                <a:ea typeface="+mn-ea"/>
                <a:cs typeface="+mn-cs"/>
              </a:rPr>
              <a:t> O avião descontrolado virou de ponta-cabeça,</a:t>
            </a:r>
            <a:r>
              <a:rPr lang="pt-BR" sz="1200" b="0" i="0" u="sng" strike="noStrike" kern="1200" baseline="30000" dirty="0">
                <a:solidFill>
                  <a:schemeClr val="tx1"/>
                </a:solidFill>
                <a:effectLst/>
                <a:latin typeface="+mn-lt"/>
                <a:ea typeface="+mn-ea"/>
                <a:cs typeface="+mn-cs"/>
                <a:hlinkClick r:id="rId5"/>
              </a:rPr>
              <a:t>[20]</a:t>
            </a:r>
            <a:r>
              <a:rPr lang="pt-BR" sz="1200" b="0" i="0" kern="1200" dirty="0">
                <a:solidFill>
                  <a:schemeClr val="tx1"/>
                </a:solidFill>
                <a:effectLst/>
                <a:latin typeface="+mn-lt"/>
                <a:ea typeface="+mn-ea"/>
                <a:cs typeface="+mn-cs"/>
              </a:rPr>
              <a:t> e várias aeronaves nas proximidades foram alertadas pelo controle de tráfego aéreo do LAX para manter contato visual com o jato fora de controle. Essas aeronaves entraram em contato imediatamente com o controlador.</a:t>
            </a:r>
            <a:r>
              <a:rPr lang="pt-BR" sz="1200" b="0" i="0" u="sng" strike="noStrike" kern="1200" baseline="30000" dirty="0">
                <a:solidFill>
                  <a:schemeClr val="tx1"/>
                </a:solidFill>
                <a:effectLst/>
                <a:latin typeface="+mn-lt"/>
                <a:ea typeface="+mn-ea"/>
                <a:cs typeface="+mn-cs"/>
                <a:hlinkClick r:id="rId6"/>
              </a:rPr>
              <a:t>[21]</a:t>
            </a:r>
            <a:r>
              <a:rPr lang="pt-BR" sz="1200" b="0" i="0" kern="1200" dirty="0">
                <a:solidFill>
                  <a:schemeClr val="tx1"/>
                </a:solidFill>
                <a:effectLst/>
                <a:latin typeface="+mn-lt"/>
                <a:ea typeface="+mn-ea"/>
                <a:cs typeface="+mn-cs"/>
              </a:rPr>
              <a:t> Um piloto comunicou pelo rádio: "Esse avião acaba de começar a fazer um grande mergulho". Outro relatou: "Sim, senhor, ah, concordo. Ele está, uh, definitivamente com o nariz para baixo, uh, posição, descendo muito rapidamente." O controle de tráfego aéreo então tentou entrar em contato com o MD-83. A tripulação de um avião da </a:t>
            </a:r>
            <a:r>
              <a:rPr lang="pt-BR" sz="1200" b="0" i="0" kern="1200" dirty="0" err="1">
                <a:solidFill>
                  <a:schemeClr val="tx1"/>
                </a:solidFill>
                <a:effectLst/>
                <a:latin typeface="+mn-lt"/>
                <a:ea typeface="+mn-ea"/>
                <a:cs typeface="+mn-cs"/>
              </a:rPr>
              <a:t>SkyWest</a:t>
            </a:r>
            <a:r>
              <a:rPr lang="pt-BR" sz="1200" b="0" i="0" kern="1200" dirty="0">
                <a:solidFill>
                  <a:schemeClr val="tx1"/>
                </a:solidFill>
                <a:effectLst/>
                <a:latin typeface="+mn-lt"/>
                <a:ea typeface="+mn-ea"/>
                <a:cs typeface="+mn-cs"/>
              </a:rPr>
              <a:t> relatou: "Ele está, uh, definitivamente fora de controle."</a:t>
            </a:r>
            <a:r>
              <a:rPr lang="pt-BR" sz="1200" b="0" i="0" u="sng" strike="noStrike" kern="1200" baseline="30000" dirty="0">
                <a:solidFill>
                  <a:schemeClr val="tx1"/>
                </a:solidFill>
                <a:effectLst/>
                <a:latin typeface="+mn-lt"/>
                <a:ea typeface="+mn-ea"/>
                <a:cs typeface="+mn-cs"/>
                <a:hlinkClick r:id="rId6"/>
              </a:rPr>
              <a:t>[21]</a:t>
            </a:r>
            <a:r>
              <a:rPr lang="pt-BR" sz="1200" b="0" i="0" kern="1200" dirty="0">
                <a:solidFill>
                  <a:schemeClr val="tx1"/>
                </a:solidFill>
                <a:effectLst/>
                <a:latin typeface="+mn-lt"/>
                <a:ea typeface="+mn-ea"/>
                <a:cs typeface="+mn-cs"/>
              </a:rPr>
              <a:t> Embora o CVR tenha capturado o </a:t>
            </a:r>
            <a:r>
              <a:rPr lang="pt-BR" sz="1200" b="0" i="0" kern="1200" dirty="0" err="1">
                <a:solidFill>
                  <a:schemeClr val="tx1"/>
                </a:solidFill>
                <a:effectLst/>
                <a:latin typeface="+mn-lt"/>
                <a:ea typeface="+mn-ea"/>
                <a:cs typeface="+mn-cs"/>
              </a:rPr>
              <a:t>co-piloto</a:t>
            </a:r>
            <a:r>
              <a:rPr lang="pt-BR" sz="1200" b="0" i="0" kern="1200" dirty="0">
                <a:solidFill>
                  <a:schemeClr val="tx1"/>
                </a:solidFill>
                <a:effectLst/>
                <a:latin typeface="+mn-lt"/>
                <a:ea typeface="+mn-ea"/>
                <a:cs typeface="+mn-cs"/>
              </a:rPr>
              <a:t> dizendo "</a:t>
            </a:r>
            <a:r>
              <a:rPr lang="pt-BR" sz="1200" b="0" i="0" kern="1200" dirty="0" err="1">
                <a:solidFill>
                  <a:schemeClr val="tx1"/>
                </a:solidFill>
                <a:effectLst/>
                <a:latin typeface="+mn-lt"/>
                <a:ea typeface="+mn-ea"/>
                <a:cs typeface="+mn-cs"/>
              </a:rPr>
              <a:t>mayday</a:t>
            </a:r>
            <a:r>
              <a:rPr lang="pt-BR" sz="1200" b="0" i="0" kern="1200" dirty="0">
                <a:solidFill>
                  <a:schemeClr val="tx1"/>
                </a:solidFill>
                <a:effectLst/>
                <a:latin typeface="+mn-lt"/>
                <a:ea typeface="+mn-ea"/>
                <a:cs typeface="+mn-cs"/>
              </a:rPr>
              <a:t>", nenhuma comunicação de rádio foi recebida da tripulação de voo durante o evento final.</a:t>
            </a:r>
            <a:r>
              <a:rPr lang="pt-BR" sz="1200" b="0" i="0" u="sng" strike="noStrike" kern="1200" baseline="30000" dirty="0">
                <a:solidFill>
                  <a:schemeClr val="tx1"/>
                </a:solidFill>
                <a:effectLst/>
                <a:latin typeface="+mn-lt"/>
                <a:ea typeface="+mn-ea"/>
                <a:cs typeface="+mn-cs"/>
                <a:hlinkClick r:id="rId4"/>
              </a:rPr>
              <a:t>[8]</a:t>
            </a:r>
            <a:r>
              <a:rPr lang="pt-BR" sz="1200" b="0" i="0" kern="1200" dirty="0">
                <a:solidFill>
                  <a:schemeClr val="tx1"/>
                </a:solidFill>
                <a:effectLst/>
                <a:latin typeface="+mn-lt"/>
                <a:ea typeface="+mn-ea"/>
                <a:cs typeface="+mn-cs"/>
              </a:rPr>
              <a:t> O avião bateu a cerca de 400 km/h no Oceano Pacífico às 16:30 (21:30 UTC-3, 00:30 UTC) a cerca de 4,3 km da </a:t>
            </a:r>
            <a:r>
              <a:rPr lang="pt-BR" sz="1200" b="0" i="0" u="sng" strike="noStrike" kern="1200" dirty="0">
                <a:solidFill>
                  <a:schemeClr val="tx1"/>
                </a:solidFill>
                <a:effectLst/>
                <a:latin typeface="+mn-lt"/>
                <a:ea typeface="+mn-ea"/>
                <a:cs typeface="+mn-cs"/>
                <a:hlinkClick r:id="rId7"/>
              </a:rPr>
              <a:t>Ilha </a:t>
            </a:r>
            <a:r>
              <a:rPr lang="pt-BR" sz="1200" b="0" i="0" u="sng" strike="noStrike" kern="1200" dirty="0" err="1">
                <a:solidFill>
                  <a:schemeClr val="tx1"/>
                </a:solidFill>
                <a:effectLst/>
                <a:latin typeface="+mn-lt"/>
                <a:ea typeface="+mn-ea"/>
                <a:cs typeface="+mn-cs"/>
                <a:hlinkClick r:id="rId7"/>
              </a:rPr>
              <a:t>Anacapa</a:t>
            </a:r>
            <a:r>
              <a:rPr lang="pt-BR" sz="1200" b="0" i="0" kern="1200" dirty="0">
                <a:solidFill>
                  <a:schemeClr val="tx1"/>
                </a:solidFill>
                <a:effectLst/>
                <a:latin typeface="+mn-lt"/>
                <a:ea typeface="+mn-ea"/>
                <a:cs typeface="+mn-cs"/>
              </a:rPr>
              <a:t> e a 30 km da costa de Point </a:t>
            </a:r>
            <a:r>
              <a:rPr lang="pt-BR" sz="1200" b="0" i="0" kern="1200" dirty="0" err="1">
                <a:solidFill>
                  <a:schemeClr val="tx1"/>
                </a:solidFill>
                <a:effectLst/>
                <a:latin typeface="+mn-lt"/>
                <a:ea typeface="+mn-ea"/>
                <a:cs typeface="+mn-cs"/>
              </a:rPr>
              <a:t>Mugu</a:t>
            </a:r>
            <a:r>
              <a:rPr lang="pt-BR"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6</a:t>
            </a:fld>
            <a:endParaRPr lang="en-US"/>
          </a:p>
        </p:txBody>
      </p:sp>
    </p:spTree>
    <p:extLst>
      <p:ext uri="{BB962C8B-B14F-4D97-AF65-F5344CB8AC3E}">
        <p14:creationId xmlns:p14="http://schemas.microsoft.com/office/powerpoint/2010/main" val="735208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1" i="0" kern="1200" dirty="0">
                <a:solidFill>
                  <a:schemeClr val="tx1"/>
                </a:solidFill>
                <a:effectLst/>
                <a:latin typeface="+mn-lt"/>
                <a:ea typeface="+mn-ea"/>
                <a:cs typeface="+mn-cs"/>
              </a:rPr>
              <a:t>Lubrificação inadequada e checagem final</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A investigação então prosseguiu para examinar por que a manutenção programada não lubrificou adequadamente o conjunto de parafusos. Em entrevistas com o mecânico da Alaska Airlines em </a:t>
            </a:r>
            <a:r>
              <a:rPr lang="pt-BR" sz="1200" b="0" i="0" u="sng" strike="noStrike" kern="1200" dirty="0">
                <a:solidFill>
                  <a:schemeClr val="tx1"/>
                </a:solidFill>
                <a:effectLst/>
                <a:latin typeface="+mn-lt"/>
                <a:ea typeface="+mn-ea"/>
                <a:cs typeface="+mn-cs"/>
                <a:hlinkClick r:id="rId3"/>
              </a:rPr>
              <a:t>SFO</a:t>
            </a:r>
            <a:r>
              <a:rPr lang="pt-BR" sz="1200" b="0" i="0" kern="1200" dirty="0">
                <a:solidFill>
                  <a:schemeClr val="tx1"/>
                </a:solidFill>
                <a:effectLst/>
                <a:latin typeface="+mn-lt"/>
                <a:ea typeface="+mn-ea"/>
                <a:cs typeface="+mn-cs"/>
              </a:rPr>
              <a:t>, que executou a lubrificação por último, a tarefa durou cerca de uma hora, enquanto o fabricante da aeronave estimou que a tarefa levaria quatro horas. Esta e outras evidências sugeriram ao NTSB que "o mecânico do aeroporto internacional de San Francisco responsável pela lubrificação da montagem dos macacos de parafusos em setembro de 1999 não executou a tarefa de forma adequada". Testes de laboratório indicaram que o desgaste excessivo da montagem dos macacos não poderia ter se acumulado apenas no período de quatro meses entre a manutenção de setembro de 1999 e o </a:t>
            </a:r>
            <a:r>
              <a:rPr lang="pt-BR" sz="1200" b="0" i="0" kern="1200" dirty="0" err="1">
                <a:solidFill>
                  <a:schemeClr val="tx1"/>
                </a:solidFill>
                <a:effectLst/>
                <a:latin typeface="+mn-lt"/>
                <a:ea typeface="+mn-ea"/>
                <a:cs typeface="+mn-cs"/>
              </a:rPr>
              <a:t>vôo</a:t>
            </a:r>
            <a:r>
              <a:rPr lang="pt-BR" sz="1200" b="0" i="0" kern="1200" dirty="0">
                <a:solidFill>
                  <a:schemeClr val="tx1"/>
                </a:solidFill>
                <a:effectLst/>
                <a:latin typeface="+mn-lt"/>
                <a:ea typeface="+mn-ea"/>
                <a:cs typeface="+mn-cs"/>
              </a:rPr>
              <a:t> do acidente. Portanto, o NTSB concluiu que "mais do que apenas a última lubrificação foi perdida ou realizada de forma inadequada".</a:t>
            </a:r>
            <a:r>
              <a:rPr lang="pt-BR" sz="1200" b="0" i="0" u="sng" strike="noStrike" kern="1200" baseline="30000" dirty="0">
                <a:solidFill>
                  <a:schemeClr val="tx1"/>
                </a:solidFill>
                <a:effectLst/>
                <a:latin typeface="+mn-lt"/>
                <a:ea typeface="+mn-ea"/>
                <a:cs typeface="+mn-cs"/>
                <a:hlinkClick r:id="rId4"/>
              </a:rPr>
              <a:t>[8]</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Uma inspeção de manutenção periódica chamada de "verificação da folga" foi usada para monitorar o desgaste do conjunto de parafusos. O NTSB examinou por que a última verificação de fim de curso na aeronave acidentada em setembro de 1997 não revelou desgaste excessivo. A investigação descobriu que a Alaska Airlines havia fabricado ferramentas para serem usadas na verificação final que não atendiam aos requisitos do fabricante. Os testes revelaram que as ferramentas não padronizadas ("acessórios de restrição") usadas pela companhia aérea poderiam resultar em medições imprecisas e que se medições precisas tivessem sido obtidas no momento da última inspeção, essas medições possivelmente teriam indicado o desgaste excessivo e a necessidade para substituir os componentes afetados.</a:t>
            </a:r>
            <a:r>
              <a:rPr lang="pt-BR" sz="1200" b="0" i="0" u="sng" strike="noStrike" kern="1200" baseline="30000" dirty="0">
                <a:solidFill>
                  <a:schemeClr val="tx1"/>
                </a:solidFill>
                <a:effectLst/>
                <a:latin typeface="+mn-lt"/>
                <a:ea typeface="+mn-ea"/>
                <a:cs typeface="+mn-cs"/>
                <a:hlinkClick r:id="rId4"/>
              </a:rPr>
              <a:t>[8]</a:t>
            </a:r>
            <a:r>
              <a:rPr lang="pt-BR"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7</a:t>
            </a:fld>
            <a:endParaRPr lang="en-US"/>
          </a:p>
        </p:txBody>
      </p:sp>
    </p:spTree>
    <p:extLst>
      <p:ext uri="{BB962C8B-B14F-4D97-AF65-F5344CB8AC3E}">
        <p14:creationId xmlns:p14="http://schemas.microsoft.com/office/powerpoint/2010/main" val="3441333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1" i="0" kern="1200" dirty="0">
                <a:solidFill>
                  <a:schemeClr val="tx1"/>
                </a:solidFill>
                <a:effectLst/>
                <a:latin typeface="+mn-lt"/>
                <a:ea typeface="+mn-ea"/>
                <a:cs typeface="+mn-cs"/>
              </a:rPr>
              <a:t>Extensão dos intervalos de manutenção</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Entre 1985 e 1996, a Alaska Airlines aumentou progressivamente o período entre a lubrificação dos macacos de parafusos e as verificações finais, com a aprovação da </a:t>
            </a:r>
            <a:r>
              <a:rPr lang="pt-BR" sz="1200" b="0" i="0" u="sng" strike="noStrike" kern="1200" dirty="0">
                <a:solidFill>
                  <a:schemeClr val="tx1"/>
                </a:solidFill>
                <a:effectLst/>
                <a:latin typeface="+mn-lt"/>
                <a:ea typeface="+mn-ea"/>
                <a:cs typeface="+mn-cs"/>
                <a:hlinkClick r:id="rId3"/>
              </a:rPr>
              <a:t>Federal </a:t>
            </a:r>
            <a:r>
              <a:rPr lang="pt-BR" sz="1200" b="0" i="0" u="sng" strike="noStrike" kern="1200" dirty="0" err="1">
                <a:solidFill>
                  <a:schemeClr val="tx1"/>
                </a:solidFill>
                <a:effectLst/>
                <a:latin typeface="+mn-lt"/>
                <a:ea typeface="+mn-ea"/>
                <a:cs typeface="+mn-cs"/>
                <a:hlinkClick r:id="rId3"/>
              </a:rPr>
              <a:t>Aviation</a:t>
            </a:r>
            <a:r>
              <a:rPr lang="pt-BR" sz="1200" b="0" i="0" u="sng" strike="noStrike" kern="1200" dirty="0">
                <a:solidFill>
                  <a:schemeClr val="tx1"/>
                </a:solidFill>
                <a:effectLst/>
                <a:latin typeface="+mn-lt"/>
                <a:ea typeface="+mn-ea"/>
                <a:cs typeface="+mn-cs"/>
                <a:hlinkClick r:id="rId3"/>
              </a:rPr>
              <a:t> </a:t>
            </a:r>
            <a:r>
              <a:rPr lang="pt-BR" sz="1200" b="0" i="0" u="sng" strike="noStrike" kern="1200" dirty="0" err="1">
                <a:solidFill>
                  <a:schemeClr val="tx1"/>
                </a:solidFill>
                <a:effectLst/>
                <a:latin typeface="+mn-lt"/>
                <a:ea typeface="+mn-ea"/>
                <a:cs typeface="+mn-cs"/>
                <a:hlinkClick r:id="rId3"/>
              </a:rPr>
              <a:t>Administration</a:t>
            </a:r>
            <a:r>
              <a:rPr lang="pt-BR" sz="1200" b="0" i="0" u="sng" strike="noStrike" kern="1200" dirty="0">
                <a:solidFill>
                  <a:schemeClr val="tx1"/>
                </a:solidFill>
                <a:effectLst/>
                <a:latin typeface="+mn-lt"/>
                <a:ea typeface="+mn-ea"/>
                <a:cs typeface="+mn-cs"/>
                <a:hlinkClick r:id="rId3"/>
              </a:rPr>
              <a:t> (FAA)</a:t>
            </a:r>
            <a:r>
              <a:rPr lang="pt-BR" sz="1200" b="0" i="0" kern="1200" dirty="0">
                <a:solidFill>
                  <a:schemeClr val="tx1"/>
                </a:solidFill>
                <a:effectLst/>
                <a:latin typeface="+mn-lt"/>
                <a:ea typeface="+mn-ea"/>
                <a:cs typeface="+mn-cs"/>
              </a:rPr>
              <a:t>. Uma vez que cada lubrificação ou verificação de jogo final subsequentemente não conduzida representou uma oportunidade para lubrificar adequadamente o macaco de parafuso ou detectar desgaste excessivo, o NTSB examinou a justificativa dessas extensões. No caso de intervalos de lubrificação prolongados, a investigação não pôde determinar quais informações, se houver, foram apresentadas pela companhia aérea à FAA antes de 1996. Um depoimento de um inspetor da agência a respeito de uma extensão concedida em 1996 foi que a empresa apresentou documentação da </a:t>
            </a:r>
            <a:r>
              <a:rPr lang="pt-BR" sz="1200" b="0" i="0" kern="1200" dirty="0" err="1">
                <a:solidFill>
                  <a:schemeClr val="tx1"/>
                </a:solidFill>
                <a:effectLst/>
                <a:latin typeface="+mn-lt"/>
                <a:ea typeface="+mn-ea"/>
                <a:cs typeface="+mn-cs"/>
              </a:rPr>
              <a:t>McDonnell</a:t>
            </a:r>
            <a:r>
              <a:rPr lang="pt-BR" sz="1200" b="0" i="0" kern="1200" dirty="0">
                <a:solidFill>
                  <a:schemeClr val="tx1"/>
                </a:solidFill>
                <a:effectLst/>
                <a:latin typeface="+mn-lt"/>
                <a:ea typeface="+mn-ea"/>
                <a:cs typeface="+mn-cs"/>
              </a:rPr>
              <a:t> Douglas como justificativa para sua extensão.</a:t>
            </a:r>
            <a:r>
              <a:rPr lang="pt-BR" sz="1200" b="0" i="0" u="sng" strike="noStrike" kern="1200" baseline="30000" dirty="0">
                <a:solidFill>
                  <a:schemeClr val="tx1"/>
                </a:solidFill>
                <a:effectLst/>
                <a:latin typeface="+mn-lt"/>
                <a:ea typeface="+mn-ea"/>
                <a:cs typeface="+mn-cs"/>
                <a:hlinkClick r:id="rId4"/>
              </a:rPr>
              <a:t>[8]</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Os intervalos entre as verificações foram realizados durante um processo de revisão periódica abrangente da fuselagem denominado "C-</a:t>
            </a:r>
            <a:r>
              <a:rPr lang="pt-BR" sz="1200" b="0" i="0" kern="1200" dirty="0" err="1">
                <a:solidFill>
                  <a:schemeClr val="tx1"/>
                </a:solidFill>
                <a:effectLst/>
                <a:latin typeface="+mn-lt"/>
                <a:ea typeface="+mn-ea"/>
                <a:cs typeface="+mn-cs"/>
              </a:rPr>
              <a:t>check</a:t>
            </a:r>
            <a:r>
              <a:rPr lang="pt-BR" sz="1200" b="0" i="0" kern="1200" dirty="0">
                <a:solidFill>
                  <a:schemeClr val="tx1"/>
                </a:solidFill>
                <a:effectLst/>
                <a:latin typeface="+mn-lt"/>
                <a:ea typeface="+mn-ea"/>
                <a:cs typeface="+mn-cs"/>
              </a:rPr>
              <a:t>". O testemunho do diretor de programas de confiabilidade e manutenção da Alaska Airlines foi que um pacote de análise de dados com base no histórico de manutenção de cinco aeronaves de amostra foi submetido à FAA para justificar o período prolongado entre as verificações C. Tarefas de manutenção individuais (como a verificação do jogo final) não foram consideradas separadamente nesta extensão. O NTSB concluiu que "a extensão do intervalo de jogo final na Alaska Airlines deveria ter sido, mas não foi, apoiada por dados técnicos adequados para demonstrar que a extensão não representaria um perigo potencial".</a:t>
            </a:r>
            <a:r>
              <a:rPr lang="pt-BR" sz="1200" b="0" i="0" u="sng" strike="noStrike" kern="1200" baseline="30000" dirty="0">
                <a:solidFill>
                  <a:schemeClr val="tx1"/>
                </a:solidFill>
                <a:effectLst/>
                <a:latin typeface="+mn-lt"/>
                <a:ea typeface="+mn-ea"/>
                <a:cs typeface="+mn-cs"/>
                <a:hlinkClick r:id="rId4"/>
              </a:rPr>
              <a:t>[8]</a:t>
            </a:r>
            <a:r>
              <a:rPr lang="pt-BR" sz="1200" b="0" i="0" kern="1200" dirty="0">
                <a:solidFill>
                  <a:schemeClr val="tx1"/>
                </a:solidFill>
                <a:effectLst/>
                <a:latin typeface="+mn-lt"/>
                <a:ea typeface="+mn-ea"/>
                <a:cs typeface="+mn-cs"/>
              </a:rPr>
              <a:t> </a:t>
            </a:r>
          </a:p>
          <a:p>
            <a:endParaRPr lang="en-US" dirty="0"/>
          </a:p>
          <a:p>
            <a:r>
              <a:rPr lang="pt-BR" sz="1200" b="1" i="0" kern="1200" dirty="0">
                <a:solidFill>
                  <a:schemeClr val="tx1"/>
                </a:solidFill>
                <a:effectLst/>
                <a:latin typeface="+mn-lt"/>
                <a:ea typeface="+mn-ea"/>
                <a:cs typeface="+mn-cs"/>
              </a:rPr>
              <a:t>John </a:t>
            </a:r>
            <a:r>
              <a:rPr lang="pt-BR" sz="1200" b="1" i="0" kern="1200" dirty="0" err="1">
                <a:solidFill>
                  <a:schemeClr val="tx1"/>
                </a:solidFill>
                <a:effectLst/>
                <a:latin typeface="+mn-lt"/>
                <a:ea typeface="+mn-ea"/>
                <a:cs typeface="+mn-cs"/>
              </a:rPr>
              <a:t>Liotine</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Em 1998, um mecânico da Alaska Airlines chamado John </a:t>
            </a:r>
            <a:r>
              <a:rPr lang="pt-BR" sz="1200" b="0" i="0" kern="1200" dirty="0" err="1">
                <a:solidFill>
                  <a:schemeClr val="tx1"/>
                </a:solidFill>
                <a:effectLst/>
                <a:latin typeface="+mn-lt"/>
                <a:ea typeface="+mn-ea"/>
                <a:cs typeface="+mn-cs"/>
              </a:rPr>
              <a:t>Liotine</a:t>
            </a:r>
            <a:r>
              <a:rPr lang="pt-BR" sz="1200" b="0" i="0" kern="1200" dirty="0">
                <a:solidFill>
                  <a:schemeClr val="tx1"/>
                </a:solidFill>
                <a:effectLst/>
                <a:latin typeface="+mn-lt"/>
                <a:ea typeface="+mn-ea"/>
                <a:cs typeface="+mn-cs"/>
              </a:rPr>
              <a:t>, que trabalhava no centro de manutenção da companhia aérea em </a:t>
            </a:r>
            <a:r>
              <a:rPr lang="pt-BR" sz="1200" b="0" i="0" u="none" strike="noStrike" kern="1200" dirty="0">
                <a:solidFill>
                  <a:schemeClr val="tx1"/>
                </a:solidFill>
                <a:effectLst/>
                <a:latin typeface="+mn-lt"/>
                <a:ea typeface="+mn-ea"/>
                <a:cs typeface="+mn-cs"/>
                <a:hlinkClick r:id="rId5" tooltip="Oakland (Califórnia)"/>
              </a:rPr>
              <a:t>Oakland</a:t>
            </a:r>
            <a:r>
              <a:rPr lang="pt-BR" sz="1200" b="0" i="0" kern="1200" dirty="0">
                <a:solidFill>
                  <a:schemeClr val="tx1"/>
                </a:solidFill>
                <a:effectLst/>
                <a:latin typeface="+mn-lt"/>
                <a:ea typeface="+mn-ea"/>
                <a:cs typeface="+mn-cs"/>
              </a:rPr>
              <a:t>, Califórnia, disse à FAA que os supervisores estavam aprovando registros de manutenção que eles não tinham permissão para aprovar ou que indicavam que o trabalho havia sido concluído quando, na verdade, não. </a:t>
            </a:r>
            <a:r>
              <a:rPr lang="pt-BR" sz="1200" b="0" i="0" kern="1200" dirty="0" err="1">
                <a:solidFill>
                  <a:schemeClr val="tx1"/>
                </a:solidFill>
                <a:effectLst/>
                <a:latin typeface="+mn-lt"/>
                <a:ea typeface="+mn-ea"/>
                <a:cs typeface="+mn-cs"/>
              </a:rPr>
              <a:t>Liotine</a:t>
            </a:r>
            <a:r>
              <a:rPr lang="pt-BR" sz="1200" b="0" i="0" kern="1200" dirty="0">
                <a:solidFill>
                  <a:schemeClr val="tx1"/>
                </a:solidFill>
                <a:effectLst/>
                <a:latin typeface="+mn-lt"/>
                <a:ea typeface="+mn-ea"/>
                <a:cs typeface="+mn-cs"/>
              </a:rPr>
              <a:t> começou a trabalhar com investigadores federais gravando secretamente em áudio seus supervisores. Em 22 de dezembro de 1998, as autoridades federais invadiram uma propriedade da Alaska Airlines e apreenderam os registros de manutenção. Em agosto de 1999, a Alaska Airlines colocou </a:t>
            </a:r>
            <a:r>
              <a:rPr lang="pt-BR" sz="1200" b="0" i="0" kern="1200" dirty="0" err="1">
                <a:solidFill>
                  <a:schemeClr val="tx1"/>
                </a:solidFill>
                <a:effectLst/>
                <a:latin typeface="+mn-lt"/>
                <a:ea typeface="+mn-ea"/>
                <a:cs typeface="+mn-cs"/>
              </a:rPr>
              <a:t>Liotine</a:t>
            </a:r>
            <a:r>
              <a:rPr lang="pt-BR" sz="1200" b="0" i="0" kern="1200" dirty="0">
                <a:solidFill>
                  <a:schemeClr val="tx1"/>
                </a:solidFill>
                <a:effectLst/>
                <a:latin typeface="+mn-lt"/>
                <a:ea typeface="+mn-ea"/>
                <a:cs typeface="+mn-cs"/>
              </a:rPr>
              <a:t> em licença remunerada</a:t>
            </a:r>
            <a:r>
              <a:rPr lang="pt-BR" sz="1200" b="0" i="0" u="none" strike="noStrike" kern="1200" baseline="30000" dirty="0">
                <a:solidFill>
                  <a:schemeClr val="tx1"/>
                </a:solidFill>
                <a:effectLst/>
                <a:latin typeface="+mn-lt"/>
                <a:ea typeface="+mn-ea"/>
                <a:cs typeface="+mn-cs"/>
                <a:hlinkClick r:id="rId6"/>
              </a:rPr>
              <a:t>[28]</a:t>
            </a:r>
            <a:r>
              <a:rPr lang="pt-BR" sz="1200" b="0" i="0" kern="1200" dirty="0">
                <a:solidFill>
                  <a:schemeClr val="tx1"/>
                </a:solidFill>
                <a:effectLst/>
                <a:latin typeface="+mn-lt"/>
                <a:ea typeface="+mn-ea"/>
                <a:cs typeface="+mn-cs"/>
              </a:rPr>
              <a:t> e em 2000, o mecânico entrou com um processo por difamação contra a companhia aérea. A queda do AS261 tornou-se parte da investigação federal contra a Alaska Airlines, porque, em 1997, </a:t>
            </a:r>
            <a:r>
              <a:rPr lang="pt-BR" sz="1200" b="0" i="0" kern="1200" dirty="0" err="1">
                <a:solidFill>
                  <a:schemeClr val="tx1"/>
                </a:solidFill>
                <a:effectLst/>
                <a:latin typeface="+mn-lt"/>
                <a:ea typeface="+mn-ea"/>
                <a:cs typeface="+mn-cs"/>
              </a:rPr>
              <a:t>Liotine</a:t>
            </a:r>
            <a:r>
              <a:rPr lang="pt-BR" sz="1200" b="0" i="0" kern="1200" dirty="0">
                <a:solidFill>
                  <a:schemeClr val="tx1"/>
                </a:solidFill>
                <a:effectLst/>
                <a:latin typeface="+mn-lt"/>
                <a:ea typeface="+mn-ea"/>
                <a:cs typeface="+mn-cs"/>
              </a:rPr>
              <a:t> havia recomendado que o parafuso e a porca retentora da aeronave do acidente fossem substituídos, mas foi rejeitado por outro supervisor.</a:t>
            </a:r>
            <a:r>
              <a:rPr lang="pt-BR" sz="1200" b="0" i="0" u="none" strike="noStrike" kern="1200" baseline="30000" dirty="0">
                <a:solidFill>
                  <a:schemeClr val="tx1"/>
                </a:solidFill>
                <a:effectLst/>
                <a:latin typeface="+mn-lt"/>
                <a:ea typeface="+mn-ea"/>
                <a:cs typeface="+mn-cs"/>
                <a:hlinkClick r:id="rId7"/>
              </a:rPr>
              <a:t>[29]</a:t>
            </a:r>
            <a:r>
              <a:rPr lang="pt-BR" sz="1200" b="0" i="0" kern="1200" dirty="0">
                <a:solidFill>
                  <a:schemeClr val="tx1"/>
                </a:solidFill>
                <a:effectLst/>
                <a:latin typeface="+mn-lt"/>
                <a:ea typeface="+mn-ea"/>
                <a:cs typeface="+mn-cs"/>
              </a:rPr>
              <a:t> Em dezembro de 2001, os promotores federais declararam que não iriam abrir acusações criminais contra a Alaska Airlines. Naquela época, a Alaska Airlines concordou em resolver o processo por difamação pagando cerca de US$ 500 000; como parte do acordo </a:t>
            </a:r>
            <a:r>
              <a:rPr lang="pt-BR" sz="1200" b="0" i="0" kern="1200" dirty="0" err="1">
                <a:solidFill>
                  <a:schemeClr val="tx1"/>
                </a:solidFill>
                <a:effectLst/>
                <a:latin typeface="+mn-lt"/>
                <a:ea typeface="+mn-ea"/>
                <a:cs typeface="+mn-cs"/>
              </a:rPr>
              <a:t>Liotine</a:t>
            </a:r>
            <a:r>
              <a:rPr lang="pt-BR" sz="1200" b="0" i="0" kern="1200" dirty="0">
                <a:solidFill>
                  <a:schemeClr val="tx1"/>
                </a:solidFill>
                <a:effectLst/>
                <a:latin typeface="+mn-lt"/>
                <a:ea typeface="+mn-ea"/>
                <a:cs typeface="+mn-cs"/>
              </a:rPr>
              <a:t> renunciou.</a:t>
            </a:r>
            <a:r>
              <a:rPr lang="pt-BR" sz="1200" b="0" i="0" u="none" strike="noStrike" kern="1200" baseline="30000" dirty="0">
                <a:solidFill>
                  <a:schemeClr val="tx1"/>
                </a:solidFill>
                <a:effectLst/>
                <a:latin typeface="+mn-lt"/>
                <a:ea typeface="+mn-ea"/>
                <a:cs typeface="+mn-cs"/>
                <a:hlinkClick r:id="rId6"/>
              </a:rPr>
              <a:t>[28]</a:t>
            </a:r>
            <a:endParaRPr lang="pt-BR"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8</a:t>
            </a:fld>
            <a:endParaRPr lang="en-US"/>
          </a:p>
        </p:txBody>
      </p:sp>
    </p:spTree>
    <p:extLst>
      <p:ext uri="{BB962C8B-B14F-4D97-AF65-F5344CB8AC3E}">
        <p14:creationId xmlns:p14="http://schemas.microsoft.com/office/powerpoint/2010/main" val="4155248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1" i="0" kern="1200" dirty="0">
                <a:solidFill>
                  <a:schemeClr val="tx1"/>
                </a:solidFill>
                <a:effectLst/>
                <a:latin typeface="+mn-lt"/>
                <a:ea typeface="+mn-ea"/>
                <a:cs typeface="+mn-cs"/>
              </a:rPr>
              <a:t>Problemas no projeto e certificação</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A montagem do macaco de parafuso foi projetada com duas roscas independentes, cada uma das quais era forte o suficiente para suportar as forças colocadas sobre ela.</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Os procedimentos de manutenção, como lubrificação e verificações de fim de curso, deveriam detectar qualquer desgaste excessivo antes que ele progredisse até o ponto de falha do sistema. Os projetistas da aeronave presumiram que pelo menos um conjunto de fios sempre estaria presente para transportar as cargas colocadas nele; portanto, os efeitos da falha catastrófica desse sistema não foram considerados e nenhuma provisão "à prova de falhas" foi necessária.</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Para que este componente de design seja aprovado ("certificado") pela FAA sem qualquer disposição à prova de falhas, uma falha deve ser considerada "extremamente improvável". Isso foi definido como "tendo uma probabilidade da ordem de 1 × 10−9 ou menos a cada hora de voo".</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O acidente mostrou que certos mecanismos de desgaste podem afetar os dois conjuntos de roscas e que o desgaste pode não ser detectado. O NTSB determinou que o projeto do "conjunto do parafuso do estabilizador horizontal não levou em consideração a perda das roscas da porca retentora como um modo catastrófico de falha de ponto único".</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a:t>
            </a:r>
          </a:p>
          <a:p>
            <a:endParaRPr lang="en-US" dirty="0"/>
          </a:p>
          <a:p>
            <a:r>
              <a:rPr lang="pt-BR" sz="1200" b="1" i="0" kern="1200" dirty="0">
                <a:solidFill>
                  <a:schemeClr val="tx1"/>
                </a:solidFill>
                <a:effectLst/>
                <a:latin typeface="+mn-lt"/>
                <a:ea typeface="+mn-ea"/>
                <a:cs typeface="+mn-cs"/>
              </a:rPr>
              <a:t>Melhoria do design do macaco de parafuso</a:t>
            </a:r>
          </a:p>
          <a:p>
            <a:r>
              <a:rPr lang="pt-BR" sz="1200" b="0" i="0" kern="1200" dirty="0">
                <a:solidFill>
                  <a:schemeClr val="tx1"/>
                </a:solidFill>
                <a:effectLst/>
                <a:latin typeface="+mn-lt"/>
                <a:ea typeface="+mn-ea"/>
                <a:cs typeface="+mn-cs"/>
              </a:rPr>
              <a:t>Em 2001, a </a:t>
            </a:r>
            <a:r>
              <a:rPr lang="pt-BR" sz="1200" b="0" i="0" u="none" strike="noStrike" kern="1200" dirty="0">
                <a:solidFill>
                  <a:schemeClr val="tx1"/>
                </a:solidFill>
                <a:effectLst/>
                <a:latin typeface="+mn-lt"/>
                <a:ea typeface="+mn-ea"/>
                <a:cs typeface="+mn-cs"/>
                <a:hlinkClick r:id="rId4" tooltip="NASA"/>
              </a:rPr>
              <a:t>Administração Nacional da Aeronáutica e do Espaço (NASA)</a:t>
            </a:r>
            <a:r>
              <a:rPr lang="pt-BR" sz="1200" b="0" i="0" kern="1200" dirty="0">
                <a:solidFill>
                  <a:schemeClr val="tx1"/>
                </a:solidFill>
                <a:effectLst/>
                <a:latin typeface="+mn-lt"/>
                <a:ea typeface="+mn-ea"/>
                <a:cs typeface="+mn-cs"/>
              </a:rPr>
              <a:t> reconheceu o risco para seu hardware (como o Ônibus Espacial) associado ao uso de macacos semelhantes. Uma solução de engenharia desenvolvida por engenheiros da NASA e da United Space Alliance promete tornar as falhas progressivas fáceis de ver e, portanto, as falhas completas de um macaco são menos prováveis.</a:t>
            </a:r>
            <a:r>
              <a:rPr lang="pt-BR" sz="1200" b="0" i="0" u="none" strike="noStrike" kern="1200" baseline="30000" dirty="0">
                <a:solidFill>
                  <a:schemeClr val="tx1"/>
                </a:solidFill>
                <a:effectLst/>
                <a:latin typeface="+mn-lt"/>
                <a:ea typeface="+mn-ea"/>
                <a:cs typeface="+mn-cs"/>
                <a:hlinkClick r:id="rId5"/>
              </a:rPr>
              <a:t>[27]</a:t>
            </a:r>
            <a:endParaRPr lang="pt-BR"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9</a:t>
            </a:fld>
            <a:endParaRPr lang="en-US"/>
          </a:p>
        </p:txBody>
      </p:sp>
    </p:spTree>
    <p:extLst>
      <p:ext uri="{BB962C8B-B14F-4D97-AF65-F5344CB8AC3E}">
        <p14:creationId xmlns:p14="http://schemas.microsoft.com/office/powerpoint/2010/main" val="3687162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0" i="0" kern="1200" dirty="0">
                <a:solidFill>
                  <a:schemeClr val="tx1"/>
                </a:solidFill>
                <a:effectLst/>
                <a:latin typeface="+mn-lt"/>
                <a:ea typeface="+mn-ea"/>
                <a:cs typeface="+mn-cs"/>
              </a:rPr>
              <a:t>Conclusões </a:t>
            </a:r>
          </a:p>
          <a:p>
            <a:pPr rtl="0" fontAlgn="base"/>
            <a:r>
              <a:rPr lang="pt-BR" sz="1200" b="0" i="0" kern="1200" dirty="0">
                <a:solidFill>
                  <a:schemeClr val="tx1"/>
                </a:solidFill>
                <a:effectLst/>
                <a:latin typeface="+mn-lt"/>
                <a:ea typeface="+mn-ea"/>
                <a:cs typeface="+mn-cs"/>
              </a:rPr>
              <a:t>A "causa provável" do acidente escrita no relatório final emitido pelo NTSB no final de 2002 é a seguinte: </a:t>
            </a:r>
          </a:p>
          <a:p>
            <a:pPr rtl="0" fontAlgn="base"/>
            <a:r>
              <a:rPr lang="pt-BR" sz="1200" b="0" i="0" kern="1200" dirty="0">
                <a:solidFill>
                  <a:schemeClr val="tx1"/>
                </a:solidFill>
                <a:effectLst/>
                <a:latin typeface="+mn-lt"/>
                <a:ea typeface="+mn-ea"/>
                <a:cs typeface="+mn-cs"/>
              </a:rPr>
              <a:t>O Conselho Nacional de Segurança nos Transportes determina que a causa provável do acidente com o voo Alaska Airlines 261 foi a perda do controle de inclinação do avião resultante da falha em voo das roscas da porca retentora do conjunto do macaco de parafuso do sistema de compensação do estabilizador horizontal. A falha da rosca foi causada por desgaste excessivo resultante da lubrificação insuficiente da Alaska Airlines no conjunto dos macacos de parafuso. </a:t>
            </a:r>
          </a:p>
          <a:p>
            <a:pPr rtl="0" fontAlgn="base"/>
            <a:r>
              <a:rPr lang="pt-BR" sz="1200" b="0" i="0" kern="1200" dirty="0">
                <a:solidFill>
                  <a:schemeClr val="tx1"/>
                </a:solidFill>
                <a:effectLst/>
                <a:latin typeface="+mn-lt"/>
                <a:ea typeface="+mn-ea"/>
                <a:cs typeface="+mn-cs"/>
              </a:rPr>
              <a:t>O NTSB encontrou estes fatores contribuintes:</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A extensão do intervalo de lubrificação da Alaska Airlines para os componentes do estabilizador horizontal </a:t>
            </a:r>
            <a:r>
              <a:rPr lang="pt-BR" sz="1200" b="0" i="0" kern="1200" dirty="0" err="1">
                <a:solidFill>
                  <a:schemeClr val="tx1"/>
                </a:solidFill>
                <a:effectLst/>
                <a:latin typeface="+mn-lt"/>
                <a:ea typeface="+mn-ea"/>
                <a:cs typeface="+mn-cs"/>
              </a:rPr>
              <a:t>McDonnell</a:t>
            </a:r>
            <a:r>
              <a:rPr lang="pt-BR" sz="1200" b="0" i="0" kern="1200" dirty="0">
                <a:solidFill>
                  <a:schemeClr val="tx1"/>
                </a:solidFill>
                <a:effectLst/>
                <a:latin typeface="+mn-lt"/>
                <a:ea typeface="+mn-ea"/>
                <a:cs typeface="+mn-cs"/>
              </a:rPr>
              <a:t> Douglas MD-80, e a aprovação da FAA dessa extensão, a última das quais foi baseada na extensão do intervalo de lubrificação recomendado pela </a:t>
            </a:r>
            <a:r>
              <a:rPr lang="pt-BR" sz="1200" b="0" i="0" kern="1200" dirty="0" err="1">
                <a:solidFill>
                  <a:schemeClr val="tx1"/>
                </a:solidFill>
                <a:effectLst/>
                <a:latin typeface="+mn-lt"/>
                <a:ea typeface="+mn-ea"/>
                <a:cs typeface="+mn-cs"/>
              </a:rPr>
              <a:t>McDonnell</a:t>
            </a:r>
            <a:r>
              <a:rPr lang="pt-BR" sz="1200" b="0" i="0" kern="1200" dirty="0">
                <a:solidFill>
                  <a:schemeClr val="tx1"/>
                </a:solidFill>
                <a:effectLst/>
                <a:latin typeface="+mn-lt"/>
                <a:ea typeface="+mn-ea"/>
                <a:cs typeface="+mn-cs"/>
              </a:rPr>
              <a:t> Douglas, aumentou a probabilidade de que um erro ou a lubrificação inadequada resultaria na deterioração quase completa das roscas da porca retentora do conjunto dos parafusos, e, portanto, foi uma causa direta do desgaste excessivo e contribuiu para o acidente do voo 261. </a:t>
            </a:r>
          </a:p>
          <a:p>
            <a:pPr rtl="0" fontAlgn="base"/>
            <a:r>
              <a:rPr lang="pt-BR" sz="1200" b="0" i="0" kern="1200" dirty="0">
                <a:solidFill>
                  <a:schemeClr val="tx1"/>
                </a:solidFill>
                <a:effectLst/>
                <a:latin typeface="+mn-lt"/>
                <a:ea typeface="+mn-ea"/>
                <a:cs typeface="+mn-cs"/>
              </a:rPr>
              <a:t>O intervalo estendido de verificação da Alaska Airlines e a aprovação da FAA dessa extensão permitiram que as roscas da porca retentora se deteriorassem a ponto de falhar sem a oportunidade de serem detectadas. </a:t>
            </a:r>
          </a:p>
          <a:p>
            <a:pPr rtl="0" fontAlgn="base"/>
            <a:r>
              <a:rPr lang="pt-BR" sz="1200" b="0" i="0" kern="1200" dirty="0">
                <a:solidFill>
                  <a:schemeClr val="tx1"/>
                </a:solidFill>
                <a:effectLst/>
                <a:latin typeface="+mn-lt"/>
                <a:ea typeface="+mn-ea"/>
                <a:cs typeface="+mn-cs"/>
              </a:rPr>
              <a:t>A ausência no </a:t>
            </a:r>
            <a:r>
              <a:rPr lang="pt-BR" sz="1200" b="0" i="0" kern="1200" dirty="0" err="1">
                <a:solidFill>
                  <a:schemeClr val="tx1"/>
                </a:solidFill>
                <a:effectLst/>
                <a:latin typeface="+mn-lt"/>
                <a:ea typeface="+mn-ea"/>
                <a:cs typeface="+mn-cs"/>
              </a:rPr>
              <a:t>McDonnell</a:t>
            </a:r>
            <a:r>
              <a:rPr lang="pt-BR" sz="1200" b="0" i="0" kern="1200" dirty="0">
                <a:solidFill>
                  <a:schemeClr val="tx1"/>
                </a:solidFill>
                <a:effectLst/>
                <a:latin typeface="+mn-lt"/>
                <a:ea typeface="+mn-ea"/>
                <a:cs typeface="+mn-cs"/>
              </a:rPr>
              <a:t> Douglas MD-80 de um mecanismo à prova de falhas para prevenir os efeitos catastróficos da perda total do macaco de parafuso. </a:t>
            </a:r>
          </a:p>
          <a:p>
            <a:pPr rtl="0" fontAlgn="base"/>
            <a:r>
              <a:rPr lang="pt-BR"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10</a:t>
            </a:fld>
            <a:endParaRPr lang="en-US"/>
          </a:p>
        </p:txBody>
      </p:sp>
    </p:spTree>
    <p:extLst>
      <p:ext uri="{BB962C8B-B14F-4D97-AF65-F5344CB8AC3E}">
        <p14:creationId xmlns:p14="http://schemas.microsoft.com/office/powerpoint/2010/main" val="263518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a:solidFill>
                  <a:schemeClr val="tx1"/>
                </a:solidFill>
                <a:effectLst/>
                <a:latin typeface="+mn-lt"/>
                <a:ea typeface="+mn-ea"/>
                <a:cs typeface="+mn-cs"/>
              </a:rPr>
              <a:t>As famílias das vítimas aprovaram a construção de um relógio de sol memorial, projetado pelo artista James "</a:t>
            </a:r>
            <a:r>
              <a:rPr lang="pt-BR" sz="1200" b="0" i="0" kern="1200" dirty="0" err="1">
                <a:solidFill>
                  <a:schemeClr val="tx1"/>
                </a:solidFill>
                <a:effectLst/>
                <a:latin typeface="+mn-lt"/>
                <a:ea typeface="+mn-ea"/>
                <a:cs typeface="+mn-cs"/>
              </a:rPr>
              <a:t>Bud</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Bottoms</a:t>
            </a:r>
            <a:r>
              <a:rPr lang="pt-BR" sz="1200" b="0" i="0" kern="1200" dirty="0">
                <a:solidFill>
                  <a:schemeClr val="tx1"/>
                </a:solidFill>
                <a:effectLst/>
                <a:latin typeface="+mn-lt"/>
                <a:ea typeface="+mn-ea"/>
                <a:cs typeface="+mn-cs"/>
              </a:rPr>
              <a:t>, de </a:t>
            </a:r>
            <a:r>
              <a:rPr lang="pt-BR" sz="1200" b="0" i="0" u="none" strike="noStrike" kern="1200" dirty="0">
                <a:solidFill>
                  <a:schemeClr val="tx1"/>
                </a:solidFill>
                <a:effectLst/>
                <a:latin typeface="+mn-lt"/>
                <a:ea typeface="+mn-ea"/>
                <a:cs typeface="+mn-cs"/>
                <a:hlinkClick r:id="rId3" tooltip="Santa Bárbara (Califórnia)"/>
              </a:rPr>
              <a:t>Santa Bárbara</a:t>
            </a:r>
            <a:r>
              <a:rPr lang="pt-BR" sz="1200" b="0" i="0" kern="1200" dirty="0">
                <a:solidFill>
                  <a:schemeClr val="tx1"/>
                </a:solidFill>
                <a:effectLst/>
                <a:latin typeface="+mn-lt"/>
                <a:ea typeface="+mn-ea"/>
                <a:cs typeface="+mn-cs"/>
              </a:rPr>
              <a:t>, que foi colocado em </a:t>
            </a:r>
            <a:r>
              <a:rPr lang="pt-BR" sz="1200" b="0" i="0" kern="1200" dirty="0" err="1">
                <a:solidFill>
                  <a:schemeClr val="tx1"/>
                </a:solidFill>
                <a:effectLst/>
                <a:latin typeface="+mn-lt"/>
                <a:ea typeface="+mn-ea"/>
                <a:cs typeface="+mn-cs"/>
              </a:rPr>
              <a:t>Port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Hueneme</a:t>
            </a:r>
            <a:r>
              <a:rPr lang="pt-BR" sz="1200" b="0" i="0" kern="1200" dirty="0">
                <a:solidFill>
                  <a:schemeClr val="tx1"/>
                </a:solidFill>
                <a:effectLst/>
                <a:latin typeface="+mn-lt"/>
                <a:ea typeface="+mn-ea"/>
                <a:cs typeface="+mn-cs"/>
              </a:rPr>
              <a:t>, na costa da Califórnia. Os nomes de cada uma das vítimas estão gravados em placas de bronze individuais montadas no perímetro do mostrador.</a:t>
            </a:r>
            <a:r>
              <a:rPr lang="pt-BR" sz="1200" b="0" i="0" u="none" strike="noStrike" kern="1200" baseline="30000" dirty="0">
                <a:solidFill>
                  <a:schemeClr val="tx1"/>
                </a:solidFill>
                <a:effectLst/>
                <a:latin typeface="+mn-lt"/>
                <a:ea typeface="+mn-ea"/>
                <a:cs typeface="+mn-cs"/>
                <a:hlinkClick r:id="rId4"/>
              </a:rPr>
              <a:t>[31]</a:t>
            </a:r>
            <a:r>
              <a:rPr lang="pt-BR" sz="1200" b="0" i="0" kern="1200" dirty="0">
                <a:solidFill>
                  <a:schemeClr val="tx1"/>
                </a:solidFill>
                <a:effectLst/>
                <a:latin typeface="+mn-lt"/>
                <a:ea typeface="+mn-ea"/>
                <a:cs typeface="+mn-cs"/>
              </a:rPr>
              <a:t> O relógio de sol projeta uma sombra em uma placa memorial às 16:22 de cada 31 de janeiro.</a:t>
            </a:r>
            <a:r>
              <a:rPr lang="pt-BR" sz="1200" b="0" i="0" u="none" strike="noStrike" kern="1200" baseline="30000" dirty="0">
                <a:solidFill>
                  <a:schemeClr val="tx1"/>
                </a:solidFill>
                <a:effectLst/>
                <a:latin typeface="+mn-lt"/>
                <a:ea typeface="+mn-ea"/>
                <a:cs typeface="+mn-cs"/>
                <a:hlinkClick r:id="rId5"/>
              </a:rPr>
              <a:t>[32]</a:t>
            </a:r>
            <a:r>
              <a:rPr lang="pt-BR" sz="1200" b="0" i="0" u="none" strike="noStrike" kern="1200" baseline="30000" dirty="0">
                <a:solidFill>
                  <a:schemeClr val="tx1"/>
                </a:solidFill>
                <a:effectLst/>
                <a:latin typeface="+mn-lt"/>
                <a:ea typeface="+mn-ea"/>
                <a:cs typeface="+mn-cs"/>
                <a:hlinkClick r:id="rId6"/>
              </a:rPr>
              <a:t>[33]</a:t>
            </a:r>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O capitão Thompson e o primeiro oficial </a:t>
            </a:r>
            <a:r>
              <a:rPr lang="pt-BR" sz="1200" b="0" i="0" kern="1200" dirty="0" err="1">
                <a:solidFill>
                  <a:schemeClr val="tx1"/>
                </a:solidFill>
                <a:effectLst/>
                <a:latin typeface="+mn-lt"/>
                <a:ea typeface="+mn-ea"/>
                <a:cs typeface="+mn-cs"/>
              </a:rPr>
              <a:t>Tansky</a:t>
            </a:r>
            <a:r>
              <a:rPr lang="pt-BR" sz="1200" b="0" i="0" kern="1200" dirty="0">
                <a:solidFill>
                  <a:schemeClr val="tx1"/>
                </a:solidFill>
                <a:effectLst/>
                <a:latin typeface="+mn-lt"/>
                <a:ea typeface="+mn-ea"/>
                <a:cs typeface="+mn-cs"/>
              </a:rPr>
              <a:t> foram condecorados postumamente com a medalha de ouro por heroísmo da Air </a:t>
            </a:r>
            <a:r>
              <a:rPr lang="pt-BR" sz="1200" b="0" i="0" kern="1200" dirty="0" err="1">
                <a:solidFill>
                  <a:schemeClr val="tx1"/>
                </a:solidFill>
                <a:effectLst/>
                <a:latin typeface="+mn-lt"/>
                <a:ea typeface="+mn-ea"/>
                <a:cs typeface="+mn-cs"/>
              </a:rPr>
              <a:t>Line</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Pilots</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Association</a:t>
            </a:r>
            <a:r>
              <a:rPr lang="pt-BR" sz="1200" b="0" i="0" kern="1200" dirty="0">
                <a:solidFill>
                  <a:schemeClr val="tx1"/>
                </a:solidFill>
                <a:effectLst/>
                <a:latin typeface="+mn-lt"/>
                <a:ea typeface="+mn-ea"/>
                <a:cs typeface="+mn-cs"/>
              </a:rPr>
              <a:t>, em reconhecimento por suas ações durante a emergência. Esta é a única vez que o prêmio foi concedido postumamente.</a:t>
            </a:r>
            <a:r>
              <a:rPr lang="pt-BR" sz="1200" b="0" i="0" u="none" strike="noStrike" kern="1200" baseline="30000" dirty="0">
                <a:solidFill>
                  <a:schemeClr val="tx1"/>
                </a:solidFill>
                <a:effectLst/>
                <a:latin typeface="+mn-lt"/>
                <a:ea typeface="+mn-ea"/>
                <a:cs typeface="+mn-cs"/>
                <a:hlinkClick r:id="rId7"/>
              </a:rPr>
              <a:t>[34]</a:t>
            </a:r>
            <a:r>
              <a:rPr lang="pt-BR" sz="1200" b="0" i="0" kern="1200" dirty="0">
                <a:solidFill>
                  <a:schemeClr val="tx1"/>
                </a:solidFill>
                <a:effectLst/>
                <a:latin typeface="+mn-lt"/>
                <a:ea typeface="+mn-ea"/>
                <a:cs typeface="+mn-cs"/>
              </a:rPr>
              <a:t> O Fundo de Bolsas de Estudo Ted Thompson / Bill </a:t>
            </a:r>
            <a:r>
              <a:rPr lang="pt-BR" sz="1200" b="0" i="0" kern="1200" dirty="0" err="1">
                <a:solidFill>
                  <a:schemeClr val="tx1"/>
                </a:solidFill>
                <a:effectLst/>
                <a:latin typeface="+mn-lt"/>
                <a:ea typeface="+mn-ea"/>
                <a:cs typeface="+mn-cs"/>
              </a:rPr>
              <a:t>Tansky</a:t>
            </a:r>
            <a:r>
              <a:rPr lang="pt-BR" sz="1200" b="0" i="0" kern="1200" dirty="0">
                <a:solidFill>
                  <a:schemeClr val="tx1"/>
                </a:solidFill>
                <a:effectLst/>
                <a:latin typeface="+mn-lt"/>
                <a:ea typeface="+mn-ea"/>
                <a:cs typeface="+mn-cs"/>
              </a:rPr>
              <a:t> foi nomeado em memória dos dois pilotos.</a:t>
            </a:r>
            <a:r>
              <a:rPr lang="pt-BR" sz="1200" b="0" i="0" u="none" strike="noStrike" kern="1200" baseline="30000" dirty="0">
                <a:solidFill>
                  <a:schemeClr val="tx1"/>
                </a:solidFill>
                <a:effectLst/>
                <a:latin typeface="+mn-lt"/>
                <a:ea typeface="+mn-ea"/>
                <a:cs typeface="+mn-cs"/>
                <a:hlinkClick r:id="rId8"/>
              </a:rPr>
              <a:t>[35]</a:t>
            </a:r>
            <a:endParaRPr lang="pt-BR" sz="1200" b="0" i="0" kern="1200" dirty="0">
              <a:solidFill>
                <a:schemeClr val="tx1"/>
              </a:solidFill>
              <a:effectLst/>
              <a:latin typeface="+mn-lt"/>
              <a:ea typeface="+mn-ea"/>
              <a:cs typeface="+mn-cs"/>
            </a:endParaRPr>
          </a:p>
          <a:p>
            <a:endParaRPr lang="en-US" dirty="0"/>
          </a:p>
          <a:p>
            <a:r>
              <a:rPr lang="pt-BR" sz="1200" b="0" i="0" kern="1200" dirty="0">
                <a:solidFill>
                  <a:schemeClr val="tx1"/>
                </a:solidFill>
                <a:effectLst/>
                <a:latin typeface="+mn-lt"/>
                <a:ea typeface="+mn-ea"/>
                <a:cs typeface="+mn-cs"/>
              </a:rPr>
              <a:t>A </a:t>
            </a:r>
            <a:r>
              <a:rPr lang="pt-BR" sz="1200" b="0" i="0" kern="1200" dirty="0" err="1">
                <a:solidFill>
                  <a:schemeClr val="tx1"/>
                </a:solidFill>
                <a:effectLst/>
                <a:latin typeface="+mn-lt"/>
                <a:ea typeface="+mn-ea"/>
                <a:cs typeface="+mn-cs"/>
              </a:rPr>
              <a:t>McDonnell</a:t>
            </a:r>
            <a:r>
              <a:rPr lang="pt-BR" sz="1200" b="0" i="0" kern="1200" dirty="0">
                <a:solidFill>
                  <a:schemeClr val="tx1"/>
                </a:solidFill>
                <a:effectLst/>
                <a:latin typeface="+mn-lt"/>
                <a:ea typeface="+mn-ea"/>
                <a:cs typeface="+mn-cs"/>
              </a:rPr>
              <a:t> Douglas e a Alaska Airlines eventualmente aceitaram a responsabilidade pelo acidente, e todos, exceto um dos processos movidos por familiares sobreviventes foram resolvidos fora do tribunal antes de irem a julgamento.</a:t>
            </a:r>
            <a:r>
              <a:rPr lang="pt-BR" sz="1200" b="0" i="0" u="none" strike="noStrike" kern="1200" baseline="30000" dirty="0">
                <a:solidFill>
                  <a:schemeClr val="tx1"/>
                </a:solidFill>
                <a:effectLst/>
                <a:latin typeface="+mn-lt"/>
                <a:ea typeface="+mn-ea"/>
                <a:cs typeface="+mn-cs"/>
                <a:hlinkClick r:id="rId9"/>
              </a:rPr>
              <a:t>[36]</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Candy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Hatcher</a:t>
            </a:r>
            <a:r>
              <a:rPr lang="pt-BR" sz="1200" b="0" i="0" kern="1200" dirty="0">
                <a:solidFill>
                  <a:schemeClr val="tx1"/>
                </a:solidFill>
                <a:effectLst/>
                <a:latin typeface="+mn-lt"/>
                <a:ea typeface="+mn-ea"/>
                <a:cs typeface="+mn-cs"/>
              </a:rPr>
              <a:t>, do </a:t>
            </a:r>
            <a:r>
              <a:rPr lang="pt-BR" sz="1200" b="0" i="0" u="none" strike="noStrike" kern="1200" dirty="0">
                <a:solidFill>
                  <a:schemeClr val="tx1"/>
                </a:solidFill>
                <a:effectLst/>
                <a:latin typeface="+mn-lt"/>
                <a:ea typeface="+mn-ea"/>
                <a:cs typeface="+mn-cs"/>
                <a:hlinkClick r:id="rId10" tooltip="Seattle Post-Intelligencer"/>
              </a:rPr>
              <a:t>Seattle Post-</a:t>
            </a:r>
            <a:r>
              <a:rPr lang="pt-BR" sz="1200" b="0" i="0" u="none" strike="noStrike" kern="1200" dirty="0" err="1">
                <a:solidFill>
                  <a:schemeClr val="tx1"/>
                </a:solidFill>
                <a:effectLst/>
                <a:latin typeface="+mn-lt"/>
                <a:ea typeface="+mn-ea"/>
                <a:cs typeface="+mn-cs"/>
                <a:hlinkClick r:id="rId10" tooltip="Seattle Post-Intelligencer"/>
              </a:rPr>
              <a:t>Intelligencer</a:t>
            </a:r>
            <a:r>
              <a:rPr lang="pt-BR" sz="1200" b="0" i="0" kern="1200" dirty="0">
                <a:solidFill>
                  <a:schemeClr val="tx1"/>
                </a:solidFill>
                <a:effectLst/>
                <a:latin typeface="+mn-lt"/>
                <a:ea typeface="+mn-ea"/>
                <a:cs typeface="+mn-cs"/>
              </a:rPr>
              <a:t>, escreveu: "Muitos perderam a fé na Alaska Airlines, uma empresa doméstica que se orgulhava de seu histórico de segurança e se autodenominava uma companhia aérea familiar."</a:t>
            </a:r>
            <a:r>
              <a:rPr lang="pt-BR" sz="1200" b="0" i="0" u="none" strike="noStrike" kern="1200" baseline="30000" dirty="0">
                <a:solidFill>
                  <a:schemeClr val="tx1"/>
                </a:solidFill>
                <a:effectLst/>
                <a:latin typeface="+mn-lt"/>
                <a:ea typeface="+mn-ea"/>
                <a:cs typeface="+mn-cs"/>
                <a:hlinkClick r:id="rId11"/>
              </a:rPr>
              <a:t>[13]</a:t>
            </a:r>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11</a:t>
            </a:fld>
            <a:endParaRPr lang="en-US"/>
          </a:p>
        </p:txBody>
      </p:sp>
    </p:spTree>
    <p:extLst>
      <p:ext uri="{BB962C8B-B14F-4D97-AF65-F5344CB8AC3E}">
        <p14:creationId xmlns:p14="http://schemas.microsoft.com/office/powerpoint/2010/main" val="1692613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C026-D47A-4BBE-92C8-41E37654AC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2DF02F-48A6-4371-ABED-235B8792F2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6CDC2A-6BC3-4368-A747-86F46653ED65}"/>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5" name="Footer Placeholder 4">
            <a:extLst>
              <a:ext uri="{FF2B5EF4-FFF2-40B4-BE49-F238E27FC236}">
                <a16:creationId xmlns:a16="http://schemas.microsoft.com/office/drawing/2014/main" id="{06179702-1228-4989-92CA-258E572FB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A27FA-E6F5-4DD8-9884-4E2572263242}"/>
              </a:ext>
            </a:extLst>
          </p:cNvPr>
          <p:cNvSpPr>
            <a:spLocks noGrp="1"/>
          </p:cNvSpPr>
          <p:nvPr>
            <p:ph type="sldNum" sz="quarter" idx="12"/>
          </p:nvPr>
        </p:nvSpPr>
        <p:spPr/>
        <p:txBody>
          <a:bodyPr/>
          <a:lstStyle/>
          <a:p>
            <a:fld id="{54A4111E-FA6D-492C-8961-BF1781852E36}" type="slidenum">
              <a:rPr lang="en-US" smtClean="0"/>
              <a:t>‹#›</a:t>
            </a:fld>
            <a:endParaRPr lang="en-US"/>
          </a:p>
        </p:txBody>
      </p:sp>
      <p:pic>
        <p:nvPicPr>
          <p:cNvPr id="7" name="Picture 5">
            <a:extLst>
              <a:ext uri="{FF2B5EF4-FFF2-40B4-BE49-F238E27FC236}">
                <a16:creationId xmlns:a16="http://schemas.microsoft.com/office/drawing/2014/main" id="{8B1103F0-811F-43EB-8EE4-B664D2EB2B3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3813"/>
            <a:ext cx="6732587"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47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9D85-DD3E-440A-9D2F-89D942E3FE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BDFEBB-767A-451B-84CB-B963F42311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59E07-1B58-43C1-8114-AE0A35890013}"/>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5" name="Footer Placeholder 4">
            <a:extLst>
              <a:ext uri="{FF2B5EF4-FFF2-40B4-BE49-F238E27FC236}">
                <a16:creationId xmlns:a16="http://schemas.microsoft.com/office/drawing/2014/main" id="{D465999B-D319-4CC0-B72C-1F60377BB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30EA5-17FA-46DA-8CD6-E949A3C2B54C}"/>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81874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A8E8BF-0891-4BE7-A67F-4F347313E4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CA84C4-BBBE-41CC-834D-282ED66974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FE739-9273-41B9-BDB9-28488627B534}"/>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5" name="Footer Placeholder 4">
            <a:extLst>
              <a:ext uri="{FF2B5EF4-FFF2-40B4-BE49-F238E27FC236}">
                <a16:creationId xmlns:a16="http://schemas.microsoft.com/office/drawing/2014/main" id="{799E98F7-7AA5-4D89-BB10-D01D5A480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4AE87-F8A2-45A6-BBCF-BF3A0951C9F3}"/>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117530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44D2-6B36-4731-9A6E-0C1ADA2E7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78D88-F187-4D42-9085-F184AB004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A6788-B162-4338-B293-E87459090304}"/>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5" name="Footer Placeholder 4">
            <a:extLst>
              <a:ext uri="{FF2B5EF4-FFF2-40B4-BE49-F238E27FC236}">
                <a16:creationId xmlns:a16="http://schemas.microsoft.com/office/drawing/2014/main" id="{55A2B5CA-E845-494B-B8C1-195C4458D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A3016-1B47-4BFC-9ED5-00763B950C23}"/>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7675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8911-E266-4E69-989E-B55B3DAC4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F5015E-EF91-4AC8-986A-7A6FD28CD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8A4C5A-9E1B-484C-8993-B529A195B550}"/>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5" name="Footer Placeholder 4">
            <a:extLst>
              <a:ext uri="{FF2B5EF4-FFF2-40B4-BE49-F238E27FC236}">
                <a16:creationId xmlns:a16="http://schemas.microsoft.com/office/drawing/2014/main" id="{E619B29C-5036-4830-A630-D576437B1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80B16-7313-4D84-A45B-B68B108C8D27}"/>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85912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E492-10C1-4DA6-B0CA-BF2C2D4CC9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5E6107-5FB3-4A4B-8E2C-610A1DB2D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1A02ED-EC38-48DA-AC59-A5A1AEF46F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812706-57B1-4E03-973C-F2EB230A36A4}"/>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6" name="Footer Placeholder 5">
            <a:extLst>
              <a:ext uri="{FF2B5EF4-FFF2-40B4-BE49-F238E27FC236}">
                <a16:creationId xmlns:a16="http://schemas.microsoft.com/office/drawing/2014/main" id="{8CDB912B-DC05-475C-AD42-9B6F9BD22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AB2CF-0A71-4659-A8A2-D447B7750C90}"/>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244794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27AE-4365-4AA9-A990-6965A33804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40513D-D56F-491D-9B51-A77F49763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1B3353-0B88-4A9D-B417-2B32C239C3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604A1C-BE26-4AC6-9FAC-167847991D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5609D5-42CE-46D8-B52A-DD713495DC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A1FF1B-F1CC-4939-9276-3CE4635C8054}"/>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8" name="Footer Placeholder 7">
            <a:extLst>
              <a:ext uri="{FF2B5EF4-FFF2-40B4-BE49-F238E27FC236}">
                <a16:creationId xmlns:a16="http://schemas.microsoft.com/office/drawing/2014/main" id="{7BC2AA32-395B-4542-B5DA-559B31136B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F62A57-2AA8-44A8-B469-E9A45CBF9A5E}"/>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1058433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8DEF-013D-4087-8357-760E2FCC5D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F9F071-F1FE-4B1A-8F05-05FBF1D8FF62}"/>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4" name="Footer Placeholder 3">
            <a:extLst>
              <a:ext uri="{FF2B5EF4-FFF2-40B4-BE49-F238E27FC236}">
                <a16:creationId xmlns:a16="http://schemas.microsoft.com/office/drawing/2014/main" id="{C610FD91-77A4-405B-A0D6-21D1F3FD9F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3E8C94-F6DE-49E2-B537-9914B55EEA6F}"/>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195076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19CA90-A92B-4FD2-B922-1AF7F83131B9}"/>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3" name="Footer Placeholder 2">
            <a:extLst>
              <a:ext uri="{FF2B5EF4-FFF2-40B4-BE49-F238E27FC236}">
                <a16:creationId xmlns:a16="http://schemas.microsoft.com/office/drawing/2014/main" id="{A691AB64-89C1-4A85-9F6D-C541585EBF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A0162D-7C18-4AD4-873C-10436837E241}"/>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238586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6A4-3DBE-4791-BF70-9EE8BE70B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FF699A-46C5-456F-AF0D-1770E50C6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AB697C-3300-4AB5-B43F-17DB9BCD3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39840-A8B7-43D6-9818-42CFCD6B38A4}"/>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6" name="Footer Placeholder 5">
            <a:extLst>
              <a:ext uri="{FF2B5EF4-FFF2-40B4-BE49-F238E27FC236}">
                <a16:creationId xmlns:a16="http://schemas.microsoft.com/office/drawing/2014/main" id="{1E49DF5D-02C2-48EA-BA91-F7EE8DB63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99E29-F7CF-498E-8A05-2282ACFD6CFE}"/>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3758470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DC5C-C6CD-4101-A778-3E1DB7107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17C9E6-AB9B-45E1-B8D0-3BD5EA993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F63C78-0A2C-4ECC-A397-9EAD9281B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447D5-655F-4361-8A43-9152DE72E947}"/>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6" name="Footer Placeholder 5">
            <a:extLst>
              <a:ext uri="{FF2B5EF4-FFF2-40B4-BE49-F238E27FC236}">
                <a16:creationId xmlns:a16="http://schemas.microsoft.com/office/drawing/2014/main" id="{217B32E0-0ECF-48A7-939A-2AA3C77F5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94CD3-6272-44ED-9B15-8D6FABC66A05}"/>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228475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839A7-AC1A-4B88-AC4B-58D7A7190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840122-5D4B-4B66-8AA1-108347D0E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33BD0-E675-4EEF-BD73-F3AAD44086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6D435-2D32-4AE4-9902-CBB2EE2A064F}" type="datetimeFigureOut">
              <a:rPr lang="en-US" smtClean="0"/>
              <a:t>4/29/2022</a:t>
            </a:fld>
            <a:endParaRPr lang="en-US"/>
          </a:p>
        </p:txBody>
      </p:sp>
      <p:sp>
        <p:nvSpPr>
          <p:cNvPr id="5" name="Footer Placeholder 4">
            <a:extLst>
              <a:ext uri="{FF2B5EF4-FFF2-40B4-BE49-F238E27FC236}">
                <a16:creationId xmlns:a16="http://schemas.microsoft.com/office/drawing/2014/main" id="{858BC9C8-864D-49AD-8949-0711CECBC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5E739E-45A7-4A88-8B7C-4489B19EC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4111E-FA6D-492C-8961-BF1781852E36}" type="slidenum">
              <a:rPr lang="en-US" smtClean="0"/>
              <a:t>‹#›</a:t>
            </a:fld>
            <a:endParaRPr lang="en-US"/>
          </a:p>
        </p:txBody>
      </p:sp>
    </p:spTree>
    <p:extLst>
      <p:ext uri="{BB962C8B-B14F-4D97-AF65-F5344CB8AC3E}">
        <p14:creationId xmlns:p14="http://schemas.microsoft.com/office/powerpoint/2010/main" val="1762284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eb.archive.org/web/20160615133530/http:/www.ntsb.gov/investigations/AccidentReports/Reports/AAR0201.pdf" TargetMode="External"/><Relationship Id="rId2" Type="http://schemas.openxmlformats.org/officeDocument/2006/relationships/hyperlink" Target="https://pt.wikipedia.org/wiki/Conselho_Nacional_de_Seguran%C3%A7a_nos_Transportes" TargetMode="External"/><Relationship Id="rId1" Type="http://schemas.openxmlformats.org/officeDocument/2006/relationships/slideLayout" Target="../slideLayouts/slideLayout2.xml"/><Relationship Id="rId6" Type="http://schemas.openxmlformats.org/officeDocument/2006/relationships/hyperlink" Target="https://pt.wikipedia.org/wiki/Voo_Alaska_Airlines_261" TargetMode="External"/><Relationship Id="rId5" Type="http://schemas.openxmlformats.org/officeDocument/2006/relationships/hyperlink" Target="https://lessonslearned.faa.gov/ll_main.cfm?TabID=1&amp;LLID=23&amp;LLTypeID=0" TargetMode="External"/><Relationship Id="rId4" Type="http://schemas.openxmlformats.org/officeDocument/2006/relationships/hyperlink" Target="https://www.ntsb.gov/Events/2000/Aka261/AKA261_board_mtg_transcrip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1721-991E-4678-8380-0A5B7C813773}"/>
              </a:ext>
            </a:extLst>
          </p:cNvPr>
          <p:cNvSpPr>
            <a:spLocks noGrp="1"/>
          </p:cNvSpPr>
          <p:nvPr>
            <p:ph type="ctrTitle"/>
          </p:nvPr>
        </p:nvSpPr>
        <p:spPr>
          <a:xfrm>
            <a:off x="1524000" y="1402779"/>
            <a:ext cx="9144000" cy="2387600"/>
          </a:xfrm>
        </p:spPr>
        <p:txBody>
          <a:bodyPr>
            <a:normAutofit/>
          </a:bodyPr>
          <a:lstStyle/>
          <a:p>
            <a:r>
              <a:rPr lang="pt-BR" b="1" dirty="0"/>
              <a:t>Acidente Voo Alaska Airlines 261</a:t>
            </a:r>
            <a:endParaRPr lang="en-US" dirty="0"/>
          </a:p>
        </p:txBody>
      </p:sp>
      <p:sp>
        <p:nvSpPr>
          <p:cNvPr id="3" name="Subtitle 2">
            <a:extLst>
              <a:ext uri="{FF2B5EF4-FFF2-40B4-BE49-F238E27FC236}">
                <a16:creationId xmlns:a16="http://schemas.microsoft.com/office/drawing/2014/main" id="{FB007FD5-858A-4A26-94D6-D7C29140A23F}"/>
              </a:ext>
            </a:extLst>
          </p:cNvPr>
          <p:cNvSpPr>
            <a:spLocks noGrp="1"/>
          </p:cNvSpPr>
          <p:nvPr>
            <p:ph type="subTitle" idx="1"/>
          </p:nvPr>
        </p:nvSpPr>
        <p:spPr>
          <a:xfrm>
            <a:off x="1524000" y="4528630"/>
            <a:ext cx="9144000" cy="1655762"/>
          </a:xfrm>
        </p:spPr>
        <p:txBody>
          <a:bodyPr>
            <a:normAutofit fontScale="92500" lnSpcReduction="10000"/>
          </a:bodyPr>
          <a:lstStyle/>
          <a:p>
            <a:pPr algn="l"/>
            <a:r>
              <a:rPr lang="pt-BR" dirty="0"/>
              <a:t>Curso: Manutenção de Aeronaves – Turma 27°</a:t>
            </a:r>
          </a:p>
          <a:p>
            <a:pPr algn="l"/>
            <a:r>
              <a:rPr lang="pt-BR" dirty="0"/>
              <a:t>Matéria: Informática aplicada a Aeronáutica </a:t>
            </a:r>
          </a:p>
          <a:p>
            <a:pPr algn="l"/>
            <a:r>
              <a:rPr lang="pt-BR" dirty="0"/>
              <a:t>Grupo: Felipe Augusto, Jonas Vinício, </a:t>
            </a:r>
            <a:r>
              <a:rPr lang="en-US" dirty="0"/>
              <a:t>José Luiz,</a:t>
            </a:r>
            <a:r>
              <a:rPr lang="pt-BR" dirty="0"/>
              <a:t> Rodrigo Hirayama</a:t>
            </a:r>
          </a:p>
          <a:p>
            <a:pPr algn="l"/>
            <a:r>
              <a:rPr lang="pt-BR" dirty="0"/>
              <a:t>Professor: Fabricio </a:t>
            </a:r>
            <a:r>
              <a:rPr lang="pt-BR" dirty="0" err="1"/>
              <a:t>Galende</a:t>
            </a:r>
            <a:r>
              <a:rPr lang="pt-BR" dirty="0"/>
              <a:t> Marques de Carvalho</a:t>
            </a:r>
          </a:p>
          <a:p>
            <a:endParaRPr lang="en-US" dirty="0"/>
          </a:p>
        </p:txBody>
      </p:sp>
    </p:spTree>
    <p:extLst>
      <p:ext uri="{BB962C8B-B14F-4D97-AF65-F5344CB8AC3E}">
        <p14:creationId xmlns:p14="http://schemas.microsoft.com/office/powerpoint/2010/main" val="270728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9862-D884-416B-95F4-A06751E9BF32}"/>
              </a:ext>
            </a:extLst>
          </p:cNvPr>
          <p:cNvSpPr>
            <a:spLocks noGrp="1"/>
          </p:cNvSpPr>
          <p:nvPr>
            <p:ph type="title"/>
          </p:nvPr>
        </p:nvSpPr>
        <p:spPr/>
        <p:txBody>
          <a:bodyPr/>
          <a:lstStyle/>
          <a:p>
            <a:r>
              <a:rPr lang="pt-BR" dirty="0"/>
              <a:t>Conclusões</a:t>
            </a:r>
            <a:endParaRPr lang="en-US" dirty="0"/>
          </a:p>
        </p:txBody>
      </p:sp>
      <p:sp>
        <p:nvSpPr>
          <p:cNvPr id="3" name="Content Placeholder 2">
            <a:extLst>
              <a:ext uri="{FF2B5EF4-FFF2-40B4-BE49-F238E27FC236}">
                <a16:creationId xmlns:a16="http://schemas.microsoft.com/office/drawing/2014/main" id="{7B9E2181-A69E-4CD4-95AC-FE20F04612CE}"/>
              </a:ext>
            </a:extLst>
          </p:cNvPr>
          <p:cNvSpPr>
            <a:spLocks noGrp="1"/>
          </p:cNvSpPr>
          <p:nvPr>
            <p:ph idx="1"/>
          </p:nvPr>
        </p:nvSpPr>
        <p:spPr/>
        <p:txBody>
          <a:bodyPr/>
          <a:lstStyle/>
          <a:p>
            <a:r>
              <a:rPr lang="pt-BR" dirty="0"/>
              <a:t>Causa provável do acidente: falha em voo das roscas da porca retentora do macaco de parafuso do estabilizador horizontal.</a:t>
            </a:r>
          </a:p>
          <a:p>
            <a:r>
              <a:rPr lang="pt-BR" dirty="0"/>
              <a:t>Fatores contribuintes: </a:t>
            </a:r>
          </a:p>
          <a:p>
            <a:pPr lvl="1"/>
            <a:r>
              <a:rPr lang="pt-BR" dirty="0"/>
              <a:t>manutenção incorreta, </a:t>
            </a:r>
          </a:p>
          <a:p>
            <a:pPr lvl="1"/>
            <a:r>
              <a:rPr lang="pt-BR" dirty="0"/>
              <a:t>falta de lubrificação, </a:t>
            </a:r>
          </a:p>
          <a:p>
            <a:pPr lvl="1"/>
            <a:r>
              <a:rPr lang="pt-BR" dirty="0"/>
              <a:t>Alteração das tarefas de manutenção</a:t>
            </a:r>
          </a:p>
          <a:p>
            <a:endParaRPr lang="en-US" dirty="0"/>
          </a:p>
        </p:txBody>
      </p:sp>
    </p:spTree>
    <p:extLst>
      <p:ext uri="{BB962C8B-B14F-4D97-AF65-F5344CB8AC3E}">
        <p14:creationId xmlns:p14="http://schemas.microsoft.com/office/powerpoint/2010/main" val="3654567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51FA-09A5-4771-A248-D10EBDB3543D}"/>
              </a:ext>
            </a:extLst>
          </p:cNvPr>
          <p:cNvSpPr>
            <a:spLocks noGrp="1"/>
          </p:cNvSpPr>
          <p:nvPr>
            <p:ph type="title"/>
          </p:nvPr>
        </p:nvSpPr>
        <p:spPr/>
        <p:txBody>
          <a:bodyPr/>
          <a:lstStyle/>
          <a:p>
            <a:r>
              <a:rPr lang="pt-BR" dirty="0"/>
              <a:t>Conclusão</a:t>
            </a:r>
            <a:endParaRPr lang="en-US" dirty="0"/>
          </a:p>
        </p:txBody>
      </p:sp>
      <p:pic>
        <p:nvPicPr>
          <p:cNvPr id="2050" name="Picture 2" descr="Photo of Alaska Airlines Flight 261 memorial">
            <a:extLst>
              <a:ext uri="{FF2B5EF4-FFF2-40B4-BE49-F238E27FC236}">
                <a16:creationId xmlns:a16="http://schemas.microsoft.com/office/drawing/2014/main" id="{EC27D37A-E113-42DE-9D70-24FEC32518C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477507" y="1690688"/>
            <a:ext cx="5186157" cy="369945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630332FA-FAC2-40F5-8B3C-E06197508371}"/>
              </a:ext>
            </a:extLst>
          </p:cNvPr>
          <p:cNvSpPr>
            <a:spLocks noGrp="1"/>
          </p:cNvSpPr>
          <p:nvPr>
            <p:ph sz="half" idx="2"/>
          </p:nvPr>
        </p:nvSpPr>
        <p:spPr>
          <a:xfrm>
            <a:off x="509335" y="1690688"/>
            <a:ext cx="5181600" cy="4351338"/>
          </a:xfrm>
        </p:spPr>
        <p:txBody>
          <a:bodyPr/>
          <a:lstStyle/>
          <a:p>
            <a:r>
              <a:rPr lang="pt-BR" dirty="0"/>
              <a:t>Construção memorial com o nome das vítimas.</a:t>
            </a:r>
          </a:p>
          <a:p>
            <a:r>
              <a:rPr lang="pt-BR" dirty="0" err="1"/>
              <a:t>McDonnel</a:t>
            </a:r>
            <a:r>
              <a:rPr lang="pt-BR" dirty="0"/>
              <a:t> Douglas e Alaska Airlines assumiram a responsabilidade pelo acidente.</a:t>
            </a:r>
            <a:endParaRPr lang="en-US" dirty="0"/>
          </a:p>
        </p:txBody>
      </p:sp>
    </p:spTree>
    <p:extLst>
      <p:ext uri="{BB962C8B-B14F-4D97-AF65-F5344CB8AC3E}">
        <p14:creationId xmlns:p14="http://schemas.microsoft.com/office/powerpoint/2010/main" val="351339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560E-8004-49B0-A326-F514F7E249FE}"/>
              </a:ext>
            </a:extLst>
          </p:cNvPr>
          <p:cNvSpPr>
            <a:spLocks noGrp="1"/>
          </p:cNvSpPr>
          <p:nvPr>
            <p:ph type="title"/>
          </p:nvPr>
        </p:nvSpPr>
        <p:spPr/>
        <p:txBody>
          <a:bodyPr/>
          <a:lstStyle/>
          <a:p>
            <a:r>
              <a:rPr lang="pt-BR" dirty="0"/>
              <a:t>Referencia bibliográfica</a:t>
            </a:r>
            <a:endParaRPr lang="en-US" dirty="0"/>
          </a:p>
        </p:txBody>
      </p:sp>
      <p:sp>
        <p:nvSpPr>
          <p:cNvPr id="3" name="Content Placeholder 2">
            <a:extLst>
              <a:ext uri="{FF2B5EF4-FFF2-40B4-BE49-F238E27FC236}">
                <a16:creationId xmlns:a16="http://schemas.microsoft.com/office/drawing/2014/main" id="{200EBC59-9AAB-4543-80FB-09D7DCA47849}"/>
              </a:ext>
            </a:extLst>
          </p:cNvPr>
          <p:cNvSpPr>
            <a:spLocks noGrp="1"/>
          </p:cNvSpPr>
          <p:nvPr>
            <p:ph idx="1"/>
          </p:nvPr>
        </p:nvSpPr>
        <p:spPr/>
        <p:txBody>
          <a:bodyPr/>
          <a:lstStyle/>
          <a:p>
            <a:r>
              <a:rPr lang="pt-BR" dirty="0" err="1">
                <a:hlinkClick r:id="rId2" tooltip="Conselho Nacional de Segurança nos Transportes"/>
              </a:rPr>
              <a:t>National</a:t>
            </a:r>
            <a:r>
              <a:rPr lang="pt-BR" dirty="0">
                <a:hlinkClick r:id="rId2" tooltip="Conselho Nacional de Segurança nos Transportes"/>
              </a:rPr>
              <a:t> </a:t>
            </a:r>
            <a:r>
              <a:rPr lang="pt-BR" dirty="0" err="1">
                <a:hlinkClick r:id="rId2" tooltip="Conselho Nacional de Segurança nos Transportes"/>
              </a:rPr>
              <a:t>Transportation</a:t>
            </a:r>
            <a:r>
              <a:rPr lang="pt-BR" dirty="0">
                <a:hlinkClick r:id="rId2" tooltip="Conselho Nacional de Segurança nos Transportes"/>
              </a:rPr>
              <a:t> </a:t>
            </a:r>
            <a:r>
              <a:rPr lang="pt-BR" dirty="0" err="1">
                <a:hlinkClick r:id="rId2" tooltip="Conselho Nacional de Segurança nos Transportes"/>
              </a:rPr>
              <a:t>Safety</a:t>
            </a:r>
            <a:r>
              <a:rPr lang="pt-BR" dirty="0">
                <a:hlinkClick r:id="rId2" tooltip="Conselho Nacional de Segurança nos Transportes"/>
              </a:rPr>
              <a:t> Board.</a:t>
            </a:r>
            <a:r>
              <a:rPr lang="pt-BR" dirty="0"/>
              <a:t> 30 de dezembro de 2002. NTSB/AAR-02/01. </a:t>
            </a:r>
            <a:r>
              <a:rPr lang="pt-BR" dirty="0">
                <a:hlinkClick r:id="rId3"/>
              </a:rPr>
              <a:t>Cópia arquivada do original (PDF)</a:t>
            </a:r>
            <a:r>
              <a:rPr lang="pt-BR" dirty="0"/>
              <a:t> em 15 de junho de 2016. Recuperado em 9 de setembro de 2016.</a:t>
            </a:r>
          </a:p>
          <a:p>
            <a:r>
              <a:rPr lang="pt-BR" dirty="0"/>
              <a:t>Washington, D.C.: </a:t>
            </a:r>
            <a:r>
              <a:rPr lang="pt-BR" dirty="0" err="1">
                <a:hlinkClick r:id="rId2" tooltip="Conselho Nacional de Segurança nos Transportes"/>
              </a:rPr>
              <a:t>National</a:t>
            </a:r>
            <a:r>
              <a:rPr lang="pt-BR" dirty="0">
                <a:hlinkClick r:id="rId2" tooltip="Conselho Nacional de Segurança nos Transportes"/>
              </a:rPr>
              <a:t> </a:t>
            </a:r>
            <a:r>
              <a:rPr lang="pt-BR" dirty="0" err="1">
                <a:hlinkClick r:id="rId2" tooltip="Conselho Nacional de Segurança nos Transportes"/>
              </a:rPr>
              <a:t>Tranportation</a:t>
            </a:r>
            <a:r>
              <a:rPr lang="pt-BR" dirty="0">
                <a:hlinkClick r:id="rId2" tooltip="Conselho Nacional de Segurança nos Transportes"/>
              </a:rPr>
              <a:t> </a:t>
            </a:r>
            <a:r>
              <a:rPr lang="pt-BR" dirty="0" err="1">
                <a:hlinkClick r:id="rId2" tooltip="Conselho Nacional de Segurança nos Transportes"/>
              </a:rPr>
              <a:t>Safety</a:t>
            </a:r>
            <a:r>
              <a:rPr lang="pt-BR" dirty="0">
                <a:hlinkClick r:id="rId2" tooltip="Conselho Nacional de Segurança nos Transportes"/>
              </a:rPr>
              <a:t> Board</a:t>
            </a:r>
            <a:r>
              <a:rPr lang="pt-BR" dirty="0"/>
              <a:t>. 10 de dezembro de 2002. pp. 1–292. Consultado em 20 de julho de 2021. Arquivado do </a:t>
            </a:r>
            <a:r>
              <a:rPr lang="pt-BR" dirty="0">
                <a:hlinkClick r:id="rId4"/>
              </a:rPr>
              <a:t>original</a:t>
            </a:r>
            <a:r>
              <a:rPr lang="pt-BR" dirty="0"/>
              <a:t> (PDF) em 4 de junho de 2011</a:t>
            </a:r>
          </a:p>
          <a:p>
            <a:r>
              <a:rPr lang="en-US" dirty="0">
                <a:hlinkClick r:id="rId5"/>
              </a:rPr>
              <a:t>https://lessonslearned.faa.gov/ll_main.cfm?TabID=1&amp;LLID=23&amp;LLTypeID=0</a:t>
            </a:r>
            <a:r>
              <a:rPr lang="en-US" dirty="0"/>
              <a:t> (</a:t>
            </a:r>
            <a:r>
              <a:rPr lang="en-US" dirty="0" err="1"/>
              <a:t>Consultado</a:t>
            </a:r>
            <a:r>
              <a:rPr lang="en-US" dirty="0"/>
              <a:t> 19/04/2022)</a:t>
            </a:r>
          </a:p>
          <a:p>
            <a:r>
              <a:rPr lang="en-US" dirty="0">
                <a:hlinkClick r:id="rId6"/>
              </a:rPr>
              <a:t>https://pt.wikipedia.org/wiki/Voo_Alaska_Airlines_261</a:t>
            </a:r>
            <a:r>
              <a:rPr lang="en-US" dirty="0"/>
              <a:t> (</a:t>
            </a:r>
            <a:r>
              <a:rPr lang="en-US" dirty="0" err="1"/>
              <a:t>Consultado</a:t>
            </a:r>
            <a:r>
              <a:rPr lang="en-US" dirty="0"/>
              <a:t> 29/04/2022)</a:t>
            </a:r>
          </a:p>
        </p:txBody>
      </p:sp>
    </p:spTree>
    <p:extLst>
      <p:ext uri="{BB962C8B-B14F-4D97-AF65-F5344CB8AC3E}">
        <p14:creationId xmlns:p14="http://schemas.microsoft.com/office/powerpoint/2010/main" val="160177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188C-6D00-49CF-8E3D-F7329FD00A1B}"/>
              </a:ext>
            </a:extLst>
          </p:cNvPr>
          <p:cNvSpPr>
            <a:spLocks noGrp="1"/>
          </p:cNvSpPr>
          <p:nvPr>
            <p:ph type="title"/>
          </p:nvPr>
        </p:nvSpPr>
        <p:spPr/>
        <p:txBody>
          <a:bodyPr/>
          <a:lstStyle/>
          <a:p>
            <a:r>
              <a:rPr lang="pt-BR" dirty="0"/>
              <a:t>Roteiro</a:t>
            </a:r>
            <a:endParaRPr lang="en-US" dirty="0"/>
          </a:p>
        </p:txBody>
      </p:sp>
      <p:sp>
        <p:nvSpPr>
          <p:cNvPr id="3" name="Content Placeholder 2">
            <a:extLst>
              <a:ext uri="{FF2B5EF4-FFF2-40B4-BE49-F238E27FC236}">
                <a16:creationId xmlns:a16="http://schemas.microsoft.com/office/drawing/2014/main" id="{27D5D807-BE72-422B-8459-EF2C053A360A}"/>
              </a:ext>
            </a:extLst>
          </p:cNvPr>
          <p:cNvSpPr>
            <a:spLocks noGrp="1"/>
          </p:cNvSpPr>
          <p:nvPr>
            <p:ph idx="1"/>
          </p:nvPr>
        </p:nvSpPr>
        <p:spPr>
          <a:xfrm>
            <a:off x="838200" y="1690688"/>
            <a:ext cx="10515600" cy="4351338"/>
          </a:xfrm>
        </p:spPr>
        <p:txBody>
          <a:bodyPr/>
          <a:lstStyle/>
          <a:p>
            <a:r>
              <a:rPr lang="pt-BR" dirty="0"/>
              <a:t>Introdução</a:t>
            </a:r>
          </a:p>
          <a:p>
            <a:r>
              <a:rPr lang="pt-BR" dirty="0"/>
              <a:t>Sobre o acidente</a:t>
            </a:r>
          </a:p>
          <a:p>
            <a:r>
              <a:rPr lang="pt-BR" dirty="0"/>
              <a:t>Causas do acidente</a:t>
            </a:r>
          </a:p>
          <a:p>
            <a:r>
              <a:rPr lang="pt-BR" dirty="0"/>
              <a:t>Conclusão</a:t>
            </a:r>
          </a:p>
          <a:p>
            <a:r>
              <a:rPr lang="pt-BR" dirty="0"/>
              <a:t>Referencias bibliográficas</a:t>
            </a:r>
            <a:endParaRPr lang="en-US" dirty="0"/>
          </a:p>
        </p:txBody>
      </p:sp>
    </p:spTree>
    <p:extLst>
      <p:ext uri="{BB962C8B-B14F-4D97-AF65-F5344CB8AC3E}">
        <p14:creationId xmlns:p14="http://schemas.microsoft.com/office/powerpoint/2010/main" val="391127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6A79-BFBC-4FC8-95D4-30231931E2D9}"/>
              </a:ext>
            </a:extLst>
          </p:cNvPr>
          <p:cNvSpPr>
            <a:spLocks noGrp="1"/>
          </p:cNvSpPr>
          <p:nvPr>
            <p:ph type="title"/>
          </p:nvPr>
        </p:nvSpPr>
        <p:spPr/>
        <p:txBody>
          <a:bodyPr/>
          <a:lstStyle/>
          <a:p>
            <a:r>
              <a:rPr lang="pt-BR" dirty="0"/>
              <a:t>Introdução</a:t>
            </a:r>
            <a:endParaRPr lang="en-US" dirty="0"/>
          </a:p>
        </p:txBody>
      </p:sp>
      <p:pic>
        <p:nvPicPr>
          <p:cNvPr id="4" name="Content Placeholder 3">
            <a:extLst>
              <a:ext uri="{FF2B5EF4-FFF2-40B4-BE49-F238E27FC236}">
                <a16:creationId xmlns:a16="http://schemas.microsoft.com/office/drawing/2014/main" id="{B89C4D9F-7196-4762-AA79-19F5BE6A3DCD}"/>
              </a:ext>
            </a:extLst>
          </p:cNvPr>
          <p:cNvPicPr>
            <a:picLocks noGrp="1" noChangeAspect="1"/>
          </p:cNvPicPr>
          <p:nvPr>
            <p:ph sz="half" idx="1"/>
          </p:nvPr>
        </p:nvPicPr>
        <p:blipFill>
          <a:blip r:embed="rId3"/>
          <a:stretch>
            <a:fillRect/>
          </a:stretch>
        </p:blipFill>
        <p:spPr>
          <a:xfrm>
            <a:off x="838200" y="1825625"/>
            <a:ext cx="4721142" cy="3147428"/>
          </a:xfrm>
          <a:prstGeom prst="rect">
            <a:avLst/>
          </a:prstGeom>
        </p:spPr>
      </p:pic>
      <p:sp>
        <p:nvSpPr>
          <p:cNvPr id="5" name="Content Placeholder 4">
            <a:extLst>
              <a:ext uri="{FF2B5EF4-FFF2-40B4-BE49-F238E27FC236}">
                <a16:creationId xmlns:a16="http://schemas.microsoft.com/office/drawing/2014/main" id="{B6750E07-C540-4DB8-8D05-162B63DDA119}"/>
              </a:ext>
            </a:extLst>
          </p:cNvPr>
          <p:cNvSpPr>
            <a:spLocks noGrp="1"/>
          </p:cNvSpPr>
          <p:nvPr>
            <p:ph sz="half" idx="2"/>
          </p:nvPr>
        </p:nvSpPr>
        <p:spPr/>
        <p:txBody>
          <a:bodyPr/>
          <a:lstStyle/>
          <a:p>
            <a:r>
              <a:rPr lang="pt-BR" dirty="0"/>
              <a:t>Voo 261 – Alaska Airlines</a:t>
            </a:r>
          </a:p>
          <a:p>
            <a:r>
              <a:rPr lang="pt-BR" dirty="0"/>
              <a:t>Partiu: Jalisco, México</a:t>
            </a:r>
          </a:p>
          <a:p>
            <a:r>
              <a:rPr lang="pt-BR" dirty="0"/>
              <a:t>Destino: Seattle, EUA</a:t>
            </a:r>
          </a:p>
          <a:p>
            <a:r>
              <a:rPr lang="pt-BR" dirty="0"/>
              <a:t>Aeronave: </a:t>
            </a:r>
            <a:r>
              <a:rPr lang="pt-BR" dirty="0" err="1"/>
              <a:t>McDonnell</a:t>
            </a:r>
            <a:r>
              <a:rPr lang="pt-BR" dirty="0"/>
              <a:t> Douglas MD-83</a:t>
            </a:r>
          </a:p>
          <a:p>
            <a:pPr marL="0" indent="0">
              <a:buNone/>
            </a:pPr>
            <a:endParaRPr lang="en-US" dirty="0"/>
          </a:p>
        </p:txBody>
      </p:sp>
    </p:spTree>
    <p:extLst>
      <p:ext uri="{BB962C8B-B14F-4D97-AF65-F5344CB8AC3E}">
        <p14:creationId xmlns:p14="http://schemas.microsoft.com/office/powerpoint/2010/main" val="218475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77E8-F404-463C-8618-1D5B27CCF3F2}"/>
              </a:ext>
            </a:extLst>
          </p:cNvPr>
          <p:cNvSpPr>
            <a:spLocks noGrp="1"/>
          </p:cNvSpPr>
          <p:nvPr>
            <p:ph type="title"/>
          </p:nvPr>
        </p:nvSpPr>
        <p:spPr/>
        <p:txBody>
          <a:bodyPr/>
          <a:lstStyle/>
          <a:p>
            <a:r>
              <a:rPr lang="pt-BR" dirty="0"/>
              <a:t>Sobre o acidente</a:t>
            </a:r>
            <a:endParaRPr lang="en-US" dirty="0"/>
          </a:p>
        </p:txBody>
      </p:sp>
      <p:sp>
        <p:nvSpPr>
          <p:cNvPr id="3" name="Content Placeholder 2">
            <a:extLst>
              <a:ext uri="{FF2B5EF4-FFF2-40B4-BE49-F238E27FC236}">
                <a16:creationId xmlns:a16="http://schemas.microsoft.com/office/drawing/2014/main" id="{24DA3E70-C30F-41CE-B0DF-9785EDC1ED23}"/>
              </a:ext>
            </a:extLst>
          </p:cNvPr>
          <p:cNvSpPr>
            <a:spLocks noGrp="1"/>
          </p:cNvSpPr>
          <p:nvPr>
            <p:ph idx="1"/>
          </p:nvPr>
        </p:nvSpPr>
        <p:spPr/>
        <p:txBody>
          <a:bodyPr/>
          <a:lstStyle/>
          <a:p>
            <a:r>
              <a:rPr lang="pt-BR" b="1" dirty="0"/>
              <a:t>Primeiro segmento do voo</a:t>
            </a:r>
            <a:r>
              <a:rPr lang="pt-BR" dirty="0"/>
              <a:t> </a:t>
            </a:r>
            <a:endParaRPr lang="en-US" dirty="0"/>
          </a:p>
        </p:txBody>
      </p:sp>
      <p:cxnSp>
        <p:nvCxnSpPr>
          <p:cNvPr id="5" name="Straight Connector 4">
            <a:extLst>
              <a:ext uri="{FF2B5EF4-FFF2-40B4-BE49-F238E27FC236}">
                <a16:creationId xmlns:a16="http://schemas.microsoft.com/office/drawing/2014/main" id="{08F52361-BBFC-48F5-8BCB-3F2076FD71A6}"/>
              </a:ext>
            </a:extLst>
          </p:cNvPr>
          <p:cNvCxnSpPr>
            <a:cxnSpLocks/>
          </p:cNvCxnSpPr>
          <p:nvPr/>
        </p:nvCxnSpPr>
        <p:spPr>
          <a:xfrm>
            <a:off x="838200" y="2390274"/>
            <a:ext cx="0" cy="322446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707D128-DDD1-4F6B-8B9A-0372E1C06FF4}"/>
              </a:ext>
            </a:extLst>
          </p:cNvPr>
          <p:cNvCxnSpPr>
            <a:cxnSpLocks/>
          </p:cNvCxnSpPr>
          <p:nvPr/>
        </p:nvCxnSpPr>
        <p:spPr>
          <a:xfrm flipH="1">
            <a:off x="621632" y="5430252"/>
            <a:ext cx="985386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E087802-BE53-4DBD-973E-834855815D4F}"/>
              </a:ext>
            </a:extLst>
          </p:cNvPr>
          <p:cNvCxnSpPr>
            <a:cxnSpLocks/>
          </p:cNvCxnSpPr>
          <p:nvPr/>
        </p:nvCxnSpPr>
        <p:spPr>
          <a:xfrm>
            <a:off x="1648326" y="5177589"/>
            <a:ext cx="0" cy="50532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00E6D9A-B9C5-4DBD-A452-8A97C453B9AB}"/>
              </a:ext>
            </a:extLst>
          </p:cNvPr>
          <p:cNvSpPr txBox="1"/>
          <p:nvPr/>
        </p:nvSpPr>
        <p:spPr>
          <a:xfrm>
            <a:off x="477253" y="5614737"/>
            <a:ext cx="2618861" cy="1200329"/>
          </a:xfrm>
          <a:prstGeom prst="rect">
            <a:avLst/>
          </a:prstGeom>
          <a:noFill/>
        </p:spPr>
        <p:txBody>
          <a:bodyPr wrap="square" rtlCol="0">
            <a:spAutoFit/>
          </a:bodyPr>
          <a:lstStyle/>
          <a:p>
            <a:pPr algn="ctr"/>
            <a:r>
              <a:rPr lang="pt-BR" sz="2400" dirty="0"/>
              <a:t>Aeroporto Puerto </a:t>
            </a:r>
            <a:r>
              <a:rPr lang="pt-BR" sz="2400" dirty="0" err="1"/>
              <a:t>Vallarta</a:t>
            </a:r>
            <a:endParaRPr lang="pt-BR" sz="2400" dirty="0"/>
          </a:p>
          <a:p>
            <a:pPr algn="ctr"/>
            <a:r>
              <a:rPr lang="pt-BR" sz="2400" dirty="0"/>
              <a:t>13:37h</a:t>
            </a:r>
            <a:endParaRPr lang="en-US" sz="2400" dirty="0"/>
          </a:p>
        </p:txBody>
      </p:sp>
      <p:sp>
        <p:nvSpPr>
          <p:cNvPr id="12" name="TextBox 11">
            <a:extLst>
              <a:ext uri="{FF2B5EF4-FFF2-40B4-BE49-F238E27FC236}">
                <a16:creationId xmlns:a16="http://schemas.microsoft.com/office/drawing/2014/main" id="{1CA19ED8-4B33-4C86-AC2B-6BBB28B8382D}"/>
              </a:ext>
            </a:extLst>
          </p:cNvPr>
          <p:cNvSpPr txBox="1"/>
          <p:nvPr/>
        </p:nvSpPr>
        <p:spPr>
          <a:xfrm rot="16200000">
            <a:off x="58447" y="3427883"/>
            <a:ext cx="1023037" cy="400110"/>
          </a:xfrm>
          <a:prstGeom prst="rect">
            <a:avLst/>
          </a:prstGeom>
          <a:noFill/>
        </p:spPr>
        <p:txBody>
          <a:bodyPr wrap="none" rtlCol="0">
            <a:spAutoFit/>
          </a:bodyPr>
          <a:lstStyle/>
          <a:p>
            <a:r>
              <a:rPr lang="pt-BR" sz="2000" dirty="0"/>
              <a:t>Altitude</a:t>
            </a:r>
            <a:endParaRPr lang="en-US" dirty="0"/>
          </a:p>
        </p:txBody>
      </p:sp>
      <p:cxnSp>
        <p:nvCxnSpPr>
          <p:cNvPr id="14" name="Straight Connector 13">
            <a:extLst>
              <a:ext uri="{FF2B5EF4-FFF2-40B4-BE49-F238E27FC236}">
                <a16:creationId xmlns:a16="http://schemas.microsoft.com/office/drawing/2014/main" id="{8332801A-9631-4BD2-AE0F-BD702CAECC38}"/>
              </a:ext>
            </a:extLst>
          </p:cNvPr>
          <p:cNvCxnSpPr/>
          <p:nvPr/>
        </p:nvCxnSpPr>
        <p:spPr>
          <a:xfrm flipV="1">
            <a:off x="1648326" y="3429000"/>
            <a:ext cx="1720516" cy="20012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0ECF4FF-72B4-4A51-B84B-152D2AE124E5}"/>
              </a:ext>
            </a:extLst>
          </p:cNvPr>
          <p:cNvCxnSpPr>
            <a:cxnSpLocks/>
          </p:cNvCxnSpPr>
          <p:nvPr/>
        </p:nvCxnSpPr>
        <p:spPr>
          <a:xfrm flipV="1">
            <a:off x="3368842" y="3429000"/>
            <a:ext cx="2582779"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0B32E1-E64D-4752-88CF-28E7D9004336}"/>
              </a:ext>
            </a:extLst>
          </p:cNvPr>
          <p:cNvSpPr txBox="1"/>
          <p:nvPr/>
        </p:nvSpPr>
        <p:spPr>
          <a:xfrm>
            <a:off x="3457658" y="2838312"/>
            <a:ext cx="1202573" cy="523220"/>
          </a:xfrm>
          <a:prstGeom prst="rect">
            <a:avLst/>
          </a:prstGeom>
          <a:noFill/>
        </p:spPr>
        <p:txBody>
          <a:bodyPr wrap="none" rtlCol="0">
            <a:spAutoFit/>
          </a:bodyPr>
          <a:lstStyle/>
          <a:p>
            <a:r>
              <a:rPr lang="pt-BR" sz="2800" dirty="0"/>
              <a:t>9400m</a:t>
            </a:r>
            <a:endParaRPr lang="en-US" dirty="0"/>
          </a:p>
        </p:txBody>
      </p:sp>
      <p:pic>
        <p:nvPicPr>
          <p:cNvPr id="19" name="Picture 18">
            <a:extLst>
              <a:ext uri="{FF2B5EF4-FFF2-40B4-BE49-F238E27FC236}">
                <a16:creationId xmlns:a16="http://schemas.microsoft.com/office/drawing/2014/main" id="{6DFD824D-49C6-43AC-8033-76153AE9628F}"/>
              </a:ext>
            </a:extLst>
          </p:cNvPr>
          <p:cNvPicPr>
            <a:picLocks noChangeAspect="1"/>
          </p:cNvPicPr>
          <p:nvPr/>
        </p:nvPicPr>
        <p:blipFill>
          <a:blip r:embed="rId3"/>
          <a:stretch>
            <a:fillRect/>
          </a:stretch>
        </p:blipFill>
        <p:spPr>
          <a:xfrm>
            <a:off x="5951621" y="501327"/>
            <a:ext cx="5384951" cy="2563207"/>
          </a:xfrm>
          <a:prstGeom prst="rect">
            <a:avLst/>
          </a:prstGeom>
        </p:spPr>
      </p:pic>
      <p:sp>
        <p:nvSpPr>
          <p:cNvPr id="20" name="TextBox 19">
            <a:extLst>
              <a:ext uri="{FF2B5EF4-FFF2-40B4-BE49-F238E27FC236}">
                <a16:creationId xmlns:a16="http://schemas.microsoft.com/office/drawing/2014/main" id="{DB5FB61D-4F03-4454-A64C-4945FF5750D4}"/>
              </a:ext>
            </a:extLst>
          </p:cNvPr>
          <p:cNvSpPr txBox="1"/>
          <p:nvPr/>
        </p:nvSpPr>
        <p:spPr>
          <a:xfrm>
            <a:off x="9740766" y="549589"/>
            <a:ext cx="2390274" cy="95410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pt-BR" sz="2800" dirty="0"/>
              <a:t>Estabilizador Horizontal</a:t>
            </a:r>
            <a:endParaRPr lang="en-US" sz="2800" dirty="0"/>
          </a:p>
        </p:txBody>
      </p:sp>
      <p:sp>
        <p:nvSpPr>
          <p:cNvPr id="21" name="Star: 5 Points 20">
            <a:extLst>
              <a:ext uri="{FF2B5EF4-FFF2-40B4-BE49-F238E27FC236}">
                <a16:creationId xmlns:a16="http://schemas.microsoft.com/office/drawing/2014/main" id="{DC28B544-5E49-44EF-B5D8-AC1A5F293028}"/>
              </a:ext>
            </a:extLst>
          </p:cNvPr>
          <p:cNvSpPr/>
          <p:nvPr/>
        </p:nvSpPr>
        <p:spPr>
          <a:xfrm>
            <a:off x="5911519" y="3134468"/>
            <a:ext cx="657724" cy="426045"/>
          </a:xfrm>
          <a:prstGeom prst="star5">
            <a:avLst>
              <a:gd name="adj" fmla="val 24830"/>
              <a:gd name="hf" fmla="val 105146"/>
              <a:gd name="vf" fmla="val 1105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AAF3548-AFF1-4894-8EA0-8F7E72FA9EE0}"/>
              </a:ext>
            </a:extLst>
          </p:cNvPr>
          <p:cNvSpPr txBox="1"/>
          <p:nvPr/>
        </p:nvSpPr>
        <p:spPr>
          <a:xfrm>
            <a:off x="5307931" y="3691939"/>
            <a:ext cx="2053389" cy="1569660"/>
          </a:xfrm>
          <a:prstGeom prst="rect">
            <a:avLst/>
          </a:prstGeom>
          <a:noFill/>
        </p:spPr>
        <p:txBody>
          <a:bodyPr wrap="square" rtlCol="0">
            <a:spAutoFit/>
          </a:bodyPr>
          <a:lstStyle/>
          <a:p>
            <a:pPr algn="ctr"/>
            <a:r>
              <a:rPr lang="pt-BR" sz="2400" dirty="0"/>
              <a:t>Estabilizador Horizontal Bloqueado</a:t>
            </a:r>
          </a:p>
          <a:p>
            <a:pPr algn="ctr"/>
            <a:r>
              <a:rPr lang="pt-BR" sz="2400" dirty="0"/>
              <a:t>15:49h</a:t>
            </a:r>
            <a:endParaRPr lang="en-US" sz="2400" dirty="0"/>
          </a:p>
        </p:txBody>
      </p:sp>
    </p:spTree>
    <p:extLst>
      <p:ext uri="{BB962C8B-B14F-4D97-AF65-F5344CB8AC3E}">
        <p14:creationId xmlns:p14="http://schemas.microsoft.com/office/powerpoint/2010/main" val="133024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94C4-CB9D-4730-A2DF-9FA7D9B6EE9C}"/>
              </a:ext>
            </a:extLst>
          </p:cNvPr>
          <p:cNvSpPr>
            <a:spLocks noGrp="1"/>
          </p:cNvSpPr>
          <p:nvPr>
            <p:ph type="title"/>
          </p:nvPr>
        </p:nvSpPr>
        <p:spPr/>
        <p:txBody>
          <a:bodyPr/>
          <a:lstStyle/>
          <a:p>
            <a:r>
              <a:rPr lang="pt-BR" dirty="0"/>
              <a:t>Sobre o acidente</a:t>
            </a:r>
            <a:endParaRPr lang="en-US" dirty="0"/>
          </a:p>
        </p:txBody>
      </p:sp>
      <p:sp>
        <p:nvSpPr>
          <p:cNvPr id="3" name="Content Placeholder 2">
            <a:extLst>
              <a:ext uri="{FF2B5EF4-FFF2-40B4-BE49-F238E27FC236}">
                <a16:creationId xmlns:a16="http://schemas.microsoft.com/office/drawing/2014/main" id="{6720CEA0-11F3-4323-B563-74EC8C34641B}"/>
              </a:ext>
            </a:extLst>
          </p:cNvPr>
          <p:cNvSpPr>
            <a:spLocks noGrp="1"/>
          </p:cNvSpPr>
          <p:nvPr>
            <p:ph idx="1"/>
          </p:nvPr>
        </p:nvSpPr>
        <p:spPr/>
        <p:txBody>
          <a:bodyPr/>
          <a:lstStyle/>
          <a:p>
            <a:r>
              <a:rPr lang="pt-BR" b="1" dirty="0"/>
              <a:t>Primeiro mergulho e recuperação</a:t>
            </a:r>
            <a:r>
              <a:rPr lang="pt-BR" dirty="0"/>
              <a:t> </a:t>
            </a:r>
          </a:p>
          <a:p>
            <a:endParaRPr lang="en-US" dirty="0"/>
          </a:p>
        </p:txBody>
      </p:sp>
      <p:cxnSp>
        <p:nvCxnSpPr>
          <p:cNvPr id="4" name="Straight Connector 3">
            <a:extLst>
              <a:ext uri="{FF2B5EF4-FFF2-40B4-BE49-F238E27FC236}">
                <a16:creationId xmlns:a16="http://schemas.microsoft.com/office/drawing/2014/main" id="{3D1BC870-5DDD-4613-88C2-69D361EAE411}"/>
              </a:ext>
            </a:extLst>
          </p:cNvPr>
          <p:cNvCxnSpPr>
            <a:cxnSpLocks/>
          </p:cNvCxnSpPr>
          <p:nvPr/>
        </p:nvCxnSpPr>
        <p:spPr>
          <a:xfrm>
            <a:off x="982579" y="2791327"/>
            <a:ext cx="0" cy="322446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CF94DF0-C13D-4E82-9BDF-27601344FFF2}"/>
              </a:ext>
            </a:extLst>
          </p:cNvPr>
          <p:cNvCxnSpPr>
            <a:cxnSpLocks/>
          </p:cNvCxnSpPr>
          <p:nvPr/>
        </p:nvCxnSpPr>
        <p:spPr>
          <a:xfrm flipH="1">
            <a:off x="766011" y="5831305"/>
            <a:ext cx="985386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3420352-A7B7-4797-A00E-E654A35C1EFD}"/>
              </a:ext>
            </a:extLst>
          </p:cNvPr>
          <p:cNvCxnSpPr>
            <a:cxnSpLocks/>
          </p:cNvCxnSpPr>
          <p:nvPr/>
        </p:nvCxnSpPr>
        <p:spPr>
          <a:xfrm>
            <a:off x="1792705" y="5578642"/>
            <a:ext cx="0" cy="50532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856EF3-E189-4859-A861-11CBAC03DEFA}"/>
              </a:ext>
            </a:extLst>
          </p:cNvPr>
          <p:cNvSpPr txBox="1"/>
          <p:nvPr/>
        </p:nvSpPr>
        <p:spPr>
          <a:xfrm rot="16200000">
            <a:off x="202826" y="3828936"/>
            <a:ext cx="1023037" cy="400110"/>
          </a:xfrm>
          <a:prstGeom prst="rect">
            <a:avLst/>
          </a:prstGeom>
          <a:noFill/>
        </p:spPr>
        <p:txBody>
          <a:bodyPr wrap="none" rtlCol="0">
            <a:spAutoFit/>
          </a:bodyPr>
          <a:lstStyle/>
          <a:p>
            <a:r>
              <a:rPr lang="pt-BR" sz="2000" dirty="0"/>
              <a:t>Altitude</a:t>
            </a:r>
            <a:endParaRPr lang="en-US" dirty="0"/>
          </a:p>
        </p:txBody>
      </p:sp>
      <p:cxnSp>
        <p:nvCxnSpPr>
          <p:cNvPr id="8" name="Straight Connector 7">
            <a:extLst>
              <a:ext uri="{FF2B5EF4-FFF2-40B4-BE49-F238E27FC236}">
                <a16:creationId xmlns:a16="http://schemas.microsoft.com/office/drawing/2014/main" id="{7588858F-0F55-40A7-B102-E8194CE70872}"/>
              </a:ext>
            </a:extLst>
          </p:cNvPr>
          <p:cNvCxnSpPr/>
          <p:nvPr/>
        </p:nvCxnSpPr>
        <p:spPr>
          <a:xfrm flipV="1">
            <a:off x="1792705" y="3830053"/>
            <a:ext cx="1720516" cy="20012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417566-238E-428C-93CE-211F5BEF16EE}"/>
              </a:ext>
            </a:extLst>
          </p:cNvPr>
          <p:cNvCxnSpPr>
            <a:cxnSpLocks/>
          </p:cNvCxnSpPr>
          <p:nvPr/>
        </p:nvCxnSpPr>
        <p:spPr>
          <a:xfrm flipV="1">
            <a:off x="3513221" y="3830053"/>
            <a:ext cx="2582779"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03A86F-5F8A-43FA-B53A-29CCA75B9235}"/>
              </a:ext>
            </a:extLst>
          </p:cNvPr>
          <p:cNvSpPr txBox="1"/>
          <p:nvPr/>
        </p:nvSpPr>
        <p:spPr>
          <a:xfrm>
            <a:off x="3602037" y="3239365"/>
            <a:ext cx="1202573" cy="523220"/>
          </a:xfrm>
          <a:prstGeom prst="rect">
            <a:avLst/>
          </a:prstGeom>
          <a:noFill/>
        </p:spPr>
        <p:txBody>
          <a:bodyPr wrap="none" rtlCol="0">
            <a:spAutoFit/>
          </a:bodyPr>
          <a:lstStyle/>
          <a:p>
            <a:r>
              <a:rPr lang="pt-BR" sz="2800" dirty="0"/>
              <a:t>9400m</a:t>
            </a:r>
            <a:endParaRPr lang="en-US" dirty="0"/>
          </a:p>
        </p:txBody>
      </p:sp>
      <p:cxnSp>
        <p:nvCxnSpPr>
          <p:cNvPr id="11" name="Straight Connector 10">
            <a:extLst>
              <a:ext uri="{FF2B5EF4-FFF2-40B4-BE49-F238E27FC236}">
                <a16:creationId xmlns:a16="http://schemas.microsoft.com/office/drawing/2014/main" id="{FC023BE0-5F9C-4906-A770-230FAE920EDE}"/>
              </a:ext>
            </a:extLst>
          </p:cNvPr>
          <p:cNvCxnSpPr>
            <a:cxnSpLocks/>
          </p:cNvCxnSpPr>
          <p:nvPr/>
        </p:nvCxnSpPr>
        <p:spPr>
          <a:xfrm>
            <a:off x="6142121" y="3828467"/>
            <a:ext cx="277790" cy="9021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01784-CD20-4DCE-9017-18401934DB6E}"/>
              </a:ext>
            </a:extLst>
          </p:cNvPr>
          <p:cNvCxnSpPr>
            <a:cxnSpLocks/>
          </p:cNvCxnSpPr>
          <p:nvPr/>
        </p:nvCxnSpPr>
        <p:spPr>
          <a:xfrm>
            <a:off x="6419911" y="4730666"/>
            <a:ext cx="169739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602303-1A0F-420E-B488-BB54E3C378E8}"/>
              </a:ext>
            </a:extLst>
          </p:cNvPr>
          <p:cNvSpPr txBox="1"/>
          <p:nvPr/>
        </p:nvSpPr>
        <p:spPr>
          <a:xfrm>
            <a:off x="6620259" y="4238821"/>
            <a:ext cx="1202573" cy="523220"/>
          </a:xfrm>
          <a:prstGeom prst="rect">
            <a:avLst/>
          </a:prstGeom>
          <a:noFill/>
        </p:spPr>
        <p:txBody>
          <a:bodyPr wrap="none" rtlCol="0">
            <a:spAutoFit/>
          </a:bodyPr>
          <a:lstStyle/>
          <a:p>
            <a:r>
              <a:rPr lang="pt-BR" sz="2800" dirty="0"/>
              <a:t>7000m</a:t>
            </a:r>
            <a:endParaRPr lang="en-US" dirty="0"/>
          </a:p>
        </p:txBody>
      </p:sp>
      <p:sp>
        <p:nvSpPr>
          <p:cNvPr id="17" name="Content Placeholder 4">
            <a:extLst>
              <a:ext uri="{FF2B5EF4-FFF2-40B4-BE49-F238E27FC236}">
                <a16:creationId xmlns:a16="http://schemas.microsoft.com/office/drawing/2014/main" id="{CB9B5DFA-3C54-4276-ADE9-1027EC63E60F}"/>
              </a:ext>
            </a:extLst>
          </p:cNvPr>
          <p:cNvSpPr txBox="1">
            <a:spLocks/>
          </p:cNvSpPr>
          <p:nvPr/>
        </p:nvSpPr>
        <p:spPr>
          <a:xfrm>
            <a:off x="6763753" y="1026694"/>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Queda vertical de 9400 para 7000 m (80 segundos)</a:t>
            </a:r>
          </a:p>
          <a:p>
            <a:endParaRPr lang="pt-BR" dirty="0"/>
          </a:p>
          <a:p>
            <a:pPr marL="0" indent="0">
              <a:buFont typeface="Arial" panose="020B0604020202020204" pitchFamily="34" charset="0"/>
              <a:buNone/>
            </a:pPr>
            <a:endParaRPr lang="en-US" dirty="0"/>
          </a:p>
        </p:txBody>
      </p:sp>
      <p:pic>
        <p:nvPicPr>
          <p:cNvPr id="18" name="Picture 17">
            <a:extLst>
              <a:ext uri="{FF2B5EF4-FFF2-40B4-BE49-F238E27FC236}">
                <a16:creationId xmlns:a16="http://schemas.microsoft.com/office/drawing/2014/main" id="{D64370DD-5E1E-4CFC-856E-79640899144F}"/>
              </a:ext>
            </a:extLst>
          </p:cNvPr>
          <p:cNvPicPr>
            <a:picLocks noChangeAspect="1"/>
          </p:cNvPicPr>
          <p:nvPr/>
        </p:nvPicPr>
        <p:blipFill>
          <a:blip r:embed="rId3"/>
          <a:stretch>
            <a:fillRect/>
          </a:stretch>
        </p:blipFill>
        <p:spPr>
          <a:xfrm>
            <a:off x="8759658" y="2128386"/>
            <a:ext cx="2819794" cy="2962688"/>
          </a:xfrm>
          <a:prstGeom prst="rect">
            <a:avLst/>
          </a:prstGeom>
        </p:spPr>
      </p:pic>
      <p:pic>
        <p:nvPicPr>
          <p:cNvPr id="19" name="Picture 18">
            <a:extLst>
              <a:ext uri="{FF2B5EF4-FFF2-40B4-BE49-F238E27FC236}">
                <a16:creationId xmlns:a16="http://schemas.microsoft.com/office/drawing/2014/main" id="{FFD06207-06EF-4E7B-B3CF-56A0B837B858}"/>
              </a:ext>
            </a:extLst>
          </p:cNvPr>
          <p:cNvPicPr>
            <a:picLocks noChangeAspect="1"/>
          </p:cNvPicPr>
          <p:nvPr/>
        </p:nvPicPr>
        <p:blipFill>
          <a:blip r:embed="rId4"/>
          <a:stretch>
            <a:fillRect/>
          </a:stretch>
        </p:blipFill>
        <p:spPr>
          <a:xfrm>
            <a:off x="7995526" y="4238821"/>
            <a:ext cx="677236" cy="893782"/>
          </a:xfrm>
          <a:prstGeom prst="rect">
            <a:avLst/>
          </a:prstGeom>
        </p:spPr>
      </p:pic>
    </p:spTree>
    <p:extLst>
      <p:ext uri="{BB962C8B-B14F-4D97-AF65-F5344CB8AC3E}">
        <p14:creationId xmlns:p14="http://schemas.microsoft.com/office/powerpoint/2010/main" val="396664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5398F0-4B5D-450A-9F26-3B671632B354}"/>
              </a:ext>
            </a:extLst>
          </p:cNvPr>
          <p:cNvPicPr>
            <a:picLocks noChangeAspect="1"/>
          </p:cNvPicPr>
          <p:nvPr/>
        </p:nvPicPr>
        <p:blipFill rotWithShape="1">
          <a:blip r:embed="rId3"/>
          <a:srcRect l="564" r="2075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06E04D-0938-413E-BC64-E88C5764016C}"/>
              </a:ext>
            </a:extLst>
          </p:cNvPr>
          <p:cNvSpPr>
            <a:spLocks noGrp="1"/>
          </p:cNvSpPr>
          <p:nvPr>
            <p:ph type="title"/>
          </p:nvPr>
        </p:nvSpPr>
        <p:spPr>
          <a:xfrm>
            <a:off x="371094" y="1161288"/>
            <a:ext cx="3438144" cy="1124712"/>
          </a:xfrm>
        </p:spPr>
        <p:txBody>
          <a:bodyPr anchor="b">
            <a:normAutofit fontScale="90000"/>
          </a:bodyPr>
          <a:lstStyle/>
          <a:p>
            <a:r>
              <a:rPr lang="pt-BR" sz="4000" dirty="0"/>
              <a:t>Sobre o acidente</a:t>
            </a:r>
            <a:endParaRPr lang="en-US" sz="4000"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09B0D9C-3F39-49E6-ACF4-4284DC70B805}"/>
              </a:ext>
            </a:extLst>
          </p:cNvPr>
          <p:cNvSpPr>
            <a:spLocks noGrp="1"/>
          </p:cNvSpPr>
          <p:nvPr>
            <p:ph idx="1"/>
          </p:nvPr>
        </p:nvSpPr>
        <p:spPr>
          <a:xfrm>
            <a:off x="371093" y="2718054"/>
            <a:ext cx="5323853" cy="3207258"/>
          </a:xfrm>
        </p:spPr>
        <p:txBody>
          <a:bodyPr anchor="t">
            <a:normAutofit/>
          </a:bodyPr>
          <a:lstStyle/>
          <a:p>
            <a:r>
              <a:rPr lang="pt-BR" sz="2400" b="1" dirty="0"/>
              <a:t>Segundo mergulho e queda no Oceano Pacífico</a:t>
            </a:r>
            <a:r>
              <a:rPr lang="pt-BR" sz="2400" dirty="0"/>
              <a:t> </a:t>
            </a:r>
          </a:p>
          <a:p>
            <a:pPr marL="0" indent="0">
              <a:buNone/>
            </a:pPr>
            <a:r>
              <a:rPr lang="pt-BR" sz="2400" dirty="0"/>
              <a:t>16:19 h – CVR capturou quatro “batidas” seguida por um ruído extremamente alto.</a:t>
            </a:r>
          </a:p>
          <a:p>
            <a:pPr marL="0" indent="0">
              <a:buNone/>
            </a:pPr>
            <a:r>
              <a:rPr lang="pt-BR" sz="2400" dirty="0"/>
              <a:t>16:30 h – Avião bateu a cerca de 400 km/h no Oceano Pacífico</a:t>
            </a:r>
          </a:p>
          <a:p>
            <a:endParaRPr lang="en-US" sz="1700" dirty="0"/>
          </a:p>
        </p:txBody>
      </p:sp>
    </p:spTree>
    <p:extLst>
      <p:ext uri="{BB962C8B-B14F-4D97-AF65-F5344CB8AC3E}">
        <p14:creationId xmlns:p14="http://schemas.microsoft.com/office/powerpoint/2010/main" val="233219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C2EA-CE34-4E94-B942-C6AF58662C37}"/>
              </a:ext>
            </a:extLst>
          </p:cNvPr>
          <p:cNvSpPr>
            <a:spLocks noGrp="1"/>
          </p:cNvSpPr>
          <p:nvPr>
            <p:ph type="title"/>
          </p:nvPr>
        </p:nvSpPr>
        <p:spPr/>
        <p:txBody>
          <a:bodyPr>
            <a:normAutofit/>
          </a:bodyPr>
          <a:lstStyle/>
          <a:p>
            <a:r>
              <a:rPr lang="pt-BR" dirty="0"/>
              <a:t>Causas do acidente: </a:t>
            </a:r>
            <a:r>
              <a:rPr lang="pt-BR" b="1" dirty="0"/>
              <a:t>Lubrificação inadequada e checagem final</a:t>
            </a:r>
            <a:r>
              <a:rPr lang="pt-BR" dirty="0"/>
              <a:t> </a:t>
            </a:r>
            <a:endParaRPr lang="en-US" dirty="0"/>
          </a:p>
        </p:txBody>
      </p:sp>
      <p:pic>
        <p:nvPicPr>
          <p:cNvPr id="1026" name="Picture 2">
            <a:extLst>
              <a:ext uri="{FF2B5EF4-FFF2-40B4-BE49-F238E27FC236}">
                <a16:creationId xmlns:a16="http://schemas.microsoft.com/office/drawing/2014/main" id="{1E7D5667-6C14-45DE-99F6-2886F00520F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734921" y="1690688"/>
            <a:ext cx="1973743" cy="263165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743DC5C7-7810-4520-9A05-59F5CCF6223D}"/>
              </a:ext>
            </a:extLst>
          </p:cNvPr>
          <p:cNvSpPr>
            <a:spLocks noGrp="1"/>
          </p:cNvSpPr>
          <p:nvPr>
            <p:ph sz="half" idx="2"/>
          </p:nvPr>
        </p:nvSpPr>
        <p:spPr>
          <a:xfrm>
            <a:off x="6938268" y="1690688"/>
            <a:ext cx="5181600" cy="4351338"/>
          </a:xfrm>
        </p:spPr>
        <p:txBody>
          <a:bodyPr/>
          <a:lstStyle/>
          <a:p>
            <a:r>
              <a:rPr lang="pt-BR" dirty="0"/>
              <a:t>Macaco de parafuso recuperado: o "fio" em espiral enrolado em torno da parte roscada são os restos da rosca interna do parafuso arrancada da porca retentora.</a:t>
            </a:r>
            <a:endParaRPr lang="en-US" dirty="0"/>
          </a:p>
        </p:txBody>
      </p:sp>
      <p:pic>
        <p:nvPicPr>
          <p:cNvPr id="1028" name="Picture 4" descr="Photo of Horizontal stabilizer and trim motor assembly, with jackscrew, as recovered from the ocean">
            <a:extLst>
              <a:ext uri="{FF2B5EF4-FFF2-40B4-BE49-F238E27FC236}">
                <a16:creationId xmlns:a16="http://schemas.microsoft.com/office/drawing/2014/main" id="{BD2E851B-8D86-4982-9D10-C97D11287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596" y="1690688"/>
            <a:ext cx="3896721"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C8D0A0-6EEB-47D8-AE7C-069F413B6C37}"/>
              </a:ext>
            </a:extLst>
          </p:cNvPr>
          <p:cNvSpPr txBox="1"/>
          <p:nvPr/>
        </p:nvSpPr>
        <p:spPr>
          <a:xfrm>
            <a:off x="3284716" y="5536702"/>
            <a:ext cx="290040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pt-BR" sz="2400" b="1" dirty="0"/>
              <a:t>Parafuso sem a porca</a:t>
            </a:r>
            <a:endParaRPr lang="en-US" sz="2400" b="1" dirty="0"/>
          </a:p>
        </p:txBody>
      </p:sp>
    </p:spTree>
    <p:extLst>
      <p:ext uri="{BB962C8B-B14F-4D97-AF65-F5344CB8AC3E}">
        <p14:creationId xmlns:p14="http://schemas.microsoft.com/office/powerpoint/2010/main" val="339171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2CB8-3C2A-4636-AD2B-75EDD85B3AA7}"/>
              </a:ext>
            </a:extLst>
          </p:cNvPr>
          <p:cNvSpPr>
            <a:spLocks noGrp="1"/>
          </p:cNvSpPr>
          <p:nvPr>
            <p:ph type="title"/>
          </p:nvPr>
        </p:nvSpPr>
        <p:spPr/>
        <p:txBody>
          <a:bodyPr>
            <a:normAutofit/>
          </a:bodyPr>
          <a:lstStyle/>
          <a:p>
            <a:r>
              <a:rPr lang="pt-BR" dirty="0"/>
              <a:t>Causas do acidente: </a:t>
            </a:r>
            <a:r>
              <a:rPr lang="pt-BR" b="1" dirty="0"/>
              <a:t>Extensão dos intervalos de manutenção</a:t>
            </a:r>
            <a:r>
              <a:rPr lang="pt-BR" dirty="0"/>
              <a:t> </a:t>
            </a:r>
            <a:endParaRPr lang="en-US" dirty="0"/>
          </a:p>
        </p:txBody>
      </p:sp>
      <p:sp>
        <p:nvSpPr>
          <p:cNvPr id="3" name="Content Placeholder 2">
            <a:extLst>
              <a:ext uri="{FF2B5EF4-FFF2-40B4-BE49-F238E27FC236}">
                <a16:creationId xmlns:a16="http://schemas.microsoft.com/office/drawing/2014/main" id="{64976700-2329-4113-958F-2E190F4A00A3}"/>
              </a:ext>
            </a:extLst>
          </p:cNvPr>
          <p:cNvSpPr>
            <a:spLocks noGrp="1"/>
          </p:cNvSpPr>
          <p:nvPr>
            <p:ph idx="1"/>
          </p:nvPr>
        </p:nvSpPr>
        <p:spPr/>
        <p:txBody>
          <a:bodyPr/>
          <a:lstStyle/>
          <a:p>
            <a:r>
              <a:rPr lang="pt-BR" dirty="0"/>
              <a:t>1985 a 1996 – Alaska Airlines aumentou o intervalo de lubrificação dos macacos de parafusos.</a:t>
            </a:r>
          </a:p>
          <a:p>
            <a:r>
              <a:rPr lang="pt-BR" dirty="0"/>
              <a:t>1998, John </a:t>
            </a:r>
            <a:r>
              <a:rPr lang="pt-BR" dirty="0" err="1"/>
              <a:t>Liotine</a:t>
            </a:r>
            <a:r>
              <a:rPr lang="pt-BR" dirty="0"/>
              <a:t>, mecânico que denunciou problemas na manutenção da Alaska Airlines</a:t>
            </a:r>
          </a:p>
          <a:p>
            <a:endParaRPr lang="en-US" dirty="0"/>
          </a:p>
        </p:txBody>
      </p:sp>
    </p:spTree>
    <p:extLst>
      <p:ext uri="{BB962C8B-B14F-4D97-AF65-F5344CB8AC3E}">
        <p14:creationId xmlns:p14="http://schemas.microsoft.com/office/powerpoint/2010/main" val="235150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3E13-EF42-46C3-9F20-D8087D036379}"/>
              </a:ext>
            </a:extLst>
          </p:cNvPr>
          <p:cNvSpPr>
            <a:spLocks noGrp="1"/>
          </p:cNvSpPr>
          <p:nvPr>
            <p:ph type="title"/>
          </p:nvPr>
        </p:nvSpPr>
        <p:spPr/>
        <p:txBody>
          <a:bodyPr>
            <a:normAutofit/>
          </a:bodyPr>
          <a:lstStyle/>
          <a:p>
            <a:r>
              <a:rPr lang="pt-BR" dirty="0"/>
              <a:t>Causas do acidente: </a:t>
            </a:r>
            <a:r>
              <a:rPr lang="pt-BR" b="1" dirty="0"/>
              <a:t>Problemas no projeto e certificação</a:t>
            </a:r>
            <a:r>
              <a:rPr lang="pt-BR" dirty="0"/>
              <a:t> </a:t>
            </a:r>
            <a:endParaRPr lang="en-US" dirty="0"/>
          </a:p>
        </p:txBody>
      </p:sp>
      <p:pic>
        <p:nvPicPr>
          <p:cNvPr id="6" name="Content Placeholder 5">
            <a:extLst>
              <a:ext uri="{FF2B5EF4-FFF2-40B4-BE49-F238E27FC236}">
                <a16:creationId xmlns:a16="http://schemas.microsoft.com/office/drawing/2014/main" id="{62806456-83A7-4189-85FA-5D14A89A240E}"/>
              </a:ext>
            </a:extLst>
          </p:cNvPr>
          <p:cNvPicPr>
            <a:picLocks noGrp="1" noChangeAspect="1"/>
          </p:cNvPicPr>
          <p:nvPr>
            <p:ph sz="half" idx="1"/>
          </p:nvPr>
        </p:nvPicPr>
        <p:blipFill>
          <a:blip r:embed="rId3"/>
          <a:stretch>
            <a:fillRect/>
          </a:stretch>
        </p:blipFill>
        <p:spPr>
          <a:xfrm>
            <a:off x="838200" y="1991308"/>
            <a:ext cx="2931695" cy="3678919"/>
          </a:xfrm>
          <a:prstGeom prst="rect">
            <a:avLst/>
          </a:prstGeom>
        </p:spPr>
      </p:pic>
      <p:sp>
        <p:nvSpPr>
          <p:cNvPr id="5" name="Content Placeholder 4">
            <a:extLst>
              <a:ext uri="{FF2B5EF4-FFF2-40B4-BE49-F238E27FC236}">
                <a16:creationId xmlns:a16="http://schemas.microsoft.com/office/drawing/2014/main" id="{D647C3B6-3CA5-4E54-A38C-C20A1FB5135F}"/>
              </a:ext>
            </a:extLst>
          </p:cNvPr>
          <p:cNvSpPr>
            <a:spLocks noGrp="1"/>
          </p:cNvSpPr>
          <p:nvPr>
            <p:ph sz="half" idx="2"/>
          </p:nvPr>
        </p:nvSpPr>
        <p:spPr/>
        <p:txBody>
          <a:bodyPr/>
          <a:lstStyle/>
          <a:p>
            <a:r>
              <a:rPr lang="pt-BR" dirty="0"/>
              <a:t>Uma aeronave não pode ter uma falha simples considerada “extremamente improvável”.</a:t>
            </a:r>
          </a:p>
          <a:p>
            <a:r>
              <a:rPr lang="pt-BR" dirty="0"/>
              <a:t>Extremamente improvável = Probabilidade de 1x10</a:t>
            </a:r>
            <a:r>
              <a:rPr lang="pt-BR" baseline="30000" dirty="0"/>
              <a:t>-9 </a:t>
            </a:r>
            <a:r>
              <a:rPr lang="pt-BR" dirty="0"/>
              <a:t>a cada hora de voo.</a:t>
            </a:r>
          </a:p>
          <a:p>
            <a:pPr lvl="1"/>
            <a:r>
              <a:rPr lang="en-US" dirty="0"/>
              <a:t>1 </a:t>
            </a:r>
            <a:r>
              <a:rPr lang="en-US" dirty="0" err="1"/>
              <a:t>em</a:t>
            </a:r>
            <a:r>
              <a:rPr lang="en-US" dirty="0"/>
              <a:t> 1.000.000.000.</a:t>
            </a:r>
          </a:p>
          <a:p>
            <a:r>
              <a:rPr lang="en-US" dirty="0"/>
              <a:t>Chance de </a:t>
            </a:r>
            <a:r>
              <a:rPr lang="en-US" dirty="0" err="1"/>
              <a:t>ganhar</a:t>
            </a:r>
            <a:r>
              <a:rPr lang="en-US" dirty="0"/>
              <a:t> </a:t>
            </a:r>
            <a:r>
              <a:rPr lang="en-US" dirty="0" err="1"/>
              <a:t>na</a:t>
            </a:r>
            <a:r>
              <a:rPr lang="en-US" dirty="0"/>
              <a:t> Mega </a:t>
            </a:r>
            <a:r>
              <a:rPr lang="en-US" dirty="0" err="1"/>
              <a:t>Sena</a:t>
            </a:r>
            <a:endParaRPr lang="en-US" dirty="0"/>
          </a:p>
          <a:p>
            <a:pPr lvl="1"/>
            <a:r>
              <a:rPr lang="en-US" dirty="0"/>
              <a:t>1 </a:t>
            </a:r>
            <a:r>
              <a:rPr lang="en-US" dirty="0" err="1"/>
              <a:t>em</a:t>
            </a:r>
            <a:r>
              <a:rPr lang="en-US" dirty="0"/>
              <a:t> 50.063.860.</a:t>
            </a:r>
          </a:p>
          <a:p>
            <a:endParaRPr lang="en-US" dirty="0"/>
          </a:p>
        </p:txBody>
      </p:sp>
      <p:sp>
        <p:nvSpPr>
          <p:cNvPr id="7" name="TextBox 6">
            <a:extLst>
              <a:ext uri="{FF2B5EF4-FFF2-40B4-BE49-F238E27FC236}">
                <a16:creationId xmlns:a16="http://schemas.microsoft.com/office/drawing/2014/main" id="{9D355FF8-D22A-45A6-96DC-5C096EB11AD1}"/>
              </a:ext>
            </a:extLst>
          </p:cNvPr>
          <p:cNvSpPr txBox="1"/>
          <p:nvPr/>
        </p:nvSpPr>
        <p:spPr>
          <a:xfrm>
            <a:off x="692565" y="5715298"/>
            <a:ext cx="2707408" cy="461665"/>
          </a:xfrm>
          <a:prstGeom prst="rect">
            <a:avLst/>
          </a:prstGeom>
          <a:noFill/>
        </p:spPr>
        <p:txBody>
          <a:bodyPr wrap="none" rtlCol="0">
            <a:spAutoFit/>
          </a:bodyPr>
          <a:lstStyle/>
          <a:p>
            <a:r>
              <a:rPr lang="pt-BR" sz="2400" dirty="0"/>
              <a:t>Macaco de parafuso</a:t>
            </a:r>
            <a:endParaRPr lang="en-US" sz="2400" dirty="0"/>
          </a:p>
        </p:txBody>
      </p:sp>
      <p:sp>
        <p:nvSpPr>
          <p:cNvPr id="10" name="Rectangle 9">
            <a:extLst>
              <a:ext uri="{FF2B5EF4-FFF2-40B4-BE49-F238E27FC236}">
                <a16:creationId xmlns:a16="http://schemas.microsoft.com/office/drawing/2014/main" id="{ABD4B724-6C27-4D66-B182-46BF92CF2948}"/>
              </a:ext>
            </a:extLst>
          </p:cNvPr>
          <p:cNvSpPr/>
          <p:nvPr/>
        </p:nvSpPr>
        <p:spPr>
          <a:xfrm>
            <a:off x="1625600" y="4589592"/>
            <a:ext cx="501650" cy="153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665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3199</Words>
  <Application>Microsoft Office PowerPoint</Application>
  <PresentationFormat>Widescreen</PresentationFormat>
  <Paragraphs>110</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Acidente Voo Alaska Airlines 261</vt:lpstr>
      <vt:lpstr>Roteiro</vt:lpstr>
      <vt:lpstr>Introdução</vt:lpstr>
      <vt:lpstr>Sobre o acidente</vt:lpstr>
      <vt:lpstr>Sobre o acidente</vt:lpstr>
      <vt:lpstr>Sobre o acidente</vt:lpstr>
      <vt:lpstr>Causas do acidente: Lubrificação inadequada e checagem final </vt:lpstr>
      <vt:lpstr>Causas do acidente: Extensão dos intervalos de manutenção </vt:lpstr>
      <vt:lpstr>Causas do acidente: Problemas no projeto e certificação </vt:lpstr>
      <vt:lpstr>Conclusões</vt:lpstr>
      <vt:lpstr>Conclusão</vt:lpstr>
      <vt:lpstr>Referencia bibliográfica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Acidente Voo Alaska Airlines 261</dc:title>
  <dc:creator>Rodrigo Hirayama</dc:creator>
  <cp:lastModifiedBy>Rodrigo Hirayama</cp:lastModifiedBy>
  <cp:revision>1</cp:revision>
  <dcterms:created xsi:type="dcterms:W3CDTF">2022-04-27T19:08:47Z</dcterms:created>
  <dcterms:modified xsi:type="dcterms:W3CDTF">2022-04-29T10:29:57Z</dcterms:modified>
</cp:coreProperties>
</file>