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6" r:id="rId3"/>
    <p:sldId id="257" r:id="rId4"/>
    <p:sldId id="258" r:id="rId5"/>
    <p:sldId id="260" r:id="rId6"/>
    <p:sldId id="262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72" d="100"/>
          <a:sy n="72" d="100"/>
        </p:scale>
        <p:origin x="64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8AC730-C49A-BFB2-5C33-C8C1804595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4E6C93E-825E-36B9-FECC-74D942AE7E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5D2FCBC-2B9B-3D56-CE8D-213BCB28D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91F37-8A86-4090-A37C-6586A910CAB0}" type="datetimeFigureOut">
              <a:rPr lang="pt-BR" smtClean="0"/>
              <a:t>27/11/2022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7B4B10D-A717-02ED-13C1-A58EEF43A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A8B4FFE-D392-6A96-0BCF-AE1FE65F7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76938-54CC-4DDE-BA18-16D00E519E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1290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49DA69-57F2-654D-A582-DAE4E886D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1FF79DE-8843-A0C7-46EF-21A91E6FD2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3AF1B21-D028-9CFA-34C3-8FDA7954B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91F37-8A86-4090-A37C-6586A910CAB0}" type="datetimeFigureOut">
              <a:rPr lang="pt-BR" smtClean="0"/>
              <a:t>27/11/2022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648FFF4-D5D9-3FDA-D799-88B868B5A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57F2C16-8BD1-4F84-4ABC-ABB25E384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76938-54CC-4DDE-BA18-16D00E519E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1209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4E1D76D-8C32-581D-8AF3-0E2522F20C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88D5749-32C5-BCE1-713B-8A500134F5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1FBDA09-7087-5465-FEF4-A5C793EB1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91F37-8A86-4090-A37C-6586A910CAB0}" type="datetimeFigureOut">
              <a:rPr lang="pt-BR" smtClean="0"/>
              <a:t>27/11/2022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163546F-F83B-31A9-FDF9-38A9BB912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7097CFA-D00B-488F-3977-8E56CBEE7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76938-54CC-4DDE-BA18-16D00E519E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3038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A026A5-5EB7-D0EB-ACF8-6522D62C9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E5F6B00-7919-3C08-245D-B6007E1B9B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1F04A96-E031-BAB0-8B97-98C537CAF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91F37-8A86-4090-A37C-6586A910CAB0}" type="datetimeFigureOut">
              <a:rPr lang="pt-BR" smtClean="0"/>
              <a:t>27/11/2022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CD1884D-F89F-6F0C-799C-DD6DA30B4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286A3B8-80A7-4069-CCBE-04D534294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76938-54CC-4DDE-BA18-16D00E519E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9324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206C4F-FD61-7E4A-3A43-5B04E40B1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24003CB-AB97-9631-6325-62BE8C1249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281914A-02EF-4DC9-5A97-D6311863A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91F37-8A86-4090-A37C-6586A910CAB0}" type="datetimeFigureOut">
              <a:rPr lang="pt-BR" smtClean="0"/>
              <a:t>27/11/2022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DB78EB7-D190-9D09-ABB6-2CCF74A5A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F2B1BD4-37B6-D052-906C-E90F831D9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76938-54CC-4DDE-BA18-16D00E519E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6042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B49E44-4F7F-C8C0-20F0-FDBC9C18D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BE57C50-24AC-42F8-8D92-5C83D50A01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0E80FD8-C4D5-6202-9630-F05DBD6026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F60EF0D-4106-524A-7DBA-912152519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91F37-8A86-4090-A37C-6586A910CAB0}" type="datetimeFigureOut">
              <a:rPr lang="pt-BR" smtClean="0"/>
              <a:t>27/11/2022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0FF863C-E6AD-F06C-2224-5EE9AE216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757C104-5A41-E8E8-1836-16717A211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76938-54CC-4DDE-BA18-16D00E519E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0203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D4885F-09EB-40E3-FCD0-D730F4B8F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5F10E4E-A82B-F27C-4736-21C9B1709B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B00FA66-4844-1901-8C49-37B1C1D6BC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F0A4CBE-7DA1-74AF-7988-0EDA8F7053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BDA2BD7-F93D-21FF-BDE7-32A487B172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1388BD5-2DDF-3D7B-CC21-D16F0D588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91F37-8A86-4090-A37C-6586A910CAB0}" type="datetimeFigureOut">
              <a:rPr lang="pt-BR" smtClean="0"/>
              <a:t>27/11/2022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DB7A198-6B60-BC2F-9A40-16546E6F7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D2D3EC66-B4A7-996C-26DF-3B9304BEE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76938-54CC-4DDE-BA18-16D00E519E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8174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01CCC8-E8A3-FC51-4DCD-252338CF3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979AF0C-677D-FB37-5D56-29349C213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91F37-8A86-4090-A37C-6586A910CAB0}" type="datetimeFigureOut">
              <a:rPr lang="pt-BR" smtClean="0"/>
              <a:t>27/11/2022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E55615F-E32D-6CFA-7A8F-A26819CC8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19BA421-C331-6A2F-25E7-6A72DF757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76938-54CC-4DDE-BA18-16D00E519E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2510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74E94FE-8E9F-6E3F-EEE1-B1ABAF17E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91F37-8A86-4090-A37C-6586A910CAB0}" type="datetimeFigureOut">
              <a:rPr lang="pt-BR" smtClean="0"/>
              <a:t>27/11/2022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D6139DF-0F19-55D4-EAE9-DCD4DC1C7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C3783BC-CF8B-590F-0994-333B5E2F6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76938-54CC-4DDE-BA18-16D00E519E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5115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136B5A-804A-B12D-89E8-4A5153E93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476F824-3488-743F-316B-223A75DDA8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020013D-A334-059D-1967-CDCFE88F2B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DA46041-CF1C-B9A0-9EA4-F74C2BE57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91F37-8A86-4090-A37C-6586A910CAB0}" type="datetimeFigureOut">
              <a:rPr lang="pt-BR" smtClean="0"/>
              <a:t>27/11/2022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4C29725-029A-ED20-E206-6CA162EC2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7F4ECCE-C6E0-AACA-AD86-0686C4505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76938-54CC-4DDE-BA18-16D00E519E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059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C3BEF8-561C-FE1C-B3F7-DAE55D4A6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75C9495-2D6D-169B-D224-E821890539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A588164-7A3B-4D92-D844-426869A209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6AD99B6-1F79-4E23-71A4-1FF81DC35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91F37-8A86-4090-A37C-6586A910CAB0}" type="datetimeFigureOut">
              <a:rPr lang="pt-BR" smtClean="0"/>
              <a:t>27/11/2022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BDAF4B9-705F-BBE7-7420-34E16979E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B57888B-0028-3C48-48F8-07755048F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76938-54CC-4DDE-BA18-16D00E519E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5899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79A119C-89FF-257E-43D9-4D8EAA7E8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B0CF503-79E9-4BBE-4E87-113AF16A90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CCD4096-699C-9FF8-E3DF-49588A1456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A91F37-8A86-4090-A37C-6586A910CAB0}" type="datetimeFigureOut">
              <a:rPr lang="pt-BR" smtClean="0"/>
              <a:t>27/11/2022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A9B2890-6F3A-8E0C-255C-21086A1A62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E9468BF-5414-A503-616A-E6E9B1AA42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476938-54CC-4DDE-BA18-16D00E519E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8826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88F5CF-9CCD-64B8-DDAD-249DC59F2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Caso real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D783B3A-0CBA-72CC-98F2-4E1B1483A4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pt-BR" sz="2600" b="0" i="0" u="none" strike="noStrike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</a:rPr>
              <a:t>Fila 1 - Renovador</a:t>
            </a:r>
            <a:endParaRPr lang="pt-BR" sz="2600" b="0" dirty="0">
              <a:effectLst/>
              <a:highlight>
                <a:srgbClr val="FFFF00"/>
              </a:highlight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2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Média de chegada por unidade de tempo: 32</a:t>
            </a:r>
            <a:endParaRPr lang="pt-BR" sz="2600" b="0" dirty="0">
              <a:effectLst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2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Média de atendimento por unidade de tempo: 15</a:t>
            </a:r>
            <a:endParaRPr lang="pt-BR" sz="2600" b="0" dirty="0">
              <a:effectLst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2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Número de seguros no período estudado: 640</a:t>
            </a:r>
            <a:endParaRPr lang="pt-BR" sz="2600" b="0" dirty="0">
              <a:effectLst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2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Número de Atendentes: 2</a:t>
            </a:r>
            <a:br>
              <a:rPr lang="pt-BR" sz="2600" dirty="0"/>
            </a:br>
            <a:r>
              <a:rPr lang="pt-BR" sz="2600" dirty="0">
                <a:solidFill>
                  <a:srgbClr val="000000"/>
                </a:solidFill>
                <a:latin typeface="Arial" panose="020B0604020202020204" pitchFamily="34" charset="0"/>
              </a:rPr>
              <a:t>Resultado: Tempo </a:t>
            </a:r>
            <a:r>
              <a:rPr lang="pt-BR" sz="2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gasto no sistema (Ws): </a:t>
            </a:r>
            <a:r>
              <a:rPr lang="pt-BR" sz="2600" b="0" i="0" u="none" strike="noStrike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</a:rPr>
              <a:t>0.85</a:t>
            </a:r>
            <a:r>
              <a:rPr lang="pt-BR" sz="2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marL="0" indent="0">
              <a:spcBef>
                <a:spcPts val="0"/>
              </a:spcBef>
              <a:buNone/>
            </a:pPr>
            <a:endParaRPr lang="pt-BR" sz="2600" b="0" i="0" u="none" strike="noStrike" dirty="0">
              <a:solidFill>
                <a:srgbClr val="000000"/>
              </a:solidFill>
              <a:effectLst/>
              <a:highlight>
                <a:srgbClr val="FFFF00"/>
              </a:highlight>
              <a:latin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2600" b="0" i="0" u="none" strike="noStrike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</a:rPr>
              <a:t>Fila 2 - Segurador</a:t>
            </a:r>
            <a:endParaRPr lang="pt-BR" sz="2600" b="0" dirty="0">
              <a:effectLst/>
              <a:highlight>
                <a:srgbClr val="FFFF00"/>
              </a:highlight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2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Média de chegada por unidade de tempo: 53,9</a:t>
            </a:r>
            <a:endParaRPr lang="pt-BR" sz="2600" b="0" dirty="0">
              <a:effectLst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2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Média de atendimento por unidade de tempo: 17</a:t>
            </a:r>
            <a:endParaRPr lang="pt-BR" sz="2600" b="0" dirty="0">
              <a:effectLst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2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Número </a:t>
            </a:r>
            <a:r>
              <a:rPr lang="pt-BR" sz="2600" dirty="0">
                <a:solidFill>
                  <a:srgbClr val="000000"/>
                </a:solidFill>
                <a:latin typeface="Arial" panose="020B0604020202020204" pitchFamily="34" charset="0"/>
              </a:rPr>
              <a:t>de seguros no período estudado: 1078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600" dirty="0">
                <a:solidFill>
                  <a:srgbClr val="000000"/>
                </a:solidFill>
                <a:latin typeface="Arial" panose="020B0604020202020204" pitchFamily="34" charset="0"/>
              </a:rPr>
              <a:t>Número de Atendentes: 6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600" dirty="0">
                <a:solidFill>
                  <a:srgbClr val="000000"/>
                </a:solidFill>
                <a:latin typeface="Arial" panose="020B0604020202020204" pitchFamily="34" charset="0"/>
              </a:rPr>
              <a:t>Resultado: Tempo gasto no sistema (Ws): </a:t>
            </a:r>
            <a:r>
              <a:rPr lang="pt-BR" sz="2600" dirty="0">
                <a:solidFill>
                  <a:srgbClr val="000000"/>
                </a:solidFill>
                <a:highlight>
                  <a:srgbClr val="FFFF00"/>
                </a:highlight>
                <a:latin typeface="Arial" panose="020B0604020202020204" pitchFamily="34" charset="0"/>
              </a:rPr>
              <a:t>7.36</a:t>
            </a:r>
            <a:endParaRPr lang="pt-BR" sz="26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br>
              <a:rPr lang="pt-BR" sz="2600" dirty="0">
                <a:highlight>
                  <a:srgbClr val="FFFF00"/>
                </a:highlight>
              </a:rPr>
            </a:br>
            <a:r>
              <a:rPr lang="pt-BR" sz="2600" b="0" i="0" u="none" strike="noStrike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</a:rPr>
              <a:t>Fila 3 - Especialista</a:t>
            </a:r>
            <a:endParaRPr lang="pt-BR" sz="2600" b="0" dirty="0">
              <a:effectLst/>
              <a:highlight>
                <a:srgbClr val="FFFF00"/>
              </a:highlight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Média de chegada por unidade de tempo: 55,1</a:t>
            </a:r>
            <a:endParaRPr lang="pt-BR" sz="26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Média de atendimento por unidade de tempo: 20</a:t>
            </a:r>
            <a:endParaRPr lang="pt-BR" sz="26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Número de seguros no período estudado: 1102</a:t>
            </a:r>
            <a:endParaRPr lang="pt-BR" sz="26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Número de Atendentes: 2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Resultado: Tempo gasto no sistema (Ws): </a:t>
            </a:r>
            <a:r>
              <a:rPr lang="pt-BR" sz="2600" b="0" i="0" u="none" strike="noStrike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</a:rPr>
              <a:t>4.99</a:t>
            </a:r>
            <a:endParaRPr lang="pt-BR" sz="2600" b="0" dirty="0">
              <a:effectLst/>
              <a:highlight>
                <a:srgbClr val="FFFF00"/>
              </a:highlight>
            </a:endParaRPr>
          </a:p>
          <a:p>
            <a:pPr marL="0" indent="0">
              <a:buNone/>
            </a:pPr>
            <a:br>
              <a:rPr lang="pt-BR" dirty="0"/>
            </a:br>
            <a:br>
              <a:rPr lang="pt-BR" dirty="0"/>
            </a:br>
            <a:endParaRPr lang="pt-BR" b="0" dirty="0">
              <a:effectLst/>
            </a:endParaRPr>
          </a:p>
          <a:p>
            <a:pPr marL="0" indent="0">
              <a:buNone/>
            </a:pPr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47892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35F777-AC17-855C-D7A2-A079094B6E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Melhorias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9CC2217-A79F-04C5-6F8C-1F3988B413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8485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5199A7-6662-6501-9D09-2CAB44BED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2800" b="1" dirty="0"/>
              <a:t>Melhoria 01	 - Colocar todos os atendentes para atender todos tipos de seguro </a:t>
            </a:r>
            <a:br>
              <a:rPr lang="pt-BR" sz="2800" dirty="0"/>
            </a:br>
            <a:endParaRPr lang="pt-BR" sz="28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91093C8-9AE6-2B63-0A2D-5A2A6D09E8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pt-BR" dirty="0"/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0" i="0" u="none" strike="noStrike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</a:rPr>
              <a:t>Caso 1 - Fila única com 6 atendentes (Diminuímos a média de atendimento, pois os subscritores terão menos experiência) </a:t>
            </a:r>
            <a:endParaRPr lang="pt-BR" b="0" dirty="0">
              <a:effectLst/>
              <a:highlight>
                <a:srgbClr val="FFFF00"/>
              </a:highlight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Média de chegada por unidade de tempo: 141 </a:t>
            </a:r>
            <a:endParaRPr lang="pt-BR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Média de atendimento por unidade de tempo: 13,33</a:t>
            </a:r>
            <a:endParaRPr lang="pt-BR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Número de seguros no período estudado: 2820</a:t>
            </a:r>
            <a:endParaRPr lang="pt-BR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Subscritores : 6 </a:t>
            </a:r>
          </a:p>
          <a:p>
            <a:pPr marL="0" indent="0">
              <a:spcBef>
                <a:spcPts val="0"/>
              </a:spcBef>
              <a:buNone/>
            </a:pPr>
            <a:endParaRPr lang="pt-BR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Resultado: </a:t>
            </a:r>
            <a:r>
              <a:rPr lang="pt-BR" sz="1800" b="0" i="0" u="none" strike="noStrike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</a:rPr>
              <a:t>Tempo gasto no sistema (Ws): 7.2782606028368715 </a:t>
            </a:r>
            <a:endParaRPr lang="pt-BR" b="0" dirty="0">
              <a:effectLst/>
              <a:highlight>
                <a:srgbClr val="FFFF00"/>
              </a:highlight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02534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454795-481C-4658-2C7E-97C0329CA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76722" cy="1325563"/>
          </a:xfrm>
        </p:spPr>
        <p:txBody>
          <a:bodyPr>
            <a:normAutofit/>
          </a:bodyPr>
          <a:lstStyle/>
          <a:p>
            <a:r>
              <a:rPr lang="pt-BR" sz="2800" b="1" dirty="0"/>
              <a:t>Melhoria 02 </a:t>
            </a:r>
            <a:r>
              <a:rPr lang="pt-BR" sz="2800" dirty="0"/>
              <a:t>-</a:t>
            </a:r>
            <a:r>
              <a:rPr lang="pt-BR" sz="2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tirar um atendente de renovador e colocar em segurador novo:</a:t>
            </a:r>
            <a:br>
              <a:rPr lang="pt-BR" sz="2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endParaRPr lang="pt-BR" sz="28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8808930-5BFC-78A2-B635-7C75745586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pt-BR" sz="21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2100" b="0" i="0" u="none" strike="noStrike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</a:rPr>
              <a:t>Fila 1 - Especialista</a:t>
            </a:r>
            <a:endParaRPr lang="pt-BR" sz="2100" b="0" dirty="0">
              <a:effectLst/>
              <a:highlight>
                <a:srgbClr val="FFFF00"/>
              </a:highlight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2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Média de chegada por unidade de tempo: 55,1</a:t>
            </a:r>
            <a:endParaRPr lang="pt-BR" sz="2100" b="0" dirty="0">
              <a:effectLst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2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Média de atendimento por unidade de tempo: 20</a:t>
            </a:r>
            <a:endParaRPr lang="pt-BR" sz="2100" b="0" dirty="0">
              <a:effectLst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2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Número de seguros no período estudado: 1102</a:t>
            </a:r>
            <a:endParaRPr lang="pt-BR" sz="2100" b="0" dirty="0">
              <a:effectLst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2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Número de Atendentes: 2</a:t>
            </a:r>
            <a:br>
              <a:rPr lang="pt-BR" sz="2100" dirty="0">
                <a:highlight>
                  <a:srgbClr val="FFFF00"/>
                </a:highlight>
              </a:rPr>
            </a:br>
            <a:r>
              <a:rPr lang="pt-BR" sz="2100" dirty="0">
                <a:solidFill>
                  <a:srgbClr val="000000"/>
                </a:solidFill>
                <a:latin typeface="Arial" panose="020B0604020202020204" pitchFamily="34" charset="0"/>
              </a:rPr>
              <a:t>Resultado: </a:t>
            </a:r>
            <a:r>
              <a:rPr lang="pt-BR" sz="2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Tempo gasto no sistema (Ws): </a:t>
            </a:r>
            <a:r>
              <a:rPr lang="pt-BR" sz="2100" b="0" i="0" u="none" strike="noStrike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</a:rPr>
              <a:t>4.99</a:t>
            </a:r>
          </a:p>
          <a:p>
            <a:pPr marL="0" indent="0">
              <a:spcBef>
                <a:spcPts val="0"/>
              </a:spcBef>
              <a:buNone/>
            </a:pPr>
            <a:endParaRPr lang="pt-BR" sz="21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2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Fila 2 - </a:t>
            </a:r>
            <a:r>
              <a:rPr lang="pt-BR" sz="2100" b="0" i="0" u="none" strike="noStrike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</a:rPr>
              <a:t>Segurador</a:t>
            </a:r>
            <a:endParaRPr lang="pt-BR" sz="2100" b="0" dirty="0">
              <a:effectLst/>
              <a:highlight>
                <a:srgbClr val="FFFF00"/>
              </a:highlight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2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Média de chegada por unidade de tempo: 53,9</a:t>
            </a:r>
            <a:endParaRPr lang="pt-BR" sz="2100" b="0" dirty="0">
              <a:effectLst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2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Média de atendimento por unidade de tempo: 16,33</a:t>
            </a:r>
            <a:endParaRPr lang="pt-BR" sz="2100" b="0" dirty="0">
              <a:effectLst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2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Número de seguros no período estudado: 1078</a:t>
            </a:r>
            <a:endParaRPr lang="pt-BR" sz="2100" b="0" dirty="0">
              <a:effectLst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2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Número de Atendentes: 3</a:t>
            </a:r>
            <a:br>
              <a:rPr lang="pt-BR" sz="2100" dirty="0"/>
            </a:br>
            <a:r>
              <a:rPr lang="pt-BR" sz="2100" dirty="0">
                <a:solidFill>
                  <a:srgbClr val="000000"/>
                </a:solidFill>
                <a:latin typeface="Arial" panose="020B0604020202020204" pitchFamily="34" charset="0"/>
              </a:rPr>
              <a:t>Resultado: </a:t>
            </a:r>
            <a:r>
              <a:rPr lang="pt-BR" sz="2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Tempo gasto no sistema (Ws): </a:t>
            </a:r>
            <a:r>
              <a:rPr lang="pt-BR" sz="2100" b="0" i="0" u="none" strike="noStrike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</a:rPr>
              <a:t>2.01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endParaRPr lang="pt-BR" sz="21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 b="0" i="0" u="none" strike="noStrike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</a:rPr>
              <a:t>Fila 3 - Renovador</a:t>
            </a:r>
            <a:endParaRPr lang="pt-BR" sz="2100" b="0" dirty="0">
              <a:effectLst/>
              <a:highlight>
                <a:srgbClr val="FFFF00"/>
              </a:highlight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Média de chegada por unidade de tempo: 32</a:t>
            </a:r>
            <a:endParaRPr lang="pt-BR" sz="21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Média de atendimento por unidade de tempo: 15</a:t>
            </a:r>
            <a:endParaRPr lang="pt-BR" sz="21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Número de seguros no período estudado: 640</a:t>
            </a:r>
            <a:endParaRPr lang="pt-BR" sz="21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Número de Atendentes: 1</a:t>
            </a:r>
            <a:endParaRPr lang="pt-BR" sz="2100" b="0" dirty="0">
              <a:effectLst/>
            </a:endParaRPr>
          </a:p>
          <a:p>
            <a:pPr marL="0" indent="0">
              <a:spcBef>
                <a:spcPts val="0"/>
              </a:spcBef>
              <a:buNone/>
            </a:pPr>
            <a:br>
              <a:rPr lang="pt-BR" sz="2100" dirty="0"/>
            </a:br>
            <a:r>
              <a:rPr lang="pt-BR" sz="2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Resultado: Tempo gasto no sistema (Ws): </a:t>
            </a:r>
            <a:r>
              <a:rPr lang="pt-BR" sz="2100" b="0" i="0" u="none" strike="noStrike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</a:rPr>
              <a:t>11.00</a:t>
            </a:r>
            <a:endParaRPr lang="pt-BR" sz="2100" b="0" dirty="0">
              <a:effectLst/>
              <a:highlight>
                <a:srgbClr val="FFFF00"/>
              </a:highlight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pt-BR" b="0" dirty="0">
              <a:effectLst/>
            </a:endParaRP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447341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FF886F-5D38-7E97-EAB6-7B69382A1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2000" dirty="0"/>
              <a:t>Melhoria 03 – Remover a fila de renovador e adicionar um atendente nas outras filas (Diminuindo a média de atendimento por unidade)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B008D63-BEE3-965A-3027-C945182631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Fila </a:t>
            </a:r>
            <a:r>
              <a:rPr lang="pt-BR" sz="2100" b="0" i="0" u="none" strike="noStrike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</a:rPr>
              <a:t>Especialista</a:t>
            </a:r>
            <a:endParaRPr lang="pt-BR" sz="2100" b="0" dirty="0">
              <a:effectLst/>
              <a:highlight>
                <a:srgbClr val="FFFF00"/>
              </a:highlight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Média de chegada por unidade de tempo: 72,5</a:t>
            </a:r>
            <a:endParaRPr lang="pt-BR" sz="21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Média de atendimento por unidade de tempo: 19 </a:t>
            </a:r>
            <a:endParaRPr lang="pt-BR" sz="21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Número de seguros no período estudado: 1450 </a:t>
            </a:r>
            <a:endParaRPr lang="pt-BR" sz="21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Número de Atendentes: 3</a:t>
            </a:r>
            <a:endParaRPr lang="pt-BR" sz="21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br>
              <a:rPr lang="pt-BR" sz="2100" dirty="0"/>
            </a:br>
            <a:r>
              <a:rPr lang="pt-BR" sz="2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Resultado: Tempo gasto no sistema (Ws): </a:t>
            </a:r>
            <a:r>
              <a:rPr lang="pt-BR" sz="2100" b="0" i="0" u="none" strike="noStrike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</a:rPr>
              <a:t>3.22</a:t>
            </a:r>
            <a:endParaRPr lang="pt-BR" sz="21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endParaRPr lang="pt-BR" sz="2100" b="0" i="0" u="none" strike="noStrike" dirty="0">
              <a:solidFill>
                <a:srgbClr val="000000"/>
              </a:solidFill>
              <a:effectLst/>
              <a:highlight>
                <a:srgbClr val="FFFF00"/>
              </a:highlight>
              <a:latin typeface="Arial" panose="020B0604020202020204" pitchFamily="34" charset="0"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 b="0" i="0" u="none" strike="noStrike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</a:rPr>
              <a:t>Fila Segurador novo</a:t>
            </a:r>
            <a:endParaRPr lang="pt-BR" sz="2100" b="0" dirty="0">
              <a:effectLst/>
              <a:highlight>
                <a:srgbClr val="FFFF00"/>
              </a:highlight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Média de chegada por unidade de tempo: 68,5</a:t>
            </a:r>
            <a:endParaRPr lang="pt-BR" sz="21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Média de atendimento por unidade de tempo: 15.67</a:t>
            </a:r>
            <a:endParaRPr lang="pt-BR" sz="21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Número de seguros no período estudado: 1370</a:t>
            </a:r>
            <a:endParaRPr lang="pt-BR" sz="21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Número de Atendentes: 3</a:t>
            </a:r>
            <a:endParaRPr lang="pt-BR" sz="21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br>
              <a:rPr lang="pt-BR" sz="2100" dirty="0"/>
            </a:br>
            <a:r>
              <a:rPr lang="pt-BR" sz="2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Resultado: Tempo gasto no sistema (Ws): </a:t>
            </a:r>
            <a:r>
              <a:rPr lang="pt-BR" sz="2100" b="0" i="0" u="none" strike="noStrike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</a:rPr>
              <a:t>3.72</a:t>
            </a:r>
            <a:r>
              <a:rPr lang="pt-BR" sz="2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</a:t>
            </a:r>
            <a:endParaRPr lang="pt-BR" sz="2100" b="0" dirty="0">
              <a:effectLst/>
            </a:endParaRPr>
          </a:p>
          <a:p>
            <a:pPr marL="0" indent="0">
              <a:buNone/>
            </a:pPr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713338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BF5566-716E-8508-CC01-1BE8EC9C0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Melhoria 04 – Contratar 2 atendentes e colocar para os casos gerais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F616F81-87A9-53D8-4FE6-3C268A5F09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pt-BR" sz="2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Fila 1 - </a:t>
            </a:r>
            <a:r>
              <a:rPr lang="pt-BR" sz="2600" b="0" i="0" u="none" strike="noStrike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</a:rPr>
              <a:t>Renovador</a:t>
            </a:r>
            <a:endParaRPr lang="pt-BR" sz="2600" b="0" dirty="0">
              <a:effectLst/>
              <a:highlight>
                <a:srgbClr val="FFFF00"/>
              </a:highlight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2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Média de chegada por unidade de tempo: 22</a:t>
            </a:r>
            <a:endParaRPr lang="pt-BR" sz="2600" b="0" dirty="0">
              <a:effectLst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2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Média de atendimento por unidade de tempo: 15 </a:t>
            </a:r>
            <a:endParaRPr lang="pt-BR" sz="2600" b="0" dirty="0">
              <a:effectLst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2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Número de seguros no período estudado: 440 </a:t>
            </a:r>
            <a:endParaRPr lang="pt-BR" sz="2600" b="0" dirty="0">
              <a:effectLst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2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Número de Atendentes: 2</a:t>
            </a:r>
            <a:endParaRPr lang="pt-BR" sz="2600" b="0" dirty="0">
              <a:effectLst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2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Tempo gasto no sistema (Ws): </a:t>
            </a:r>
            <a:r>
              <a:rPr lang="pt-BR" sz="2600" b="0" i="0" u="none" strike="noStrike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</a:rPr>
              <a:t>0.19</a:t>
            </a:r>
            <a:r>
              <a:rPr lang="pt-BR" sz="2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</a:t>
            </a:r>
            <a:endParaRPr lang="pt-BR" sz="26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Fila 2 - </a:t>
            </a:r>
            <a:r>
              <a:rPr lang="pt-BR" sz="2600" b="0" i="0" u="none" strike="noStrike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</a:rPr>
              <a:t>Especialista</a:t>
            </a:r>
            <a:endParaRPr lang="pt-BR" sz="2600" b="0" dirty="0">
              <a:effectLst/>
              <a:highlight>
                <a:srgbClr val="FFFF00"/>
              </a:highlight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Média de chegada por unidade de tempo: 22</a:t>
            </a:r>
            <a:endParaRPr lang="pt-BR" sz="26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Média de atendimento por unidade de tempo: 15 </a:t>
            </a:r>
            <a:endParaRPr lang="pt-BR" sz="26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Número de seguros no período estudado: 440 </a:t>
            </a:r>
            <a:endParaRPr lang="pt-BR" sz="26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Número de Atendentes: 2</a:t>
            </a:r>
            <a:endParaRPr lang="pt-BR" sz="2600" b="0" dirty="0">
              <a:effectLst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2600" dirty="0">
                <a:solidFill>
                  <a:srgbClr val="000000"/>
                </a:solidFill>
                <a:latin typeface="Arial" panose="020B0604020202020204" pitchFamily="34" charset="0"/>
              </a:rPr>
              <a:t>Resultado:  Tempo gasto no sistema (Ws): 1.57 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600" dirty="0">
                <a:solidFill>
                  <a:srgbClr val="000000"/>
                </a:solidFill>
                <a:latin typeface="Arial" panose="020B0604020202020204" pitchFamily="34" charset="0"/>
              </a:rPr>
              <a:t>Fila 3 - </a:t>
            </a:r>
            <a:r>
              <a:rPr lang="pt-BR" sz="2600" dirty="0">
                <a:solidFill>
                  <a:srgbClr val="000000"/>
                </a:solidFill>
                <a:highlight>
                  <a:srgbClr val="FFFF00"/>
                </a:highlight>
                <a:latin typeface="Arial" panose="020B0604020202020204" pitchFamily="34" charset="0"/>
              </a:rPr>
              <a:t>Segurador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600" dirty="0">
                <a:solidFill>
                  <a:srgbClr val="000000"/>
                </a:solidFill>
                <a:latin typeface="Arial" panose="020B0604020202020204" pitchFamily="34" charset="0"/>
              </a:rPr>
              <a:t>Média de chegada por unidade de tempo: 39,6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600" dirty="0">
                <a:solidFill>
                  <a:srgbClr val="000000"/>
                </a:solidFill>
                <a:latin typeface="Arial" panose="020B0604020202020204" pitchFamily="34" charset="0"/>
              </a:rPr>
              <a:t>Média de atendimento por unidade de tempo: 17 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600" dirty="0">
                <a:solidFill>
                  <a:srgbClr val="000000"/>
                </a:solidFill>
                <a:latin typeface="Arial" panose="020B0604020202020204" pitchFamily="34" charset="0"/>
              </a:rPr>
              <a:t>Número de seguros no período estudado: 792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600" dirty="0">
                <a:solidFill>
                  <a:srgbClr val="000000"/>
                </a:solidFill>
                <a:latin typeface="Arial" panose="020B0604020202020204" pitchFamily="34" charset="0"/>
              </a:rPr>
              <a:t>Número de Atendentes: 2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Resultado: Tempo gasto no sistema (Ws): </a:t>
            </a:r>
            <a:r>
              <a:rPr lang="pt-BR" sz="2600" b="0" i="0" u="none" strike="noStrike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</a:rPr>
              <a:t>2.29</a:t>
            </a:r>
            <a:r>
              <a:rPr lang="pt-BR" sz="2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</a:t>
            </a:r>
            <a:endParaRPr lang="pt-BR" sz="26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Fila 4 - Novos Colaboradores</a:t>
            </a:r>
            <a:endParaRPr lang="pt-BR" sz="26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Média de chegada por unidade de tempo: 36,6</a:t>
            </a:r>
            <a:endParaRPr lang="pt-BR" sz="26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Média de atendimento por unidade de tempo: 15</a:t>
            </a:r>
            <a:endParaRPr lang="pt-BR" sz="26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Número de seguros no período estudado: 732</a:t>
            </a:r>
            <a:endParaRPr lang="pt-BR" sz="26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Número de Atendentes: 2</a:t>
            </a:r>
            <a:br>
              <a:rPr lang="pt-BR" sz="2600" dirty="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pt-BR" sz="2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Tempo gasto no sistema (Ws): </a:t>
            </a:r>
            <a:r>
              <a:rPr lang="pt-BR" sz="2600" b="0" i="0" u="none" strike="noStrike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</a:rPr>
              <a:t>2.78</a:t>
            </a:r>
            <a:endParaRPr lang="pt-BR" sz="2600" dirty="0">
              <a:solidFill>
                <a:srgbClr val="000000"/>
              </a:solidFill>
              <a:highlight>
                <a:srgbClr val="FFFF00"/>
              </a:highlight>
              <a:latin typeface="Arial" panose="020B0604020202020204" pitchFamily="34" charset="0"/>
            </a:endParaRPr>
          </a:p>
          <a:p>
            <a:pPr marL="0" indent="0">
              <a:buNone/>
            </a:pPr>
            <a:br>
              <a:rPr lang="pt-BR" dirty="0"/>
            </a:br>
            <a:br>
              <a:rPr lang="pt-BR" dirty="0"/>
            </a:br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6462219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683</Words>
  <Application>Microsoft Office PowerPoint</Application>
  <PresentationFormat>Widescreen</PresentationFormat>
  <Paragraphs>92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do Office</vt:lpstr>
      <vt:lpstr>Caso real</vt:lpstr>
      <vt:lpstr>Melhorias</vt:lpstr>
      <vt:lpstr>Melhoria 01  - Colocar todos os atendentes para atender todos tipos de seguro  </vt:lpstr>
      <vt:lpstr>Melhoria 02 - tirar um atendente de renovador e colocar em segurador novo: </vt:lpstr>
      <vt:lpstr>Melhoria 03 – Remover a fila de renovador e adicionar um atendente nas outras filas (Diminuindo a média de atendimento por unidade)</vt:lpstr>
      <vt:lpstr>Melhoria 04 – Contratar 2 atendentes e colocar para os casos gerais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Caso real</dc:title>
  <dc:creator>Felipe Linhares</dc:creator>
  <cp:lastModifiedBy>Felipe Linhares</cp:lastModifiedBy>
  <cp:revision>1</cp:revision>
  <dcterms:created xsi:type="dcterms:W3CDTF">2022-11-27T19:52:52Z</dcterms:created>
  <dcterms:modified xsi:type="dcterms:W3CDTF">2022-11-27T20:44:29Z</dcterms:modified>
</cp:coreProperties>
</file>