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5" r:id="rId2"/>
    <p:sldId id="259" r:id="rId3"/>
    <p:sldId id="287" r:id="rId4"/>
    <p:sldId id="291" r:id="rId5"/>
    <p:sldId id="274" r:id="rId6"/>
    <p:sldId id="276" r:id="rId7"/>
    <p:sldId id="277" r:id="rId8"/>
    <p:sldId id="278" r:id="rId9"/>
    <p:sldId id="279" r:id="rId10"/>
    <p:sldId id="292" r:id="rId11"/>
    <p:sldId id="293" r:id="rId12"/>
    <p:sldId id="289" r:id="rId13"/>
    <p:sldId id="273" r:id="rId14"/>
    <p:sldId id="281" r:id="rId15"/>
    <p:sldId id="294" r:id="rId16"/>
    <p:sldId id="295" r:id="rId17"/>
    <p:sldId id="296" r:id="rId18"/>
    <p:sldId id="297" r:id="rId19"/>
    <p:sldId id="302" r:id="rId20"/>
    <p:sldId id="299" r:id="rId21"/>
    <p:sldId id="300" r:id="rId22"/>
    <p:sldId id="303" r:id="rId23"/>
    <p:sldId id="304" r:id="rId24"/>
    <p:sldId id="305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8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C95C"/>
    <a:srgbClr val="000000"/>
    <a:srgbClr val="00FF00"/>
    <a:srgbClr val="00FF99"/>
    <a:srgbClr val="C00000"/>
    <a:srgbClr val="FF0066"/>
    <a:srgbClr val="9900FF"/>
    <a:srgbClr val="CC0066"/>
    <a:srgbClr val="FF66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805" autoAdjust="0"/>
  </p:normalViewPr>
  <p:slideViewPr>
    <p:cSldViewPr snapToGrid="0" showGuides="1">
      <p:cViewPr>
        <p:scale>
          <a:sx n="60" d="100"/>
          <a:sy n="60" d="100"/>
        </p:scale>
        <p:origin x="-908" y="-268"/>
      </p:cViewPr>
      <p:guideLst>
        <p:guide orient="horz" pos="482"/>
        <p:guide orient="horz" pos="20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01F83-773A-4DD9-8968-366AD244A741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E4A4E-1CC5-4CBB-9247-117E94BF7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44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proposta deve contemplar os seguintes aspectos: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pt-BR" dirty="0" smtClean="0"/>
              <a:t>Descrição do tema do projeto, incluindo motivação e contexto gerador;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pt-BR" dirty="0" smtClean="0"/>
              <a:t>Perguntas de pesquisa que o projeto pretende responder ou hipóteses a serem avaliadas, enunciadas de maneira objetiva e verificável;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pt-BR" dirty="0" smtClean="0"/>
              <a:t>Elencar bases de dados candidatas a serem utilizadas no projeto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pt-BR" dirty="0" smtClean="0"/>
              <a:t>Proposta de metodologia incluindo especificação de quais técnicas pretende-se explorar, tais como: aprendizagem de máquina, análise de redes, análise estatística, ou integração de uma ou mais técnicas.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pt-BR" dirty="0" smtClean="0"/>
              <a:t>Ferramentas a serem utilizadas (com base na visão atual do grupo sobre o projeto).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pt-BR" dirty="0" smtClean="0"/>
              <a:t>Proposta de cronograma (previsão de apresentação final de projetos à partir do dia 25 de junho).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E4A4E-1CC5-4CBB-9247-117E94BF73A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51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833E-087E-4344-BA8C-0E97E1A12AE8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912E-72C9-4D27-B1A4-664C6D785B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9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833E-087E-4344-BA8C-0E97E1A12AE8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912E-72C9-4D27-B1A4-664C6D785B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39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833E-087E-4344-BA8C-0E97E1A12AE8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912E-72C9-4D27-B1A4-664C6D785B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06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833E-087E-4344-BA8C-0E97E1A12AE8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912E-72C9-4D27-B1A4-664C6D785B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56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833E-087E-4344-BA8C-0E97E1A12AE8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912E-72C9-4D27-B1A4-664C6D785B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81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833E-087E-4344-BA8C-0E97E1A12AE8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912E-72C9-4D27-B1A4-664C6D785B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79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833E-087E-4344-BA8C-0E97E1A12AE8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912E-72C9-4D27-B1A4-664C6D785B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00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833E-087E-4344-BA8C-0E97E1A12AE8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912E-72C9-4D27-B1A4-664C6D785B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44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833E-087E-4344-BA8C-0E97E1A12AE8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912E-72C9-4D27-B1A4-664C6D785B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41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833E-087E-4344-BA8C-0E97E1A12AE8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912E-72C9-4D27-B1A4-664C6D785B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85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833E-087E-4344-BA8C-0E97E1A12AE8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912E-72C9-4D27-B1A4-664C6D785B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00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E833E-087E-4344-BA8C-0E97E1A12AE8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B912E-72C9-4D27-B1A4-664C6D785B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96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feitura.sp.gov.br/cidade/secretarias/upload/saude/20200617_boletim_covid19_diario%2083.pdf" TargetMode="External"/><Relationship Id="rId2" Type="http://schemas.openxmlformats.org/officeDocument/2006/relationships/hyperlink" Target="https://opendatasus.saude.gov.br/dataset/bd-srag-202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sus.saude.gov.br/dataset/bd-srag-202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hyperlink" Target="https://www.prefeitura.sp.gov.br/cidade/secretarias/upload/saude/20200703_boletim_covid19_diario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datasus.saude.gov.br/dataset/bd-srag-2020" TargetMode="External"/><Relationship Id="rId5" Type="http://schemas.openxmlformats.org/officeDocument/2006/relationships/hyperlink" Target="https://covid.saude.gov.br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.saude.gov.br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datasus.saude.gov.br/dataset/bd-srag-202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sus.saude.gov.br/dataset/bd-srag-202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sus.saude.gov.br/dataset/bd-srag-202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datasus.saude.gov.br/dataset/bd-srag-201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sus.saude.gov.br/dataset/bd-srag-2020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sus.saude.gov.br/dataset/bd-srag-202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180" y="-569933"/>
            <a:ext cx="12705906" cy="7671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446051" y="2366736"/>
            <a:ext cx="9675628" cy="1767170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pt-BR" sz="3200" b="1" dirty="0" smtClean="0">
                <a:solidFill>
                  <a:srgbClr val="00FF99"/>
                </a:solidFill>
                <a:latin typeface="Poppins" pitchFamily="2" charset="0"/>
                <a:cs typeface="Poppins" pitchFamily="2" charset="0"/>
              </a:rPr>
              <a:t>Análise exploratória e predição do impacto da COVID-19 no sistema de saúde </a:t>
            </a:r>
          </a:p>
          <a:p>
            <a:pPr algn="ctr"/>
            <a:r>
              <a:rPr lang="pt-BR" sz="3200" dirty="0" smtClean="0">
                <a:solidFill>
                  <a:srgbClr val="00FF99"/>
                </a:solidFill>
                <a:latin typeface="Poppins" pitchFamily="2" charset="0"/>
                <a:cs typeface="Poppins" pitchFamily="2" charset="0"/>
              </a:rPr>
              <a:t>a partir de dados publicamente disponíveis</a:t>
            </a:r>
          </a:p>
        </p:txBody>
      </p:sp>
      <p:sp>
        <p:nvSpPr>
          <p:cNvPr id="7" name="Retângulo 6"/>
          <p:cNvSpPr/>
          <p:nvPr/>
        </p:nvSpPr>
        <p:spPr>
          <a:xfrm>
            <a:off x="4274265" y="4369975"/>
            <a:ext cx="6662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000" dirty="0" smtClean="0">
                <a:solidFill>
                  <a:srgbClr val="98C95C"/>
                </a:solidFill>
                <a:latin typeface="Poppins" pitchFamily="2" charset="0"/>
                <a:cs typeface="Poppins" pitchFamily="2" charset="0"/>
              </a:rPr>
              <a:t>CARLOS ANDRÉ NUNES – RA 154964</a:t>
            </a:r>
          </a:p>
          <a:p>
            <a:pPr algn="r"/>
            <a:r>
              <a:rPr lang="pt-BR" sz="2000" dirty="0" smtClean="0">
                <a:solidFill>
                  <a:srgbClr val="98C95C"/>
                </a:solidFill>
                <a:latin typeface="Poppins" pitchFamily="2" charset="0"/>
                <a:cs typeface="Poppins" pitchFamily="2" charset="0"/>
              </a:rPr>
              <a:t>RODRIGO HODGSON – RA 911134</a:t>
            </a:r>
            <a:endParaRPr lang="pt-BR" sz="2000" dirty="0">
              <a:solidFill>
                <a:srgbClr val="98C95C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-1"/>
            <a:ext cx="12202633" cy="15417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rgbClr val="98C95C"/>
                </a:solidFill>
                <a:latin typeface="Poppins SemiBold" pitchFamily="2" charset="0"/>
                <a:cs typeface="Poppins SemiBold" pitchFamily="2" charset="0"/>
              </a:rPr>
              <a:t>Ciência e Visualização de Dados em Saúde 2020.1</a:t>
            </a:r>
          </a:p>
          <a:p>
            <a:pPr algn="ctr">
              <a:lnSpc>
                <a:spcPct val="150000"/>
              </a:lnSpc>
            </a:pPr>
            <a:r>
              <a:rPr lang="pt-BR" sz="2400" spc="300" dirty="0" smtClean="0">
                <a:solidFill>
                  <a:srgbClr val="98C95C"/>
                </a:solidFill>
                <a:latin typeface="Poppins" pitchFamily="2" charset="0"/>
                <a:cs typeface="Poppins" pitchFamily="2" charset="0"/>
              </a:rPr>
              <a:t>PROFESSORES: PAULA D. P. COSTA E ANDRÉ SANTANCHÉ</a:t>
            </a:r>
            <a:endParaRPr lang="pt-BR" sz="2800" spc="300" dirty="0">
              <a:solidFill>
                <a:srgbClr val="98C95C"/>
              </a:solidFill>
              <a:latin typeface="Poppins" pitchFamily="2" charset="0"/>
              <a:cs typeface="Poppi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49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ixaDeTexto 37"/>
          <p:cNvSpPr txBox="1"/>
          <p:nvPr/>
        </p:nvSpPr>
        <p:spPr>
          <a:xfrm>
            <a:off x="543193" y="1396696"/>
            <a:ext cx="11525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Boletim Epidemiológico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: Evolução dos Óbitos  até 16/06 – MSP (SIM / SMS – SP) com </a:t>
            </a:r>
            <a:r>
              <a:rPr lang="pt-BR" sz="1400" b="1" dirty="0" smtClean="0">
                <a:solidFill>
                  <a:srgbClr val="C00000"/>
                </a:solidFill>
              </a:rPr>
              <a:t>óbitos COVID-19 confirmados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e </a:t>
            </a:r>
            <a:r>
              <a:rPr lang="pt-BR" sz="1400" b="1" dirty="0" smtClean="0">
                <a:solidFill>
                  <a:srgbClr val="C00000"/>
                </a:solidFill>
              </a:rPr>
              <a:t>COVID-19 suspeitos</a:t>
            </a:r>
          </a:p>
          <a:p>
            <a:r>
              <a:rPr lang="pt-BR" sz="1400" b="1" dirty="0" smtClean="0">
                <a:solidFill>
                  <a:srgbClr val="C00000"/>
                </a:solidFill>
              </a:rPr>
              <a:t>BASE </a:t>
            </a:r>
            <a:r>
              <a:rPr lang="pt-BR" sz="1400" b="1" dirty="0">
                <a:solidFill>
                  <a:srgbClr val="C00000"/>
                </a:solidFill>
              </a:rPr>
              <a:t>SRAG </a:t>
            </a:r>
            <a:r>
              <a:rPr lang="pt-BR" sz="1400" b="1" dirty="0" smtClean="0">
                <a:solidFill>
                  <a:srgbClr val="C00000"/>
                </a:solidFill>
              </a:rPr>
              <a:t>ATÉ 16/06/2020</a:t>
            </a:r>
            <a:r>
              <a:rPr lang="pt-BR" sz="14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Evolução = Óbito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e </a:t>
            </a:r>
            <a:r>
              <a:rPr lang="pt-BR" sz="1400" b="1" dirty="0" smtClean="0">
                <a:solidFill>
                  <a:srgbClr val="C00000"/>
                </a:solidFill>
              </a:rPr>
              <a:t>Classificação </a:t>
            </a:r>
            <a:r>
              <a:rPr lang="pt-BR" sz="1400" b="1" dirty="0">
                <a:solidFill>
                  <a:srgbClr val="C00000"/>
                </a:solidFill>
              </a:rPr>
              <a:t>final do </a:t>
            </a:r>
            <a:r>
              <a:rPr lang="pt-BR" sz="1400" b="1" dirty="0" smtClean="0">
                <a:solidFill>
                  <a:srgbClr val="C00000"/>
                </a:solidFill>
              </a:rPr>
              <a:t>caso = COVID-19 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e </a:t>
            </a:r>
            <a:r>
              <a:rPr lang="pt-BR" sz="1400" b="1" dirty="0">
                <a:solidFill>
                  <a:srgbClr val="C00000"/>
                </a:solidFill>
              </a:rPr>
              <a:t>Classificação final do caso = Não especificado ou Não preenchido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0" y="6571577"/>
            <a:ext cx="114060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Fonte: </a:t>
            </a:r>
            <a:r>
              <a:rPr lang="pt-BR" sz="1200" dirty="0" smtClean="0">
                <a:hlinkClick r:id="rId2"/>
              </a:rPr>
              <a:t>https</a:t>
            </a:r>
            <a:r>
              <a:rPr lang="pt-BR" sz="1200" dirty="0">
                <a:hlinkClick r:id="rId2"/>
              </a:rPr>
              <a:t>://</a:t>
            </a:r>
            <a:r>
              <a:rPr lang="pt-BR" sz="1200" dirty="0" smtClean="0">
                <a:hlinkClick r:id="rId2"/>
              </a:rPr>
              <a:t>opendatasus.saude.gov.br/dataset/bd-srag-2020</a:t>
            </a:r>
            <a:r>
              <a:rPr lang="pt-BR" sz="1200" dirty="0" smtClean="0"/>
              <a:t> e </a:t>
            </a:r>
            <a:r>
              <a:rPr lang="pt-BR" sz="1200" dirty="0">
                <a:hlinkClick r:id="rId3"/>
              </a:rPr>
              <a:t>https://www.prefeitura.sp.gov.br/cidade/secretarias/upload/saude/20200617_boletim_covid19_diario%2083.pdf</a:t>
            </a:r>
            <a:r>
              <a:rPr lang="pt-BR" sz="1200" dirty="0" smtClean="0"/>
              <a:t> </a:t>
            </a:r>
            <a:endParaRPr lang="pt-BR" sz="1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47" y="2570065"/>
            <a:ext cx="6014636" cy="2793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tângulo 7"/>
          <p:cNvSpPr/>
          <p:nvPr/>
        </p:nvSpPr>
        <p:spPr>
          <a:xfrm>
            <a:off x="-10633" y="0"/>
            <a:ext cx="12202633" cy="1095153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latin typeface="Poppins SemiBold" pitchFamily="2" charset="0"/>
                <a:cs typeface="Poppins SemiBold" pitchFamily="2" charset="0"/>
              </a:rPr>
              <a:t>	O boletim epidemiológico do município de São Paulo </a:t>
            </a:r>
          </a:p>
          <a:p>
            <a:r>
              <a:rPr lang="pt-BR" sz="2800" b="1" dirty="0">
                <a:solidFill>
                  <a:schemeClr val="tx1"/>
                </a:solidFill>
                <a:latin typeface="Poppins SemiBold" pitchFamily="2" charset="0"/>
                <a:cs typeface="Poppins SemiBold" pitchFamily="2" charset="0"/>
              </a:rPr>
              <a:t>	</a:t>
            </a:r>
            <a:r>
              <a:rPr lang="pt-BR" sz="2800" b="1" dirty="0" smtClean="0">
                <a:solidFill>
                  <a:schemeClr val="tx1"/>
                </a:solidFill>
                <a:latin typeface="Poppins SemiBold" pitchFamily="2" charset="0"/>
                <a:cs typeface="Poppins SemiBold" pitchFamily="2" charset="0"/>
              </a:rPr>
              <a:t>divulga os óbitos confirmados e os suspeitos de COVID-19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611" y="2825235"/>
            <a:ext cx="1174866" cy="169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8468109" y="2828263"/>
            <a:ext cx="25684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5">
                    <a:lumMod val="50000"/>
                  </a:schemeClr>
                </a:solidFill>
                <a:latin typeface="Poppins" pitchFamily="2" charset="0"/>
                <a:cs typeface="Poppins" pitchFamily="2" charset="0"/>
              </a:rPr>
              <a:t>Dados diários:</a:t>
            </a:r>
          </a:p>
          <a:p>
            <a:r>
              <a:rPr lang="pt-BR" sz="1600" dirty="0" smtClean="0">
                <a:solidFill>
                  <a:schemeClr val="accent5">
                    <a:lumMod val="50000"/>
                  </a:schemeClr>
                </a:solidFill>
                <a:latin typeface="Poppins" pitchFamily="2" charset="0"/>
                <a:cs typeface="Poppins" pitchFamily="2" charset="0"/>
              </a:rPr>
              <a:t>- Óbitos confirmados </a:t>
            </a:r>
          </a:p>
          <a:p>
            <a:r>
              <a:rPr lang="pt-BR" sz="1600" dirty="0" smtClean="0">
                <a:solidFill>
                  <a:schemeClr val="accent5">
                    <a:lumMod val="50000"/>
                  </a:schemeClr>
                </a:solidFill>
                <a:latin typeface="Poppins" pitchFamily="2" charset="0"/>
                <a:cs typeface="Poppins" pitchFamily="2" charset="0"/>
              </a:rPr>
              <a:t>- Óbitos suspeitos</a:t>
            </a:r>
          </a:p>
          <a:p>
            <a:r>
              <a:rPr lang="pt-BR" sz="1600" dirty="0" smtClean="0">
                <a:solidFill>
                  <a:schemeClr val="accent5">
                    <a:lumMod val="50000"/>
                  </a:schemeClr>
                </a:solidFill>
                <a:latin typeface="Poppins" pitchFamily="2" charset="0"/>
                <a:cs typeface="Poppins" pitchFamily="2" charset="0"/>
              </a:rPr>
              <a:t>- Leitos públicos</a:t>
            </a:r>
          </a:p>
          <a:p>
            <a:r>
              <a:rPr lang="pt-BR" sz="1600" dirty="0" smtClean="0">
                <a:solidFill>
                  <a:schemeClr val="accent5">
                    <a:lumMod val="50000"/>
                  </a:schemeClr>
                </a:solidFill>
                <a:latin typeface="Poppins" pitchFamily="2" charset="0"/>
                <a:cs typeface="Poppins" pitchFamily="2" charset="0"/>
              </a:rPr>
              <a:t>- Leitos públicos UTI</a:t>
            </a:r>
            <a:endParaRPr lang="pt-BR" sz="1600" dirty="0">
              <a:solidFill>
                <a:schemeClr val="accent5">
                  <a:lumMod val="50000"/>
                </a:schemeClr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240077" y="4564923"/>
            <a:ext cx="3974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5">
                    <a:lumMod val="50000"/>
                  </a:schemeClr>
                </a:solidFill>
                <a:latin typeface="Poppins" pitchFamily="2" charset="0"/>
                <a:cs typeface="Poppins" pitchFamily="2" charset="0"/>
              </a:rPr>
              <a:t>- Exames sorológicos da população</a:t>
            </a:r>
          </a:p>
          <a:p>
            <a:r>
              <a:rPr lang="pt-BR" sz="1600" dirty="0" smtClean="0">
                <a:solidFill>
                  <a:schemeClr val="accent5">
                    <a:lumMod val="50000"/>
                  </a:schemeClr>
                </a:solidFill>
                <a:latin typeface="Poppins" pitchFamily="2" charset="0"/>
                <a:cs typeface="Poppins" pitchFamily="2" charset="0"/>
              </a:rPr>
              <a:t>- Experimentou crescimento e estabilização da epidemia</a:t>
            </a:r>
          </a:p>
          <a:p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Poppins" pitchFamily="2" charset="0"/>
                <a:cs typeface="Poppins" pitchFamily="2" charset="0"/>
              </a:rPr>
              <a:t>- Maior amostra da base SRAG</a:t>
            </a:r>
          </a:p>
          <a:p>
            <a:r>
              <a:rPr lang="pt-BR" sz="1600" dirty="0" smtClean="0">
                <a:solidFill>
                  <a:schemeClr val="accent5">
                    <a:lumMod val="50000"/>
                  </a:schemeClr>
                </a:solidFill>
                <a:latin typeface="Poppins" pitchFamily="2" charset="0"/>
                <a:cs typeface="Poppins" pitchFamily="2" charset="0"/>
              </a:rPr>
              <a:t>- Aparente confiabilidade dos dados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7282610" y="2457515"/>
            <a:ext cx="3932065" cy="369332"/>
          </a:xfrm>
          <a:prstGeom prst="rect">
            <a:avLst/>
          </a:prstGeom>
          <a:solidFill>
            <a:srgbClr val="00FF99"/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accent5">
                    <a:lumMod val="50000"/>
                  </a:schemeClr>
                </a:solidFill>
                <a:latin typeface="Poppins" pitchFamily="2" charset="0"/>
                <a:cs typeface="Poppins" pitchFamily="2" charset="0"/>
              </a:rPr>
              <a:t>Município de São Paulo</a:t>
            </a:r>
            <a:endParaRPr lang="pt-BR" b="1" dirty="0">
              <a:solidFill>
                <a:schemeClr val="accent5">
                  <a:lumMod val="50000"/>
                </a:schemeClr>
              </a:solidFill>
              <a:latin typeface="Poppins" pitchFamily="2" charset="0"/>
              <a:cs typeface="Poppi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C1pl67x1u66pjabjJcwGP8VSa7WxYsW23LsYdwMUX08eFkCMx8I29b_KqAMggrfsf0I0ctz3WxrP4lSVUXDbVgq6TTSomQjD_sDFw97TzrLO7maWNGuzqzzKPo_ri3B4UBFjoLqma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48" y="2358845"/>
            <a:ext cx="1065847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3645988" y="5323503"/>
            <a:ext cx="4548437" cy="923330"/>
          </a:xfrm>
          <a:prstGeom prst="rect">
            <a:avLst/>
          </a:prstGeom>
          <a:solidFill>
            <a:srgbClr val="00FF99"/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Poppins" pitchFamily="2" charset="0"/>
                <a:cs typeface="Poppins" pitchFamily="2" charset="0"/>
              </a:rPr>
              <a:t>2 - Quais informações são relevantes e adequadas para a construção de um modelo de predição?</a:t>
            </a:r>
            <a:endParaRPr lang="pt-BR" dirty="0">
              <a:latin typeface="Poppins" pitchFamily="2" charset="0"/>
              <a:cs typeface="Poppins" pitchFamily="2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12202633" cy="15417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 smtClean="0">
                <a:solidFill>
                  <a:srgbClr val="00FF99"/>
                </a:solidFill>
                <a:latin typeface="Poppins" pitchFamily="2" charset="0"/>
                <a:cs typeface="Poppins" pitchFamily="2" charset="0"/>
              </a:rPr>
              <a:t>	Pergunta </a:t>
            </a:r>
            <a:r>
              <a:rPr lang="pt-BR" sz="3200" b="1" dirty="0">
                <a:solidFill>
                  <a:srgbClr val="00FF99"/>
                </a:solidFill>
                <a:latin typeface="Poppins" pitchFamily="2" charset="0"/>
                <a:cs typeface="Poppins" pitchFamily="2" charset="0"/>
              </a:rPr>
              <a:t>de pesquisa </a:t>
            </a:r>
            <a:r>
              <a:rPr lang="pt-BR" sz="3200" b="1" dirty="0" smtClean="0">
                <a:solidFill>
                  <a:srgbClr val="00FF99"/>
                </a:solidFill>
                <a:latin typeface="Poppins" pitchFamily="2" charset="0"/>
                <a:cs typeface="Poppins" pitchFamily="2" charset="0"/>
              </a:rPr>
              <a:t>ajustada: </a:t>
            </a:r>
          </a:p>
          <a:p>
            <a:r>
              <a:rPr lang="pt-BR" sz="2800" dirty="0">
                <a:solidFill>
                  <a:srgbClr val="00FF99"/>
                </a:solidFill>
                <a:latin typeface="Poppins" pitchFamily="2" charset="0"/>
                <a:cs typeface="Poppins" pitchFamily="2" charset="0"/>
              </a:rPr>
              <a:t>	Qual a demanda futura por leitos para tratamento da </a:t>
            </a:r>
            <a:endParaRPr lang="pt-BR" sz="2800" dirty="0" smtClean="0">
              <a:solidFill>
                <a:srgbClr val="00FF99"/>
              </a:solidFill>
              <a:latin typeface="Poppins" pitchFamily="2" charset="0"/>
              <a:cs typeface="Poppins" pitchFamily="2" charset="0"/>
            </a:endParaRPr>
          </a:p>
          <a:p>
            <a:r>
              <a:rPr lang="pt-BR" sz="2800" dirty="0">
                <a:solidFill>
                  <a:srgbClr val="00FF99"/>
                </a:solidFill>
                <a:latin typeface="Poppins" pitchFamily="2" charset="0"/>
                <a:cs typeface="Poppins" pitchFamily="2" charset="0"/>
              </a:rPr>
              <a:t>	</a:t>
            </a:r>
            <a:r>
              <a:rPr lang="pt-BR" sz="2800" dirty="0" smtClean="0">
                <a:solidFill>
                  <a:srgbClr val="00FF99"/>
                </a:solidFill>
                <a:latin typeface="Poppins" pitchFamily="2" charset="0"/>
                <a:cs typeface="Poppins" pitchFamily="2" charset="0"/>
              </a:rPr>
              <a:t>COVID-19 </a:t>
            </a:r>
            <a:r>
              <a:rPr lang="pt-BR" sz="2800" dirty="0">
                <a:solidFill>
                  <a:srgbClr val="00FF99"/>
                </a:solidFill>
                <a:latin typeface="Poppins" pitchFamily="2" charset="0"/>
                <a:cs typeface="Poppins" pitchFamily="2" charset="0"/>
              </a:rPr>
              <a:t>para o município de São Paulo?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498123" y="1965329"/>
            <a:ext cx="476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0"/>
                <a:cs typeface="Poppins" pitchFamily="2" charset="0"/>
              </a:rPr>
              <a:t>METODOLOGIA KDD</a:t>
            </a:r>
            <a:endParaRPr lang="pt-BR" sz="2000" spc="300" dirty="0">
              <a:solidFill>
                <a:schemeClr val="tx1">
                  <a:lumMod val="75000"/>
                  <a:lumOff val="25000"/>
                </a:schemeClr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168101" y="3104702"/>
            <a:ext cx="5282609" cy="1985156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36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-1"/>
            <a:ext cx="12202633" cy="15417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>
                <a:solidFill>
                  <a:srgbClr val="00FF99"/>
                </a:solidFill>
                <a:latin typeface="Poppins SemiBold" pitchFamily="2" charset="0"/>
                <a:cs typeface="Poppins SemiBold" pitchFamily="2" charset="0"/>
              </a:rPr>
              <a:t>	2 - Quais informações são relevantes e adequadas </a:t>
            </a:r>
            <a:r>
              <a:rPr lang="pt-BR" sz="3200" b="1" dirty="0" smtClean="0">
                <a:solidFill>
                  <a:srgbClr val="00FF99"/>
                </a:solidFill>
                <a:latin typeface="Poppins SemiBold" pitchFamily="2" charset="0"/>
                <a:cs typeface="Poppins SemiBold" pitchFamily="2" charset="0"/>
              </a:rPr>
              <a:t>	para </a:t>
            </a:r>
            <a:r>
              <a:rPr lang="pt-BR" sz="3200" b="1" dirty="0">
                <a:solidFill>
                  <a:srgbClr val="00FF99"/>
                </a:solidFill>
                <a:latin typeface="Poppins SemiBold" pitchFamily="2" charset="0"/>
                <a:cs typeface="Poppins SemiBold" pitchFamily="2" charset="0"/>
              </a:rPr>
              <a:t>a construção de um modelo de predição?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346312" y="1690582"/>
            <a:ext cx="9000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0"/>
                <a:cs typeface="Poppins" pitchFamily="2" charset="0"/>
              </a:defRPr>
            </a:lvl1pPr>
          </a:lstStyle>
          <a:p>
            <a:r>
              <a:rPr lang="pt-BR" dirty="0"/>
              <a:t>MODELO DE PREDIÇÃO </a:t>
            </a:r>
            <a:r>
              <a:rPr lang="pt-BR" dirty="0" smtClean="0"/>
              <a:t>EMPREGADO</a:t>
            </a: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313" y="2122591"/>
            <a:ext cx="9000000" cy="4546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9356674" y="1541720"/>
            <a:ext cx="2835676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0"/>
                <a:cs typeface="Poppins" pitchFamily="2" charset="0"/>
              </a:defRPr>
            </a:lvl1pPr>
          </a:lstStyle>
          <a:p>
            <a:r>
              <a:rPr lang="pt-BR" sz="1600" spc="0" dirty="0" smtClean="0"/>
              <a:t>FORTE REQUISITO DE EXPLICABILIDADE</a:t>
            </a:r>
            <a:endParaRPr lang="pt-BR" sz="1600" spc="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500" y="2275368"/>
            <a:ext cx="5328000" cy="437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758" y="3024541"/>
            <a:ext cx="9108000" cy="2953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174" y="3683755"/>
            <a:ext cx="5025311" cy="300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78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290" y="5053116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rma livre 18"/>
          <p:cNvSpPr/>
          <p:nvPr/>
        </p:nvSpPr>
        <p:spPr>
          <a:xfrm>
            <a:off x="8966807" y="3072455"/>
            <a:ext cx="504480" cy="590146"/>
          </a:xfrm>
          <a:custGeom>
            <a:avLst/>
            <a:gdLst>
              <a:gd name="connsiteX0" fmla="*/ 0 w 504480"/>
              <a:gd name="connsiteY0" fmla="*/ 118029 h 590146"/>
              <a:gd name="connsiteX1" fmla="*/ 252240 w 504480"/>
              <a:gd name="connsiteY1" fmla="*/ 118029 h 590146"/>
              <a:gd name="connsiteX2" fmla="*/ 252240 w 504480"/>
              <a:gd name="connsiteY2" fmla="*/ 0 h 590146"/>
              <a:gd name="connsiteX3" fmla="*/ 504480 w 504480"/>
              <a:gd name="connsiteY3" fmla="*/ 295073 h 590146"/>
              <a:gd name="connsiteX4" fmla="*/ 252240 w 504480"/>
              <a:gd name="connsiteY4" fmla="*/ 590146 h 590146"/>
              <a:gd name="connsiteX5" fmla="*/ 252240 w 504480"/>
              <a:gd name="connsiteY5" fmla="*/ 472117 h 590146"/>
              <a:gd name="connsiteX6" fmla="*/ 0 w 504480"/>
              <a:gd name="connsiteY6" fmla="*/ 472117 h 590146"/>
              <a:gd name="connsiteX7" fmla="*/ 0 w 504480"/>
              <a:gd name="connsiteY7" fmla="*/ 118029 h 59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480" h="590146">
                <a:moveTo>
                  <a:pt x="0" y="118029"/>
                </a:moveTo>
                <a:lnTo>
                  <a:pt x="252240" y="118029"/>
                </a:lnTo>
                <a:lnTo>
                  <a:pt x="252240" y="0"/>
                </a:lnTo>
                <a:lnTo>
                  <a:pt x="504480" y="295073"/>
                </a:lnTo>
                <a:lnTo>
                  <a:pt x="252240" y="590146"/>
                </a:lnTo>
                <a:lnTo>
                  <a:pt x="252240" y="472117"/>
                </a:lnTo>
                <a:lnTo>
                  <a:pt x="0" y="472117"/>
                </a:lnTo>
                <a:lnTo>
                  <a:pt x="0" y="118029"/>
                </a:lnTo>
                <a:close/>
              </a:path>
            </a:pathLst>
          </a:custGeom>
          <a:solidFill>
            <a:srgbClr val="00B05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8029" rIns="151344" bIns="118029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1700" kern="1200"/>
          </a:p>
        </p:txBody>
      </p:sp>
      <p:sp>
        <p:nvSpPr>
          <p:cNvPr id="23" name="Retângulo 22"/>
          <p:cNvSpPr/>
          <p:nvPr/>
        </p:nvSpPr>
        <p:spPr>
          <a:xfrm>
            <a:off x="0" y="6571577"/>
            <a:ext cx="4240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Fonte: </a:t>
            </a:r>
            <a:r>
              <a:rPr lang="pt-BR" sz="1200" dirty="0" smtClean="0">
                <a:hlinkClick r:id="rId3"/>
              </a:rPr>
              <a:t>https</a:t>
            </a:r>
            <a:r>
              <a:rPr lang="pt-BR" sz="1200" dirty="0">
                <a:hlinkClick r:id="rId3"/>
              </a:rPr>
              <a:t>://</a:t>
            </a:r>
            <a:r>
              <a:rPr lang="pt-BR" sz="1200" dirty="0" smtClean="0">
                <a:hlinkClick r:id="rId3"/>
              </a:rPr>
              <a:t>opendatasus.saude.gov.br/dataset/bd-srag-2020</a:t>
            </a:r>
            <a:r>
              <a:rPr lang="pt-BR" sz="1200" dirty="0" smtClean="0"/>
              <a:t> </a:t>
            </a:r>
            <a:endParaRPr lang="pt-BR" sz="1200" dirty="0"/>
          </a:p>
        </p:txBody>
      </p:sp>
      <p:sp>
        <p:nvSpPr>
          <p:cNvPr id="17" name="Retângulo 16"/>
          <p:cNvSpPr/>
          <p:nvPr/>
        </p:nvSpPr>
        <p:spPr>
          <a:xfrm>
            <a:off x="-10633" y="1"/>
            <a:ext cx="12202633" cy="871200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latin typeface="Poppins SemiBold" pitchFamily="2" charset="0"/>
                <a:cs typeface="Poppins SemiBold" pitchFamily="2" charset="0"/>
              </a:rPr>
              <a:t>	Principais pré-processamentos e transformações nos dados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1126235" y="2277213"/>
            <a:ext cx="2560376" cy="2110019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1158973" y="1807785"/>
            <a:ext cx="2463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6">
                    <a:lumMod val="50000"/>
                  </a:schemeClr>
                </a:solidFill>
                <a:latin typeface="Poppins" pitchFamily="2" charset="0"/>
                <a:cs typeface="Poppins" pitchFamily="2" charset="0"/>
              </a:rPr>
              <a:t>RECORTE DA BASE</a:t>
            </a:r>
            <a:endParaRPr lang="pt-BR" sz="2000" b="1" dirty="0">
              <a:solidFill>
                <a:schemeClr val="accent6">
                  <a:lumMod val="50000"/>
                </a:schemeClr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211299" y="4038224"/>
            <a:ext cx="237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Poppins" pitchFamily="2" charset="0"/>
                <a:cs typeface="Poppins" pitchFamily="2" charset="0"/>
              </a:rPr>
              <a:t>UF: TODAS</a:t>
            </a:r>
            <a:endParaRPr lang="pt-BR" dirty="0">
              <a:latin typeface="Poppins" pitchFamily="2" charset="0"/>
              <a:cs typeface="Poppins" pitchFamily="2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26235" y="2892077"/>
            <a:ext cx="1189811" cy="8431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1126234" y="3376248"/>
            <a:ext cx="118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Poppins" pitchFamily="2" charset="0"/>
                <a:cs typeface="Poppins" pitchFamily="2" charset="0"/>
              </a:rPr>
              <a:t>UF: SP</a:t>
            </a:r>
            <a:endParaRPr lang="pt-BR" dirty="0">
              <a:solidFill>
                <a:schemeClr val="bg1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633446" y="2156213"/>
            <a:ext cx="7441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latin typeface="Poppins" pitchFamily="2" charset="0"/>
                <a:cs typeface="Poppins" pitchFamily="2" charset="0"/>
              </a:rPr>
              <a:t>01/JAN</a:t>
            </a:r>
            <a:endParaRPr lang="pt-BR" sz="1400" dirty="0"/>
          </a:p>
        </p:txBody>
      </p:sp>
      <p:sp>
        <p:nvSpPr>
          <p:cNvPr id="30" name="Retângulo 29"/>
          <p:cNvSpPr/>
          <p:nvPr/>
        </p:nvSpPr>
        <p:spPr>
          <a:xfrm>
            <a:off x="3633446" y="4233343"/>
            <a:ext cx="7457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latin typeface="Poppins" pitchFamily="2" charset="0"/>
                <a:cs typeface="Poppins" pitchFamily="2" charset="0"/>
              </a:rPr>
              <a:t>16/JUN</a:t>
            </a:r>
            <a:endParaRPr lang="pt-BR" sz="1400" dirty="0"/>
          </a:p>
        </p:txBody>
      </p:sp>
      <p:sp>
        <p:nvSpPr>
          <p:cNvPr id="31" name="Retângulo 30"/>
          <p:cNvSpPr/>
          <p:nvPr/>
        </p:nvSpPr>
        <p:spPr>
          <a:xfrm>
            <a:off x="2258394" y="2780720"/>
            <a:ext cx="8386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latin typeface="Poppins" pitchFamily="2" charset="0"/>
                <a:cs typeface="Poppins" pitchFamily="2" charset="0"/>
              </a:rPr>
              <a:t>29/MAR</a:t>
            </a:r>
            <a:endParaRPr lang="pt-BR" sz="1400" dirty="0"/>
          </a:p>
        </p:txBody>
      </p:sp>
      <p:sp>
        <p:nvSpPr>
          <p:cNvPr id="32" name="Retângulo 31"/>
          <p:cNvSpPr/>
          <p:nvPr/>
        </p:nvSpPr>
        <p:spPr>
          <a:xfrm>
            <a:off x="2258394" y="3560467"/>
            <a:ext cx="7777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latin typeface="Poppins" pitchFamily="2" charset="0"/>
                <a:cs typeface="Poppins" pitchFamily="2" charset="0"/>
              </a:rPr>
              <a:t>29/MAI</a:t>
            </a:r>
            <a:endParaRPr lang="pt-BR" sz="1400" dirty="0"/>
          </a:p>
        </p:txBody>
      </p:sp>
      <p:sp>
        <p:nvSpPr>
          <p:cNvPr id="33" name="Forma livre 32"/>
          <p:cNvSpPr/>
          <p:nvPr/>
        </p:nvSpPr>
        <p:spPr>
          <a:xfrm>
            <a:off x="5545688" y="3047061"/>
            <a:ext cx="1480908" cy="713887"/>
          </a:xfrm>
          <a:custGeom>
            <a:avLst/>
            <a:gdLst>
              <a:gd name="connsiteX0" fmla="*/ 0 w 2379624"/>
              <a:gd name="connsiteY0" fmla="*/ 142777 h 1427774"/>
              <a:gd name="connsiteX1" fmla="*/ 142777 w 2379624"/>
              <a:gd name="connsiteY1" fmla="*/ 0 h 1427774"/>
              <a:gd name="connsiteX2" fmla="*/ 2236847 w 2379624"/>
              <a:gd name="connsiteY2" fmla="*/ 0 h 1427774"/>
              <a:gd name="connsiteX3" fmla="*/ 2379624 w 2379624"/>
              <a:gd name="connsiteY3" fmla="*/ 142777 h 1427774"/>
              <a:gd name="connsiteX4" fmla="*/ 2379624 w 2379624"/>
              <a:gd name="connsiteY4" fmla="*/ 1284997 h 1427774"/>
              <a:gd name="connsiteX5" fmla="*/ 2236847 w 2379624"/>
              <a:gd name="connsiteY5" fmla="*/ 1427774 h 1427774"/>
              <a:gd name="connsiteX6" fmla="*/ 142777 w 2379624"/>
              <a:gd name="connsiteY6" fmla="*/ 1427774 h 1427774"/>
              <a:gd name="connsiteX7" fmla="*/ 0 w 2379624"/>
              <a:gd name="connsiteY7" fmla="*/ 1284997 h 1427774"/>
              <a:gd name="connsiteX8" fmla="*/ 0 w 2379624"/>
              <a:gd name="connsiteY8" fmla="*/ 142777 h 14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9624" h="1427774">
                <a:moveTo>
                  <a:pt x="0" y="142777"/>
                </a:moveTo>
                <a:cubicBezTo>
                  <a:pt x="0" y="63923"/>
                  <a:pt x="63923" y="0"/>
                  <a:pt x="142777" y="0"/>
                </a:cubicBezTo>
                <a:lnTo>
                  <a:pt x="2236847" y="0"/>
                </a:lnTo>
                <a:cubicBezTo>
                  <a:pt x="2315701" y="0"/>
                  <a:pt x="2379624" y="63923"/>
                  <a:pt x="2379624" y="142777"/>
                </a:cubicBezTo>
                <a:lnTo>
                  <a:pt x="2379624" y="1284997"/>
                </a:lnTo>
                <a:cubicBezTo>
                  <a:pt x="2379624" y="1363851"/>
                  <a:pt x="2315701" y="1427774"/>
                  <a:pt x="2236847" y="1427774"/>
                </a:cubicBezTo>
                <a:lnTo>
                  <a:pt x="142777" y="1427774"/>
                </a:lnTo>
                <a:cubicBezTo>
                  <a:pt x="63923" y="1427774"/>
                  <a:pt x="0" y="1363851"/>
                  <a:pt x="0" y="1284997"/>
                </a:cubicBezTo>
                <a:lnTo>
                  <a:pt x="0" y="142777"/>
                </a:lnTo>
                <a:close/>
              </a:path>
            </a:pathLst>
          </a:custGeom>
          <a:solidFill>
            <a:srgbClr val="00FF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10395693"/>
              <a:satOff val="-47968"/>
              <a:lumOff val="1765"/>
              <a:alphaOff val="0"/>
            </a:schemeClr>
          </a:fillRef>
          <a:effectRef idx="0">
            <a:schemeClr val="accent4">
              <a:hueOff val="10395693"/>
              <a:satOff val="-47968"/>
              <a:lumOff val="176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828" tIns="121828" rIns="121828" bIns="121828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600" dirty="0" smtClean="0">
                <a:solidFill>
                  <a:schemeClr val="tx1"/>
                </a:solidFill>
                <a:latin typeface="Poppins" pitchFamily="2" charset="0"/>
                <a:cs typeface="Poppins" pitchFamily="2" charset="0"/>
              </a:rPr>
              <a:t>Data de internação</a:t>
            </a:r>
            <a:endParaRPr lang="pt-BR" sz="1600" kern="1200" dirty="0">
              <a:solidFill>
                <a:schemeClr val="tx1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34" name="Forma livre 33"/>
          <p:cNvSpPr/>
          <p:nvPr/>
        </p:nvSpPr>
        <p:spPr>
          <a:xfrm>
            <a:off x="7184857" y="3047061"/>
            <a:ext cx="1480908" cy="713887"/>
          </a:xfrm>
          <a:custGeom>
            <a:avLst/>
            <a:gdLst>
              <a:gd name="connsiteX0" fmla="*/ 0 w 2379624"/>
              <a:gd name="connsiteY0" fmla="*/ 142777 h 1427774"/>
              <a:gd name="connsiteX1" fmla="*/ 142777 w 2379624"/>
              <a:gd name="connsiteY1" fmla="*/ 0 h 1427774"/>
              <a:gd name="connsiteX2" fmla="*/ 2236847 w 2379624"/>
              <a:gd name="connsiteY2" fmla="*/ 0 h 1427774"/>
              <a:gd name="connsiteX3" fmla="*/ 2379624 w 2379624"/>
              <a:gd name="connsiteY3" fmla="*/ 142777 h 1427774"/>
              <a:gd name="connsiteX4" fmla="*/ 2379624 w 2379624"/>
              <a:gd name="connsiteY4" fmla="*/ 1284997 h 1427774"/>
              <a:gd name="connsiteX5" fmla="*/ 2236847 w 2379624"/>
              <a:gd name="connsiteY5" fmla="*/ 1427774 h 1427774"/>
              <a:gd name="connsiteX6" fmla="*/ 142777 w 2379624"/>
              <a:gd name="connsiteY6" fmla="*/ 1427774 h 1427774"/>
              <a:gd name="connsiteX7" fmla="*/ 0 w 2379624"/>
              <a:gd name="connsiteY7" fmla="*/ 1284997 h 1427774"/>
              <a:gd name="connsiteX8" fmla="*/ 0 w 2379624"/>
              <a:gd name="connsiteY8" fmla="*/ 142777 h 14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9624" h="1427774">
                <a:moveTo>
                  <a:pt x="0" y="142777"/>
                </a:moveTo>
                <a:cubicBezTo>
                  <a:pt x="0" y="63923"/>
                  <a:pt x="63923" y="0"/>
                  <a:pt x="142777" y="0"/>
                </a:cubicBezTo>
                <a:lnTo>
                  <a:pt x="2236847" y="0"/>
                </a:lnTo>
                <a:cubicBezTo>
                  <a:pt x="2315701" y="0"/>
                  <a:pt x="2379624" y="63923"/>
                  <a:pt x="2379624" y="142777"/>
                </a:cubicBezTo>
                <a:lnTo>
                  <a:pt x="2379624" y="1284997"/>
                </a:lnTo>
                <a:cubicBezTo>
                  <a:pt x="2379624" y="1363851"/>
                  <a:pt x="2315701" y="1427774"/>
                  <a:pt x="2236847" y="1427774"/>
                </a:cubicBezTo>
                <a:lnTo>
                  <a:pt x="142777" y="1427774"/>
                </a:lnTo>
                <a:cubicBezTo>
                  <a:pt x="63923" y="1427774"/>
                  <a:pt x="0" y="1363851"/>
                  <a:pt x="0" y="1284997"/>
                </a:cubicBezTo>
                <a:lnTo>
                  <a:pt x="0" y="142777"/>
                </a:lnTo>
                <a:close/>
              </a:path>
            </a:pathLst>
          </a:custGeom>
          <a:solidFill>
            <a:srgbClr val="00FF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10395693"/>
              <a:satOff val="-47968"/>
              <a:lumOff val="1765"/>
              <a:alphaOff val="0"/>
            </a:schemeClr>
          </a:fillRef>
          <a:effectRef idx="0">
            <a:schemeClr val="accent4">
              <a:hueOff val="10395693"/>
              <a:satOff val="-47968"/>
              <a:lumOff val="176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828" tIns="121828" rIns="121828" bIns="121828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600" dirty="0" smtClean="0">
                <a:solidFill>
                  <a:schemeClr val="tx1"/>
                </a:solidFill>
                <a:latin typeface="Poppins" pitchFamily="2" charset="0"/>
                <a:cs typeface="Poppins" pitchFamily="2" charset="0"/>
              </a:rPr>
              <a:t>Data de evolução</a:t>
            </a:r>
            <a:endParaRPr lang="pt-BR" sz="1600" kern="1200" dirty="0">
              <a:solidFill>
                <a:schemeClr val="tx1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35" name="Forma livre 34"/>
          <p:cNvSpPr/>
          <p:nvPr/>
        </p:nvSpPr>
        <p:spPr>
          <a:xfrm>
            <a:off x="5545688" y="2220006"/>
            <a:ext cx="1480908" cy="713887"/>
          </a:xfrm>
          <a:custGeom>
            <a:avLst/>
            <a:gdLst>
              <a:gd name="connsiteX0" fmla="*/ 0 w 2379624"/>
              <a:gd name="connsiteY0" fmla="*/ 142777 h 1427774"/>
              <a:gd name="connsiteX1" fmla="*/ 142777 w 2379624"/>
              <a:gd name="connsiteY1" fmla="*/ 0 h 1427774"/>
              <a:gd name="connsiteX2" fmla="*/ 2236847 w 2379624"/>
              <a:gd name="connsiteY2" fmla="*/ 0 h 1427774"/>
              <a:gd name="connsiteX3" fmla="*/ 2379624 w 2379624"/>
              <a:gd name="connsiteY3" fmla="*/ 142777 h 1427774"/>
              <a:gd name="connsiteX4" fmla="*/ 2379624 w 2379624"/>
              <a:gd name="connsiteY4" fmla="*/ 1284997 h 1427774"/>
              <a:gd name="connsiteX5" fmla="*/ 2236847 w 2379624"/>
              <a:gd name="connsiteY5" fmla="*/ 1427774 h 1427774"/>
              <a:gd name="connsiteX6" fmla="*/ 142777 w 2379624"/>
              <a:gd name="connsiteY6" fmla="*/ 1427774 h 1427774"/>
              <a:gd name="connsiteX7" fmla="*/ 0 w 2379624"/>
              <a:gd name="connsiteY7" fmla="*/ 1284997 h 1427774"/>
              <a:gd name="connsiteX8" fmla="*/ 0 w 2379624"/>
              <a:gd name="connsiteY8" fmla="*/ 142777 h 14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9624" h="1427774">
                <a:moveTo>
                  <a:pt x="0" y="142777"/>
                </a:moveTo>
                <a:cubicBezTo>
                  <a:pt x="0" y="63923"/>
                  <a:pt x="63923" y="0"/>
                  <a:pt x="142777" y="0"/>
                </a:cubicBezTo>
                <a:lnTo>
                  <a:pt x="2236847" y="0"/>
                </a:lnTo>
                <a:cubicBezTo>
                  <a:pt x="2315701" y="0"/>
                  <a:pt x="2379624" y="63923"/>
                  <a:pt x="2379624" y="142777"/>
                </a:cubicBezTo>
                <a:lnTo>
                  <a:pt x="2379624" y="1284997"/>
                </a:lnTo>
                <a:cubicBezTo>
                  <a:pt x="2379624" y="1363851"/>
                  <a:pt x="2315701" y="1427774"/>
                  <a:pt x="2236847" y="1427774"/>
                </a:cubicBezTo>
                <a:lnTo>
                  <a:pt x="142777" y="1427774"/>
                </a:lnTo>
                <a:cubicBezTo>
                  <a:pt x="63923" y="1427774"/>
                  <a:pt x="0" y="1363851"/>
                  <a:pt x="0" y="1284997"/>
                </a:cubicBezTo>
                <a:lnTo>
                  <a:pt x="0" y="142777"/>
                </a:lnTo>
                <a:close/>
              </a:path>
            </a:pathLst>
          </a:custGeom>
          <a:solidFill>
            <a:srgbClr val="00FF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10395693"/>
              <a:satOff val="-47968"/>
              <a:lumOff val="1765"/>
              <a:alphaOff val="0"/>
            </a:schemeClr>
          </a:fillRef>
          <a:effectRef idx="0">
            <a:schemeClr val="accent4">
              <a:hueOff val="10395693"/>
              <a:satOff val="-47968"/>
              <a:lumOff val="176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828" tIns="121828" rIns="121828" bIns="121828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600" dirty="0" smtClean="0">
                <a:solidFill>
                  <a:schemeClr val="tx1"/>
                </a:solidFill>
                <a:latin typeface="Poppins" pitchFamily="2" charset="0"/>
                <a:cs typeface="Poppins" pitchFamily="2" charset="0"/>
              </a:rPr>
              <a:t>Internação?</a:t>
            </a:r>
            <a:endParaRPr lang="pt-BR" sz="1600" kern="1200" dirty="0">
              <a:solidFill>
                <a:schemeClr val="tx1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36" name="Forma livre 35"/>
          <p:cNvSpPr/>
          <p:nvPr/>
        </p:nvSpPr>
        <p:spPr>
          <a:xfrm>
            <a:off x="7184857" y="2220006"/>
            <a:ext cx="1480908" cy="713887"/>
          </a:xfrm>
          <a:custGeom>
            <a:avLst/>
            <a:gdLst>
              <a:gd name="connsiteX0" fmla="*/ 0 w 2379624"/>
              <a:gd name="connsiteY0" fmla="*/ 142777 h 1427774"/>
              <a:gd name="connsiteX1" fmla="*/ 142777 w 2379624"/>
              <a:gd name="connsiteY1" fmla="*/ 0 h 1427774"/>
              <a:gd name="connsiteX2" fmla="*/ 2236847 w 2379624"/>
              <a:gd name="connsiteY2" fmla="*/ 0 h 1427774"/>
              <a:gd name="connsiteX3" fmla="*/ 2379624 w 2379624"/>
              <a:gd name="connsiteY3" fmla="*/ 142777 h 1427774"/>
              <a:gd name="connsiteX4" fmla="*/ 2379624 w 2379624"/>
              <a:gd name="connsiteY4" fmla="*/ 1284997 h 1427774"/>
              <a:gd name="connsiteX5" fmla="*/ 2236847 w 2379624"/>
              <a:gd name="connsiteY5" fmla="*/ 1427774 h 1427774"/>
              <a:gd name="connsiteX6" fmla="*/ 142777 w 2379624"/>
              <a:gd name="connsiteY6" fmla="*/ 1427774 h 1427774"/>
              <a:gd name="connsiteX7" fmla="*/ 0 w 2379624"/>
              <a:gd name="connsiteY7" fmla="*/ 1284997 h 1427774"/>
              <a:gd name="connsiteX8" fmla="*/ 0 w 2379624"/>
              <a:gd name="connsiteY8" fmla="*/ 142777 h 14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9624" h="1427774">
                <a:moveTo>
                  <a:pt x="0" y="142777"/>
                </a:moveTo>
                <a:cubicBezTo>
                  <a:pt x="0" y="63923"/>
                  <a:pt x="63923" y="0"/>
                  <a:pt x="142777" y="0"/>
                </a:cubicBezTo>
                <a:lnTo>
                  <a:pt x="2236847" y="0"/>
                </a:lnTo>
                <a:cubicBezTo>
                  <a:pt x="2315701" y="0"/>
                  <a:pt x="2379624" y="63923"/>
                  <a:pt x="2379624" y="142777"/>
                </a:cubicBezTo>
                <a:lnTo>
                  <a:pt x="2379624" y="1284997"/>
                </a:lnTo>
                <a:cubicBezTo>
                  <a:pt x="2379624" y="1363851"/>
                  <a:pt x="2315701" y="1427774"/>
                  <a:pt x="2236847" y="1427774"/>
                </a:cubicBezTo>
                <a:lnTo>
                  <a:pt x="142777" y="1427774"/>
                </a:lnTo>
                <a:cubicBezTo>
                  <a:pt x="63923" y="1427774"/>
                  <a:pt x="0" y="1363851"/>
                  <a:pt x="0" y="1284997"/>
                </a:cubicBezTo>
                <a:lnTo>
                  <a:pt x="0" y="142777"/>
                </a:lnTo>
                <a:close/>
              </a:path>
            </a:pathLst>
          </a:custGeom>
          <a:solidFill>
            <a:srgbClr val="00FF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10395693"/>
              <a:satOff val="-47968"/>
              <a:lumOff val="1765"/>
              <a:alphaOff val="0"/>
            </a:schemeClr>
          </a:fillRef>
          <a:effectRef idx="0">
            <a:schemeClr val="accent4">
              <a:hueOff val="10395693"/>
              <a:satOff val="-47968"/>
              <a:lumOff val="176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828" tIns="121828" rIns="121828" bIns="121828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600" dirty="0" smtClean="0">
                <a:solidFill>
                  <a:schemeClr val="tx1"/>
                </a:solidFill>
                <a:latin typeface="Poppins" pitchFamily="2" charset="0"/>
                <a:cs typeface="Poppins" pitchFamily="2" charset="0"/>
              </a:rPr>
              <a:t>UTI?</a:t>
            </a:r>
            <a:endParaRPr lang="pt-BR" sz="1600" kern="1200" dirty="0">
              <a:solidFill>
                <a:schemeClr val="tx1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38" name="Forma livre 37"/>
          <p:cNvSpPr/>
          <p:nvPr/>
        </p:nvSpPr>
        <p:spPr>
          <a:xfrm>
            <a:off x="5545688" y="3890605"/>
            <a:ext cx="1480908" cy="713887"/>
          </a:xfrm>
          <a:custGeom>
            <a:avLst/>
            <a:gdLst>
              <a:gd name="connsiteX0" fmla="*/ 0 w 2379624"/>
              <a:gd name="connsiteY0" fmla="*/ 142777 h 1427774"/>
              <a:gd name="connsiteX1" fmla="*/ 142777 w 2379624"/>
              <a:gd name="connsiteY1" fmla="*/ 0 h 1427774"/>
              <a:gd name="connsiteX2" fmla="*/ 2236847 w 2379624"/>
              <a:gd name="connsiteY2" fmla="*/ 0 h 1427774"/>
              <a:gd name="connsiteX3" fmla="*/ 2379624 w 2379624"/>
              <a:gd name="connsiteY3" fmla="*/ 142777 h 1427774"/>
              <a:gd name="connsiteX4" fmla="*/ 2379624 w 2379624"/>
              <a:gd name="connsiteY4" fmla="*/ 1284997 h 1427774"/>
              <a:gd name="connsiteX5" fmla="*/ 2236847 w 2379624"/>
              <a:gd name="connsiteY5" fmla="*/ 1427774 h 1427774"/>
              <a:gd name="connsiteX6" fmla="*/ 142777 w 2379624"/>
              <a:gd name="connsiteY6" fmla="*/ 1427774 h 1427774"/>
              <a:gd name="connsiteX7" fmla="*/ 0 w 2379624"/>
              <a:gd name="connsiteY7" fmla="*/ 1284997 h 1427774"/>
              <a:gd name="connsiteX8" fmla="*/ 0 w 2379624"/>
              <a:gd name="connsiteY8" fmla="*/ 142777 h 14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9624" h="1427774">
                <a:moveTo>
                  <a:pt x="0" y="142777"/>
                </a:moveTo>
                <a:cubicBezTo>
                  <a:pt x="0" y="63923"/>
                  <a:pt x="63923" y="0"/>
                  <a:pt x="142777" y="0"/>
                </a:cubicBezTo>
                <a:lnTo>
                  <a:pt x="2236847" y="0"/>
                </a:lnTo>
                <a:cubicBezTo>
                  <a:pt x="2315701" y="0"/>
                  <a:pt x="2379624" y="63923"/>
                  <a:pt x="2379624" y="142777"/>
                </a:cubicBezTo>
                <a:lnTo>
                  <a:pt x="2379624" y="1284997"/>
                </a:lnTo>
                <a:cubicBezTo>
                  <a:pt x="2379624" y="1363851"/>
                  <a:pt x="2315701" y="1427774"/>
                  <a:pt x="2236847" y="1427774"/>
                </a:cubicBezTo>
                <a:lnTo>
                  <a:pt x="142777" y="1427774"/>
                </a:lnTo>
                <a:cubicBezTo>
                  <a:pt x="63923" y="1427774"/>
                  <a:pt x="0" y="1363851"/>
                  <a:pt x="0" y="1284997"/>
                </a:cubicBezTo>
                <a:lnTo>
                  <a:pt x="0" y="142777"/>
                </a:lnTo>
                <a:close/>
              </a:path>
            </a:pathLst>
          </a:custGeom>
          <a:solidFill>
            <a:srgbClr val="00FF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10395693"/>
              <a:satOff val="-47968"/>
              <a:lumOff val="1765"/>
              <a:alphaOff val="0"/>
            </a:schemeClr>
          </a:fillRef>
          <a:effectRef idx="0">
            <a:schemeClr val="accent4">
              <a:hueOff val="10395693"/>
              <a:satOff val="-47968"/>
              <a:lumOff val="176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828" tIns="121828" rIns="121828" bIns="121828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600" kern="1200" dirty="0" smtClean="0">
                <a:solidFill>
                  <a:schemeClr val="tx1"/>
                </a:solidFill>
                <a:latin typeface="Poppins" pitchFamily="2" charset="0"/>
                <a:cs typeface="Poppins" pitchFamily="2" charset="0"/>
              </a:rPr>
              <a:t>Data de entrada UTI</a:t>
            </a:r>
            <a:endParaRPr lang="pt-BR" sz="1600" kern="1200" dirty="0">
              <a:solidFill>
                <a:schemeClr val="tx1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39" name="Forma livre 38"/>
          <p:cNvSpPr/>
          <p:nvPr/>
        </p:nvSpPr>
        <p:spPr>
          <a:xfrm>
            <a:off x="7184857" y="3890605"/>
            <a:ext cx="1480908" cy="713887"/>
          </a:xfrm>
          <a:custGeom>
            <a:avLst/>
            <a:gdLst>
              <a:gd name="connsiteX0" fmla="*/ 0 w 2379624"/>
              <a:gd name="connsiteY0" fmla="*/ 142777 h 1427774"/>
              <a:gd name="connsiteX1" fmla="*/ 142777 w 2379624"/>
              <a:gd name="connsiteY1" fmla="*/ 0 h 1427774"/>
              <a:gd name="connsiteX2" fmla="*/ 2236847 w 2379624"/>
              <a:gd name="connsiteY2" fmla="*/ 0 h 1427774"/>
              <a:gd name="connsiteX3" fmla="*/ 2379624 w 2379624"/>
              <a:gd name="connsiteY3" fmla="*/ 142777 h 1427774"/>
              <a:gd name="connsiteX4" fmla="*/ 2379624 w 2379624"/>
              <a:gd name="connsiteY4" fmla="*/ 1284997 h 1427774"/>
              <a:gd name="connsiteX5" fmla="*/ 2236847 w 2379624"/>
              <a:gd name="connsiteY5" fmla="*/ 1427774 h 1427774"/>
              <a:gd name="connsiteX6" fmla="*/ 142777 w 2379624"/>
              <a:gd name="connsiteY6" fmla="*/ 1427774 h 1427774"/>
              <a:gd name="connsiteX7" fmla="*/ 0 w 2379624"/>
              <a:gd name="connsiteY7" fmla="*/ 1284997 h 1427774"/>
              <a:gd name="connsiteX8" fmla="*/ 0 w 2379624"/>
              <a:gd name="connsiteY8" fmla="*/ 142777 h 14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9624" h="1427774">
                <a:moveTo>
                  <a:pt x="0" y="142777"/>
                </a:moveTo>
                <a:cubicBezTo>
                  <a:pt x="0" y="63923"/>
                  <a:pt x="63923" y="0"/>
                  <a:pt x="142777" y="0"/>
                </a:cubicBezTo>
                <a:lnTo>
                  <a:pt x="2236847" y="0"/>
                </a:lnTo>
                <a:cubicBezTo>
                  <a:pt x="2315701" y="0"/>
                  <a:pt x="2379624" y="63923"/>
                  <a:pt x="2379624" y="142777"/>
                </a:cubicBezTo>
                <a:lnTo>
                  <a:pt x="2379624" y="1284997"/>
                </a:lnTo>
                <a:cubicBezTo>
                  <a:pt x="2379624" y="1363851"/>
                  <a:pt x="2315701" y="1427774"/>
                  <a:pt x="2236847" y="1427774"/>
                </a:cubicBezTo>
                <a:lnTo>
                  <a:pt x="142777" y="1427774"/>
                </a:lnTo>
                <a:cubicBezTo>
                  <a:pt x="63923" y="1427774"/>
                  <a:pt x="0" y="1363851"/>
                  <a:pt x="0" y="1284997"/>
                </a:cubicBezTo>
                <a:lnTo>
                  <a:pt x="0" y="142777"/>
                </a:lnTo>
                <a:close/>
              </a:path>
            </a:pathLst>
          </a:custGeom>
          <a:solidFill>
            <a:srgbClr val="00FF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10395693"/>
              <a:satOff val="-47968"/>
              <a:lumOff val="1765"/>
              <a:alphaOff val="0"/>
            </a:schemeClr>
          </a:fillRef>
          <a:effectRef idx="0">
            <a:schemeClr val="accent4">
              <a:hueOff val="10395693"/>
              <a:satOff val="-47968"/>
              <a:lumOff val="176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828" tIns="121828" rIns="121828" bIns="121828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600" kern="1200" dirty="0" smtClean="0">
                <a:solidFill>
                  <a:schemeClr val="tx1"/>
                </a:solidFill>
                <a:latin typeface="Poppins" pitchFamily="2" charset="0"/>
                <a:cs typeface="Poppins" pitchFamily="2" charset="0"/>
              </a:rPr>
              <a:t>Data de </a:t>
            </a:r>
            <a:r>
              <a:rPr lang="pt-BR" sz="1600" dirty="0" smtClean="0">
                <a:solidFill>
                  <a:schemeClr val="tx1"/>
                </a:solidFill>
                <a:latin typeface="Poppins" pitchFamily="2" charset="0"/>
                <a:cs typeface="Poppins" pitchFamily="2" charset="0"/>
              </a:rPr>
              <a:t>saí</a:t>
            </a:r>
            <a:r>
              <a:rPr lang="pt-BR" sz="1600" kern="1200" dirty="0" smtClean="0">
                <a:solidFill>
                  <a:schemeClr val="tx1"/>
                </a:solidFill>
                <a:latin typeface="Poppins" pitchFamily="2" charset="0"/>
                <a:cs typeface="Poppins" pitchFamily="2" charset="0"/>
              </a:rPr>
              <a:t>da UTI</a:t>
            </a:r>
            <a:endParaRPr lang="pt-BR" sz="1600" kern="1200" dirty="0">
              <a:solidFill>
                <a:schemeClr val="tx1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1129772" y="2901301"/>
            <a:ext cx="118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Poppins" pitchFamily="2" charset="0"/>
                <a:cs typeface="Poppins" pitchFamily="2" charset="0"/>
              </a:rPr>
              <a:t>30MB</a:t>
            </a:r>
            <a:endParaRPr lang="pt-BR" dirty="0">
              <a:solidFill>
                <a:schemeClr val="bg1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1790309" y="2277133"/>
            <a:ext cx="118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Poppins" pitchFamily="2" charset="0"/>
                <a:cs typeface="Poppins" pitchFamily="2" charset="0"/>
              </a:rPr>
              <a:t>120MB</a:t>
            </a:r>
            <a:endParaRPr lang="pt-BR" dirty="0">
              <a:latin typeface="Poppins" pitchFamily="2" charset="0"/>
              <a:cs typeface="Poppins" pitchFamily="2" charset="0"/>
            </a:endParaRPr>
          </a:p>
        </p:txBody>
      </p:sp>
      <p:sp>
        <p:nvSpPr>
          <p:cNvPr id="42" name="Forma livre 41"/>
          <p:cNvSpPr/>
          <p:nvPr/>
        </p:nvSpPr>
        <p:spPr>
          <a:xfrm>
            <a:off x="9736611" y="3047061"/>
            <a:ext cx="1480908" cy="713887"/>
          </a:xfrm>
          <a:custGeom>
            <a:avLst/>
            <a:gdLst>
              <a:gd name="connsiteX0" fmla="*/ 0 w 2379624"/>
              <a:gd name="connsiteY0" fmla="*/ 142777 h 1427774"/>
              <a:gd name="connsiteX1" fmla="*/ 142777 w 2379624"/>
              <a:gd name="connsiteY1" fmla="*/ 0 h 1427774"/>
              <a:gd name="connsiteX2" fmla="*/ 2236847 w 2379624"/>
              <a:gd name="connsiteY2" fmla="*/ 0 h 1427774"/>
              <a:gd name="connsiteX3" fmla="*/ 2379624 w 2379624"/>
              <a:gd name="connsiteY3" fmla="*/ 142777 h 1427774"/>
              <a:gd name="connsiteX4" fmla="*/ 2379624 w 2379624"/>
              <a:gd name="connsiteY4" fmla="*/ 1284997 h 1427774"/>
              <a:gd name="connsiteX5" fmla="*/ 2236847 w 2379624"/>
              <a:gd name="connsiteY5" fmla="*/ 1427774 h 1427774"/>
              <a:gd name="connsiteX6" fmla="*/ 142777 w 2379624"/>
              <a:gd name="connsiteY6" fmla="*/ 1427774 h 1427774"/>
              <a:gd name="connsiteX7" fmla="*/ 0 w 2379624"/>
              <a:gd name="connsiteY7" fmla="*/ 1284997 h 1427774"/>
              <a:gd name="connsiteX8" fmla="*/ 0 w 2379624"/>
              <a:gd name="connsiteY8" fmla="*/ 142777 h 14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9624" h="1427774">
                <a:moveTo>
                  <a:pt x="0" y="142777"/>
                </a:moveTo>
                <a:cubicBezTo>
                  <a:pt x="0" y="63923"/>
                  <a:pt x="63923" y="0"/>
                  <a:pt x="142777" y="0"/>
                </a:cubicBezTo>
                <a:lnTo>
                  <a:pt x="2236847" y="0"/>
                </a:lnTo>
                <a:cubicBezTo>
                  <a:pt x="2315701" y="0"/>
                  <a:pt x="2379624" y="63923"/>
                  <a:pt x="2379624" y="142777"/>
                </a:cubicBezTo>
                <a:lnTo>
                  <a:pt x="2379624" y="1284997"/>
                </a:lnTo>
                <a:cubicBezTo>
                  <a:pt x="2379624" y="1363851"/>
                  <a:pt x="2315701" y="1427774"/>
                  <a:pt x="2236847" y="1427774"/>
                </a:cubicBezTo>
                <a:lnTo>
                  <a:pt x="142777" y="1427774"/>
                </a:lnTo>
                <a:cubicBezTo>
                  <a:pt x="63923" y="1427774"/>
                  <a:pt x="0" y="1363851"/>
                  <a:pt x="0" y="1284997"/>
                </a:cubicBezTo>
                <a:lnTo>
                  <a:pt x="0" y="142777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10395693"/>
              <a:satOff val="-47968"/>
              <a:lumOff val="1765"/>
              <a:alphaOff val="0"/>
            </a:schemeClr>
          </a:fillRef>
          <a:effectRef idx="0">
            <a:schemeClr val="accent4">
              <a:hueOff val="10395693"/>
              <a:satOff val="-47968"/>
              <a:lumOff val="176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828" tIns="121828" rIns="121828" bIns="121828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600" dirty="0" smtClean="0">
                <a:latin typeface="Poppins" pitchFamily="2" charset="0"/>
                <a:cs typeface="Poppins" pitchFamily="2" charset="0"/>
              </a:rPr>
              <a:t>Duração da internação</a:t>
            </a:r>
            <a:endParaRPr lang="pt-BR" sz="1600" kern="1200" dirty="0">
              <a:latin typeface="Poppins" pitchFamily="2" charset="0"/>
              <a:cs typeface="Poppins" pitchFamily="2" charset="0"/>
            </a:endParaRPr>
          </a:p>
        </p:txBody>
      </p:sp>
      <p:sp>
        <p:nvSpPr>
          <p:cNvPr id="43" name="Forma livre 42"/>
          <p:cNvSpPr/>
          <p:nvPr/>
        </p:nvSpPr>
        <p:spPr>
          <a:xfrm>
            <a:off x="9736611" y="3890605"/>
            <a:ext cx="1480908" cy="713887"/>
          </a:xfrm>
          <a:custGeom>
            <a:avLst/>
            <a:gdLst>
              <a:gd name="connsiteX0" fmla="*/ 0 w 2379624"/>
              <a:gd name="connsiteY0" fmla="*/ 142777 h 1427774"/>
              <a:gd name="connsiteX1" fmla="*/ 142777 w 2379624"/>
              <a:gd name="connsiteY1" fmla="*/ 0 h 1427774"/>
              <a:gd name="connsiteX2" fmla="*/ 2236847 w 2379624"/>
              <a:gd name="connsiteY2" fmla="*/ 0 h 1427774"/>
              <a:gd name="connsiteX3" fmla="*/ 2379624 w 2379624"/>
              <a:gd name="connsiteY3" fmla="*/ 142777 h 1427774"/>
              <a:gd name="connsiteX4" fmla="*/ 2379624 w 2379624"/>
              <a:gd name="connsiteY4" fmla="*/ 1284997 h 1427774"/>
              <a:gd name="connsiteX5" fmla="*/ 2236847 w 2379624"/>
              <a:gd name="connsiteY5" fmla="*/ 1427774 h 1427774"/>
              <a:gd name="connsiteX6" fmla="*/ 142777 w 2379624"/>
              <a:gd name="connsiteY6" fmla="*/ 1427774 h 1427774"/>
              <a:gd name="connsiteX7" fmla="*/ 0 w 2379624"/>
              <a:gd name="connsiteY7" fmla="*/ 1284997 h 1427774"/>
              <a:gd name="connsiteX8" fmla="*/ 0 w 2379624"/>
              <a:gd name="connsiteY8" fmla="*/ 142777 h 14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9624" h="1427774">
                <a:moveTo>
                  <a:pt x="0" y="142777"/>
                </a:moveTo>
                <a:cubicBezTo>
                  <a:pt x="0" y="63923"/>
                  <a:pt x="63923" y="0"/>
                  <a:pt x="142777" y="0"/>
                </a:cubicBezTo>
                <a:lnTo>
                  <a:pt x="2236847" y="0"/>
                </a:lnTo>
                <a:cubicBezTo>
                  <a:pt x="2315701" y="0"/>
                  <a:pt x="2379624" y="63923"/>
                  <a:pt x="2379624" y="142777"/>
                </a:cubicBezTo>
                <a:lnTo>
                  <a:pt x="2379624" y="1284997"/>
                </a:lnTo>
                <a:cubicBezTo>
                  <a:pt x="2379624" y="1363851"/>
                  <a:pt x="2315701" y="1427774"/>
                  <a:pt x="2236847" y="1427774"/>
                </a:cubicBezTo>
                <a:lnTo>
                  <a:pt x="142777" y="1427774"/>
                </a:lnTo>
                <a:cubicBezTo>
                  <a:pt x="63923" y="1427774"/>
                  <a:pt x="0" y="1363851"/>
                  <a:pt x="0" y="1284997"/>
                </a:cubicBezTo>
                <a:lnTo>
                  <a:pt x="0" y="142777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10395693"/>
              <a:satOff val="-47968"/>
              <a:lumOff val="1765"/>
              <a:alphaOff val="0"/>
            </a:schemeClr>
          </a:fillRef>
          <a:effectRef idx="0">
            <a:schemeClr val="accent4">
              <a:hueOff val="10395693"/>
              <a:satOff val="-47968"/>
              <a:lumOff val="176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828" tIns="121828" rIns="121828" bIns="121828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600" dirty="0" smtClean="0">
                <a:latin typeface="Poppins" pitchFamily="2" charset="0"/>
                <a:cs typeface="Poppins" pitchFamily="2" charset="0"/>
              </a:rPr>
              <a:t>Leito ocupado no dia </a:t>
            </a:r>
            <a:r>
              <a:rPr lang="pt-BR" sz="1600" dirty="0" err="1" smtClean="0">
                <a:latin typeface="Poppins" pitchFamily="2" charset="0"/>
                <a:cs typeface="Poppins" pitchFamily="2" charset="0"/>
              </a:rPr>
              <a:t>dd</a:t>
            </a:r>
            <a:r>
              <a:rPr lang="pt-BR" sz="1600" dirty="0" smtClean="0">
                <a:latin typeface="Poppins" pitchFamily="2" charset="0"/>
                <a:cs typeface="Poppins" pitchFamily="2" charset="0"/>
              </a:rPr>
              <a:t>/mm</a:t>
            </a:r>
          </a:p>
        </p:txBody>
      </p:sp>
      <p:sp>
        <p:nvSpPr>
          <p:cNvPr id="44" name="Forma livre 43"/>
          <p:cNvSpPr/>
          <p:nvPr/>
        </p:nvSpPr>
        <p:spPr>
          <a:xfrm>
            <a:off x="9750782" y="2220006"/>
            <a:ext cx="1480908" cy="713887"/>
          </a:xfrm>
          <a:custGeom>
            <a:avLst/>
            <a:gdLst>
              <a:gd name="connsiteX0" fmla="*/ 0 w 2379624"/>
              <a:gd name="connsiteY0" fmla="*/ 142777 h 1427774"/>
              <a:gd name="connsiteX1" fmla="*/ 142777 w 2379624"/>
              <a:gd name="connsiteY1" fmla="*/ 0 h 1427774"/>
              <a:gd name="connsiteX2" fmla="*/ 2236847 w 2379624"/>
              <a:gd name="connsiteY2" fmla="*/ 0 h 1427774"/>
              <a:gd name="connsiteX3" fmla="*/ 2379624 w 2379624"/>
              <a:gd name="connsiteY3" fmla="*/ 142777 h 1427774"/>
              <a:gd name="connsiteX4" fmla="*/ 2379624 w 2379624"/>
              <a:gd name="connsiteY4" fmla="*/ 1284997 h 1427774"/>
              <a:gd name="connsiteX5" fmla="*/ 2236847 w 2379624"/>
              <a:gd name="connsiteY5" fmla="*/ 1427774 h 1427774"/>
              <a:gd name="connsiteX6" fmla="*/ 142777 w 2379624"/>
              <a:gd name="connsiteY6" fmla="*/ 1427774 h 1427774"/>
              <a:gd name="connsiteX7" fmla="*/ 0 w 2379624"/>
              <a:gd name="connsiteY7" fmla="*/ 1284997 h 1427774"/>
              <a:gd name="connsiteX8" fmla="*/ 0 w 2379624"/>
              <a:gd name="connsiteY8" fmla="*/ 142777 h 142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9624" h="1427774">
                <a:moveTo>
                  <a:pt x="0" y="142777"/>
                </a:moveTo>
                <a:cubicBezTo>
                  <a:pt x="0" y="63923"/>
                  <a:pt x="63923" y="0"/>
                  <a:pt x="142777" y="0"/>
                </a:cubicBezTo>
                <a:lnTo>
                  <a:pt x="2236847" y="0"/>
                </a:lnTo>
                <a:cubicBezTo>
                  <a:pt x="2315701" y="0"/>
                  <a:pt x="2379624" y="63923"/>
                  <a:pt x="2379624" y="142777"/>
                </a:cubicBezTo>
                <a:lnTo>
                  <a:pt x="2379624" y="1284997"/>
                </a:lnTo>
                <a:cubicBezTo>
                  <a:pt x="2379624" y="1363851"/>
                  <a:pt x="2315701" y="1427774"/>
                  <a:pt x="2236847" y="1427774"/>
                </a:cubicBezTo>
                <a:lnTo>
                  <a:pt x="142777" y="1427774"/>
                </a:lnTo>
                <a:cubicBezTo>
                  <a:pt x="63923" y="1427774"/>
                  <a:pt x="0" y="1363851"/>
                  <a:pt x="0" y="1284997"/>
                </a:cubicBezTo>
                <a:lnTo>
                  <a:pt x="0" y="142777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10395693"/>
              <a:satOff val="-47968"/>
              <a:lumOff val="1765"/>
              <a:alphaOff val="0"/>
            </a:schemeClr>
          </a:fillRef>
          <a:effectRef idx="0">
            <a:schemeClr val="accent4">
              <a:hueOff val="10395693"/>
              <a:satOff val="-47968"/>
              <a:lumOff val="176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828" tIns="121828" rIns="121828" bIns="121828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600" dirty="0" smtClean="0">
                <a:latin typeface="Poppins" pitchFamily="2" charset="0"/>
                <a:cs typeface="Poppins" pitchFamily="2" charset="0"/>
              </a:rPr>
              <a:t>Tipo de internação</a:t>
            </a:r>
            <a:endParaRPr lang="pt-BR" sz="1600" kern="1200" dirty="0">
              <a:latin typeface="Poppins" pitchFamily="2" charset="0"/>
              <a:cs typeface="Poppins" pitchFamily="2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5545688" y="1825054"/>
            <a:ext cx="3120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6">
                    <a:lumMod val="50000"/>
                  </a:schemeClr>
                </a:solidFill>
                <a:latin typeface="Poppins" pitchFamily="2" charset="0"/>
                <a:cs typeface="Poppins" pitchFamily="2" charset="0"/>
              </a:rPr>
              <a:t>CAMPOS ORIGINAIS</a:t>
            </a:r>
            <a:endParaRPr lang="pt-BR" sz="2000" b="1" dirty="0">
              <a:solidFill>
                <a:schemeClr val="accent6">
                  <a:lumMod val="50000"/>
                </a:schemeClr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9729517" y="1458409"/>
            <a:ext cx="1480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6">
                    <a:lumMod val="50000"/>
                  </a:schemeClr>
                </a:solidFill>
                <a:latin typeface="Poppins" pitchFamily="2" charset="0"/>
                <a:cs typeface="Poppins" pitchFamily="2" charset="0"/>
              </a:rPr>
              <a:t>NOVOS CAMPOS</a:t>
            </a:r>
            <a:endParaRPr lang="pt-BR" sz="2000" b="1" dirty="0">
              <a:solidFill>
                <a:schemeClr val="accent6">
                  <a:lumMod val="50000"/>
                </a:schemeClr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7449538" y="5500761"/>
            <a:ext cx="3120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6">
                    <a:lumMod val="50000"/>
                  </a:schemeClr>
                </a:solidFill>
                <a:latin typeface="Poppins" pitchFamily="2" charset="0"/>
                <a:cs typeface="Poppins" pitchFamily="2" charset="0"/>
              </a:rPr>
              <a:t>FERRAMENTA:</a:t>
            </a:r>
            <a:endParaRPr lang="pt-BR" sz="2000" b="1" dirty="0">
              <a:solidFill>
                <a:schemeClr val="accent6">
                  <a:lumMod val="50000"/>
                </a:schemeClr>
              </a:solidFill>
              <a:latin typeface="Poppins" pitchFamily="2" charset="0"/>
              <a:cs typeface="Poppi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68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 animBg="1"/>
      <p:bldP spid="28" grpId="0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/>
      <p:bldP spid="42" grpId="0" animBg="1"/>
      <p:bldP spid="43" grpId="0" animBg="1"/>
      <p:bldP spid="44" grpId="0" animBg="1"/>
      <p:bldP spid="45" grpId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2" t="10665" b="30693"/>
          <a:stretch/>
        </p:blipFill>
        <p:spPr bwMode="auto">
          <a:xfrm>
            <a:off x="166119" y="928891"/>
            <a:ext cx="11763445" cy="434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023" y="5454192"/>
            <a:ext cx="1811934" cy="82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-10633" y="1"/>
            <a:ext cx="12202633" cy="871200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latin typeface="Poppins SemiBold" pitchFamily="2" charset="0"/>
                <a:cs typeface="Poppins SemiBold" pitchFamily="2" charset="0"/>
              </a:rPr>
              <a:t>	Avaliação estatística da letalidade e tempos de internação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449538" y="5500761"/>
            <a:ext cx="3120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6">
                    <a:lumMod val="50000"/>
                  </a:schemeClr>
                </a:solidFill>
                <a:latin typeface="Poppins" pitchFamily="2" charset="0"/>
                <a:cs typeface="Poppins" pitchFamily="2" charset="0"/>
              </a:rPr>
              <a:t>FERRAMENTA:</a:t>
            </a:r>
            <a:endParaRPr lang="pt-BR" sz="2000" b="1" dirty="0">
              <a:solidFill>
                <a:schemeClr val="accent6">
                  <a:lumMod val="50000"/>
                </a:schemeClr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220119" y="4228355"/>
            <a:ext cx="5091923" cy="923330"/>
          </a:xfrm>
          <a:prstGeom prst="rect">
            <a:avLst/>
          </a:prstGeom>
          <a:solidFill>
            <a:srgbClr val="00FF99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Poppins" pitchFamily="2" charset="0"/>
                <a:cs typeface="Poppins" pitchFamily="2" charset="0"/>
              </a:rPr>
              <a:t>Aprendizado: </a:t>
            </a:r>
            <a:r>
              <a:rPr lang="pt-BR" dirty="0" smtClean="0">
                <a:latin typeface="Poppins" pitchFamily="2" charset="0"/>
                <a:cs typeface="Poppins" pitchFamily="2" charset="0"/>
              </a:rPr>
              <a:t>O modelo não corresponde à realidade quando utilizamos os tempos médios de internação</a:t>
            </a:r>
            <a:endParaRPr lang="pt-BR" dirty="0">
              <a:latin typeface="Poppins" pitchFamily="2" charset="0"/>
              <a:cs typeface="Poppi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81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040157"/>
            <a:ext cx="11852275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tângulo 7"/>
          <p:cNvSpPr/>
          <p:nvPr/>
        </p:nvSpPr>
        <p:spPr>
          <a:xfrm>
            <a:off x="-10633" y="1"/>
            <a:ext cx="12202633" cy="871200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latin typeface="Poppins SemiBold" pitchFamily="2" charset="0"/>
                <a:cs typeface="Poppins SemiBold" pitchFamily="2" charset="0"/>
              </a:rPr>
              <a:t>	Avaliação estatística dos tempos de internação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9920182" y="6368674"/>
            <a:ext cx="197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latin typeface="Poppins" pitchFamily="2" charset="0"/>
                <a:cs typeface="Poppins" pitchFamily="2" charset="0"/>
              </a:rPr>
              <a:t>dias de internação</a:t>
            </a:r>
            <a:endParaRPr lang="pt-BR" sz="1400" dirty="0">
              <a:latin typeface="Poppins" pitchFamily="2" charset="0"/>
              <a:cs typeface="Poppins" pitchFamily="2" charset="0"/>
            </a:endParaRPr>
          </a:p>
        </p:txBody>
      </p:sp>
      <p:sp>
        <p:nvSpPr>
          <p:cNvPr id="3" name="Retângulo 2"/>
          <p:cNvSpPr/>
          <p:nvPr/>
        </p:nvSpPr>
        <p:spPr>
          <a:xfrm flipH="1">
            <a:off x="1446029" y="2190321"/>
            <a:ext cx="72000" cy="39337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 flipH="1">
            <a:off x="1949318" y="2753848"/>
            <a:ext cx="72000" cy="33844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839433" y="2381712"/>
            <a:ext cx="238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  <a:latin typeface="Poppins" pitchFamily="2" charset="0"/>
                <a:cs typeface="Poppins" pitchFamily="2" charset="0"/>
              </a:rPr>
              <a:t>média: 8,12 dias</a:t>
            </a:r>
            <a:endParaRPr lang="pt-BR" dirty="0">
              <a:solidFill>
                <a:srgbClr val="C00000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339699" y="1800464"/>
            <a:ext cx="238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  <a:latin typeface="Poppins" pitchFamily="2" charset="0"/>
                <a:cs typeface="Poppins" pitchFamily="2" charset="0"/>
              </a:rPr>
              <a:t>mediana: 5 dias</a:t>
            </a:r>
            <a:endParaRPr lang="pt-BR" dirty="0">
              <a:solidFill>
                <a:srgbClr val="00B050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40560" y="1199489"/>
            <a:ext cx="11457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rgbClr val="7030A0"/>
                </a:solidFill>
                <a:latin typeface="Poppins" pitchFamily="2" charset="0"/>
                <a:cs typeface="Poppins" pitchFamily="2" charset="0"/>
              </a:rPr>
              <a:t>Exemplo: Análise dos tempos de internação em UTI que evoluíram para óbito</a:t>
            </a:r>
            <a:endParaRPr lang="pt-BR" sz="2200" dirty="0">
              <a:solidFill>
                <a:srgbClr val="7030A0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220119" y="4228355"/>
            <a:ext cx="5091923" cy="923330"/>
          </a:xfrm>
          <a:prstGeom prst="rect">
            <a:avLst/>
          </a:prstGeom>
          <a:solidFill>
            <a:srgbClr val="00FF99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Poppins" pitchFamily="2" charset="0"/>
                <a:cs typeface="Poppins" pitchFamily="2" charset="0"/>
              </a:rPr>
              <a:t>Aprendizado: </a:t>
            </a:r>
            <a:r>
              <a:rPr lang="pt-BR" dirty="0" smtClean="0">
                <a:latin typeface="Poppins" pitchFamily="2" charset="0"/>
                <a:cs typeface="Poppins" pitchFamily="2" charset="0"/>
              </a:rPr>
              <a:t>O modelo não corresponde à realidade quando utilizamos os tempos médios de internação</a:t>
            </a:r>
            <a:endParaRPr lang="pt-BR" dirty="0">
              <a:latin typeface="Poppins" pitchFamily="2" charset="0"/>
              <a:cs typeface="Poppins" pitchFamily="2" charset="0"/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3933027" y="2339924"/>
            <a:ext cx="458216" cy="47491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4550735" y="2190321"/>
            <a:ext cx="2573079" cy="81869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Poppins" pitchFamily="2" charset="0"/>
                <a:cs typeface="Poppins" pitchFamily="2" charset="0"/>
              </a:rPr>
              <a:t>Número de óbitos 40% inferior à realidade</a:t>
            </a:r>
            <a:endParaRPr lang="pt-BR" sz="1600" dirty="0">
              <a:latin typeface="Poppins" pitchFamily="2" charset="0"/>
              <a:cs typeface="Poppi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52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4" grpId="0"/>
      <p:bldP spid="16" grpId="0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C1pl67x1u66pjabjJcwGP8VSa7WxYsW23LsYdwMUX08eFkCMx8I29b_KqAMggrfsf0I0ctz3WxrP4lSVUXDbVgq6TTSomQjD_sDFw97TzrLO7maWNGuzqzzKPo_ri3B4UBFjoLqma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48" y="2358845"/>
            <a:ext cx="1065847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0" y="-1"/>
            <a:ext cx="12202633" cy="15417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 smtClean="0">
                <a:solidFill>
                  <a:srgbClr val="00FF99"/>
                </a:solidFill>
                <a:latin typeface="Poppins" pitchFamily="2" charset="0"/>
                <a:cs typeface="Poppins" pitchFamily="2" charset="0"/>
              </a:rPr>
              <a:t>	Pergunta </a:t>
            </a:r>
            <a:r>
              <a:rPr lang="pt-BR" sz="3200" b="1" dirty="0">
                <a:solidFill>
                  <a:srgbClr val="00FF99"/>
                </a:solidFill>
                <a:latin typeface="Poppins" pitchFamily="2" charset="0"/>
                <a:cs typeface="Poppins" pitchFamily="2" charset="0"/>
              </a:rPr>
              <a:t>de pesquisa </a:t>
            </a:r>
            <a:r>
              <a:rPr lang="pt-BR" sz="3200" b="1" dirty="0" smtClean="0">
                <a:solidFill>
                  <a:srgbClr val="00FF99"/>
                </a:solidFill>
                <a:latin typeface="Poppins" pitchFamily="2" charset="0"/>
                <a:cs typeface="Poppins" pitchFamily="2" charset="0"/>
              </a:rPr>
              <a:t>ajustada: </a:t>
            </a:r>
          </a:p>
          <a:p>
            <a:r>
              <a:rPr lang="pt-BR" sz="2800" dirty="0">
                <a:solidFill>
                  <a:srgbClr val="00FF99"/>
                </a:solidFill>
                <a:latin typeface="Poppins" pitchFamily="2" charset="0"/>
                <a:cs typeface="Poppins" pitchFamily="2" charset="0"/>
              </a:rPr>
              <a:t>	Qual a demanda futura por leitos para tratamento da </a:t>
            </a:r>
            <a:endParaRPr lang="pt-BR" sz="2800" dirty="0" smtClean="0">
              <a:solidFill>
                <a:srgbClr val="00FF99"/>
              </a:solidFill>
              <a:latin typeface="Poppins" pitchFamily="2" charset="0"/>
              <a:cs typeface="Poppins" pitchFamily="2" charset="0"/>
            </a:endParaRPr>
          </a:p>
          <a:p>
            <a:r>
              <a:rPr lang="pt-BR" sz="2800" dirty="0">
                <a:solidFill>
                  <a:srgbClr val="00FF99"/>
                </a:solidFill>
                <a:latin typeface="Poppins" pitchFamily="2" charset="0"/>
                <a:cs typeface="Poppins" pitchFamily="2" charset="0"/>
              </a:rPr>
              <a:t>	</a:t>
            </a:r>
            <a:r>
              <a:rPr lang="pt-BR" sz="2800" dirty="0" smtClean="0">
                <a:solidFill>
                  <a:srgbClr val="00FF99"/>
                </a:solidFill>
                <a:latin typeface="Poppins" pitchFamily="2" charset="0"/>
                <a:cs typeface="Poppins" pitchFamily="2" charset="0"/>
              </a:rPr>
              <a:t>COVID-19 </a:t>
            </a:r>
            <a:r>
              <a:rPr lang="pt-BR" sz="2800" dirty="0">
                <a:solidFill>
                  <a:srgbClr val="00FF99"/>
                </a:solidFill>
                <a:latin typeface="Poppins" pitchFamily="2" charset="0"/>
                <a:cs typeface="Poppins" pitchFamily="2" charset="0"/>
              </a:rPr>
              <a:t>para o município de São Paulo?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498123" y="1965329"/>
            <a:ext cx="476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0"/>
                <a:cs typeface="Poppins" pitchFamily="2" charset="0"/>
              </a:rPr>
              <a:t>METODOLOGIA KDD</a:t>
            </a:r>
            <a:endParaRPr lang="pt-BR" sz="2000" spc="300" dirty="0">
              <a:solidFill>
                <a:schemeClr val="tx1">
                  <a:lumMod val="75000"/>
                  <a:lumOff val="25000"/>
                </a:schemeClr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9335385" y="3179135"/>
            <a:ext cx="1839433" cy="191072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8354903" y="5323503"/>
            <a:ext cx="3532307" cy="923330"/>
          </a:xfrm>
          <a:prstGeom prst="rect">
            <a:avLst/>
          </a:prstGeom>
          <a:solidFill>
            <a:srgbClr val="00FF99"/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Poppins" pitchFamily="2" charset="0"/>
                <a:cs typeface="Poppins" pitchFamily="2" charset="0"/>
              </a:rPr>
              <a:t>3 - Como funciona o modelo e quais os seus resultados comparados à realidade?</a:t>
            </a:r>
            <a:endParaRPr lang="pt-BR" dirty="0">
              <a:latin typeface="Poppins" pitchFamily="2" charset="0"/>
              <a:cs typeface="Poppi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92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568" y="1446028"/>
            <a:ext cx="10056785" cy="4925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tângulo 7"/>
          <p:cNvSpPr/>
          <p:nvPr/>
        </p:nvSpPr>
        <p:spPr>
          <a:xfrm>
            <a:off x="-10633" y="1"/>
            <a:ext cx="12202633" cy="871200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latin typeface="Poppins SemiBold" pitchFamily="2" charset="0"/>
                <a:cs typeface="Poppins SemiBold" pitchFamily="2" charset="0"/>
              </a:rPr>
              <a:t>	Simulação para o município de São Paulo – 01/</a:t>
            </a:r>
            <a:r>
              <a:rPr lang="pt-BR" sz="2800" b="1" dirty="0" err="1" smtClean="0">
                <a:solidFill>
                  <a:schemeClr val="tx1"/>
                </a:solidFill>
                <a:latin typeface="Poppins SemiBold" pitchFamily="2" charset="0"/>
                <a:cs typeface="Poppins SemiBold" pitchFamily="2" charset="0"/>
              </a:rPr>
              <a:t>abr</a:t>
            </a:r>
            <a:r>
              <a:rPr lang="pt-BR" sz="2800" b="1" dirty="0" smtClean="0">
                <a:solidFill>
                  <a:schemeClr val="tx1"/>
                </a:solidFill>
                <a:latin typeface="Poppins SemiBold" pitchFamily="2" charset="0"/>
                <a:cs typeface="Poppins SemiBold" pitchFamily="2" charset="0"/>
              </a:rPr>
              <a:t> a 29/</a:t>
            </a:r>
            <a:r>
              <a:rPr lang="pt-BR" sz="2800" b="1" dirty="0" err="1" smtClean="0">
                <a:solidFill>
                  <a:schemeClr val="tx1"/>
                </a:solidFill>
                <a:latin typeface="Poppins SemiBold" pitchFamily="2" charset="0"/>
                <a:cs typeface="Poppins SemiBold" pitchFamily="2" charset="0"/>
              </a:rPr>
              <a:t>mai</a:t>
            </a:r>
            <a:endParaRPr lang="pt-BR" sz="2800" b="1" dirty="0" smtClean="0">
              <a:solidFill>
                <a:schemeClr val="tx1"/>
              </a:solidFill>
              <a:latin typeface="Poppins SemiBold" pitchFamily="2" charset="0"/>
              <a:cs typeface="Poppins SemiBold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306231" y="1040258"/>
            <a:ext cx="5209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spc="300" dirty="0" smtClean="0">
                <a:solidFill>
                  <a:schemeClr val="bg1">
                    <a:lumMod val="65000"/>
                  </a:schemeClr>
                </a:solidFill>
                <a:latin typeface="Poppins" pitchFamily="2" charset="0"/>
                <a:cs typeface="Poppins" pitchFamily="2" charset="0"/>
              </a:rPr>
              <a:t>DADOS INICIAIS DA SIMULAÇÃO</a:t>
            </a:r>
            <a:endParaRPr lang="pt-BR" sz="2000" spc="300" dirty="0">
              <a:solidFill>
                <a:schemeClr val="bg1">
                  <a:lumMod val="65000"/>
                </a:schemeClr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9" name="Seta para a direita 8"/>
          <p:cNvSpPr/>
          <p:nvPr/>
        </p:nvSpPr>
        <p:spPr>
          <a:xfrm>
            <a:off x="2020231" y="3870249"/>
            <a:ext cx="563525" cy="318977"/>
          </a:xfrm>
          <a:prstGeom prst="right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direita 16"/>
          <p:cNvSpPr/>
          <p:nvPr/>
        </p:nvSpPr>
        <p:spPr>
          <a:xfrm>
            <a:off x="2030864" y="5170966"/>
            <a:ext cx="563525" cy="318977"/>
          </a:xfrm>
          <a:prstGeom prst="right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7591" y="3742653"/>
            <a:ext cx="1935172" cy="1828802"/>
          </a:xfrm>
          <a:prstGeom prst="round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Poppins" pitchFamily="2" charset="0"/>
                <a:cs typeface="Poppins" pitchFamily="2" charset="0"/>
              </a:rPr>
              <a:t>Ajustes para atingir resultados reais da base de dados e 5,2% de </a:t>
            </a:r>
            <a:r>
              <a:rPr lang="pt-BR" sz="1400" dirty="0" err="1" smtClean="0">
                <a:solidFill>
                  <a:schemeClr val="tx1"/>
                </a:solidFill>
                <a:latin typeface="Poppins" pitchFamily="2" charset="0"/>
                <a:cs typeface="Poppins" pitchFamily="2" charset="0"/>
              </a:rPr>
              <a:t>soropositividade</a:t>
            </a:r>
            <a:r>
              <a:rPr lang="pt-BR" sz="1400" dirty="0" smtClean="0">
                <a:solidFill>
                  <a:schemeClr val="tx1"/>
                </a:solidFill>
                <a:latin typeface="Poppins" pitchFamily="2" charset="0"/>
                <a:cs typeface="Poppins" pitchFamily="2" charset="0"/>
              </a:rPr>
              <a:t> em inquérito na primeira semana de maio </a:t>
            </a:r>
            <a:endParaRPr lang="pt-BR" sz="1400" dirty="0">
              <a:solidFill>
                <a:schemeClr val="tx1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72138" y="3359898"/>
            <a:ext cx="143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spc="300" dirty="0" smtClean="0">
                <a:solidFill>
                  <a:srgbClr val="00B050"/>
                </a:solidFill>
                <a:latin typeface="Poppins" pitchFamily="2" charset="0"/>
                <a:cs typeface="Poppins" pitchFamily="2" charset="0"/>
              </a:rPr>
              <a:t>“Treino”</a:t>
            </a:r>
            <a:endParaRPr lang="pt-BR" b="1" spc="300" dirty="0">
              <a:solidFill>
                <a:srgbClr val="00B050"/>
              </a:solidFill>
              <a:latin typeface="Poppins" pitchFamily="2" charset="0"/>
              <a:cs typeface="Poppi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25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0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149" y="4156579"/>
            <a:ext cx="4007577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168" y="4162929"/>
            <a:ext cx="39969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231" y="1607734"/>
            <a:ext cx="4010495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tângulo 7"/>
          <p:cNvSpPr/>
          <p:nvPr/>
        </p:nvSpPr>
        <p:spPr>
          <a:xfrm>
            <a:off x="-10633" y="1"/>
            <a:ext cx="12202633" cy="871200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latin typeface="Poppins SemiBold" pitchFamily="2" charset="0"/>
                <a:cs typeface="Poppins SemiBold" pitchFamily="2" charset="0"/>
              </a:rPr>
              <a:t>	Simulação para o município de São Paulo – 01/</a:t>
            </a:r>
            <a:r>
              <a:rPr lang="pt-BR" sz="2800" b="1" dirty="0" err="1" smtClean="0">
                <a:solidFill>
                  <a:schemeClr val="tx1"/>
                </a:solidFill>
                <a:latin typeface="Poppins SemiBold" pitchFamily="2" charset="0"/>
                <a:cs typeface="Poppins SemiBold" pitchFamily="2" charset="0"/>
              </a:rPr>
              <a:t>abr</a:t>
            </a:r>
            <a:r>
              <a:rPr lang="pt-BR" sz="2800" b="1" dirty="0" smtClean="0">
                <a:solidFill>
                  <a:schemeClr val="tx1"/>
                </a:solidFill>
                <a:latin typeface="Poppins SemiBold" pitchFamily="2" charset="0"/>
                <a:cs typeface="Poppins SemiBold" pitchFamily="2" charset="0"/>
              </a:rPr>
              <a:t> a 29/</a:t>
            </a:r>
            <a:r>
              <a:rPr lang="pt-BR" sz="2800" b="1" dirty="0" err="1" smtClean="0">
                <a:solidFill>
                  <a:schemeClr val="tx1"/>
                </a:solidFill>
                <a:latin typeface="Poppins SemiBold" pitchFamily="2" charset="0"/>
                <a:cs typeface="Poppins SemiBold" pitchFamily="2" charset="0"/>
              </a:rPr>
              <a:t>mai</a:t>
            </a:r>
            <a:endParaRPr lang="pt-BR" sz="2800" b="1" dirty="0" smtClean="0">
              <a:solidFill>
                <a:schemeClr val="tx1"/>
              </a:solidFill>
              <a:latin typeface="Poppins SemiBold" pitchFamily="2" charset="0"/>
              <a:cs typeface="Poppins SemiBold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99726" y="1146588"/>
            <a:ext cx="1141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spc="300" dirty="0" smtClean="0">
                <a:solidFill>
                  <a:srgbClr val="00FF99"/>
                </a:solidFill>
                <a:latin typeface="Poppins" pitchFamily="2" charset="0"/>
                <a:cs typeface="Poppins" pitchFamily="2" charset="0"/>
              </a:rPr>
              <a:t>RESULTADOS DO “TREINO” DO MODELO </a:t>
            </a:r>
            <a:r>
              <a:rPr lang="pt-BR" sz="2000" b="1" spc="300" dirty="0" smtClean="0">
                <a:solidFill>
                  <a:schemeClr val="bg1">
                    <a:lumMod val="65000"/>
                  </a:schemeClr>
                </a:solidFill>
                <a:latin typeface="Poppins" pitchFamily="2" charset="0"/>
                <a:cs typeface="Poppins" pitchFamily="2" charset="0"/>
              </a:rPr>
              <a:t>x</a:t>
            </a:r>
            <a:r>
              <a:rPr lang="pt-BR" sz="2000" b="1" spc="300" dirty="0" smtClean="0">
                <a:solidFill>
                  <a:srgbClr val="00FF99"/>
                </a:solidFill>
                <a:latin typeface="Poppins" pitchFamily="2" charset="0"/>
                <a:cs typeface="Poppins" pitchFamily="2" charset="0"/>
              </a:rPr>
              <a:t> </a:t>
            </a:r>
            <a:r>
              <a:rPr lang="pt-BR" sz="2000" b="1" spc="300" dirty="0" smtClean="0">
                <a:solidFill>
                  <a:srgbClr val="00B0F0"/>
                </a:solidFill>
                <a:latin typeface="Poppins" pitchFamily="2" charset="0"/>
                <a:cs typeface="Poppins" pitchFamily="2" charset="0"/>
              </a:rPr>
              <a:t>DADOS “REAIS” DA BASE SRAG</a:t>
            </a:r>
            <a:endParaRPr lang="pt-BR" sz="2000" spc="300" dirty="0">
              <a:solidFill>
                <a:srgbClr val="00B0F0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178055" y="5018565"/>
            <a:ext cx="148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C00000"/>
                </a:solidFill>
                <a:latin typeface="Poppins" pitchFamily="2" charset="0"/>
                <a:cs typeface="Poppins" pitchFamily="2" charset="0"/>
              </a:rPr>
              <a:t>Dados de internação incompletos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465674" y="4529470"/>
            <a:ext cx="744280" cy="1881963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10523536" y="5018565"/>
            <a:ext cx="148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C00000"/>
                </a:solidFill>
                <a:latin typeface="Poppins" pitchFamily="2" charset="0"/>
                <a:cs typeface="Poppins" pitchFamily="2" charset="0"/>
              </a:rPr>
              <a:t>Dados de internação incompletos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9747357" y="4577010"/>
            <a:ext cx="744280" cy="1881963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620" y="1607734"/>
            <a:ext cx="4054448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703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tângulo 105"/>
          <p:cNvSpPr/>
          <p:nvPr/>
        </p:nvSpPr>
        <p:spPr>
          <a:xfrm>
            <a:off x="1249670" y="3643768"/>
            <a:ext cx="360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92D050"/>
                </a:solidFill>
                <a:latin typeface="Poppins" pitchFamily="2" charset="0"/>
                <a:cs typeface="Poppins" pitchFamily="2" charset="0"/>
              </a:rPr>
              <a:t>CASOS SUSPEITOS</a:t>
            </a:r>
            <a:endParaRPr lang="pt-BR" sz="1200" dirty="0">
              <a:solidFill>
                <a:srgbClr val="92D050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0633" y="1"/>
            <a:ext cx="12202633" cy="871200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latin typeface="Poppins SemiBold" pitchFamily="2" charset="0"/>
                <a:cs typeface="Poppins SemiBold" pitchFamily="2" charset="0"/>
              </a:rPr>
              <a:t>	Comparação entre dados oficiais e do modelo até 29/</a:t>
            </a:r>
            <a:r>
              <a:rPr lang="pt-BR" sz="2800" b="1" dirty="0" err="1" smtClean="0">
                <a:solidFill>
                  <a:schemeClr val="tx1"/>
                </a:solidFill>
                <a:latin typeface="Poppins SemiBold" pitchFamily="2" charset="0"/>
                <a:cs typeface="Poppins SemiBold" pitchFamily="2" charset="0"/>
              </a:rPr>
              <a:t>mai</a:t>
            </a:r>
            <a:endParaRPr lang="pt-BR" sz="2800" b="1" dirty="0" smtClean="0">
              <a:solidFill>
                <a:schemeClr val="tx1"/>
              </a:solidFill>
              <a:latin typeface="Poppins SemiBold" pitchFamily="2" charset="0"/>
              <a:cs typeface="Poppins SemiBold" pitchFamily="2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807580" y="5748917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936029" y="5748917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064478" y="5748917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7321376" y="5748917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192927" y="5748917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7449825" y="5748917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7578274" y="5748917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7706723" y="5748917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7835172" y="5748917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963621" y="5748917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8092070" y="5748917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8220519" y="5748917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8348968" y="5748917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8605866" y="5748917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8477417" y="5748917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8734315" y="5748917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862764" y="5748917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8991213" y="5748917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9119662" y="5748917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9248111" y="5748917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9376560" y="5748917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9505009" y="5748917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9633458" y="5748917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9890356" y="5748917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9761907" y="5748917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10018805" y="5748917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10147254" y="5748917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10275703" y="5748917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10404152" y="5748917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10532148" y="5748917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837" y="1987946"/>
            <a:ext cx="38100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837" y="2113187"/>
            <a:ext cx="38100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837" y="2238428"/>
            <a:ext cx="38100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837" y="2363669"/>
            <a:ext cx="38100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837" y="2488910"/>
            <a:ext cx="38100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000" y="2605318"/>
            <a:ext cx="3810000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825" y="3236711"/>
            <a:ext cx="3810000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184" y="3864015"/>
            <a:ext cx="3810000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576" y="4489661"/>
            <a:ext cx="3810000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935" y="5116965"/>
            <a:ext cx="3810000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Retângulo 45"/>
          <p:cNvSpPr/>
          <p:nvPr/>
        </p:nvSpPr>
        <p:spPr>
          <a:xfrm>
            <a:off x="6806079" y="5865105"/>
            <a:ext cx="72000" cy="72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6934528" y="5865105"/>
            <a:ext cx="72000" cy="72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7062977" y="5865105"/>
            <a:ext cx="72000" cy="72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7319875" y="5865105"/>
            <a:ext cx="72000" cy="72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7191426" y="5865105"/>
            <a:ext cx="72000" cy="72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7448324" y="5865105"/>
            <a:ext cx="72000" cy="72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7576773" y="5865105"/>
            <a:ext cx="72000" cy="72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7705222" y="5865105"/>
            <a:ext cx="72000" cy="72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7833671" y="5865105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7962120" y="5865105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8090569" y="5865105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8219018" y="5865105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8347467" y="5865105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/>
          <p:cNvSpPr/>
          <p:nvPr/>
        </p:nvSpPr>
        <p:spPr>
          <a:xfrm>
            <a:off x="8604365" y="5865105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8475916" y="5865105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25" y="2881530"/>
            <a:ext cx="38100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Retângulo 65"/>
          <p:cNvSpPr/>
          <p:nvPr/>
        </p:nvSpPr>
        <p:spPr>
          <a:xfrm>
            <a:off x="1353002" y="3011443"/>
            <a:ext cx="72000" cy="72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1481451" y="3011443"/>
            <a:ext cx="72000" cy="72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/>
          <p:cNvSpPr/>
          <p:nvPr/>
        </p:nvSpPr>
        <p:spPr>
          <a:xfrm>
            <a:off x="1609900" y="3011443"/>
            <a:ext cx="72000" cy="72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1866798" y="3011443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/>
          <p:cNvSpPr/>
          <p:nvPr/>
        </p:nvSpPr>
        <p:spPr>
          <a:xfrm>
            <a:off x="1738349" y="3011443"/>
            <a:ext cx="72000" cy="72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/>
          <p:cNvSpPr/>
          <p:nvPr/>
        </p:nvSpPr>
        <p:spPr>
          <a:xfrm>
            <a:off x="1995247" y="3011443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/>
          <p:cNvSpPr/>
          <p:nvPr/>
        </p:nvSpPr>
        <p:spPr>
          <a:xfrm>
            <a:off x="2123696" y="3011443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/>
          <p:cNvSpPr/>
          <p:nvPr/>
        </p:nvSpPr>
        <p:spPr>
          <a:xfrm>
            <a:off x="2252145" y="3011443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/>
          <p:cNvSpPr/>
          <p:nvPr/>
        </p:nvSpPr>
        <p:spPr>
          <a:xfrm>
            <a:off x="2380594" y="3011443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/>
          <p:cNvSpPr/>
          <p:nvPr/>
        </p:nvSpPr>
        <p:spPr>
          <a:xfrm>
            <a:off x="2509043" y="3011443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/>
          <p:cNvSpPr/>
          <p:nvPr/>
        </p:nvSpPr>
        <p:spPr>
          <a:xfrm>
            <a:off x="2637492" y="3011443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/>
          <p:cNvSpPr/>
          <p:nvPr/>
        </p:nvSpPr>
        <p:spPr>
          <a:xfrm>
            <a:off x="2765941" y="3011443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/>
          <p:cNvSpPr/>
          <p:nvPr/>
        </p:nvSpPr>
        <p:spPr>
          <a:xfrm>
            <a:off x="2894390" y="3011443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/>
          <p:cNvSpPr/>
          <p:nvPr/>
        </p:nvSpPr>
        <p:spPr>
          <a:xfrm>
            <a:off x="3151288" y="3011443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/>
          <p:cNvSpPr/>
          <p:nvPr/>
        </p:nvSpPr>
        <p:spPr>
          <a:xfrm>
            <a:off x="3022839" y="3011443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/>
          <p:cNvSpPr/>
          <p:nvPr/>
        </p:nvSpPr>
        <p:spPr>
          <a:xfrm>
            <a:off x="3280137" y="3011443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/>
          <p:cNvSpPr/>
          <p:nvPr/>
        </p:nvSpPr>
        <p:spPr>
          <a:xfrm>
            <a:off x="3408586" y="3011443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/>
          <p:cNvSpPr/>
          <p:nvPr/>
        </p:nvSpPr>
        <p:spPr>
          <a:xfrm>
            <a:off x="3537035" y="3011443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/>
          <p:cNvSpPr/>
          <p:nvPr/>
        </p:nvSpPr>
        <p:spPr>
          <a:xfrm>
            <a:off x="3665484" y="3011443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/>
          <p:cNvSpPr/>
          <p:nvPr/>
        </p:nvSpPr>
        <p:spPr>
          <a:xfrm>
            <a:off x="3793933" y="3011443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/>
          <p:cNvSpPr/>
          <p:nvPr/>
        </p:nvSpPr>
        <p:spPr>
          <a:xfrm>
            <a:off x="3922382" y="3011443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/>
          <p:cNvSpPr/>
          <p:nvPr/>
        </p:nvSpPr>
        <p:spPr>
          <a:xfrm>
            <a:off x="4050831" y="3011443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/>
          <p:cNvSpPr/>
          <p:nvPr/>
        </p:nvSpPr>
        <p:spPr>
          <a:xfrm>
            <a:off x="4179280" y="3011443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/>
          <p:cNvSpPr/>
          <p:nvPr/>
        </p:nvSpPr>
        <p:spPr>
          <a:xfrm>
            <a:off x="4436178" y="3011443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/>
          <p:cNvSpPr/>
          <p:nvPr/>
        </p:nvSpPr>
        <p:spPr>
          <a:xfrm>
            <a:off x="4307729" y="3011443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/>
          <p:cNvSpPr/>
          <p:nvPr/>
        </p:nvSpPr>
        <p:spPr>
          <a:xfrm>
            <a:off x="4564627" y="3011443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/>
          <p:cNvSpPr/>
          <p:nvPr/>
        </p:nvSpPr>
        <p:spPr>
          <a:xfrm>
            <a:off x="4693076" y="3011443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/>
          <p:cNvSpPr/>
          <p:nvPr/>
        </p:nvSpPr>
        <p:spPr>
          <a:xfrm>
            <a:off x="4821525" y="3011443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/>
          <p:cNvSpPr/>
          <p:nvPr/>
        </p:nvSpPr>
        <p:spPr>
          <a:xfrm>
            <a:off x="4949974" y="3011443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/>
          <p:cNvSpPr/>
          <p:nvPr/>
        </p:nvSpPr>
        <p:spPr>
          <a:xfrm>
            <a:off x="5078434" y="3011443"/>
            <a:ext cx="72000" cy="72000"/>
          </a:xfrm>
          <a:prstGeom prst="rect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25" y="2755645"/>
            <a:ext cx="38100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25" y="2119634"/>
            <a:ext cx="3810000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Retângulo 97"/>
          <p:cNvSpPr/>
          <p:nvPr/>
        </p:nvSpPr>
        <p:spPr>
          <a:xfrm>
            <a:off x="1869033" y="3017015"/>
            <a:ext cx="72000" cy="72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/>
          <p:cNvSpPr/>
          <p:nvPr/>
        </p:nvSpPr>
        <p:spPr>
          <a:xfrm>
            <a:off x="1997482" y="3017015"/>
            <a:ext cx="72000" cy="72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Retângulo 99"/>
          <p:cNvSpPr/>
          <p:nvPr/>
        </p:nvSpPr>
        <p:spPr>
          <a:xfrm>
            <a:off x="2125931" y="3017015"/>
            <a:ext cx="72000" cy="72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Retângulo 100"/>
          <p:cNvSpPr/>
          <p:nvPr/>
        </p:nvSpPr>
        <p:spPr>
          <a:xfrm>
            <a:off x="2254380" y="3017015"/>
            <a:ext cx="72000" cy="72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 101"/>
          <p:cNvSpPr/>
          <p:nvPr/>
        </p:nvSpPr>
        <p:spPr>
          <a:xfrm>
            <a:off x="1246131" y="3883477"/>
            <a:ext cx="360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FFC000"/>
                </a:solidFill>
                <a:latin typeface="Poppins" pitchFamily="2" charset="0"/>
                <a:cs typeface="Poppins" pitchFamily="2" charset="0"/>
              </a:rPr>
              <a:t>ÓBITOS SUSPEITOS</a:t>
            </a:r>
            <a:endParaRPr lang="pt-BR" sz="1200" dirty="0">
              <a:solidFill>
                <a:srgbClr val="FFC000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105" name="Retângulo 104"/>
          <p:cNvSpPr/>
          <p:nvPr/>
        </p:nvSpPr>
        <p:spPr>
          <a:xfrm>
            <a:off x="1246132" y="3404060"/>
            <a:ext cx="360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  <a:latin typeface="Poppins" pitchFamily="2" charset="0"/>
                <a:cs typeface="Poppins" pitchFamily="2" charset="0"/>
              </a:rPr>
              <a:t>ÓBITOS CONFIRMADOS</a:t>
            </a:r>
            <a:endParaRPr lang="pt-BR" sz="1200" dirty="0">
              <a:solidFill>
                <a:srgbClr val="FF0000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1263841" y="3164352"/>
            <a:ext cx="360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FF99"/>
                </a:solidFill>
                <a:latin typeface="Poppins" pitchFamily="2" charset="0"/>
                <a:cs typeface="Poppins" pitchFamily="2" charset="0"/>
              </a:rPr>
              <a:t>CASOS CONFIRMADOS</a:t>
            </a:r>
            <a:endParaRPr lang="pt-BR" sz="1200" dirty="0">
              <a:solidFill>
                <a:srgbClr val="00FF99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108" name="Retângulo 107"/>
          <p:cNvSpPr/>
          <p:nvPr/>
        </p:nvSpPr>
        <p:spPr>
          <a:xfrm>
            <a:off x="3676567" y="3204828"/>
            <a:ext cx="72000" cy="7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/>
          <p:cNvSpPr/>
          <p:nvPr/>
        </p:nvSpPr>
        <p:spPr>
          <a:xfrm>
            <a:off x="3713248" y="3094145"/>
            <a:ext cx="19771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65000"/>
                  </a:schemeClr>
                </a:solidFill>
                <a:latin typeface="Poppins" pitchFamily="2" charset="0"/>
                <a:cs typeface="Poppins" pitchFamily="2" charset="0"/>
              </a:rPr>
              <a:t>= 1000 PESSOAS</a:t>
            </a:r>
            <a:endParaRPr lang="pt-BR" sz="1400" dirty="0">
              <a:solidFill>
                <a:schemeClr val="bg1">
                  <a:lumMod val="65000"/>
                </a:schemeClr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112" name="CaixaDeTexto 111"/>
          <p:cNvSpPr txBox="1"/>
          <p:nvPr/>
        </p:nvSpPr>
        <p:spPr>
          <a:xfrm>
            <a:off x="6042008" y="1334539"/>
            <a:ext cx="54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spc="300" dirty="0" smtClean="0">
                <a:solidFill>
                  <a:srgbClr val="00B0F0"/>
                </a:solidFill>
                <a:latin typeface="Poppins" pitchFamily="2" charset="0"/>
                <a:cs typeface="Poppins" pitchFamily="2" charset="0"/>
              </a:rPr>
              <a:t>DADOS FINAIS DO MODELO</a:t>
            </a:r>
          </a:p>
          <a:p>
            <a:pPr algn="ctr"/>
            <a:r>
              <a:rPr lang="pt-BR" spc="300" dirty="0" smtClean="0">
                <a:solidFill>
                  <a:srgbClr val="00B0F0"/>
                </a:solidFill>
                <a:latin typeface="Poppins" pitchFamily="2" charset="0"/>
                <a:cs typeface="Poppins" pitchFamily="2" charset="0"/>
              </a:rPr>
              <a:t>MUNICÍPIO DE SÃO PAULO</a:t>
            </a:r>
            <a:endParaRPr lang="pt-BR" spc="300" dirty="0">
              <a:solidFill>
                <a:srgbClr val="00B0F0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673394" y="1089980"/>
            <a:ext cx="540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spc="300" dirty="0" smtClean="0">
                <a:solidFill>
                  <a:srgbClr val="00FF99"/>
                </a:solidFill>
                <a:latin typeface="Poppins" pitchFamily="2" charset="0"/>
                <a:cs typeface="Poppins" pitchFamily="2" charset="0"/>
              </a:rPr>
              <a:t>DADOS OFICIAIS</a:t>
            </a:r>
          </a:p>
          <a:p>
            <a:pPr algn="ctr"/>
            <a:r>
              <a:rPr lang="pt-BR" spc="300" dirty="0" smtClean="0">
                <a:solidFill>
                  <a:srgbClr val="00FF99"/>
                </a:solidFill>
                <a:latin typeface="Poppins" pitchFamily="2" charset="0"/>
                <a:cs typeface="Poppins" pitchFamily="2" charset="0"/>
              </a:rPr>
              <a:t>BOLETIM DIÁRIO COVID-19</a:t>
            </a:r>
          </a:p>
          <a:p>
            <a:pPr algn="ctr"/>
            <a:r>
              <a:rPr lang="pt-BR" spc="300" dirty="0" smtClean="0">
                <a:solidFill>
                  <a:srgbClr val="00FF99"/>
                </a:solidFill>
                <a:latin typeface="Poppins" pitchFamily="2" charset="0"/>
                <a:cs typeface="Poppins" pitchFamily="2" charset="0"/>
              </a:rPr>
              <a:t>MUNICÍPIO DE SÃO PAULO</a:t>
            </a:r>
            <a:endParaRPr lang="pt-BR" spc="300" dirty="0">
              <a:solidFill>
                <a:srgbClr val="00FF99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114" name="Retângulo 113"/>
          <p:cNvSpPr/>
          <p:nvPr/>
        </p:nvSpPr>
        <p:spPr>
          <a:xfrm>
            <a:off x="1247462" y="4293043"/>
            <a:ext cx="44383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rgbClr val="00FF99"/>
                </a:solidFill>
                <a:latin typeface="Poppins" pitchFamily="2" charset="0"/>
                <a:cs typeface="Poppins" pitchFamily="2" charset="0"/>
              </a:rPr>
              <a:t>CASOS CONFIRMADOS</a:t>
            </a:r>
          </a:p>
          <a:p>
            <a:r>
              <a:rPr lang="pt-BR" dirty="0" smtClean="0">
                <a:solidFill>
                  <a:srgbClr val="00FF99"/>
                </a:solidFill>
                <a:latin typeface="Poppins" pitchFamily="2" charset="0"/>
                <a:cs typeface="Poppins" pitchFamily="2" charset="0"/>
              </a:rPr>
              <a:t>LETALIDADE = 6,9%</a:t>
            </a:r>
          </a:p>
          <a:p>
            <a:r>
              <a:rPr lang="pt-BR" dirty="0" smtClean="0">
                <a:solidFill>
                  <a:srgbClr val="00FF99"/>
                </a:solidFill>
                <a:latin typeface="Poppins" pitchFamily="2" charset="0"/>
                <a:cs typeface="Poppins" pitchFamily="2" charset="0"/>
              </a:rPr>
              <a:t>SOROPOSITIVIDADE = 0,5%</a:t>
            </a:r>
            <a:endParaRPr lang="pt-BR" dirty="0">
              <a:solidFill>
                <a:srgbClr val="FFC000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117" name="Retângulo 116"/>
          <p:cNvSpPr/>
          <p:nvPr/>
        </p:nvSpPr>
        <p:spPr>
          <a:xfrm>
            <a:off x="1345714" y="1999272"/>
            <a:ext cx="72000" cy="72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Retângulo 117"/>
          <p:cNvSpPr/>
          <p:nvPr/>
        </p:nvSpPr>
        <p:spPr>
          <a:xfrm>
            <a:off x="1474163" y="1999272"/>
            <a:ext cx="72000" cy="72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Retângulo 118"/>
          <p:cNvSpPr/>
          <p:nvPr/>
        </p:nvSpPr>
        <p:spPr>
          <a:xfrm>
            <a:off x="1602612" y="1999272"/>
            <a:ext cx="72000" cy="72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 119"/>
          <p:cNvSpPr/>
          <p:nvPr/>
        </p:nvSpPr>
        <p:spPr>
          <a:xfrm>
            <a:off x="1859510" y="1999272"/>
            <a:ext cx="72000" cy="72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Retângulo 120"/>
          <p:cNvSpPr/>
          <p:nvPr/>
        </p:nvSpPr>
        <p:spPr>
          <a:xfrm>
            <a:off x="1731061" y="1999272"/>
            <a:ext cx="72000" cy="72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Retângulo 121"/>
          <p:cNvSpPr/>
          <p:nvPr/>
        </p:nvSpPr>
        <p:spPr>
          <a:xfrm>
            <a:off x="1861745" y="2004844"/>
            <a:ext cx="72000" cy="72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Retângulo 114"/>
          <p:cNvSpPr/>
          <p:nvPr/>
        </p:nvSpPr>
        <p:spPr>
          <a:xfrm>
            <a:off x="6668091" y="6079913"/>
            <a:ext cx="47300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mtClean="0">
                <a:solidFill>
                  <a:srgbClr val="00B0F0"/>
                </a:solidFill>
                <a:latin typeface="Poppins" pitchFamily="2" charset="0"/>
                <a:cs typeface="Poppins" pitchFamily="2" charset="0"/>
              </a:rPr>
              <a:t>LETALIDADE  </a:t>
            </a:r>
            <a:r>
              <a:rPr lang="pt-BR" dirty="0">
                <a:solidFill>
                  <a:srgbClr val="00B0F0"/>
                </a:solidFill>
                <a:latin typeface="Poppins" pitchFamily="2" charset="0"/>
                <a:cs typeface="Poppins" pitchFamily="2" charset="0"/>
              </a:rPr>
              <a:t>= </a:t>
            </a:r>
            <a:r>
              <a:rPr lang="pt-BR" dirty="0" smtClean="0">
                <a:solidFill>
                  <a:srgbClr val="00B0F0"/>
                </a:solidFill>
                <a:latin typeface="Poppins" pitchFamily="2" charset="0"/>
                <a:cs typeface="Poppins" pitchFamily="2" charset="0"/>
              </a:rPr>
              <a:t>0,9%</a:t>
            </a:r>
            <a:endParaRPr lang="pt-BR" dirty="0">
              <a:solidFill>
                <a:srgbClr val="00B0F0"/>
              </a:solidFill>
              <a:latin typeface="Poppins" pitchFamily="2" charset="0"/>
              <a:cs typeface="Poppins" pitchFamily="2" charset="0"/>
            </a:endParaRPr>
          </a:p>
          <a:p>
            <a:r>
              <a:rPr lang="pt-BR" dirty="0" smtClean="0">
                <a:solidFill>
                  <a:srgbClr val="00B0F0"/>
                </a:solidFill>
                <a:latin typeface="Poppins" pitchFamily="2" charset="0"/>
                <a:cs typeface="Poppins" pitchFamily="2" charset="0"/>
              </a:rPr>
              <a:t>SOROPOSITIVIDADE  </a:t>
            </a:r>
            <a:r>
              <a:rPr lang="pt-BR" dirty="0">
                <a:solidFill>
                  <a:srgbClr val="00B0F0"/>
                </a:solidFill>
                <a:latin typeface="Poppins" pitchFamily="2" charset="0"/>
                <a:cs typeface="Poppins" pitchFamily="2" charset="0"/>
              </a:rPr>
              <a:t>= </a:t>
            </a:r>
            <a:r>
              <a:rPr lang="pt-BR" dirty="0" smtClean="0">
                <a:solidFill>
                  <a:srgbClr val="00B0F0"/>
                </a:solidFill>
                <a:latin typeface="Poppins" pitchFamily="2" charset="0"/>
                <a:cs typeface="Poppins" pitchFamily="2" charset="0"/>
              </a:rPr>
              <a:t>7,7% </a:t>
            </a:r>
            <a:endParaRPr lang="pt-BR" dirty="0">
              <a:solidFill>
                <a:srgbClr val="00B0F0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1251000" y="5115322"/>
            <a:ext cx="4438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>
              <a:solidFill>
                <a:srgbClr val="FFFF00"/>
              </a:solidFill>
              <a:latin typeface="Poppins" pitchFamily="2" charset="0"/>
              <a:cs typeface="Poppins" pitchFamily="2" charset="0"/>
            </a:endParaRPr>
          </a:p>
          <a:p>
            <a:r>
              <a:rPr lang="pt-BR" b="1" dirty="0" smtClean="0">
                <a:solidFill>
                  <a:srgbClr val="FFC000"/>
                </a:solidFill>
                <a:latin typeface="Poppins" pitchFamily="2" charset="0"/>
                <a:cs typeface="Poppins" pitchFamily="2" charset="0"/>
              </a:rPr>
              <a:t>CONFIRMADOS E SUSPEITOS</a:t>
            </a:r>
          </a:p>
          <a:p>
            <a:r>
              <a:rPr lang="pt-BR" dirty="0" smtClean="0">
                <a:solidFill>
                  <a:srgbClr val="FFC000"/>
                </a:solidFill>
                <a:latin typeface="Poppins" pitchFamily="2" charset="0"/>
                <a:cs typeface="Poppins" pitchFamily="2" charset="0"/>
              </a:rPr>
              <a:t>LETALIDADE COM SUSPEITOS = 3,3%</a:t>
            </a:r>
          </a:p>
          <a:p>
            <a:r>
              <a:rPr lang="pt-BR" dirty="0" smtClean="0">
                <a:solidFill>
                  <a:srgbClr val="FFC000"/>
                </a:solidFill>
                <a:latin typeface="Poppins" pitchFamily="2" charset="0"/>
                <a:cs typeface="Poppins" pitchFamily="2" charset="0"/>
              </a:rPr>
              <a:t>SOROPOSITIVIDADE  = 2,0% </a:t>
            </a:r>
            <a:endParaRPr lang="pt-BR" dirty="0">
              <a:solidFill>
                <a:srgbClr val="FFC000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10024678" y="6120270"/>
            <a:ext cx="108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  <a:latin typeface="Poppins" pitchFamily="2" charset="0"/>
                <a:cs typeface="Poppins" pitchFamily="2" charset="0"/>
              </a:rPr>
              <a:t>ÓBITOS</a:t>
            </a:r>
            <a:endParaRPr lang="pt-BR" sz="1200" dirty="0">
              <a:solidFill>
                <a:srgbClr val="FF0000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10024678" y="5880562"/>
            <a:ext cx="108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FF99"/>
                </a:solidFill>
                <a:latin typeface="Poppins" pitchFamily="2" charset="0"/>
                <a:cs typeface="Poppins" pitchFamily="2" charset="0"/>
              </a:rPr>
              <a:t>CASOS</a:t>
            </a:r>
            <a:endParaRPr lang="pt-BR" sz="1200" dirty="0">
              <a:solidFill>
                <a:srgbClr val="00FF99"/>
              </a:solidFill>
              <a:latin typeface="Poppins" pitchFamily="2" charset="0"/>
              <a:cs typeface="Poppi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29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3" grpId="0" animBg="1"/>
      <p:bldP spid="7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98" grpId="0" animBg="1"/>
      <p:bldP spid="99" grpId="0" animBg="1"/>
      <p:bldP spid="100" grpId="0" animBg="1"/>
      <p:bldP spid="101" grpId="0" animBg="1"/>
      <p:bldP spid="102" grpId="0"/>
      <p:bldP spid="112" grpId="0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15" grpId="0"/>
      <p:bldP spid="124" grpId="0"/>
      <p:bldP spid="125" grpId="0"/>
      <p:bldP spid="1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C1pl67x1u66pjabjJcwGP8VSa7WxYsW23LsYdwMUX08eFkCMx8I29b_KqAMggrfsf0I0ctz3WxrP4lSVUXDbVgq6TTSomQjD_sDFw97TzrLO7maWNGuzqzzKPo_ri3B4UBFjoLqma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48" y="2358845"/>
            <a:ext cx="1065847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329609" y="5323503"/>
            <a:ext cx="3155900" cy="923330"/>
          </a:xfrm>
          <a:prstGeom prst="rect">
            <a:avLst/>
          </a:prstGeom>
          <a:solidFill>
            <a:srgbClr val="00FF99"/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Poppins" pitchFamily="2" charset="0"/>
                <a:cs typeface="Poppins" pitchFamily="2" charset="0"/>
              </a:rPr>
              <a:t>1 - Onde conseguir dados aplicáveis, confiáveis e atualizados?</a:t>
            </a:r>
            <a:endParaRPr lang="pt-BR" dirty="0">
              <a:latin typeface="Poppins" pitchFamily="2" charset="0"/>
              <a:cs typeface="Poppins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645988" y="5323503"/>
            <a:ext cx="4548437" cy="923330"/>
          </a:xfrm>
          <a:prstGeom prst="rect">
            <a:avLst/>
          </a:prstGeom>
          <a:solidFill>
            <a:srgbClr val="00FF99"/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Poppins" pitchFamily="2" charset="0"/>
                <a:cs typeface="Poppins" pitchFamily="2" charset="0"/>
              </a:rPr>
              <a:t>2 - Quais informações são relevantes e adequadas para a construção de um modelo de predição?</a:t>
            </a:r>
            <a:endParaRPr lang="pt-BR" dirty="0">
              <a:latin typeface="Poppins" pitchFamily="2" charset="0"/>
              <a:cs typeface="Poppins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8354903" y="5323503"/>
            <a:ext cx="3532307" cy="923330"/>
          </a:xfrm>
          <a:prstGeom prst="rect">
            <a:avLst/>
          </a:prstGeom>
          <a:solidFill>
            <a:srgbClr val="00FF99"/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Poppins" pitchFamily="2" charset="0"/>
                <a:cs typeface="Poppins" pitchFamily="2" charset="0"/>
              </a:rPr>
              <a:t>3 - Como funciona o modelo e quais os seus resultados comparados à realidade?</a:t>
            </a:r>
            <a:endParaRPr lang="pt-BR" dirty="0">
              <a:latin typeface="Poppins" pitchFamily="2" charset="0"/>
              <a:cs typeface="Poppins" pitchFamily="2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-1"/>
            <a:ext cx="12202633" cy="15417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 smtClean="0">
                <a:solidFill>
                  <a:srgbClr val="00FF99"/>
                </a:solidFill>
                <a:latin typeface="Poppins" pitchFamily="2" charset="0"/>
                <a:cs typeface="Poppins" pitchFamily="2" charset="0"/>
              </a:rPr>
              <a:t>	Pergunta </a:t>
            </a:r>
            <a:r>
              <a:rPr lang="pt-BR" sz="3200" b="1" dirty="0">
                <a:solidFill>
                  <a:srgbClr val="00FF99"/>
                </a:solidFill>
                <a:latin typeface="Poppins" pitchFamily="2" charset="0"/>
                <a:cs typeface="Poppins" pitchFamily="2" charset="0"/>
              </a:rPr>
              <a:t>de pesquisa original: </a:t>
            </a:r>
            <a:endParaRPr lang="pt-BR" sz="3200" b="1" dirty="0" smtClean="0">
              <a:solidFill>
                <a:srgbClr val="00FF99"/>
              </a:solidFill>
              <a:latin typeface="Poppins" pitchFamily="2" charset="0"/>
              <a:cs typeface="Poppins" pitchFamily="2" charset="0"/>
            </a:endParaRPr>
          </a:p>
          <a:p>
            <a:r>
              <a:rPr lang="pt-BR" sz="2800" dirty="0" smtClean="0">
                <a:solidFill>
                  <a:srgbClr val="00FF99"/>
                </a:solidFill>
                <a:latin typeface="Poppins" pitchFamily="2" charset="0"/>
                <a:cs typeface="Poppins" pitchFamily="2" charset="0"/>
              </a:rPr>
              <a:t>	Qual </a:t>
            </a:r>
            <a:r>
              <a:rPr lang="pt-BR" sz="2800" dirty="0">
                <a:solidFill>
                  <a:srgbClr val="00FF99"/>
                </a:solidFill>
                <a:latin typeface="Poppins" pitchFamily="2" charset="0"/>
                <a:cs typeface="Poppins" pitchFamily="2" charset="0"/>
              </a:rPr>
              <a:t>a demanda por leitos para tratamento de COVID-19 em </a:t>
            </a:r>
            <a:r>
              <a:rPr lang="pt-BR" sz="2800" dirty="0" smtClean="0">
                <a:solidFill>
                  <a:srgbClr val="00FF99"/>
                </a:solidFill>
                <a:latin typeface="Poppins" pitchFamily="2" charset="0"/>
                <a:cs typeface="Poppins" pitchFamily="2" charset="0"/>
              </a:rPr>
              <a:t>	um </a:t>
            </a:r>
            <a:r>
              <a:rPr lang="pt-BR" sz="2800" dirty="0">
                <a:solidFill>
                  <a:srgbClr val="00FF99"/>
                </a:solidFill>
                <a:latin typeface="Poppins" pitchFamily="2" charset="0"/>
                <a:cs typeface="Poppins" pitchFamily="2" charset="0"/>
              </a:rPr>
              <a:t>determinado município na próxima semana</a:t>
            </a:r>
            <a:r>
              <a:rPr lang="pt-BR" sz="2800" dirty="0" smtClean="0">
                <a:solidFill>
                  <a:srgbClr val="00FF99"/>
                </a:solidFill>
                <a:latin typeface="Poppins" pitchFamily="2" charset="0"/>
                <a:cs typeface="Poppins" pitchFamily="2" charset="0"/>
              </a:rPr>
              <a:t>?</a:t>
            </a:r>
            <a:endParaRPr lang="pt-BR" sz="2800" dirty="0">
              <a:solidFill>
                <a:srgbClr val="00FF99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498123" y="1965329"/>
            <a:ext cx="476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0"/>
                <a:cs typeface="Poppins" pitchFamily="2" charset="0"/>
              </a:rPr>
              <a:t>METODOLOGIA KDD</a:t>
            </a:r>
            <a:endParaRPr lang="pt-BR" sz="2000" spc="300" dirty="0">
              <a:solidFill>
                <a:schemeClr val="tx1">
                  <a:lumMod val="75000"/>
                  <a:lumOff val="25000"/>
                </a:schemeClr>
              </a:solidFill>
              <a:latin typeface="Poppins" pitchFamily="2" charset="0"/>
              <a:cs typeface="Poppi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77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231" y="1607734"/>
            <a:ext cx="4010495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620" y="1607734"/>
            <a:ext cx="4054448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149" y="4156579"/>
            <a:ext cx="4007577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168" y="4162929"/>
            <a:ext cx="39969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tângulo 7"/>
          <p:cNvSpPr/>
          <p:nvPr/>
        </p:nvSpPr>
        <p:spPr>
          <a:xfrm>
            <a:off x="-10633" y="1"/>
            <a:ext cx="12202633" cy="871200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latin typeface="Poppins SemiBold" pitchFamily="2" charset="0"/>
                <a:cs typeface="Poppins SemiBold" pitchFamily="2" charset="0"/>
              </a:rPr>
              <a:t>	Simulação para o município de São Paulo – 01/</a:t>
            </a:r>
            <a:r>
              <a:rPr lang="pt-BR" sz="2800" b="1" dirty="0" err="1" smtClean="0">
                <a:solidFill>
                  <a:schemeClr val="tx1"/>
                </a:solidFill>
                <a:latin typeface="Poppins SemiBold" pitchFamily="2" charset="0"/>
                <a:cs typeface="Poppins SemiBold" pitchFamily="2" charset="0"/>
              </a:rPr>
              <a:t>abr</a:t>
            </a:r>
            <a:r>
              <a:rPr lang="pt-BR" sz="2800" b="1" dirty="0" smtClean="0">
                <a:solidFill>
                  <a:schemeClr val="tx1"/>
                </a:solidFill>
                <a:latin typeface="Poppins SemiBold" pitchFamily="2" charset="0"/>
                <a:cs typeface="Poppins SemiBold" pitchFamily="2" charset="0"/>
              </a:rPr>
              <a:t> a 29/</a:t>
            </a:r>
            <a:r>
              <a:rPr lang="pt-BR" sz="2800" b="1" dirty="0" err="1" smtClean="0">
                <a:solidFill>
                  <a:schemeClr val="tx1"/>
                </a:solidFill>
                <a:latin typeface="Poppins SemiBold" pitchFamily="2" charset="0"/>
                <a:cs typeface="Poppins SemiBold" pitchFamily="2" charset="0"/>
              </a:rPr>
              <a:t>mai</a:t>
            </a:r>
            <a:endParaRPr lang="pt-BR" sz="2800" b="1" dirty="0" smtClean="0">
              <a:solidFill>
                <a:schemeClr val="tx1"/>
              </a:solidFill>
              <a:latin typeface="Poppins SemiBold" pitchFamily="2" charset="0"/>
              <a:cs typeface="Poppins SemiBold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291149" y="1061524"/>
            <a:ext cx="9405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spc="300" dirty="0" smtClean="0">
                <a:solidFill>
                  <a:srgbClr val="00FF99"/>
                </a:solidFill>
                <a:latin typeface="Poppins" pitchFamily="2" charset="0"/>
                <a:cs typeface="Poppins" pitchFamily="2" charset="0"/>
              </a:rPr>
              <a:t>TESTE DE SENSIBILIDADE PARA </a:t>
            </a:r>
            <a:r>
              <a:rPr lang="pt-BR" sz="2400" b="1" spc="300" dirty="0" smtClean="0">
                <a:solidFill>
                  <a:srgbClr val="FFFF00"/>
                </a:solidFill>
                <a:latin typeface="Poppins" pitchFamily="2" charset="0"/>
                <a:cs typeface="Poppins" pitchFamily="2" charset="0"/>
              </a:rPr>
              <a:t>R</a:t>
            </a:r>
            <a:r>
              <a:rPr lang="pt-BR" sz="1600" b="1" spc="300" dirty="0" smtClean="0">
                <a:solidFill>
                  <a:srgbClr val="FFFF00"/>
                </a:solidFill>
                <a:latin typeface="Poppins" pitchFamily="2" charset="0"/>
                <a:cs typeface="Poppins" pitchFamily="2" charset="0"/>
              </a:rPr>
              <a:t>0</a:t>
            </a:r>
            <a:r>
              <a:rPr lang="pt-BR" sz="2400" b="1" spc="300" dirty="0" smtClean="0">
                <a:solidFill>
                  <a:srgbClr val="FFFF00"/>
                </a:solidFill>
                <a:latin typeface="Poppins" pitchFamily="2" charset="0"/>
                <a:cs typeface="Poppins" pitchFamily="2" charset="0"/>
              </a:rPr>
              <a:t>=1,10 E i%=1,7% </a:t>
            </a:r>
            <a:endParaRPr lang="pt-BR" sz="2400" spc="300" dirty="0">
              <a:solidFill>
                <a:srgbClr val="FFFF00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178055" y="5018565"/>
            <a:ext cx="148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C00000"/>
                </a:solidFill>
                <a:latin typeface="Poppins" pitchFamily="2" charset="0"/>
                <a:cs typeface="Poppins" pitchFamily="2" charset="0"/>
              </a:rPr>
              <a:t>Dados de internação incompletos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465674" y="4529470"/>
            <a:ext cx="744280" cy="1881963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10523536" y="5018565"/>
            <a:ext cx="148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C00000"/>
                </a:solidFill>
                <a:latin typeface="Poppins" pitchFamily="2" charset="0"/>
                <a:cs typeface="Poppins" pitchFamily="2" charset="0"/>
              </a:rPr>
              <a:t>Dados de internação incompletos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9747357" y="4577010"/>
            <a:ext cx="744280" cy="1881963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74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231" y="4156579"/>
            <a:ext cx="4015439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231" y="1607734"/>
            <a:ext cx="4010495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tângulo 7"/>
          <p:cNvSpPr/>
          <p:nvPr/>
        </p:nvSpPr>
        <p:spPr>
          <a:xfrm>
            <a:off x="-10633" y="1"/>
            <a:ext cx="12202633" cy="871200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latin typeface="Poppins SemiBold" pitchFamily="2" charset="0"/>
                <a:cs typeface="Poppins SemiBold" pitchFamily="2" charset="0"/>
              </a:rPr>
              <a:t>	Simulação para o município de São Paulo – Predições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20994" y="1061524"/>
            <a:ext cx="11132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spc="300" dirty="0" smtClean="0">
                <a:solidFill>
                  <a:srgbClr val="00FF99"/>
                </a:solidFill>
                <a:latin typeface="Poppins" pitchFamily="2" charset="0"/>
                <a:cs typeface="Poppins" pitchFamily="2" charset="0"/>
              </a:rPr>
              <a:t>PREDIÇÕES REALIZADAS PELO MODELO APÓS “TREINO”</a:t>
            </a:r>
            <a:endParaRPr lang="pt-BR" sz="2400" spc="300" dirty="0">
              <a:solidFill>
                <a:srgbClr val="00FF99"/>
              </a:solidFill>
              <a:latin typeface="Poppins" pitchFamily="2" charset="0"/>
              <a:cs typeface="Poppins" pitchFamily="2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425" y="1607734"/>
            <a:ext cx="4002643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359" y="4156578"/>
            <a:ext cx="4127994" cy="260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eta para cima 1"/>
          <p:cNvSpPr/>
          <p:nvPr/>
        </p:nvSpPr>
        <p:spPr>
          <a:xfrm>
            <a:off x="2541178" y="2232834"/>
            <a:ext cx="595424" cy="318977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913853" y="2623175"/>
            <a:ext cx="205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FFC000"/>
                </a:solidFill>
                <a:latin typeface="Poppins" pitchFamily="2" charset="0"/>
                <a:cs typeface="Poppins" pitchFamily="2" charset="0"/>
              </a:rPr>
              <a:t>Pico no final </a:t>
            </a:r>
            <a:r>
              <a:rPr lang="pt-BR" sz="1400" smtClean="0">
                <a:solidFill>
                  <a:srgbClr val="FFC000"/>
                </a:solidFill>
                <a:latin typeface="Poppins" pitchFamily="2" charset="0"/>
                <a:cs typeface="Poppins" pitchFamily="2" charset="0"/>
              </a:rPr>
              <a:t>de maio</a:t>
            </a:r>
            <a:endParaRPr lang="pt-BR" sz="1400" dirty="0">
              <a:solidFill>
                <a:srgbClr val="FFC000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7499496" y="5699530"/>
            <a:ext cx="719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C000"/>
                </a:solidFill>
                <a:latin typeface="Poppins" pitchFamily="2" charset="0"/>
                <a:cs typeface="Poppins" pitchFamily="2" charset="0"/>
              </a:rPr>
              <a:t>5,2%</a:t>
            </a:r>
            <a:endParaRPr lang="pt-BR" sz="1200" b="1" dirty="0">
              <a:solidFill>
                <a:srgbClr val="FFC000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8421004" y="5349221"/>
            <a:ext cx="719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C000"/>
                </a:solidFill>
                <a:latin typeface="Poppins" pitchFamily="2" charset="0"/>
                <a:cs typeface="Poppins" pitchFamily="2" charset="0"/>
              </a:rPr>
              <a:t>9,5%</a:t>
            </a:r>
            <a:endParaRPr lang="pt-BR" sz="1200" b="1" dirty="0">
              <a:solidFill>
                <a:srgbClr val="FFC000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8940249" y="5178655"/>
            <a:ext cx="719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C000"/>
                </a:solidFill>
                <a:latin typeface="Poppins" pitchFamily="2" charset="0"/>
                <a:cs typeface="Poppins" pitchFamily="2" charset="0"/>
              </a:rPr>
              <a:t>?</a:t>
            </a:r>
            <a:endParaRPr lang="pt-BR" sz="1200" b="1" dirty="0">
              <a:solidFill>
                <a:srgbClr val="FFC000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8249148" y="5753816"/>
            <a:ext cx="2096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C000"/>
                </a:solidFill>
                <a:latin typeface="Poppins" pitchFamily="2" charset="0"/>
                <a:cs typeface="Poppins" pitchFamily="2" charset="0"/>
              </a:rPr>
              <a:t>Inquéritos sorológicos</a:t>
            </a:r>
            <a:endParaRPr lang="pt-BR" sz="1200" b="1" dirty="0">
              <a:solidFill>
                <a:srgbClr val="FFC000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8748843" y="2771186"/>
            <a:ext cx="1947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C000"/>
                </a:solidFill>
                <a:latin typeface="Poppins" pitchFamily="2" charset="0"/>
                <a:cs typeface="Poppins" pitchFamily="2" charset="0"/>
              </a:rPr>
              <a:t>Confirmados e suspeitos até 27/06</a:t>
            </a:r>
            <a:endParaRPr lang="pt-BR" sz="1200" b="1" dirty="0">
              <a:solidFill>
                <a:srgbClr val="FFC000"/>
              </a:solidFill>
              <a:latin typeface="Poppins" pitchFamily="2" charset="0"/>
              <a:cs typeface="Poppi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27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25" grpId="0"/>
      <p:bldP spid="26" grpId="0"/>
      <p:bldP spid="27" grpId="0"/>
      <p:bldP spid="28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551" y="1446028"/>
            <a:ext cx="10056785" cy="4925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tângulo 7"/>
          <p:cNvSpPr/>
          <p:nvPr/>
        </p:nvSpPr>
        <p:spPr>
          <a:xfrm>
            <a:off x="-10633" y="1"/>
            <a:ext cx="12202633" cy="871200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latin typeface="Poppins SemiBold" pitchFamily="2" charset="0"/>
                <a:cs typeface="Poppins SemiBold" pitchFamily="2" charset="0"/>
              </a:rPr>
              <a:t>	Outros cenários de aplicação do modelo – trabalhos futuros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9186528" y="3955323"/>
            <a:ext cx="2892060" cy="109515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latin typeface="Poppins" pitchFamily="2" charset="0"/>
                <a:cs typeface="Poppins" pitchFamily="2" charset="0"/>
              </a:rPr>
              <a:t>Simulação de impactos de tratamentos sobre tempo de hospitalização e letalidade</a:t>
            </a:r>
            <a:endParaRPr lang="pt-BR" sz="1600" b="1" dirty="0">
              <a:solidFill>
                <a:schemeClr val="tx1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5645895" y="3908887"/>
            <a:ext cx="1690576" cy="1194741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7488871" y="3908886"/>
            <a:ext cx="1690576" cy="1194741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9250334" y="1240313"/>
            <a:ext cx="2509283" cy="2204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06330" y="2232870"/>
            <a:ext cx="2892060" cy="1095153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latin typeface="Poppins" pitchFamily="2" charset="0"/>
                <a:cs typeface="Poppins" pitchFamily="2" charset="0"/>
              </a:rPr>
              <a:t>Simulação de impactos de medidas de relaxamento do distanciamento social</a:t>
            </a:r>
            <a:endParaRPr lang="pt-BR" sz="1600" b="1" dirty="0">
              <a:solidFill>
                <a:schemeClr val="tx1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513374" y="3311516"/>
            <a:ext cx="1690576" cy="1194741"/>
          </a:xfrm>
          <a:prstGeom prst="ellipse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7081287" y="887818"/>
            <a:ext cx="2892060" cy="10951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  <a:latin typeface="Poppins" pitchFamily="2" charset="0"/>
                <a:cs typeface="Poppins" pitchFamily="2" charset="0"/>
              </a:rPr>
              <a:t>Simulação de impactos de tratamentos em estágios preliminares da doença</a:t>
            </a:r>
            <a:endParaRPr lang="pt-BR" sz="1600" b="1" dirty="0">
              <a:solidFill>
                <a:schemeClr val="tx1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5394241" y="1222276"/>
            <a:ext cx="1690576" cy="1194741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60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2" grpId="0" animBg="1"/>
      <p:bldP spid="13" grpId="0" animBg="1"/>
      <p:bldP spid="14" grpId="0" animBg="1"/>
      <p:bldP spid="16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10633" y="1"/>
            <a:ext cx="12202633" cy="871200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latin typeface="Poppins SemiBold" pitchFamily="2" charset="0"/>
                <a:cs typeface="Poppins SemiBold" pitchFamily="2" charset="0"/>
              </a:rPr>
              <a:t>	Conclusões e lições aprendidas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054" y="4795291"/>
            <a:ext cx="2572529" cy="12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072" y="2073351"/>
            <a:ext cx="1217529" cy="12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85" y="2685939"/>
            <a:ext cx="1216800" cy="35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447" y="2028572"/>
            <a:ext cx="1895962" cy="1259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276442" y="1222754"/>
            <a:ext cx="550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C000"/>
                </a:solidFill>
                <a:latin typeface="Poppins" pitchFamily="2" charset="0"/>
                <a:cs typeface="Poppins" pitchFamily="2" charset="0"/>
              </a:rPr>
              <a:t>1 – Use o maior número possível de fontes e referências, compare e questione todas elas</a:t>
            </a:r>
            <a:endParaRPr lang="pt-BR" dirty="0">
              <a:solidFill>
                <a:srgbClr val="FFC000"/>
              </a:solidFill>
              <a:latin typeface="Poppins" pitchFamily="2" charset="0"/>
              <a:cs typeface="Poppins" pitchFamily="2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85" y="2229071"/>
            <a:ext cx="1216800" cy="66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701227" y="2295488"/>
            <a:ext cx="42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C000"/>
                </a:solidFill>
              </a:rPr>
              <a:t>X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2576671" y="2309659"/>
            <a:ext cx="42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C000"/>
                </a:solidFill>
              </a:rPr>
              <a:t>X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6374148" y="1222754"/>
            <a:ext cx="533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  <a:latin typeface="Poppins" pitchFamily="2" charset="0"/>
                <a:cs typeface="Poppins" pitchFamily="2" charset="0"/>
              </a:rPr>
              <a:t>2</a:t>
            </a:r>
            <a:r>
              <a:rPr lang="pt-BR" dirty="0" smtClean="0">
                <a:solidFill>
                  <a:srgbClr val="FFC000"/>
                </a:solidFill>
                <a:latin typeface="Poppins" pitchFamily="2" charset="0"/>
                <a:cs typeface="Poppins" pitchFamily="2" charset="0"/>
              </a:rPr>
              <a:t> – Utilize as transformações e estatísticas mais apropriadas para o seu modelo</a:t>
            </a:r>
            <a:endParaRPr lang="pt-BR" dirty="0">
              <a:solidFill>
                <a:srgbClr val="FFC000"/>
              </a:solidFill>
              <a:latin typeface="Poppins" pitchFamily="2" charset="0"/>
              <a:cs typeface="Poppins" pitchFamily="2" charset="0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441" y="2236417"/>
            <a:ext cx="1881741" cy="818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CaixaDeTexto 57"/>
          <p:cNvSpPr txBox="1"/>
          <p:nvPr/>
        </p:nvSpPr>
        <p:spPr>
          <a:xfrm>
            <a:off x="276442" y="4001396"/>
            <a:ext cx="510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  <a:latin typeface="Poppins" pitchFamily="2" charset="0"/>
                <a:cs typeface="Poppins" pitchFamily="2" charset="0"/>
              </a:rPr>
              <a:t>3</a:t>
            </a:r>
            <a:r>
              <a:rPr lang="pt-BR" dirty="0" smtClean="0">
                <a:solidFill>
                  <a:srgbClr val="FFC000"/>
                </a:solidFill>
                <a:latin typeface="Poppins" pitchFamily="2" charset="0"/>
                <a:cs typeface="Poppins" pitchFamily="2" charset="0"/>
              </a:rPr>
              <a:t> – A </a:t>
            </a:r>
            <a:r>
              <a:rPr lang="pt-BR" dirty="0" err="1" smtClean="0">
                <a:solidFill>
                  <a:srgbClr val="FFC000"/>
                </a:solidFill>
                <a:latin typeface="Poppins" pitchFamily="2" charset="0"/>
                <a:cs typeface="Poppins" pitchFamily="2" charset="0"/>
              </a:rPr>
              <a:t>explicabilidade</a:t>
            </a:r>
            <a:r>
              <a:rPr lang="pt-BR" dirty="0" smtClean="0">
                <a:solidFill>
                  <a:srgbClr val="FFC000"/>
                </a:solidFill>
                <a:latin typeface="Poppins" pitchFamily="2" charset="0"/>
                <a:cs typeface="Poppins" pitchFamily="2" charset="0"/>
              </a:rPr>
              <a:t> de um modelo pode ser mais relevante que a sua sofisticação</a:t>
            </a:r>
            <a:endParaRPr lang="pt-BR" dirty="0">
              <a:solidFill>
                <a:srgbClr val="FFC000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6374148" y="4001396"/>
            <a:ext cx="510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C000"/>
                </a:solidFill>
                <a:latin typeface="Poppins" pitchFamily="2" charset="0"/>
                <a:cs typeface="Poppins" pitchFamily="2" charset="0"/>
              </a:rPr>
              <a:t>4 – Conheça os limites do seu modelo</a:t>
            </a:r>
            <a:endParaRPr lang="pt-BR" dirty="0">
              <a:solidFill>
                <a:srgbClr val="FFC000"/>
              </a:solidFill>
              <a:latin typeface="Poppins" pitchFamily="2" charset="0"/>
              <a:cs typeface="Poppins" pitchFamily="2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339" y="4755444"/>
            <a:ext cx="2760173" cy="12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26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55" grpId="0"/>
      <p:bldP spid="56" grpId="0"/>
      <p:bldP spid="58" grpId="0"/>
      <p:bldP spid="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10633" y="1"/>
            <a:ext cx="12202633" cy="871200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latin typeface="Poppins SemiBold" pitchFamily="2" charset="0"/>
                <a:cs typeface="Poppins SemiBold" pitchFamily="2" charset="0"/>
              </a:rPr>
              <a:t>	Perguntas?</a:t>
            </a:r>
          </a:p>
        </p:txBody>
      </p:sp>
    </p:spTree>
    <p:extLst>
      <p:ext uri="{BB962C8B-B14F-4D97-AF65-F5344CB8AC3E}">
        <p14:creationId xmlns:p14="http://schemas.microsoft.com/office/powerpoint/2010/main" val="11668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000" y="2353704"/>
            <a:ext cx="2368577" cy="34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91" b="17209"/>
          <a:stretch/>
        </p:blipFill>
        <p:spPr bwMode="auto">
          <a:xfrm>
            <a:off x="95696" y="2353704"/>
            <a:ext cx="3525672" cy="34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0"/>
          <a:stretch/>
        </p:blipFill>
        <p:spPr bwMode="auto">
          <a:xfrm>
            <a:off x="3672620" y="2353704"/>
            <a:ext cx="5951128" cy="34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0" y="-1"/>
            <a:ext cx="12202633" cy="15417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 smtClean="0">
                <a:solidFill>
                  <a:srgbClr val="00FF99"/>
                </a:solidFill>
                <a:latin typeface="Poppins SemiBold" pitchFamily="2" charset="0"/>
                <a:cs typeface="Poppins SemiBold" pitchFamily="2" charset="0"/>
              </a:rPr>
              <a:t>	1 </a:t>
            </a:r>
            <a:r>
              <a:rPr lang="pt-BR" sz="3200" b="1" dirty="0">
                <a:solidFill>
                  <a:srgbClr val="00FF99"/>
                </a:solidFill>
                <a:latin typeface="Poppins SemiBold" pitchFamily="2" charset="0"/>
                <a:cs typeface="Poppins SemiBold" pitchFamily="2" charset="0"/>
              </a:rPr>
              <a:t>– Onde conseguir dados aplicáveis, confiáveis e </a:t>
            </a:r>
            <a:r>
              <a:rPr lang="pt-BR" sz="3200" b="1" dirty="0" smtClean="0">
                <a:solidFill>
                  <a:srgbClr val="00FF99"/>
                </a:solidFill>
                <a:latin typeface="Poppins SemiBold" pitchFamily="2" charset="0"/>
                <a:cs typeface="Poppins SemiBold" pitchFamily="2" charset="0"/>
              </a:rPr>
              <a:t>	atualizados?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0" y="6571577"/>
            <a:ext cx="119202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 smtClean="0"/>
              <a:t>Fontes: </a:t>
            </a:r>
            <a:r>
              <a:rPr lang="pt-BR" sz="1100" dirty="0">
                <a:hlinkClick r:id="rId5"/>
              </a:rPr>
              <a:t>https://covid.saude.gov.br/</a:t>
            </a:r>
            <a:r>
              <a:rPr lang="pt-BR" sz="1100" dirty="0"/>
              <a:t>, </a:t>
            </a:r>
            <a:r>
              <a:rPr lang="pt-BR" sz="1100" dirty="0" smtClean="0">
                <a:hlinkClick r:id="rId6"/>
              </a:rPr>
              <a:t>https</a:t>
            </a:r>
            <a:r>
              <a:rPr lang="pt-BR" sz="1100" dirty="0">
                <a:hlinkClick r:id="rId6"/>
              </a:rPr>
              <a:t>://</a:t>
            </a:r>
            <a:r>
              <a:rPr lang="pt-BR" sz="1100" dirty="0" smtClean="0">
                <a:hlinkClick r:id="rId6"/>
              </a:rPr>
              <a:t>opendatasus.saude.gov.br/dataset/bd-srag-2020</a:t>
            </a:r>
            <a:r>
              <a:rPr lang="pt-BR" sz="1100" dirty="0" smtClean="0"/>
              <a:t> e </a:t>
            </a:r>
            <a:r>
              <a:rPr lang="pt-BR" sz="1100" dirty="0">
                <a:hlinkClick r:id="rId7"/>
              </a:rPr>
              <a:t>https://</a:t>
            </a:r>
            <a:r>
              <a:rPr lang="pt-BR" sz="1100" dirty="0" smtClean="0">
                <a:hlinkClick r:id="rId7"/>
              </a:rPr>
              <a:t>www.prefeitura.sp.gov.br/cidade/secretarias/upload/saude/20200703_boletim_covid19_diario.pdf</a:t>
            </a:r>
            <a:r>
              <a:rPr lang="pt-BR" sz="1100" dirty="0" smtClean="0"/>
              <a:t> </a:t>
            </a:r>
            <a:endParaRPr lang="pt-BR" sz="11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7587" y="1711839"/>
            <a:ext cx="3470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rgbClr val="9900FF"/>
                </a:solidFill>
                <a:latin typeface="Poppins" pitchFamily="2" charset="0"/>
                <a:cs typeface="Poppins" pitchFamily="2" charset="0"/>
              </a:rPr>
              <a:t>PAINEL CORONAVÍRUS </a:t>
            </a:r>
          </a:p>
          <a:p>
            <a:pPr algn="ctr"/>
            <a:r>
              <a:rPr lang="pt-BR" sz="1600" dirty="0" smtClean="0">
                <a:solidFill>
                  <a:srgbClr val="9900FF"/>
                </a:solidFill>
                <a:latin typeface="Poppins" pitchFamily="2" charset="0"/>
                <a:cs typeface="Poppins" pitchFamily="2" charset="0"/>
              </a:rPr>
              <a:t>DO MINISTÉRIO DA SAÚDE</a:t>
            </a:r>
            <a:endParaRPr lang="pt-BR" sz="1600" dirty="0">
              <a:solidFill>
                <a:srgbClr val="9900FF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231231" y="1711839"/>
            <a:ext cx="30515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rgbClr val="0070C0"/>
                </a:solidFill>
                <a:latin typeface="Poppins" pitchFamily="2" charset="0"/>
                <a:cs typeface="Poppins" pitchFamily="2" charset="0"/>
              </a:rPr>
              <a:t>BANCO DE DADOS DE SRAG </a:t>
            </a:r>
            <a:r>
              <a:rPr lang="pt-BR" dirty="0" smtClean="0">
                <a:solidFill>
                  <a:srgbClr val="0070C0"/>
                </a:solidFill>
              </a:rPr>
              <a:t>DO OPENDATASUS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9664367" y="1681061"/>
            <a:ext cx="238231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rgbClr val="0070C0"/>
                </a:solidFill>
                <a:latin typeface="Poppins" pitchFamily="2" charset="0"/>
                <a:cs typeface="Poppins" pitchFamily="2" charset="0"/>
              </a:rPr>
              <a:t>BOLETINS DIÁRIOS</a:t>
            </a:r>
          </a:p>
          <a:p>
            <a:pPr algn="ctr"/>
            <a:r>
              <a:rPr lang="pt-BR" dirty="0" smtClean="0">
                <a:solidFill>
                  <a:srgbClr val="0070C0"/>
                </a:solidFill>
              </a:rPr>
              <a:t>DOS MUNICÍPIOS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417321" y="5211544"/>
            <a:ext cx="287553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accent6">
                    <a:lumMod val="50000"/>
                  </a:schemeClr>
                </a:solidFill>
                <a:latin typeface="Poppins" pitchFamily="2" charset="0"/>
                <a:cs typeface="Poppins" pitchFamily="2" charset="0"/>
              </a:rPr>
              <a:t>BASE DE 16/06/2020</a:t>
            </a:r>
          </a:p>
          <a:p>
            <a:r>
              <a:rPr lang="pt-BR" sz="1400" b="1" dirty="0" smtClean="0">
                <a:solidFill>
                  <a:schemeClr val="accent6">
                    <a:lumMod val="50000"/>
                  </a:schemeClr>
                </a:solidFill>
                <a:latin typeface="Poppins" pitchFamily="2" charset="0"/>
                <a:cs typeface="Poppins" pitchFamily="2" charset="0"/>
              </a:rPr>
              <a:t>120 MB</a:t>
            </a:r>
          </a:p>
          <a:p>
            <a:r>
              <a:rPr lang="pt-BR" sz="1400" b="1" dirty="0" smtClean="0">
                <a:solidFill>
                  <a:schemeClr val="accent6">
                    <a:lumMod val="50000"/>
                  </a:schemeClr>
                </a:solidFill>
                <a:latin typeface="Poppins" pitchFamily="2" charset="0"/>
                <a:cs typeface="Poppins" pitchFamily="2" charset="0"/>
              </a:rPr>
              <a:t>291.131 registros</a:t>
            </a:r>
          </a:p>
          <a:p>
            <a:r>
              <a:rPr lang="pt-BR" sz="1400" b="1" dirty="0" smtClean="0">
                <a:solidFill>
                  <a:schemeClr val="accent6">
                    <a:lumMod val="50000"/>
                  </a:schemeClr>
                </a:solidFill>
                <a:latin typeface="Poppins" pitchFamily="2" charset="0"/>
                <a:cs typeface="Poppins" pitchFamily="2" charset="0"/>
              </a:rPr>
              <a:t>134 campos</a:t>
            </a:r>
            <a:endParaRPr lang="pt-BR" sz="1400" b="1" dirty="0">
              <a:solidFill>
                <a:schemeClr val="accent6">
                  <a:lumMod val="50000"/>
                </a:schemeClr>
              </a:solidFill>
              <a:latin typeface="Poppins" pitchFamily="2" charset="0"/>
              <a:cs typeface="Poppins" pitchFamily="2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137" y="5128273"/>
            <a:ext cx="1041975" cy="104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9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C1pl67x1u66pjabjJcwGP8VSa7WxYsW23LsYdwMUX08eFkCMx8I29b_KqAMggrfsf0I0ctz3WxrP4lSVUXDbVgq6TTSomQjD_sDFw97TzrLO7maWNGuzqzzKPo_ri3B4UBFjoLqma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48" y="2358845"/>
            <a:ext cx="1065847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498123" y="1965329"/>
            <a:ext cx="476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0"/>
                <a:cs typeface="Poppins" pitchFamily="2" charset="0"/>
              </a:rPr>
              <a:t>METODOLOGIA KDD</a:t>
            </a:r>
            <a:endParaRPr lang="pt-BR" sz="2000" spc="300" dirty="0">
              <a:solidFill>
                <a:schemeClr val="tx1">
                  <a:lumMod val="75000"/>
                  <a:lumOff val="25000"/>
                </a:schemeClr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2" name="Retângulo de cantos arredondados 1"/>
          <p:cNvSpPr/>
          <p:nvPr/>
        </p:nvSpPr>
        <p:spPr>
          <a:xfrm>
            <a:off x="818706" y="3221665"/>
            <a:ext cx="5282609" cy="1985156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265292" y="5270619"/>
            <a:ext cx="4455043" cy="1323439"/>
          </a:xfrm>
          <a:prstGeom prst="rect">
            <a:avLst/>
          </a:prstGeom>
          <a:solidFill>
            <a:srgbClr val="00FF99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0"/>
                <a:cs typeface="Poppins" pitchFamily="2" charset="0"/>
              </a:defRPr>
            </a:lvl1pPr>
          </a:lstStyle>
          <a:p>
            <a:pPr algn="l"/>
            <a:r>
              <a:rPr lang="pt-BR" sz="1600" spc="0" dirty="0" smtClean="0"/>
              <a:t>VISUAL INFORMATION SEEKING MANTRA*: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spc="0" dirty="0" smtClean="0"/>
              <a:t>Overview </a:t>
            </a:r>
            <a:r>
              <a:rPr lang="pt-BR" sz="1600" spc="0" dirty="0" err="1" smtClean="0"/>
              <a:t>first</a:t>
            </a:r>
            <a:endParaRPr lang="pt-BR" sz="1600" spc="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spc="0" dirty="0"/>
              <a:t>Z</a:t>
            </a:r>
            <a:r>
              <a:rPr lang="pt-BR" sz="1600" spc="0" dirty="0" smtClean="0"/>
              <a:t>oom </a:t>
            </a:r>
            <a:r>
              <a:rPr lang="pt-BR" sz="1600" spc="0" dirty="0" err="1" smtClean="0"/>
              <a:t>and</a:t>
            </a:r>
            <a:r>
              <a:rPr lang="pt-BR" sz="1600" spc="0" dirty="0" smtClean="0"/>
              <a:t> </a:t>
            </a:r>
            <a:r>
              <a:rPr lang="pt-BR" sz="1600" spc="0" dirty="0" err="1" smtClean="0"/>
              <a:t>filter</a:t>
            </a:r>
            <a:endParaRPr lang="pt-BR" sz="1600" spc="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spc="0" dirty="0" err="1"/>
              <a:t>T</a:t>
            </a:r>
            <a:r>
              <a:rPr lang="pt-BR" sz="1600" spc="0" dirty="0" err="1" smtClean="0"/>
              <a:t>hen</a:t>
            </a:r>
            <a:r>
              <a:rPr lang="pt-BR" sz="1600" spc="0" dirty="0" smtClean="0"/>
              <a:t> </a:t>
            </a:r>
            <a:r>
              <a:rPr lang="pt-BR" sz="1600" spc="0" dirty="0" err="1" smtClean="0"/>
              <a:t>details-on-demand</a:t>
            </a:r>
            <a:endParaRPr lang="pt-BR" sz="1600" spc="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spc="0" dirty="0" err="1"/>
              <a:t>R</a:t>
            </a:r>
            <a:r>
              <a:rPr lang="pt-BR" sz="1600" spc="0" dirty="0" err="1" smtClean="0"/>
              <a:t>epeat</a:t>
            </a:r>
            <a:endParaRPr lang="pt-BR" sz="1600" spc="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6594058"/>
            <a:ext cx="10366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pt-BR" sz="1200" dirty="0" err="1" smtClean="0">
                <a:solidFill>
                  <a:schemeClr val="bg1">
                    <a:lumMod val="50000"/>
                  </a:schemeClr>
                </a:solidFill>
              </a:rPr>
              <a:t>Shneiderman</a:t>
            </a: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, B. - The </a:t>
            </a:r>
            <a:r>
              <a:rPr lang="pt-BR" sz="1200" dirty="0" err="1" smtClean="0">
                <a:solidFill>
                  <a:schemeClr val="bg1">
                    <a:lumMod val="50000"/>
                  </a:schemeClr>
                </a:solidFill>
              </a:rPr>
              <a:t>Eyes</a:t>
            </a: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200" dirty="0" err="1" smtClean="0">
                <a:solidFill>
                  <a:schemeClr val="bg1">
                    <a:lumMod val="50000"/>
                  </a:schemeClr>
                </a:solidFill>
              </a:rPr>
              <a:t>Have</a:t>
            </a: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 It: </a:t>
            </a:r>
            <a:r>
              <a:rPr lang="pt-BR" sz="1200" dirty="0" err="1" smtClean="0">
                <a:solidFill>
                  <a:schemeClr val="bg1">
                    <a:lumMod val="50000"/>
                  </a:schemeClr>
                </a:solidFill>
              </a:rPr>
              <a:t>Task</a:t>
            </a: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200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 Data </a:t>
            </a:r>
            <a:r>
              <a:rPr lang="pt-BR" sz="1200" dirty="0" err="1" smtClean="0">
                <a:solidFill>
                  <a:schemeClr val="bg1">
                    <a:lumMod val="50000"/>
                  </a:schemeClr>
                </a:solidFill>
              </a:rPr>
              <a:t>Type</a:t>
            </a: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200" dirty="0" err="1" smtClean="0">
                <a:solidFill>
                  <a:schemeClr val="bg1">
                    <a:lumMod val="50000"/>
                  </a:schemeClr>
                </a:solidFill>
              </a:rPr>
              <a:t>Taxonomy</a:t>
            </a: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 for </a:t>
            </a:r>
            <a:r>
              <a:rPr lang="pt-BR" sz="1200" dirty="0" err="1" smtClean="0">
                <a:solidFill>
                  <a:schemeClr val="bg1">
                    <a:lumMod val="50000"/>
                  </a:schemeClr>
                </a:solidFill>
              </a:rPr>
              <a:t>Information</a:t>
            </a: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200" dirty="0" err="1" smtClean="0">
                <a:solidFill>
                  <a:schemeClr val="bg1">
                    <a:lumMod val="50000"/>
                  </a:schemeClr>
                </a:solidFill>
              </a:rPr>
              <a:t>Visualizations</a:t>
            </a: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. 1996</a:t>
            </a:r>
            <a:endParaRPr lang="pt-B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-1"/>
            <a:ext cx="12202633" cy="15417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 smtClean="0">
                <a:solidFill>
                  <a:srgbClr val="00FF99"/>
                </a:solidFill>
                <a:latin typeface="Poppins SemiBold" pitchFamily="2" charset="0"/>
                <a:cs typeface="Poppins SemiBold" pitchFamily="2" charset="0"/>
              </a:rPr>
              <a:t>	1 </a:t>
            </a:r>
            <a:r>
              <a:rPr lang="pt-BR" sz="3200" b="1" dirty="0">
                <a:solidFill>
                  <a:srgbClr val="00FF99"/>
                </a:solidFill>
                <a:latin typeface="Poppins SemiBold" pitchFamily="2" charset="0"/>
                <a:cs typeface="Poppins SemiBold" pitchFamily="2" charset="0"/>
              </a:rPr>
              <a:t>– Onde conseguir dados aplicáveis, confiáveis e </a:t>
            </a:r>
            <a:r>
              <a:rPr lang="pt-BR" sz="3200" b="1" dirty="0" smtClean="0">
                <a:solidFill>
                  <a:srgbClr val="00FF99"/>
                </a:solidFill>
                <a:latin typeface="Poppins SemiBold" pitchFamily="2" charset="0"/>
                <a:cs typeface="Poppins SemiBold" pitchFamily="2" charset="0"/>
              </a:rPr>
              <a:t>	atualizados?</a:t>
            </a:r>
          </a:p>
        </p:txBody>
      </p:sp>
    </p:spTree>
    <p:extLst>
      <p:ext uri="{BB962C8B-B14F-4D97-AF65-F5344CB8AC3E}">
        <p14:creationId xmlns:p14="http://schemas.microsoft.com/office/powerpoint/2010/main" val="268347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56" y="1588529"/>
            <a:ext cx="10800000" cy="490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524648" y="1477621"/>
            <a:ext cx="400110" cy="45991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pt-BR" sz="1400" b="1" dirty="0" smtClean="0"/>
              <a:t>ÓBITOS POR COVID-19 NOTIFICADOS ATÉ 16/06</a:t>
            </a:r>
            <a:endParaRPr lang="pt-BR" sz="1400" b="1" dirty="0"/>
          </a:p>
        </p:txBody>
      </p:sp>
      <p:sp>
        <p:nvSpPr>
          <p:cNvPr id="6" name="Retângulo 5"/>
          <p:cNvSpPr/>
          <p:nvPr/>
        </p:nvSpPr>
        <p:spPr>
          <a:xfrm>
            <a:off x="24657" y="6571578"/>
            <a:ext cx="25221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Fontes: </a:t>
            </a:r>
            <a:r>
              <a:rPr lang="pt-BR" sz="1200" dirty="0" smtClean="0">
                <a:hlinkClick r:id="rId3"/>
              </a:rPr>
              <a:t>https</a:t>
            </a:r>
            <a:r>
              <a:rPr lang="pt-BR" sz="1200" dirty="0">
                <a:hlinkClick r:id="rId3"/>
              </a:rPr>
              <a:t>://covid.saude.gov.br</a:t>
            </a:r>
            <a:r>
              <a:rPr lang="pt-BR" sz="1200" dirty="0" smtClean="0">
                <a:hlinkClick r:id="rId3"/>
              </a:rPr>
              <a:t>/</a:t>
            </a:r>
            <a:r>
              <a:rPr lang="pt-BR" sz="1200" dirty="0" smtClean="0"/>
              <a:t> e </a:t>
            </a:r>
            <a:endParaRPr lang="pt-BR" sz="1200" dirty="0"/>
          </a:p>
        </p:txBody>
      </p:sp>
      <p:sp>
        <p:nvSpPr>
          <p:cNvPr id="15" name="Retângulo 14"/>
          <p:cNvSpPr/>
          <p:nvPr/>
        </p:nvSpPr>
        <p:spPr>
          <a:xfrm>
            <a:off x="2361220" y="6571578"/>
            <a:ext cx="3695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>
                <a:hlinkClick r:id="rId4"/>
              </a:rPr>
              <a:t>https</a:t>
            </a:r>
            <a:r>
              <a:rPr lang="pt-BR" sz="1200" dirty="0">
                <a:hlinkClick r:id="rId4"/>
              </a:rPr>
              <a:t>://opendatasus.saude.gov.br/dataset/bd-srag-2020</a:t>
            </a:r>
            <a:endParaRPr lang="pt-BR" sz="1200" dirty="0"/>
          </a:p>
        </p:txBody>
      </p:sp>
      <p:sp>
        <p:nvSpPr>
          <p:cNvPr id="24" name="Retângulo 23"/>
          <p:cNvSpPr/>
          <p:nvPr/>
        </p:nvSpPr>
        <p:spPr>
          <a:xfrm>
            <a:off x="1493806" y="5792720"/>
            <a:ext cx="679026" cy="276132"/>
          </a:xfrm>
          <a:prstGeom prst="rect">
            <a:avLst/>
          </a:prstGeom>
          <a:solidFill>
            <a:srgbClr val="00FF00">
              <a:alpha val="20000"/>
            </a:srgbClr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6449790" y="5792720"/>
            <a:ext cx="666235" cy="276132"/>
          </a:xfrm>
          <a:prstGeom prst="rect">
            <a:avLst/>
          </a:prstGeom>
          <a:solidFill>
            <a:srgbClr val="00FF00">
              <a:alpha val="20000"/>
            </a:srgbClr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7492249" y="5792720"/>
            <a:ext cx="333117" cy="276132"/>
          </a:xfrm>
          <a:prstGeom prst="rect">
            <a:avLst/>
          </a:prstGeom>
          <a:solidFill>
            <a:srgbClr val="00FF00">
              <a:alpha val="20000"/>
            </a:srgbClr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484752" y="2025240"/>
            <a:ext cx="9540000" cy="648000"/>
          </a:xfrm>
          <a:prstGeom prst="rect">
            <a:avLst/>
          </a:prstGeom>
          <a:solidFill>
            <a:srgbClr val="00FF00">
              <a:alpha val="20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9080619" y="1741004"/>
            <a:ext cx="2018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 smtClean="0">
                <a:solidFill>
                  <a:srgbClr val="00B050"/>
                </a:solidFill>
                <a:latin typeface="Poppins" pitchFamily="2" charset="0"/>
                <a:cs typeface="Poppins" pitchFamily="2" charset="0"/>
              </a:rPr>
              <a:t>Diferença &lt; 10%</a:t>
            </a:r>
            <a:endParaRPr lang="pt-BR" sz="1600" dirty="0">
              <a:solidFill>
                <a:srgbClr val="00B050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2546758" y="5792720"/>
            <a:ext cx="339513" cy="276132"/>
          </a:xfrm>
          <a:prstGeom prst="rect">
            <a:avLst/>
          </a:prstGeom>
          <a:solidFill>
            <a:srgbClr val="00FF00">
              <a:alpha val="20000"/>
            </a:srgbClr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3242338" y="5792720"/>
            <a:ext cx="1049005" cy="276132"/>
          </a:xfrm>
          <a:prstGeom prst="rect">
            <a:avLst/>
          </a:prstGeom>
          <a:solidFill>
            <a:srgbClr val="00FF00">
              <a:alpha val="20000"/>
            </a:srgbClr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5025882" y="5792720"/>
            <a:ext cx="339513" cy="276132"/>
          </a:xfrm>
          <a:prstGeom prst="rect">
            <a:avLst/>
          </a:prstGeom>
          <a:solidFill>
            <a:srgbClr val="00FF00">
              <a:alpha val="20000"/>
            </a:srgbClr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5730515" y="5792720"/>
            <a:ext cx="339513" cy="276132"/>
          </a:xfrm>
          <a:prstGeom prst="rect">
            <a:avLst/>
          </a:prstGeom>
          <a:solidFill>
            <a:srgbClr val="00FF00">
              <a:alpha val="20000"/>
            </a:srgbClr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9974855" y="5792720"/>
            <a:ext cx="1049005" cy="276132"/>
          </a:xfrm>
          <a:prstGeom prst="rect">
            <a:avLst/>
          </a:prstGeom>
          <a:solidFill>
            <a:srgbClr val="00FF00">
              <a:alpha val="20000"/>
            </a:srgbClr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8914060" y="5792720"/>
            <a:ext cx="333117" cy="276132"/>
          </a:xfrm>
          <a:prstGeom prst="rect">
            <a:avLst/>
          </a:prstGeom>
          <a:solidFill>
            <a:srgbClr val="00FF00">
              <a:alpha val="20000"/>
            </a:srgbClr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543194" y="1001823"/>
            <a:ext cx="7813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PAINEL CORONAVÍRUS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pt-BR" sz="1400" b="1" dirty="0">
                <a:solidFill>
                  <a:srgbClr val="C00000"/>
                </a:solidFill>
              </a:rPr>
              <a:t>Óbitos acumulados de COVID-19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com data 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de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notificação até 16/06/2020</a:t>
            </a:r>
          </a:p>
          <a:p>
            <a:r>
              <a:rPr lang="pt-BR" sz="1400" b="1" dirty="0">
                <a:solidFill>
                  <a:srgbClr val="C00000"/>
                </a:solidFill>
              </a:rPr>
              <a:t>BASE SRAG </a:t>
            </a:r>
            <a:r>
              <a:rPr lang="pt-BR" sz="1400" b="1" dirty="0" smtClean="0">
                <a:solidFill>
                  <a:schemeClr val="bg1">
                    <a:lumMod val="50000"/>
                  </a:schemeClr>
                </a:solidFill>
              </a:rPr>
              <a:t>ATÉ 16/06/2020: </a:t>
            </a:r>
            <a:r>
              <a:rPr lang="pt-BR" sz="1400" b="1" dirty="0">
                <a:solidFill>
                  <a:srgbClr val="C00000"/>
                </a:solidFill>
              </a:rPr>
              <a:t>Evolução = Óbito 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e </a:t>
            </a:r>
            <a:r>
              <a:rPr lang="pt-BR" sz="1400" b="1" dirty="0">
                <a:solidFill>
                  <a:srgbClr val="C00000"/>
                </a:solidFill>
              </a:rPr>
              <a:t>Classificação final do caso = COVID-19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914060" y="6113802"/>
            <a:ext cx="2110692" cy="646331"/>
          </a:xfrm>
          <a:prstGeom prst="rect">
            <a:avLst/>
          </a:prstGeom>
          <a:solidFill>
            <a:srgbClr val="00FF00">
              <a:alpha val="20000"/>
            </a:srgbClr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0"/>
                <a:cs typeface="Poppins" pitchFamily="2" charset="0"/>
              </a:rPr>
              <a:t>UFs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0"/>
                <a:cs typeface="Poppins" pitchFamily="2" charset="0"/>
              </a:rPr>
              <a:t> 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0"/>
                <a:cs typeface="Poppins" pitchFamily="2" charset="0"/>
              </a:rPr>
              <a:t>com menor divergência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9808649" y="4119276"/>
            <a:ext cx="1535339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Poppins" pitchFamily="2" charset="0"/>
                <a:cs typeface="Poppins" pitchFamily="2" charset="0"/>
              </a:rPr>
              <a:t>45.241 no país</a:t>
            </a:r>
            <a:endParaRPr lang="pt-BR" sz="1400" dirty="0">
              <a:latin typeface="Poppins" pitchFamily="2" charset="0"/>
              <a:cs typeface="Poppins" pitchFamily="2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9798095" y="4588531"/>
            <a:ext cx="1535339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Poppins" pitchFamily="2" charset="0"/>
                <a:cs typeface="Poppins" pitchFamily="2" charset="0"/>
              </a:rPr>
              <a:t>41.705 no país</a:t>
            </a:r>
            <a:endParaRPr lang="pt-BR" sz="1400" dirty="0">
              <a:latin typeface="Poppins" pitchFamily="2" charset="0"/>
              <a:cs typeface="Poppins" pitchFamily="2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-10633" y="0"/>
            <a:ext cx="12202633" cy="871871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latin typeface="Poppins SemiBold" pitchFamily="2" charset="0"/>
                <a:cs typeface="Poppins SemiBold" pitchFamily="2" charset="0"/>
              </a:rPr>
              <a:t>	Avaliação dos óbitos oficiais por COVID-19 na base SRAG</a:t>
            </a:r>
          </a:p>
        </p:txBody>
      </p:sp>
    </p:spTree>
    <p:extLst>
      <p:ext uri="{BB962C8B-B14F-4D97-AF65-F5344CB8AC3E}">
        <p14:creationId xmlns:p14="http://schemas.microsoft.com/office/powerpoint/2010/main" val="147332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 animBg="1"/>
      <p:bldP spid="25" grpId="0" animBg="1"/>
      <p:bldP spid="27" grpId="0" animBg="1"/>
      <p:bldP spid="28" grpId="0" animBg="1"/>
      <p:bldP spid="29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2050563"/>
            <a:ext cx="10800000" cy="4309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CaixaDeTexto 37"/>
          <p:cNvSpPr txBox="1"/>
          <p:nvPr/>
        </p:nvSpPr>
        <p:spPr>
          <a:xfrm>
            <a:off x="543194" y="1023089"/>
            <a:ext cx="7813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BASE </a:t>
            </a:r>
            <a:r>
              <a:rPr lang="pt-BR" sz="1400" b="1" dirty="0">
                <a:solidFill>
                  <a:srgbClr val="C00000"/>
                </a:solidFill>
              </a:rPr>
              <a:t>SRAG </a:t>
            </a:r>
            <a:r>
              <a:rPr lang="pt-BR" sz="1400" b="1" dirty="0" smtClean="0">
                <a:solidFill>
                  <a:schemeClr val="bg1">
                    <a:lumMod val="50000"/>
                  </a:schemeClr>
                </a:solidFill>
              </a:rPr>
              <a:t>ATÉ 16/06/2020: 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Evolução = Óbito e </a:t>
            </a:r>
            <a:r>
              <a:rPr lang="pt-BR" sz="1400" b="1" dirty="0">
                <a:solidFill>
                  <a:srgbClr val="C00000"/>
                </a:solidFill>
              </a:rPr>
              <a:t>Classificação final do caso </a:t>
            </a:r>
            <a:r>
              <a:rPr lang="pt-BR" sz="1400" b="1" dirty="0" smtClean="0">
                <a:solidFill>
                  <a:srgbClr val="C00000"/>
                </a:solidFill>
              </a:rPr>
              <a:t>≠ </a:t>
            </a:r>
            <a:r>
              <a:rPr lang="pt-BR" sz="1400" b="1" dirty="0">
                <a:solidFill>
                  <a:srgbClr val="C00000"/>
                </a:solidFill>
              </a:rPr>
              <a:t>COVID-19</a:t>
            </a:r>
            <a:endParaRPr lang="pt-BR" sz="1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sz="1400" b="1" dirty="0" smtClean="0">
                <a:solidFill>
                  <a:srgbClr val="C00000"/>
                </a:solidFill>
              </a:rPr>
              <a:t>BASE </a:t>
            </a:r>
            <a:r>
              <a:rPr lang="pt-BR" sz="1400" b="1" dirty="0">
                <a:solidFill>
                  <a:srgbClr val="C00000"/>
                </a:solidFill>
              </a:rPr>
              <a:t>SRAG </a:t>
            </a:r>
            <a:r>
              <a:rPr lang="pt-BR" sz="1400" b="1" dirty="0" smtClean="0">
                <a:solidFill>
                  <a:schemeClr val="bg1">
                    <a:lumMod val="50000"/>
                  </a:schemeClr>
                </a:solidFill>
              </a:rPr>
              <a:t>ATÉ 16/06/2020: 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Evolução = Óbito e </a:t>
            </a:r>
            <a:r>
              <a:rPr lang="pt-BR" sz="1400" b="1" dirty="0">
                <a:solidFill>
                  <a:srgbClr val="C00000"/>
                </a:solidFill>
              </a:rPr>
              <a:t>Classificação final do caso = COVID-19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0" y="6571577"/>
            <a:ext cx="40926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Fonte: </a:t>
            </a:r>
            <a:r>
              <a:rPr lang="pt-BR" sz="1200" dirty="0" smtClean="0">
                <a:hlinkClick r:id="rId3"/>
              </a:rPr>
              <a:t>https</a:t>
            </a:r>
            <a:r>
              <a:rPr lang="pt-BR" sz="1200" dirty="0">
                <a:hlinkClick r:id="rId3"/>
              </a:rPr>
              <a:t>://opendatasus.saude.gov.br/dataset/bd-srag-2020</a:t>
            </a:r>
            <a:endParaRPr lang="pt-BR" sz="1200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7726607" y="916507"/>
            <a:ext cx="3758760" cy="124676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Poppins" pitchFamily="2" charset="0"/>
                <a:cs typeface="Poppins" pitchFamily="2" charset="0"/>
              </a:rPr>
              <a:t>Parece haver “outros tipos” de SRAG com mortalidade semelhante à COVID-19</a:t>
            </a:r>
            <a:endParaRPr lang="pt-BR" dirty="0">
              <a:latin typeface="Poppins" pitchFamily="2" charset="0"/>
              <a:cs typeface="Poppins" pitchFamily="2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9808649" y="4119276"/>
            <a:ext cx="1535339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Poppins" pitchFamily="2" charset="0"/>
                <a:cs typeface="Poppins" pitchFamily="2" charset="0"/>
              </a:rPr>
              <a:t>41.705 no país</a:t>
            </a:r>
            <a:endParaRPr lang="pt-BR" sz="1400" dirty="0">
              <a:latin typeface="Poppins" pitchFamily="2" charset="0"/>
              <a:cs typeface="Poppins" pitchFamily="2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9798095" y="4588531"/>
            <a:ext cx="1535339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Poppins" pitchFamily="2" charset="0"/>
                <a:cs typeface="Poppins" pitchFamily="2" charset="0"/>
              </a:rPr>
              <a:t>25.913 no país</a:t>
            </a:r>
            <a:endParaRPr lang="pt-BR" sz="1400" dirty="0">
              <a:latin typeface="Poppins" pitchFamily="2" charset="0"/>
              <a:cs typeface="Poppins" pitchFamily="2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-10633" y="0"/>
            <a:ext cx="12202633" cy="871871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latin typeface="Poppins SemiBold" pitchFamily="2" charset="0"/>
                <a:cs typeface="Poppins SemiBold" pitchFamily="2" charset="0"/>
              </a:rPr>
              <a:t>	Os óbitos oficiais são confiáveis?</a:t>
            </a:r>
          </a:p>
        </p:txBody>
      </p:sp>
    </p:spTree>
    <p:extLst>
      <p:ext uri="{BB962C8B-B14F-4D97-AF65-F5344CB8AC3E}">
        <p14:creationId xmlns:p14="http://schemas.microsoft.com/office/powerpoint/2010/main" val="194864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2050563"/>
            <a:ext cx="10800000" cy="4309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CaixaDeTexto 37"/>
          <p:cNvSpPr txBox="1"/>
          <p:nvPr/>
        </p:nvSpPr>
        <p:spPr>
          <a:xfrm>
            <a:off x="543194" y="1012456"/>
            <a:ext cx="6910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BASE </a:t>
            </a:r>
            <a:r>
              <a:rPr lang="pt-BR" sz="1400" b="1" dirty="0">
                <a:solidFill>
                  <a:srgbClr val="C00000"/>
                </a:solidFill>
              </a:rPr>
              <a:t>SRAG </a:t>
            </a:r>
            <a:r>
              <a:rPr lang="pt-BR" sz="1400" b="1" dirty="0" smtClean="0">
                <a:solidFill>
                  <a:srgbClr val="C00000"/>
                </a:solidFill>
              </a:rPr>
              <a:t>ATÉ 16/06/2019</a:t>
            </a:r>
            <a:r>
              <a:rPr lang="pt-BR" sz="14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pt-BR" sz="1400" b="1" dirty="0">
                <a:solidFill>
                  <a:srgbClr val="C00000"/>
                </a:solidFill>
              </a:rPr>
              <a:t>Evolução = </a:t>
            </a:r>
            <a:r>
              <a:rPr lang="pt-BR" sz="1400" b="1" dirty="0" smtClean="0">
                <a:solidFill>
                  <a:srgbClr val="C00000"/>
                </a:solidFill>
              </a:rPr>
              <a:t>Óbito</a:t>
            </a:r>
          </a:p>
          <a:p>
            <a:r>
              <a:rPr lang="pt-BR" sz="1400" b="1" dirty="0" smtClean="0">
                <a:solidFill>
                  <a:srgbClr val="C00000"/>
                </a:solidFill>
              </a:rPr>
              <a:t>BASE </a:t>
            </a:r>
            <a:r>
              <a:rPr lang="pt-BR" sz="1400" b="1" dirty="0">
                <a:solidFill>
                  <a:srgbClr val="C00000"/>
                </a:solidFill>
              </a:rPr>
              <a:t>SRAG </a:t>
            </a:r>
            <a:r>
              <a:rPr lang="pt-BR" sz="1400" b="1" dirty="0" smtClean="0">
                <a:solidFill>
                  <a:srgbClr val="C00000"/>
                </a:solidFill>
              </a:rPr>
              <a:t>ATÉ 16/06/2020</a:t>
            </a:r>
            <a:r>
              <a:rPr lang="pt-BR" sz="14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pt-BR" sz="1400" b="1" dirty="0">
                <a:solidFill>
                  <a:srgbClr val="C00000"/>
                </a:solidFill>
              </a:rPr>
              <a:t>Evolução = Óbito 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e </a:t>
            </a:r>
            <a:r>
              <a:rPr lang="pt-BR" sz="1400" b="1" dirty="0">
                <a:solidFill>
                  <a:srgbClr val="C00000"/>
                </a:solidFill>
              </a:rPr>
              <a:t>Classificação final do caso ≠ COVID-19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0" y="6571577"/>
            <a:ext cx="77862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Fonte: </a:t>
            </a:r>
            <a:r>
              <a:rPr lang="pt-BR" sz="1200" dirty="0" smtClean="0">
                <a:hlinkClick r:id="rId3"/>
              </a:rPr>
              <a:t>https</a:t>
            </a:r>
            <a:r>
              <a:rPr lang="pt-BR" sz="1200" dirty="0">
                <a:hlinkClick r:id="rId3"/>
              </a:rPr>
              <a:t>://</a:t>
            </a:r>
            <a:r>
              <a:rPr lang="pt-BR" sz="1200" dirty="0" smtClean="0">
                <a:hlinkClick r:id="rId3"/>
              </a:rPr>
              <a:t>opendatasus.saude.gov.br/dataset/bd-srag-2020</a:t>
            </a:r>
            <a:r>
              <a:rPr lang="pt-BR" sz="1200" dirty="0" smtClean="0"/>
              <a:t> e </a:t>
            </a:r>
            <a:r>
              <a:rPr lang="pt-BR" sz="1200" dirty="0">
                <a:hlinkClick r:id="rId4"/>
              </a:rPr>
              <a:t>https://opendatasus.saude.gov.br/dataset/bd-srag-2019</a:t>
            </a:r>
            <a:endParaRPr lang="pt-BR" sz="1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9808649" y="4119276"/>
            <a:ext cx="1535339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Poppins" pitchFamily="2" charset="0"/>
                <a:cs typeface="Poppins" pitchFamily="2" charset="0"/>
              </a:rPr>
              <a:t>2.659 no país</a:t>
            </a:r>
            <a:endParaRPr lang="pt-BR" sz="1400" dirty="0">
              <a:latin typeface="Poppins" pitchFamily="2" charset="0"/>
              <a:cs typeface="Poppins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798095" y="4588531"/>
            <a:ext cx="1535339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Poppins" pitchFamily="2" charset="0"/>
                <a:cs typeface="Poppins" pitchFamily="2" charset="0"/>
              </a:rPr>
              <a:t>25.913 no país</a:t>
            </a:r>
            <a:endParaRPr lang="pt-BR" sz="1400" dirty="0">
              <a:latin typeface="Poppins" pitchFamily="2" charset="0"/>
              <a:cs typeface="Poppins" pitchFamily="2" charset="0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726607" y="916507"/>
            <a:ext cx="3758760" cy="124676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Poppins" pitchFamily="2" charset="0"/>
                <a:cs typeface="Poppins" pitchFamily="2" charset="0"/>
              </a:rPr>
              <a:t>Sim, mas em uma ordem de grandeza abaixo dos valores de 2020</a:t>
            </a:r>
            <a:endParaRPr lang="pt-BR" dirty="0">
              <a:latin typeface="Poppins" pitchFamily="2" charset="0"/>
              <a:cs typeface="Poppins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-10633" y="0"/>
            <a:ext cx="12202633" cy="871871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latin typeface="Poppins SemiBold" pitchFamily="2" charset="0"/>
                <a:cs typeface="Poppins SemiBold" pitchFamily="2" charset="0"/>
              </a:rPr>
              <a:t>	Os óbitos de SRAG diferentes de COVID-19 ocorriam em 2019?</a:t>
            </a:r>
          </a:p>
        </p:txBody>
      </p:sp>
    </p:spTree>
    <p:extLst>
      <p:ext uri="{BB962C8B-B14F-4D97-AF65-F5344CB8AC3E}">
        <p14:creationId xmlns:p14="http://schemas.microsoft.com/office/powerpoint/2010/main" val="284347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651159"/>
            <a:ext cx="10800000" cy="491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CaixaDeTexto 37"/>
          <p:cNvSpPr txBox="1"/>
          <p:nvPr/>
        </p:nvSpPr>
        <p:spPr>
          <a:xfrm>
            <a:off x="543194" y="1054988"/>
            <a:ext cx="8021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BASE </a:t>
            </a:r>
            <a:r>
              <a:rPr lang="pt-BR" sz="1400" b="1" dirty="0">
                <a:solidFill>
                  <a:srgbClr val="C00000"/>
                </a:solidFill>
              </a:rPr>
              <a:t>SRAG </a:t>
            </a:r>
            <a:r>
              <a:rPr lang="pt-BR" sz="1400" b="1" dirty="0" smtClean="0">
                <a:solidFill>
                  <a:srgbClr val="C00000"/>
                </a:solidFill>
              </a:rPr>
              <a:t>ATÉ 16/06/2020</a:t>
            </a:r>
            <a:r>
              <a:rPr lang="pt-BR" sz="14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pt-BR" sz="1400" b="1" dirty="0">
                <a:solidFill>
                  <a:srgbClr val="C00000"/>
                </a:solidFill>
              </a:rPr>
              <a:t>Evolução = Óbito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e discriminado por  </a:t>
            </a:r>
            <a:r>
              <a:rPr lang="pt-BR" sz="1400" b="1" dirty="0">
                <a:solidFill>
                  <a:srgbClr val="C00000"/>
                </a:solidFill>
              </a:rPr>
              <a:t>Classificação final do </a:t>
            </a:r>
            <a:r>
              <a:rPr lang="pt-BR" sz="1400" b="1" dirty="0" smtClean="0">
                <a:solidFill>
                  <a:srgbClr val="C00000"/>
                </a:solidFill>
              </a:rPr>
              <a:t>caso( </a:t>
            </a:r>
            <a:r>
              <a:rPr lang="pt-BR" sz="1400" b="1" dirty="0">
                <a:solidFill>
                  <a:srgbClr val="C00000"/>
                </a:solidFill>
              </a:rPr>
              <a:t>≠ </a:t>
            </a:r>
            <a:r>
              <a:rPr lang="pt-BR" sz="1400" b="1" dirty="0" smtClean="0">
                <a:solidFill>
                  <a:srgbClr val="C00000"/>
                </a:solidFill>
              </a:rPr>
              <a:t>COVID-19)</a:t>
            </a:r>
            <a:endParaRPr lang="pt-BR" sz="1400" b="1" dirty="0">
              <a:solidFill>
                <a:srgbClr val="C00000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0" y="6571577"/>
            <a:ext cx="4240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Fonte: </a:t>
            </a:r>
            <a:r>
              <a:rPr lang="pt-BR" sz="1200" dirty="0" smtClean="0">
                <a:hlinkClick r:id="rId3"/>
              </a:rPr>
              <a:t>https</a:t>
            </a:r>
            <a:r>
              <a:rPr lang="pt-BR" sz="1200" dirty="0">
                <a:hlinkClick r:id="rId3"/>
              </a:rPr>
              <a:t>://</a:t>
            </a:r>
            <a:r>
              <a:rPr lang="pt-BR" sz="1200" dirty="0" smtClean="0">
                <a:hlinkClick r:id="rId3"/>
              </a:rPr>
              <a:t>opendatasus.saude.gov.br/dataset/bd-srag-2020</a:t>
            </a:r>
            <a:r>
              <a:rPr lang="pt-BR" sz="1200" dirty="0" smtClean="0"/>
              <a:t> </a:t>
            </a:r>
            <a:endParaRPr lang="pt-BR" sz="1200" dirty="0"/>
          </a:p>
        </p:txBody>
      </p:sp>
      <p:sp>
        <p:nvSpPr>
          <p:cNvPr id="8" name="Retângulo 7"/>
          <p:cNvSpPr/>
          <p:nvPr/>
        </p:nvSpPr>
        <p:spPr>
          <a:xfrm>
            <a:off x="-10633" y="0"/>
            <a:ext cx="12202633" cy="871871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latin typeface="Poppins SemiBold" pitchFamily="2" charset="0"/>
                <a:cs typeface="Poppins SemiBold" pitchFamily="2" charset="0"/>
              </a:rPr>
              <a:t>	Se não são COVID-19, como estão classificados os óbitos?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7545846" y="1650184"/>
            <a:ext cx="3758760" cy="124676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Poppins" pitchFamily="2" charset="0"/>
                <a:cs typeface="Poppins" pitchFamily="2" charset="0"/>
              </a:rPr>
              <a:t>A quase totalidade não foi especificada ou não foi preenchida na base SRAG</a:t>
            </a:r>
            <a:endParaRPr lang="pt-BR" dirty="0">
              <a:latin typeface="Poppins" pitchFamily="2" charset="0"/>
              <a:cs typeface="Poppi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8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611741"/>
            <a:ext cx="10800000" cy="491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CaixaDeTexto 37"/>
          <p:cNvSpPr txBox="1"/>
          <p:nvPr/>
        </p:nvSpPr>
        <p:spPr>
          <a:xfrm>
            <a:off x="543193" y="1036455"/>
            <a:ext cx="10674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BASE </a:t>
            </a:r>
            <a:r>
              <a:rPr lang="pt-BR" sz="1400" b="1" dirty="0">
                <a:solidFill>
                  <a:srgbClr val="C00000"/>
                </a:solidFill>
              </a:rPr>
              <a:t>SRAG </a:t>
            </a:r>
            <a:r>
              <a:rPr lang="pt-BR" sz="1400" b="1" dirty="0" smtClean="0">
                <a:solidFill>
                  <a:srgbClr val="C00000"/>
                </a:solidFill>
              </a:rPr>
              <a:t>ATÉ 16/06/2020</a:t>
            </a:r>
            <a:r>
              <a:rPr lang="pt-BR" sz="14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Evolução = Óbito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e </a:t>
            </a:r>
            <a:r>
              <a:rPr lang="pt-BR" sz="1400" b="1" dirty="0" smtClean="0">
                <a:solidFill>
                  <a:srgbClr val="C00000"/>
                </a:solidFill>
              </a:rPr>
              <a:t>Classificação </a:t>
            </a:r>
            <a:r>
              <a:rPr lang="pt-BR" sz="1400" b="1" dirty="0">
                <a:solidFill>
                  <a:srgbClr val="C00000"/>
                </a:solidFill>
              </a:rPr>
              <a:t>final do </a:t>
            </a:r>
            <a:r>
              <a:rPr lang="pt-BR" sz="1400" b="1" dirty="0" smtClean="0">
                <a:solidFill>
                  <a:srgbClr val="C00000"/>
                </a:solidFill>
              </a:rPr>
              <a:t>caso = Não especificado ou Não preenchido</a:t>
            </a:r>
            <a:endParaRPr lang="pt-BR" sz="1400" b="1" dirty="0">
              <a:solidFill>
                <a:srgbClr val="C00000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0" y="6571577"/>
            <a:ext cx="4240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Fonte: </a:t>
            </a:r>
            <a:r>
              <a:rPr lang="pt-BR" sz="1200" dirty="0" smtClean="0">
                <a:hlinkClick r:id="rId3"/>
              </a:rPr>
              <a:t>https</a:t>
            </a:r>
            <a:r>
              <a:rPr lang="pt-BR" sz="1200" dirty="0">
                <a:hlinkClick r:id="rId3"/>
              </a:rPr>
              <a:t>://</a:t>
            </a:r>
            <a:r>
              <a:rPr lang="pt-BR" sz="1200" dirty="0" smtClean="0">
                <a:hlinkClick r:id="rId3"/>
              </a:rPr>
              <a:t>opendatasus.saude.gov.br/dataset/bd-srag-2020</a:t>
            </a:r>
            <a:r>
              <a:rPr lang="pt-BR" sz="1200" dirty="0" smtClean="0"/>
              <a:t> </a:t>
            </a:r>
            <a:endParaRPr lang="pt-BR" sz="1200" dirty="0"/>
          </a:p>
        </p:txBody>
      </p:sp>
      <p:sp>
        <p:nvSpPr>
          <p:cNvPr id="10" name="Retângulo 9"/>
          <p:cNvSpPr/>
          <p:nvPr/>
        </p:nvSpPr>
        <p:spPr>
          <a:xfrm>
            <a:off x="-10633" y="0"/>
            <a:ext cx="12202633" cy="871871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latin typeface="Poppins SemiBold" pitchFamily="2" charset="0"/>
                <a:cs typeface="Poppins SemiBold" pitchFamily="2" charset="0"/>
              </a:rPr>
              <a:t>	Qual foi o resultado dos testes RT-PCR desses casos?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220047" y="1733107"/>
            <a:ext cx="5265321" cy="135033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Poppins" pitchFamily="2" charset="0"/>
                <a:cs typeface="Poppins" pitchFamily="2" charset="0"/>
              </a:rPr>
              <a:t>O modelo irá considerar </a:t>
            </a:r>
            <a:r>
              <a:rPr lang="pt-BR" dirty="0">
                <a:latin typeface="Poppins" pitchFamily="2" charset="0"/>
                <a:cs typeface="Poppins" pitchFamily="2" charset="0"/>
              </a:rPr>
              <a:t>a </a:t>
            </a:r>
            <a:r>
              <a:rPr lang="pt-BR" b="1" dirty="0">
                <a:latin typeface="Poppins" pitchFamily="2" charset="0"/>
                <a:cs typeface="Poppins" pitchFamily="2" charset="0"/>
              </a:rPr>
              <a:t>soma de óbitos </a:t>
            </a:r>
            <a:r>
              <a:rPr lang="pt-BR" dirty="0">
                <a:latin typeface="Poppins" pitchFamily="2" charset="0"/>
                <a:cs typeface="Poppins" pitchFamily="2" charset="0"/>
              </a:rPr>
              <a:t>classificados como </a:t>
            </a:r>
            <a:r>
              <a:rPr lang="pt-BR" b="1" dirty="0">
                <a:latin typeface="Poppins" pitchFamily="2" charset="0"/>
                <a:cs typeface="Poppins" pitchFamily="2" charset="0"/>
              </a:rPr>
              <a:t>COVID-19</a:t>
            </a:r>
            <a:r>
              <a:rPr lang="pt-BR" dirty="0">
                <a:latin typeface="Poppins" pitchFamily="2" charset="0"/>
                <a:cs typeface="Poppins" pitchFamily="2" charset="0"/>
              </a:rPr>
              <a:t>, </a:t>
            </a:r>
            <a:r>
              <a:rPr lang="pt-BR" b="1" dirty="0">
                <a:latin typeface="Poppins" pitchFamily="2" charset="0"/>
                <a:cs typeface="Poppins" pitchFamily="2" charset="0"/>
              </a:rPr>
              <a:t>não especificados </a:t>
            </a:r>
            <a:r>
              <a:rPr lang="pt-BR" dirty="0">
                <a:latin typeface="Poppins" pitchFamily="2" charset="0"/>
                <a:cs typeface="Poppins" pitchFamily="2" charset="0"/>
              </a:rPr>
              <a:t>e </a:t>
            </a:r>
            <a:r>
              <a:rPr lang="pt-BR" b="1" dirty="0">
                <a:latin typeface="Poppins" pitchFamily="2" charset="0"/>
                <a:cs typeface="Poppins" pitchFamily="2" charset="0"/>
              </a:rPr>
              <a:t>não </a:t>
            </a:r>
            <a:r>
              <a:rPr lang="pt-BR" b="1" dirty="0" smtClean="0">
                <a:latin typeface="Poppins" pitchFamily="2" charset="0"/>
                <a:cs typeface="Poppins" pitchFamily="2" charset="0"/>
              </a:rPr>
              <a:t>preenchidos</a:t>
            </a:r>
            <a:endParaRPr lang="pt-BR" dirty="0">
              <a:latin typeface="Poppins" pitchFamily="2" charset="0"/>
              <a:cs typeface="Poppi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7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7332</TotalTime>
  <Words>1034</Words>
  <Application>Microsoft Office PowerPoint</Application>
  <PresentationFormat>Personalizar</PresentationFormat>
  <Paragraphs>186</Paragraphs>
  <Slides>24</Slides>
  <Notes>1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Alves Hodgson</dc:creator>
  <cp:lastModifiedBy>Rodrigo Alves Hodgson</cp:lastModifiedBy>
  <cp:revision>328</cp:revision>
  <dcterms:created xsi:type="dcterms:W3CDTF">2020-03-12T11:16:03Z</dcterms:created>
  <dcterms:modified xsi:type="dcterms:W3CDTF">2020-07-06T21:52:24Z</dcterms:modified>
</cp:coreProperties>
</file>