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76308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805800" y="144000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7200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76308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805800" y="3226680"/>
            <a:ext cx="2897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9000000" cy="5007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31600" y="322668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31600" y="1440000"/>
            <a:ext cx="439164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720000" y="3226680"/>
            <a:ext cx="9000000" cy="163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20000" y="3060000"/>
            <a:ext cx="8640000" cy="1080000"/>
          </a:xfrm>
          <a:prstGeom prst="rect">
            <a:avLst/>
          </a:prstGeom>
        </p:spPr>
        <p:txBody>
          <a:bodyPr lIns="0" rIns="0" tIns="0" bIns="0" anchor="ctr">
            <a:normAutofit fontScale="80000"/>
          </a:bodyPr>
          <a:p>
            <a:r>
              <a:rPr b="1" lang="pt-BR" sz="3600" spc="-1" strike="noStrike">
                <a:solidFill>
                  <a:srgbClr val="333333"/>
                </a:solidFill>
                <a:latin typeface="Noto Sans Regular"/>
              </a:rPr>
              <a:t>Clique para editar o formato do texto do título</a:t>
            </a:r>
            <a:endParaRPr b="1" lang="pt-BR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20000" y="4320000"/>
            <a:ext cx="8640000" cy="720000"/>
          </a:xfrm>
          <a:prstGeom prst="rect">
            <a:avLst/>
          </a:prstGeom>
        </p:spPr>
        <p:txBody>
          <a:bodyPr lIns="0" rIns="0" tIns="0" bIns="0">
            <a:normAutofit fontScale="13000"/>
          </a:bodyPr>
          <a:p>
            <a:pPr marL="432000" indent="-324000">
              <a:spcAft>
                <a:spcPts val="1409"/>
              </a:spcAft>
              <a:buClr>
                <a:srgbClr val="333333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Clique para editar o formato do texto da estrutura de tópicos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1" marL="864000" indent="-324000">
              <a:spcAft>
                <a:spcPts val="11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2.º nível da estrutura de tópicos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2" marL="1296000" indent="-288000">
              <a:spcAft>
                <a:spcPts val="839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3.º nível da estrutura de tópicos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3" marL="1728000" indent="-216000">
              <a:spcAft>
                <a:spcPts val="556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4.º nível da estrutura de tópicos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4" marL="2160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5.º nível da estrutura de tópicos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5" marL="2592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6.º nível da estrutura de tópicos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  <a:p>
            <a:pPr lvl="6" marL="3024000" indent="-216000">
              <a:spcAft>
                <a:spcPts val="27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333333"/>
                </a:solidFill>
                <a:latin typeface="Noto Sans Bold"/>
              </a:rPr>
              <a:t>7.º nível da estrutura de tópicos</a:t>
            </a:r>
            <a:endParaRPr b="0" lang="pt-BR" sz="1800" spc="-1" strike="noStrike">
              <a:solidFill>
                <a:srgbClr val="333333"/>
              </a:solidFill>
              <a:latin typeface="Noto Sans Bold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Noto Sans Regular"/>
              </a:rPr>
              <a:t>&lt;data/hora&gt;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Noto Sans Regular"/>
              </a:rPr>
              <a:t>&lt;rodapé&gt;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FFE7016-3406-4003-AE89-7BA3F1853F74}" type="slidenum">
              <a:rPr b="0" lang="pt-BR" sz="1400" spc="-1" strike="noStrike">
                <a:latin typeface="Noto Sans Regular"/>
              </a:rPr>
              <a:t>&lt;número&gt;</a:t>
            </a:fld>
            <a:r>
              <a:rPr b="0" lang="pt-BR" sz="1400" spc="-1" strike="noStrike">
                <a:latin typeface="Noto Sans Regular"/>
              </a:rPr>
              <a:t> / </a:t>
            </a:r>
            <a:fld id="{4D5B906C-4B88-4B99-9972-F8347D8E61A7}" type="slidecount">
              <a:rPr b="0" lang="pt-BR" sz="1400" spc="-1" strike="noStrike">
                <a:latin typeface="Noto Sans Regular"/>
              </a:rPr>
              <a:t>7</a:t>
            </a:fld>
            <a:endParaRPr b="0" lang="pt-BR" sz="1400" spc="-1" strike="noStrike">
              <a:latin typeface="Noto Sans Regular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3060000"/>
            <a:ext cx="540000" cy="1080000"/>
          </a:xfrm>
          <a:prstGeom prst="rect">
            <a:avLst/>
          </a:prstGeom>
          <a:solidFill>
            <a:srgbClr val="f10d0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9000000" cy="108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Clique para editar o formato do texto do título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0000" y="1440000"/>
            <a:ext cx="9000000" cy="342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Clique para editar o formato do texto da estrutura de tópicos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1" marL="864000" indent="-324000">
              <a:spcAft>
                <a:spcPts val="850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2.º nível da estrutura de tópicos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2" marL="1296000" indent="-288000">
              <a:spcAft>
                <a:spcPts val="632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3.º nível da estrutura de tópicos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3" marL="1728000" indent="-216000">
              <a:spcAft>
                <a:spcPts val="425"/>
              </a:spcAft>
              <a:buClr>
                <a:srgbClr val="ef2929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4.º nível da estrutura de tópicos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4" marL="2160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5.º nível da estrutura de tópicos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5" marL="2592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6.º nível da estrutura de tópicos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lvl="6" marL="3024000" indent="-216000">
              <a:spcAft>
                <a:spcPts val="213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7.º nível da estrutura de tópicos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4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Noto Sans Regular"/>
              </a:rPr>
              <a:t>&lt;data/hora&gt;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pt-BR" sz="1400" spc="-1" strike="noStrike">
                <a:latin typeface="Noto Sans Regular"/>
              </a:rPr>
              <a:t>&lt;rodapé&gt;</a:t>
            </a:r>
            <a:endParaRPr b="0" lang="pt-BR" sz="1400" spc="-1" strike="noStrike">
              <a:latin typeface="Noto Sans Regular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00000" y="5220000"/>
            <a:ext cx="2340000" cy="3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39E4C8E-1CFC-4009-A616-1926A0ED633D}" type="slidenum">
              <a:rPr b="0" lang="pt-BR" sz="1400" spc="-1" strike="noStrike">
                <a:latin typeface="Noto Sans Regular"/>
              </a:rPr>
              <a:t>&lt;número&gt;</a:t>
            </a:fld>
            <a:r>
              <a:rPr b="0" lang="pt-BR" sz="1400" spc="-1" strike="noStrike">
                <a:latin typeface="Noto Sans Regular"/>
              </a:rPr>
              <a:t> / </a:t>
            </a:r>
            <a:fld id="{D0E51732-7D10-4429-9364-9FB648631217}" type="slidecount">
              <a:rPr b="0" lang="pt-BR" sz="1400" spc="-1" strike="noStrike">
                <a:latin typeface="Noto Sans Regular"/>
              </a:rPr>
              <a:t>7</a:t>
            </a:fld>
            <a:endParaRPr b="0" lang="pt-BR" sz="1400" spc="-1" strike="noStrike">
              <a:latin typeface="Noto Sans Regular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0" y="180000"/>
            <a:ext cx="540000" cy="108000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900000" y="360000"/>
            <a:ext cx="864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r>
              <a:rPr b="1" lang="pt-BR" sz="3600" spc="-1" strike="noStrike">
                <a:solidFill>
                  <a:srgbClr val="333333"/>
                </a:solidFill>
                <a:latin typeface="Noto Sans Regular"/>
              </a:rPr>
              <a:t>Linguagem de Programação - Bash</a:t>
            </a:r>
            <a:endParaRPr b="1" lang="pt-BR" sz="36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20000" y="2075760"/>
            <a:ext cx="8640000" cy="124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2400" spc="-1" strike="noStrike">
                <a:latin typeface="Noto Sans Regular"/>
              </a:rPr>
              <a:t>Rodrigo Jahara de Albuquerque Teixeira</a:t>
            </a:r>
            <a:br/>
            <a:r>
              <a:rPr b="0" lang="pt-BR" sz="2400" spc="-1" strike="noStrike">
                <a:latin typeface="Noto Sans Regular"/>
              </a:rPr>
              <a:t>Estrutura de Linguagens</a:t>
            </a:r>
            <a:br/>
            <a:r>
              <a:rPr b="0" lang="pt-BR" sz="2400" spc="-1" strike="noStrike">
                <a:latin typeface="Noto Sans Regular"/>
              </a:rPr>
              <a:t>github.com/rodrigojat</a:t>
            </a:r>
            <a:endParaRPr b="0" lang="pt-BR" sz="24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720000" y="225720"/>
            <a:ext cx="8855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Origem &amp; Influências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20000" y="1620000"/>
            <a:ext cx="8640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Lançado em 1989, desenvolvido por Brian Fox e distribuida pela Free Software Foundation como software livre.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Desenvolvido para substituir o Bourne Shell, tendo o nome sido influenciado pelo mesmo (Bash – Bourne Again Shell ).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Korn Shell (ksh) &amp; C Shell (csh) foram as linguagens que foram base para a criação do Bash.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É praticamente o shell padrão de todas as distribuições Linux. 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Classificação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Bash é um interpretador de comandos que executa comandos lidos através de uma janela de texto, denominada shell, ou de um arquivo. 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Bash é um shell scripting, que além de possuir o modo interativo,onde o usuário digita um comando por vez com imediata execução, ele também pode rodar comandos de um script que contenha funções,loops,condições e todas as outras funções de uma linguagem imperativa.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Logo podemos classificar Bash como uma linguagem dinâmica e imperativa. 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Exemplos de Uso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520000" y="1260000"/>
            <a:ext cx="4860000" cy="39600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Funcionalidade - Pipes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A funcionalidade Pipes, apesar de ser bem simples seu uso, é uma ferramenta extremamente poderosa.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Representada pelo sinal | , pipes permite usar o “output” de um processo como o “input” de outro processo.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Ex de uso : cat nomes_notas | grep “Rodrigo Teixeira” &gt; nota_aluno. Neste caso eu tenho uma arquivo de nomes com notas que eu vou abrir usando o ‘cat’ e usando a ferramenta pipe, passarei a lista e o comando ‘grep’ irá procurar uma linha contendo a string “Rodrigo Teixeira” e se encontrar, usando o operador ‘&gt;’, irá salvar no arquivo nota_aluno. 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Curiosidades - Operandos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Além do sinal | , Bash possui outros operadores e simbolos que permitem o controle de funções.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“</a:t>
            </a: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;” faz com que o comando2 rode após o comando1independente do resultado do primeiro → command1 ; command2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“</a:t>
            </a: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&amp;” permite rodar o comando no ‘background’, permitindo que você continue trabalhando no mesmo shell → command1 &amp; command2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“</a:t>
            </a: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&amp;&amp;” permite que você rode o comando se o outro foi executado perfeitamente.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“</a:t>
            </a: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||” permite rodar o comando se o outro não foi executado corretamente.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720000" y="18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pt-BR" sz="3300" spc="-1" strike="noStrike">
                <a:solidFill>
                  <a:srgbClr val="333333"/>
                </a:solidFill>
                <a:latin typeface="Noto Sans Regular"/>
              </a:rPr>
              <a:t>Continuação Operandos</a:t>
            </a:r>
            <a:endParaRPr b="1" lang="pt-BR" sz="3300" spc="-1" strike="noStrike">
              <a:solidFill>
                <a:srgbClr val="333333"/>
              </a:solidFill>
              <a:latin typeface="Noto Sans Regular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20000" y="144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“</a:t>
            </a: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!” palavra reservada que funciona como o ‘not’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“</a:t>
            </a: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&lt;” passa o ‘input para o comando → command &lt; file.txt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“</a:t>
            </a: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&lt;&gt;” mesma coisa que o de cima , porém o arquivo é aberto no modo read+write ao invés de só read.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“</a:t>
            </a: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&gt;” direciona o ‘output’ para um arquivo → command &gt; out.txt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  <a:p>
            <a:pPr marL="432000" indent="-324000"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“</a:t>
            </a:r>
            <a:r>
              <a:rPr b="0" lang="pt-BR" sz="2100" spc="-1" strike="noStrike">
                <a:solidFill>
                  <a:srgbClr val="333333"/>
                </a:solidFill>
                <a:latin typeface="Noto Sans Regular"/>
              </a:rPr>
              <a:t>&gt;&gt;” faz a mesma coisa que o de cima, porém se o arquivo já existir, o ‘output’ é adicionado no fim desse arquivo.</a:t>
            </a:r>
            <a:endParaRPr b="0" lang="pt-BR" sz="2100" spc="-1" strike="noStrike">
              <a:solidFill>
                <a:srgbClr val="333333"/>
              </a:solidFill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LibreOffice/7.0.1.2$Windows_X86_64 LibreOffice_project/7cbcfc562f6eb6708b5ff7d7397325de9e764452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2020-10-29T16:38:02Z</dcterms:created>
  <dc:creator/>
  <dc:description/>
  <dc:language>pt-BR</dc:language>
  <cp:lastModifiedBy/>
  <dcterms:modified xsi:type="dcterms:W3CDTF">2020-10-29T18:14:01Z</dcterms:modified>
  <cp:revision>2</cp:revision>
  <dc:subject/>
  <dc:title>Impress</dc:title>
</cp:coreProperties>
</file>