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Frank Ruhl Libre"/>
      <p:regular r:id="rId29"/>
      <p:bold r:id="rId30"/>
    </p:embeddedFont>
    <p:embeddedFont>
      <p:font typeface="Montserrat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1EB245-F48C-463A-A523-C4C5580A17D9}">
  <a:tblStyle styleId="{681EB245-F48C-463A-A523-C4C5580A17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rankRuhlLibr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FrankRuhlLibre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0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7061f14d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7061f14d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67bf52ec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67bf52ec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Sarvesh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246e878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e246e878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Rodrigo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5d77ac76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5d77ac76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e246e878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e246e878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Khevna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dce6b718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dce6b718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Jennifer &amp; Joe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dce6b718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dce6b718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Jennifer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dce6b718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dce6b718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Khevna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b5c4d5d13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b5c4d5d13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Khevna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bg>
      <p:bgPr>
        <a:solidFill>
          <a:srgbClr val="220337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63" name="Google Shape;63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1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67" name="Google Shape;6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70" name="Google Shape;7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2"/>
          <p:cNvSpPr txBox="1"/>
          <p:nvPr>
            <p:ph type="title"/>
          </p:nvPr>
        </p:nvSpPr>
        <p:spPr>
          <a:xfrm>
            <a:off x="311700" y="3619355"/>
            <a:ext cx="45117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None/>
              <a:defRPr b="0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3" name="Google Shape;73;p12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5" y="0"/>
            <a:ext cx="91360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hasCustomPrompt="1" type="title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3000"/>
              <a:buNone/>
              <a:defRPr sz="13000">
                <a:solidFill>
                  <a:srgbClr val="57068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3007950" y="3094875"/>
            <a:ext cx="31281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pic>
        <p:nvPicPr>
          <p:cNvPr descr=" "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3"/>
          <p:cNvSpPr txBox="1"/>
          <p:nvPr>
            <p:ph idx="2" type="subTitle"/>
          </p:nvPr>
        </p:nvSpPr>
        <p:spPr>
          <a:xfrm>
            <a:off x="1429500" y="2353776"/>
            <a:ext cx="62850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Text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4969800" y="1412750"/>
            <a:ext cx="3766800" cy="13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4969675" y="2901150"/>
            <a:ext cx="37668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None/>
              <a:defRPr sz="40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5"/>
          <p:cNvSpPr txBox="1"/>
          <p:nvPr/>
        </p:nvSpPr>
        <p:spPr>
          <a:xfrm>
            <a:off x="5958050" y="683000"/>
            <a:ext cx="2778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824575" y="68305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5824575" y="1931875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5" name="Google Shape;95;p15"/>
          <p:cNvSpPr txBox="1"/>
          <p:nvPr>
            <p:ph idx="4" type="body"/>
          </p:nvPr>
        </p:nvSpPr>
        <p:spPr>
          <a:xfrm>
            <a:off x="5824575" y="318070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4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bg>
      <p:bgPr>
        <a:solidFill>
          <a:srgbClr val="220337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904850" y="1264532"/>
            <a:ext cx="67107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974919" y="3029082"/>
            <a:ext cx="37152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descr=" "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802" y="-34225"/>
            <a:ext cx="9269596" cy="51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">
    <p:bg>
      <p:bgPr>
        <a:solidFill>
          <a:srgbClr val="220337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37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_1_1_1">
    <p:bg>
      <p:bgPr>
        <a:solidFill>
          <a:srgbClr val="220337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367" l="308" r="327" t="357"/>
          <a:stretch/>
        </p:blipFill>
        <p:spPr>
          <a:xfrm>
            <a:off x="0" y="250"/>
            <a:ext cx="914399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York University logo"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2462575" y="2959018"/>
            <a:ext cx="42186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/>
        </p:nvSpPr>
        <p:spPr>
          <a:xfrm>
            <a:off x="4583948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p7"/>
          <p:cNvSpPr txBox="1"/>
          <p:nvPr>
            <p:ph idx="3" type="subTitle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4" type="subTitle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11700" y="6068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600"/>
              <a:buNone/>
              <a:defRPr sz="2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 "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400"/>
              <a:buNone/>
              <a:defRPr sz="24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825" y="4452554"/>
            <a:ext cx="776074" cy="436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descr=" "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b="1" sz="3600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hyperlink" Target="https://www.kaggle.com/competitions/amex-default-prediction/data" TargetMode="External"/><Relationship Id="rId8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0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500">
                <a:latin typeface="Montserrat ExtraBold"/>
                <a:ea typeface="Montserrat ExtraBold"/>
                <a:cs typeface="Montserrat ExtraBold"/>
                <a:sym typeface="Montserrat ExtraBold"/>
              </a:rPr>
              <a:t>Predicting Probability of Credit Card Default</a:t>
            </a:r>
            <a:endParaRPr b="0" sz="3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496200" y="45805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05.03.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2023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0"/>
          <p:cNvSpPr txBox="1"/>
          <p:nvPr>
            <p:ph idx="2" type="subTitle"/>
          </p:nvPr>
        </p:nvSpPr>
        <p:spPr>
          <a:xfrm>
            <a:off x="1762600" y="2791625"/>
            <a:ext cx="57516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Jennifer Rodriguez-Trujillo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Joseph Schuman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Khevna Parikh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Kristin Mullaney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Rodrigo Kreis de Paula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Sarvesh Patki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2071825" y="234745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6068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11115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9A6AB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Predict if customers will default on their credit cards</a:t>
            </a:r>
            <a:endParaRPr b="0" sz="1400">
              <a:solidFill>
                <a:srgbClr val="9A6AB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116650" y="303975"/>
            <a:ext cx="2327100" cy="306900"/>
          </a:xfrm>
          <a:prstGeom prst="homePlate">
            <a:avLst>
              <a:gd fmla="val 50000" name="adj"/>
            </a:avLst>
          </a:prstGeom>
          <a:solidFill>
            <a:srgbClr val="8900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Overview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442150" y="1528450"/>
            <a:ext cx="6806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Background: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203200" lvl="0" marL="685800" rtl="0" algn="just"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Credit default prediction is central to managing risk in a consumer lending business and key for a healthy business environment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03200" lvl="0" marL="685800" rtl="0" algn="just"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successful model creates a better customer experience for cardholders by making it easier to be approved for a credit card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Effectively analyze extensive &amp; complex data quickly: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914400" rtl="0" algn="just">
              <a:spcBef>
                <a:spcPts val="4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Optimized code can quickly process the enormous quantity of credit card data to identify future defaults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914400" rtl="0" algn="just">
              <a:spcBef>
                <a:spcPts val="300"/>
              </a:spcBef>
              <a:spcAft>
                <a:spcPts val="30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Credit Default prevention could save businesses and consumers a substantial amount of money, creating a more efficient business environment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75" y="323600"/>
            <a:ext cx="267650" cy="2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425" y="1469449"/>
            <a:ext cx="665499" cy="66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875" y="3135838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4493250" y="303975"/>
            <a:ext cx="2327100" cy="3069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Optimization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2305300" y="303975"/>
            <a:ext cx="2327100" cy="3069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Data &amp; Model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4699" y="340500"/>
            <a:ext cx="222300" cy="2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78375" y="346275"/>
            <a:ext cx="222300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/>
          <p:nvPr/>
        </p:nvSpPr>
        <p:spPr>
          <a:xfrm>
            <a:off x="6677625" y="303975"/>
            <a:ext cx="2327100" cy="3069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Results   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78375" y="346275"/>
            <a:ext cx="222300" cy="2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03863" y="323600"/>
            <a:ext cx="267651" cy="26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6068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Data &amp; Model Overview: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4493250" y="303975"/>
            <a:ext cx="2327100" cy="3069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Optimization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2305300" y="303975"/>
            <a:ext cx="2327100" cy="306900"/>
          </a:xfrm>
          <a:prstGeom prst="chevron">
            <a:avLst>
              <a:gd fmla="val 50000" name="adj"/>
            </a:avLst>
          </a:prstGeom>
          <a:solidFill>
            <a:srgbClr val="8900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Data &amp; Model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116650" y="303975"/>
            <a:ext cx="2327100" cy="306900"/>
          </a:xfrm>
          <a:prstGeom prst="homePlate">
            <a:avLst>
              <a:gd fmla="val 50000" name="adj"/>
            </a:avLst>
          </a:prstGeom>
          <a:solidFill>
            <a:srgbClr val="5706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Overview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75" y="323600"/>
            <a:ext cx="267650" cy="2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699" y="340500"/>
            <a:ext cx="222300" cy="2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8375" y="346275"/>
            <a:ext cx="222300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/>
          <p:nvPr/>
        </p:nvSpPr>
        <p:spPr>
          <a:xfrm>
            <a:off x="6677625" y="303975"/>
            <a:ext cx="2327100" cy="3069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Results   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8375" y="346275"/>
            <a:ext cx="222300" cy="2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3863" y="323600"/>
            <a:ext cx="267651" cy="26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/>
          <p:nvPr/>
        </p:nvSpPr>
        <p:spPr>
          <a:xfrm>
            <a:off x="434050" y="1177925"/>
            <a:ext cx="3977400" cy="3252300"/>
          </a:xfrm>
          <a:prstGeom prst="rect">
            <a:avLst/>
          </a:prstGeom>
          <a:solidFill>
            <a:srgbClr val="EEE6F3"/>
          </a:solidFill>
          <a:ln>
            <a:noFill/>
          </a:ln>
        </p:spPr>
        <p:txBody>
          <a:bodyPr anchorCtr="0" anchor="t" bIns="91425" lIns="182875" spcFirstLastPara="1" rIns="182875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19709" lvl="0" marL="27432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Source: American Express Default Prediction (</a:t>
            </a:r>
            <a:r>
              <a:rPr lang="en" sz="1300" u="sng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19709" lvl="0" marL="274320" rtl="0" algn="just">
              <a:spcBef>
                <a:spcPts val="8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5,531,451 records. Each is a credit card statement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19709" lvl="0" marL="274320" rtl="0" algn="just">
              <a:spcBef>
                <a:spcPts val="8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190 variables, which track the customers' profile by observing an 18-month performance window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19709" lvl="0" marL="274320" rtl="0" algn="just">
              <a:spcBef>
                <a:spcPts val="800"/>
              </a:spcBef>
              <a:spcAft>
                <a:spcPts val="80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Binary target variable is Default Status. Default = Y if the customer does not pay the credit card statement in 120 days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434050" y="1177925"/>
            <a:ext cx="3977400" cy="483300"/>
          </a:xfrm>
          <a:prstGeom prst="rect">
            <a:avLst/>
          </a:prstGeom>
          <a:solidFill>
            <a:srgbClr val="AB82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 SemiBold"/>
                <a:ea typeface="Montserrat SemiBold"/>
                <a:cs typeface="Montserrat SemiBold"/>
                <a:sym typeface="Montserrat SemiBold"/>
              </a:rPr>
              <a:t>Dataset</a:t>
            </a:r>
            <a:endParaRPr sz="2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4694525" y="1177925"/>
            <a:ext cx="3977400" cy="3252300"/>
          </a:xfrm>
          <a:prstGeom prst="rect">
            <a:avLst/>
          </a:prstGeom>
          <a:solidFill>
            <a:srgbClr val="EEE6F3"/>
          </a:solidFill>
          <a:ln>
            <a:noFill/>
          </a:ln>
        </p:spPr>
        <p:txBody>
          <a:bodyPr anchorCtr="0" anchor="t" bIns="91425" lIns="0" spcFirstLastPara="1" rIns="182875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The objective is to implement a model that predicts the probability 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of a default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spcBef>
                <a:spcPts val="8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We first implemented a simple yet computationally intensive Logistic Regression Model (baseline)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We then implemented various techniques to improve performance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4694525" y="1177925"/>
            <a:ext cx="3977400" cy="483300"/>
          </a:xfrm>
          <a:prstGeom prst="rect">
            <a:avLst/>
          </a:prstGeom>
          <a:solidFill>
            <a:srgbClr val="AB82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 SemiBold"/>
                <a:ea typeface="Montserrat SemiBold"/>
                <a:cs typeface="Montserrat SemiBold"/>
                <a:sym typeface="Montserrat SemiBold"/>
              </a:rPr>
              <a:t>Model</a:t>
            </a:r>
            <a:endParaRPr sz="2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125" y="1177925"/>
            <a:ext cx="483300" cy="4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08201" y="1226801"/>
            <a:ext cx="455576" cy="45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851350" y="1611100"/>
            <a:ext cx="222300" cy="45600"/>
          </a:xfrm>
          <a:prstGeom prst="rect">
            <a:avLst/>
          </a:prstGeom>
          <a:solidFill>
            <a:srgbClr val="AB82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6068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Optimization Techniques: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430100" y="112573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9A6AB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 improved the efficiency of our model and code by implementing the following: </a:t>
            </a:r>
            <a:endParaRPr b="0" sz="1600">
              <a:solidFill>
                <a:srgbClr val="9A6AB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875" y="3223775"/>
            <a:ext cx="460100" cy="4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1593988" y="1927025"/>
            <a:ext cx="5016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Line Profiling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Minimizing repetitive for-loops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Vectorization through NumPy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Python Jax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Parallel Processing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675" y="2599300"/>
            <a:ext cx="500499" cy="50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675" y="1974800"/>
            <a:ext cx="500511" cy="500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9199" y="1391436"/>
            <a:ext cx="1987123" cy="8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3625" y="3564975"/>
            <a:ext cx="214268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116650" y="303975"/>
            <a:ext cx="2327100" cy="3069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Overview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4375" y="323600"/>
            <a:ext cx="267650" cy="2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4493250" y="303975"/>
            <a:ext cx="2327100" cy="306900"/>
          </a:xfrm>
          <a:prstGeom prst="chevron">
            <a:avLst>
              <a:gd fmla="val 50000" name="adj"/>
            </a:avLst>
          </a:prstGeom>
          <a:solidFill>
            <a:srgbClr val="8900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Optimization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2305300" y="303975"/>
            <a:ext cx="2327100" cy="3069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Data &amp; Model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74699" y="340500"/>
            <a:ext cx="222300" cy="2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78375" y="346275"/>
            <a:ext cx="222300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677625" y="303975"/>
            <a:ext cx="2327100" cy="3069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Results   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78375" y="346275"/>
            <a:ext cx="222300" cy="2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03863" y="323600"/>
            <a:ext cx="267651" cy="26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1648700" y="3617225"/>
            <a:ext cx="527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descr="GitHub - google/jax: Composable transformations of Python+NumPy programs:  differentiate, vectorize, JIT to GPU/TPU, and more" id="181" name="Google Shape;181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98675" y="2442363"/>
            <a:ext cx="1407974" cy="8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6068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Optimization Techniques: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430100" y="112573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>
                <a:solidFill>
                  <a:srgbClr val="9A6AB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Parquet files and Line Profiler </a:t>
            </a:r>
            <a:endParaRPr b="0" sz="2100">
              <a:solidFill>
                <a:srgbClr val="9A6AB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116650" y="303975"/>
            <a:ext cx="2327100" cy="3069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Overview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75" y="323600"/>
            <a:ext cx="267650" cy="2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/>
          <p:nvPr/>
        </p:nvSpPr>
        <p:spPr>
          <a:xfrm>
            <a:off x="4493250" y="303975"/>
            <a:ext cx="2327100" cy="306900"/>
          </a:xfrm>
          <a:prstGeom prst="chevron">
            <a:avLst>
              <a:gd fmla="val 50000" name="adj"/>
            </a:avLst>
          </a:prstGeom>
          <a:solidFill>
            <a:srgbClr val="8900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Optimization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2305300" y="303975"/>
            <a:ext cx="2327100" cy="3069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Data &amp; Model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699" y="340500"/>
            <a:ext cx="222300" cy="2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8375" y="346275"/>
            <a:ext cx="222300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/>
          <p:nvPr/>
        </p:nvSpPr>
        <p:spPr>
          <a:xfrm>
            <a:off x="6677625" y="303975"/>
            <a:ext cx="2327100" cy="3069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Results   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8375" y="346275"/>
            <a:ext cx="222300" cy="2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3863" y="323600"/>
            <a:ext cx="267651" cy="26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529454" y="1557450"/>
            <a:ext cx="3811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Implemented line profiling to identify the time and resources usage of each line of our code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Our training dataset (in CSV) is quite large, at 16.3 GB in size.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As a result, reading in the file takes several minutes.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To speed up the process, we first compressed the dataset into Parquet files, resulting in a smaller size of 3 GB.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The baseline model took 6,368 seconds to run on the entire training dataset, achieving an accuracy of 0.87.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7">
            <a:alphaModFix/>
          </a:blip>
          <a:srcRect b="0" l="0" r="0" t="11087"/>
          <a:stretch/>
        </p:blipFill>
        <p:spPr>
          <a:xfrm>
            <a:off x="4572000" y="1654487"/>
            <a:ext cx="4313123" cy="269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311700" y="6068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Optimization Techniques: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5"/>
          <p:cNvSpPr txBox="1"/>
          <p:nvPr>
            <p:ph type="title"/>
          </p:nvPr>
        </p:nvSpPr>
        <p:spPr>
          <a:xfrm>
            <a:off x="430100" y="112573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>
                <a:solidFill>
                  <a:srgbClr val="9A6AB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Numpy </a:t>
            </a:r>
            <a:r>
              <a:rPr b="0" lang="en" sz="19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&amp; Vectorization </a:t>
            </a:r>
            <a:endParaRPr b="0" sz="21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rgbClr val="9A6AB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116650" y="303975"/>
            <a:ext cx="2327100" cy="3069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Overview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75" y="323600"/>
            <a:ext cx="267650" cy="2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4493250" y="303975"/>
            <a:ext cx="2327100" cy="306900"/>
          </a:xfrm>
          <a:prstGeom prst="chevron">
            <a:avLst>
              <a:gd fmla="val 50000" name="adj"/>
            </a:avLst>
          </a:prstGeom>
          <a:solidFill>
            <a:srgbClr val="8900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Optimization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2305300" y="303975"/>
            <a:ext cx="2327100" cy="3069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Data &amp; Model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699" y="340500"/>
            <a:ext cx="222300" cy="2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8375" y="346275"/>
            <a:ext cx="222300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/>
          <p:nvPr/>
        </p:nvSpPr>
        <p:spPr>
          <a:xfrm>
            <a:off x="6677625" y="303975"/>
            <a:ext cx="2327100" cy="3069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Results   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8375" y="346275"/>
            <a:ext cx="222300" cy="2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3863" y="323600"/>
            <a:ext cx="267651" cy="267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681858" y="1709850"/>
            <a:ext cx="81732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Through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line profiling, discovered that nested for loops were causing the majority of the processing time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Minimized the use of for-loops by vectorizing techniques where possible.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Utilized the NumPy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library for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performing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efficient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mathematical operations like np.dot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implified our code by taking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advantage of other NumPy functions, like np.where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As a result of these optimizations, we were able to reduce our code’s processing time to 3,000 seconds (half the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original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time!).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311700" y="6068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Optimization Techniques: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6"/>
          <p:cNvSpPr txBox="1"/>
          <p:nvPr>
            <p:ph type="title"/>
          </p:nvPr>
        </p:nvSpPr>
        <p:spPr>
          <a:xfrm>
            <a:off x="430100" y="112573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>
                <a:solidFill>
                  <a:srgbClr val="9A6AB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 Jax</a:t>
            </a:r>
            <a:endParaRPr b="0" sz="2100">
              <a:solidFill>
                <a:srgbClr val="9A6AB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116650" y="303975"/>
            <a:ext cx="2327100" cy="3069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Overview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75" y="323600"/>
            <a:ext cx="267650" cy="2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/>
          <p:nvPr/>
        </p:nvSpPr>
        <p:spPr>
          <a:xfrm>
            <a:off x="4493250" y="303975"/>
            <a:ext cx="2327100" cy="306900"/>
          </a:xfrm>
          <a:prstGeom prst="chevron">
            <a:avLst>
              <a:gd fmla="val 50000" name="adj"/>
            </a:avLst>
          </a:prstGeom>
          <a:solidFill>
            <a:srgbClr val="8900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Optimization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2305300" y="303975"/>
            <a:ext cx="2327100" cy="3069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Data &amp; Model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699" y="340500"/>
            <a:ext cx="222300" cy="2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8375" y="346275"/>
            <a:ext cx="222300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/>
          <p:nvPr/>
        </p:nvSpPr>
        <p:spPr>
          <a:xfrm>
            <a:off x="6677625" y="303975"/>
            <a:ext cx="2327100" cy="3069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Results   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8375" y="346275"/>
            <a:ext cx="222300" cy="2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3863" y="323600"/>
            <a:ext cx="267651" cy="267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6"/>
          <p:cNvSpPr txBox="1"/>
          <p:nvPr/>
        </p:nvSpPr>
        <p:spPr>
          <a:xfrm>
            <a:off x="4493250" y="1659525"/>
            <a:ext cx="41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681808" y="1548350"/>
            <a:ext cx="8173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Jax provides the functionality of automatic differentiation.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For example, we used ‘grad’ function to compute the derivative of the loss function automatically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 used Jax composable functions ‘jit’ and ‘vmap’ to vectorize functions where applicable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Jax took 216 seconds to run our code with 100,000 records, whereas NumPy took 164 records.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60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 conclusion,  Jax is better for certain operations like gradient calculations, while NumPy is better for others.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311700" y="6068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Optimization Techniques: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7"/>
          <p:cNvSpPr txBox="1"/>
          <p:nvPr>
            <p:ph type="title"/>
          </p:nvPr>
        </p:nvSpPr>
        <p:spPr>
          <a:xfrm>
            <a:off x="430100" y="112573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>
                <a:solidFill>
                  <a:srgbClr val="9A6AB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Parallel</a:t>
            </a:r>
            <a:r>
              <a:rPr b="0" lang="en" sz="1900">
                <a:solidFill>
                  <a:srgbClr val="9A6AB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Processing</a:t>
            </a:r>
            <a:endParaRPr b="0" sz="2100">
              <a:solidFill>
                <a:srgbClr val="9A6AB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542025" y="1841300"/>
            <a:ext cx="760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116650" y="303975"/>
            <a:ext cx="2327100" cy="3069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Overview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75" y="323600"/>
            <a:ext cx="267650" cy="2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/>
          <p:nvPr/>
        </p:nvSpPr>
        <p:spPr>
          <a:xfrm>
            <a:off x="4493250" y="303975"/>
            <a:ext cx="2327100" cy="306900"/>
          </a:xfrm>
          <a:prstGeom prst="chevron">
            <a:avLst>
              <a:gd fmla="val 50000" name="adj"/>
            </a:avLst>
          </a:prstGeom>
          <a:solidFill>
            <a:srgbClr val="8900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Optimization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2305300" y="303975"/>
            <a:ext cx="2327100" cy="3069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Data &amp; Model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43" name="Google Shape;2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699" y="340500"/>
            <a:ext cx="222300" cy="2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8375" y="346275"/>
            <a:ext cx="222300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7"/>
          <p:cNvSpPr/>
          <p:nvPr/>
        </p:nvSpPr>
        <p:spPr>
          <a:xfrm>
            <a:off x="6677625" y="303975"/>
            <a:ext cx="2327100" cy="3069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Results   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8375" y="346275"/>
            <a:ext cx="222300" cy="2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3863" y="323600"/>
            <a:ext cx="267651" cy="2676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681850" y="1709850"/>
            <a:ext cx="81732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MPI (Messaging Passing Interface), a parallel programming implementation, enables communication between processes. With MPI, we were able to coordinate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computation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via shared data and messaging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 used distributed computing to allocate calculations across multiple nodes and multiple cores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 did not experience efficiency improvements on the subset of 100,000 records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311700" y="6068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116650" y="303975"/>
            <a:ext cx="2327100" cy="3069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Overview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55" name="Google Shape;2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75" y="323600"/>
            <a:ext cx="267650" cy="2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8"/>
          <p:cNvSpPr/>
          <p:nvPr/>
        </p:nvSpPr>
        <p:spPr>
          <a:xfrm>
            <a:off x="4493250" y="303975"/>
            <a:ext cx="2327100" cy="3069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Optimization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2305300" y="303975"/>
            <a:ext cx="2327100" cy="3069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Data &amp; Model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699" y="340500"/>
            <a:ext cx="222300" cy="2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8375" y="346275"/>
            <a:ext cx="222300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/>
          <p:nvPr/>
        </p:nvSpPr>
        <p:spPr>
          <a:xfrm>
            <a:off x="6677625" y="303975"/>
            <a:ext cx="2327100" cy="306900"/>
          </a:xfrm>
          <a:prstGeom prst="chevron">
            <a:avLst>
              <a:gd fmla="val 50000" name="adj"/>
            </a:avLst>
          </a:prstGeom>
          <a:solidFill>
            <a:srgbClr val="8900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Results   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61" name="Google Shape;2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8375" y="346275"/>
            <a:ext cx="222300" cy="2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3863" y="323600"/>
            <a:ext cx="267651" cy="2676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3" name="Google Shape;263;p28"/>
          <p:cNvGraphicFramePr/>
          <p:nvPr/>
        </p:nvGraphicFramePr>
        <p:xfrm>
          <a:off x="500025" y="1130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{681EB245-F48C-463A-A523-C4C5580A17D9}</a:tableStyleId>
              </a:tblPr>
              <a:tblGrid>
                <a:gridCol w="2784275"/>
                <a:gridCol w="2347350"/>
                <a:gridCol w="2226750"/>
              </a:tblGrid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Full Dataset (5mm records)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Runtime (seconds)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Improvement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Baseline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A6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/>
                        <a:t>,368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NumPy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A6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3,012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3.44</a:t>
                      </a: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64" name="Google Shape;264;p28"/>
          <p:cNvGraphicFramePr/>
          <p:nvPr/>
        </p:nvGraphicFramePr>
        <p:xfrm>
          <a:off x="500025" y="240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{681EB245-F48C-463A-A523-C4C5580A17D9}</a:tableStyleId>
              </a:tblPr>
              <a:tblGrid>
                <a:gridCol w="2784275"/>
                <a:gridCol w="2347350"/>
                <a:gridCol w="2226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Subset (100k records)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Runtime (seconds)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Improvement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Baseline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A6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408.83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NumPy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A6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103.86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3.94x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NumPy +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Jax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A6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183.63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2.22x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NumPy + MPI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A6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456.2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0.89x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330662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