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SemiBold"/>
      <p:regular r:id="rId12"/>
      <p:bold r:id="rId13"/>
      <p:italic r:id="rId14"/>
      <p:boldItalic r:id="rId15"/>
    </p:embeddedFont>
    <p:embeddedFont>
      <p:font typeface="Montserrat"/>
      <p:regular r:id="rId16"/>
      <p:bold r:id="rId17"/>
      <p:italic r:id="rId18"/>
      <p:boldItalic r:id="rId19"/>
    </p:embeddedFont>
    <p:embeddedFont>
      <p:font typeface="Frank Ruhl Libre"/>
      <p:regular r:id="rId20"/>
      <p:bold r:id="rId21"/>
    </p:embeddedFont>
    <p:embeddedFont>
      <p:font typeface="Montserrat ExtraBold"/>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rankRuhlLibre-regular.fntdata"/><Relationship Id="rId11" Type="http://schemas.openxmlformats.org/officeDocument/2006/relationships/slide" Target="slides/slide6.xml"/><Relationship Id="rId22" Type="http://schemas.openxmlformats.org/officeDocument/2006/relationships/font" Target="fonts/MontserratExtraBold-bold.fntdata"/><Relationship Id="rId10" Type="http://schemas.openxmlformats.org/officeDocument/2006/relationships/slide" Target="slides/slide5.xml"/><Relationship Id="rId21" Type="http://schemas.openxmlformats.org/officeDocument/2006/relationships/font" Target="fonts/FrankRuhlLibre-bold.fntdata"/><Relationship Id="rId13" Type="http://schemas.openxmlformats.org/officeDocument/2006/relationships/font" Target="fonts/MontserratSemiBold-bold.fntdata"/><Relationship Id="rId12" Type="http://schemas.openxmlformats.org/officeDocument/2006/relationships/font" Target="fonts/MontserratSemiBold-regular.fntdata"/><Relationship Id="rId23" Type="http://schemas.openxmlformats.org/officeDocument/2006/relationships/font" Target="fonts/Montserrat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SemiBold-boldItalic.fntdata"/><Relationship Id="rId14" Type="http://schemas.openxmlformats.org/officeDocument/2006/relationships/font" Target="fonts/MontserratSemiBold-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67bf52ec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67bf52ec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Jennifer</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5c4d5d13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5c4d5d13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5d77ac76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5d77ac76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Rodrigo (Dataset)</a:t>
            </a:r>
            <a:endParaRPr/>
          </a:p>
          <a:p>
            <a:pPr indent="0" lvl="0" marL="0" rtl="0" algn="l">
              <a:spcBef>
                <a:spcPts val="0"/>
              </a:spcBef>
              <a:spcAft>
                <a:spcPts val="0"/>
              </a:spcAft>
              <a:buNone/>
            </a:pPr>
            <a:r>
              <a:rPr lang="en"/>
              <a:t>Kristin (Optimization)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5d77ac76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5d77ac76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Sarvesh and Khevna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plan to use several optimization techniques, starting with the usage</a:t>
            </a:r>
            <a:r>
              <a:rPr lang="en"/>
              <a:t> of line profiling to examine which parts of the code are inefficient for run time. </a:t>
            </a:r>
            <a:endParaRPr/>
          </a:p>
          <a:p>
            <a:pPr indent="-298450" lvl="0" marL="457200" rtl="0" algn="l">
              <a:spcBef>
                <a:spcPts val="0"/>
              </a:spcBef>
              <a:spcAft>
                <a:spcPts val="0"/>
              </a:spcAft>
              <a:buSzPts val="1100"/>
              <a:buChar char="-"/>
            </a:pPr>
            <a:r>
              <a:rPr lang="en"/>
              <a:t>Since our data is sizeable, we will make use of parallel processing, possibly running the code on GPU or use Cython to increase speed </a:t>
            </a:r>
            <a:endParaRPr/>
          </a:p>
          <a:p>
            <a:pPr indent="-298450" lvl="0" marL="457200" rtl="0" algn="l">
              <a:spcBef>
                <a:spcPts val="0"/>
              </a:spcBef>
              <a:spcAft>
                <a:spcPts val="0"/>
              </a:spcAft>
              <a:buSzPts val="1100"/>
              <a:buChar char="-"/>
            </a:pPr>
            <a:r>
              <a:rPr lang="en"/>
              <a:t>But can also make use of local variables to further improve the space and time complexity of the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Vectorization - It can help improve the execution speed and reduce the training time of your code</a:t>
            </a:r>
            <a:endParaRPr/>
          </a:p>
          <a:p>
            <a:pPr indent="-298450" lvl="0" marL="457200" rtl="0" algn="l">
              <a:spcBef>
                <a:spcPts val="0"/>
              </a:spcBef>
              <a:spcAft>
                <a:spcPts val="0"/>
              </a:spcAft>
              <a:buSzPts val="1100"/>
              <a:buChar char="-"/>
            </a:pPr>
            <a:r>
              <a:rPr lang="en"/>
              <a:t>Caching - Using a cache to avoid recomputing data or accessing a slow database can provide you with a great performance boost</a:t>
            </a:r>
            <a:endParaRPr/>
          </a:p>
          <a:p>
            <a:pPr indent="-298450" lvl="0" marL="457200" rtl="0" algn="l">
              <a:spcBef>
                <a:spcPts val="0"/>
              </a:spcBef>
              <a:spcAft>
                <a:spcPts val="0"/>
              </a:spcAft>
              <a:buSzPts val="1100"/>
              <a:buChar char="-"/>
            </a:pPr>
            <a:r>
              <a:rPr lang="en"/>
              <a:t>Minimizing function calls - extra processing is required in assessing return value. In-line function - Function call overhead doesn’t occur.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7061f14d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7061f14d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220337"/>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1" name="Google Shape;11;p2"/>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None/>
              <a:defRPr sz="72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p:txBody>
      </p:sp>
      <p:sp>
        <p:nvSpPr>
          <p:cNvPr id="12" name="Google Shape;12;p2"/>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indent="-292100" lvl="1" marL="914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p:txBody>
      </p:sp>
      <p:sp>
        <p:nvSpPr>
          <p:cNvPr id="13" name="Google Shape;13;p2"/>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descr=" " id="63" name="Google Shape;63;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5" name="Google Shape;65;p11"/>
          <p:cNvSpPr txBox="1"/>
          <p:nvPr>
            <p:ph idx="1" type="subTitle"/>
          </p:nvPr>
        </p:nvSpPr>
        <p:spPr>
          <a:xfrm>
            <a:off x="294375" y="2803075"/>
            <a:ext cx="3616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6" name="Google Shape;66;p11"/>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67" name="Google Shape;67;p11"/>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8" name="Google Shape;68;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pic>
        <p:nvPicPr>
          <p:cNvPr descr=" " id="70" name="Google Shape;70;p12"/>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1" name="Google Shape;71;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2" name="Google Shape;72;p12"/>
          <p:cNvSpPr txBox="1"/>
          <p:nvPr>
            <p:ph type="title"/>
          </p:nvPr>
        </p:nvSpPr>
        <p:spPr>
          <a:xfrm>
            <a:off x="311700" y="3619355"/>
            <a:ext cx="45117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800"/>
              <a:buFont typeface="Montserrat"/>
              <a:buNone/>
              <a:defRPr b="0" sz="18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pic>
        <p:nvPicPr>
          <p:cNvPr id="73" name="Google Shape;73;p12"/>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pic>
        <p:nvPicPr>
          <p:cNvPr id="75" name="Google Shape;75;p13"/>
          <p:cNvPicPr preferRelativeResize="0"/>
          <p:nvPr/>
        </p:nvPicPr>
        <p:blipFill rotWithShape="1">
          <a:blip r:embed="rId2">
            <a:alphaModFix/>
          </a:blip>
          <a:srcRect b="0" l="0" r="0" t="0"/>
          <a:stretch/>
        </p:blipFill>
        <p:spPr>
          <a:xfrm>
            <a:off x="3965" y="0"/>
            <a:ext cx="9136072" cy="5143501"/>
          </a:xfrm>
          <a:prstGeom prst="rect">
            <a:avLst/>
          </a:prstGeom>
          <a:noFill/>
          <a:ln>
            <a:noFill/>
          </a:ln>
        </p:spPr>
      </p:pic>
      <p:sp>
        <p:nvSpPr>
          <p:cNvPr id="76" name="Google Shape;76;p13"/>
          <p:cNvSpPr txBox="1"/>
          <p:nvPr>
            <p:ph hasCustomPrompt="1" type="title"/>
          </p:nvPr>
        </p:nvSpPr>
        <p:spPr>
          <a:xfrm>
            <a:off x="311700" y="606575"/>
            <a:ext cx="8520600" cy="16710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3000"/>
              <a:buNone/>
              <a:defRPr sz="13000">
                <a:solidFill>
                  <a:srgbClr val="57068C"/>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3"/>
          <p:cNvSpPr txBox="1"/>
          <p:nvPr>
            <p:ph idx="1" type="body"/>
          </p:nvPr>
        </p:nvSpPr>
        <p:spPr>
          <a:xfrm>
            <a:off x="3007950" y="3094875"/>
            <a:ext cx="3128100" cy="1186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pic>
        <p:nvPicPr>
          <p:cNvPr descr=" " id="78" name="Google Shape;78;p13"/>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9" name="Google Shape;79;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80" name="Google Shape;80;p13"/>
          <p:cNvSpPr txBox="1"/>
          <p:nvPr>
            <p:ph idx="2" type="subTitle"/>
          </p:nvPr>
        </p:nvSpPr>
        <p:spPr>
          <a:xfrm>
            <a:off x="1429500" y="2353776"/>
            <a:ext cx="6285000" cy="463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b="1" sz="2800">
                <a:solidFill>
                  <a:schemeClr val="accent1"/>
                </a:solidFill>
                <a:latin typeface="Frank Ruhl Libre"/>
                <a:ea typeface="Frank Ruhl Libre"/>
                <a:cs typeface="Frank Ruhl Libre"/>
                <a:sym typeface="Frank Ruhl Libr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p:cSld name="CUSTOM">
    <p:spTree>
      <p:nvGrpSpPr>
        <p:cNvPr id="81" name="Shape 81"/>
        <p:cNvGrpSpPr/>
        <p:nvPr/>
      </p:nvGrpSpPr>
      <p:grpSpPr>
        <a:xfrm>
          <a:off x="0" y="0"/>
          <a:ext cx="0" cy="0"/>
          <a:chOff x="0" y="0"/>
          <a:chExt cx="0" cy="0"/>
        </a:xfrm>
      </p:grpSpPr>
      <p:pic>
        <p:nvPicPr>
          <p:cNvPr id="82" name="Google Shape;82;p14"/>
          <p:cNvPicPr preferRelativeResize="0"/>
          <p:nvPr/>
        </p:nvPicPr>
        <p:blipFill>
          <a:blip r:embed="rId2">
            <a:alphaModFix/>
          </a:blip>
          <a:stretch>
            <a:fillRect/>
          </a:stretch>
        </p:blipFill>
        <p:spPr>
          <a:xfrm>
            <a:off x="0" y="0"/>
            <a:ext cx="9143997" cy="5143510"/>
          </a:xfrm>
          <a:prstGeom prst="rect">
            <a:avLst/>
          </a:prstGeom>
          <a:noFill/>
          <a:ln>
            <a:noFill/>
          </a:ln>
        </p:spPr>
      </p:pic>
      <p:pic>
        <p:nvPicPr>
          <p:cNvPr descr=" " id="83" name="Google Shape;83;p14"/>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84" name="Google Shape;84;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85" name="Google Shape;85;p14"/>
          <p:cNvSpPr txBox="1"/>
          <p:nvPr>
            <p:ph type="title"/>
          </p:nvPr>
        </p:nvSpPr>
        <p:spPr>
          <a:xfrm>
            <a:off x="4969800" y="1412750"/>
            <a:ext cx="3766800" cy="1374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4"/>
          <p:cNvSpPr txBox="1"/>
          <p:nvPr>
            <p:ph idx="1" type="body"/>
          </p:nvPr>
        </p:nvSpPr>
        <p:spPr>
          <a:xfrm>
            <a:off x="4969675" y="2901150"/>
            <a:ext cx="3766800" cy="1374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800"/>
              </a:spcBef>
              <a:spcAft>
                <a:spcPts val="0"/>
              </a:spcAft>
              <a:buSzPts val="1100"/>
              <a:buChar char="○"/>
              <a:defRPr sz="1100"/>
            </a:lvl2pPr>
            <a:lvl3pPr indent="-298450" lvl="2" marL="1371600" rtl="0">
              <a:lnSpc>
                <a:spcPct val="125000"/>
              </a:lnSpc>
              <a:spcBef>
                <a:spcPts val="800"/>
              </a:spcBef>
              <a:spcAft>
                <a:spcPts val="0"/>
              </a:spcAft>
              <a:buSzPts val="1100"/>
              <a:buChar char="■"/>
              <a:defRPr sz="1100"/>
            </a:lvl3pPr>
            <a:lvl4pPr indent="-298450" lvl="3" marL="1828800" rtl="0">
              <a:lnSpc>
                <a:spcPct val="125000"/>
              </a:lnSpc>
              <a:spcBef>
                <a:spcPts val="800"/>
              </a:spcBef>
              <a:spcAft>
                <a:spcPts val="0"/>
              </a:spcAft>
              <a:buSzPts val="1100"/>
              <a:buChar char="●"/>
              <a:defRPr sz="1100"/>
            </a:lvl4pPr>
            <a:lvl5pPr indent="-298450" lvl="4" marL="2286000" rtl="0">
              <a:lnSpc>
                <a:spcPct val="125000"/>
              </a:lnSpc>
              <a:spcBef>
                <a:spcPts val="800"/>
              </a:spcBef>
              <a:spcAft>
                <a:spcPts val="0"/>
              </a:spcAft>
              <a:buSzPts val="1100"/>
              <a:buChar char="○"/>
              <a:defRPr sz="1100"/>
            </a:lvl5pPr>
            <a:lvl6pPr indent="-298450" lvl="5" marL="2743200" rtl="0">
              <a:lnSpc>
                <a:spcPct val="125000"/>
              </a:lnSpc>
              <a:spcBef>
                <a:spcPts val="800"/>
              </a:spcBef>
              <a:spcAft>
                <a:spcPts val="0"/>
              </a:spcAft>
              <a:buSzPts val="1100"/>
              <a:buChar char="■"/>
              <a:defRPr sz="1100"/>
            </a:lvl6pPr>
            <a:lvl7pPr indent="-298450" lvl="6" marL="3200400" rtl="0">
              <a:lnSpc>
                <a:spcPct val="125000"/>
              </a:lnSpc>
              <a:spcBef>
                <a:spcPts val="800"/>
              </a:spcBef>
              <a:spcAft>
                <a:spcPts val="0"/>
              </a:spcAft>
              <a:buSzPts val="1100"/>
              <a:buChar char="●"/>
              <a:defRPr sz="1100"/>
            </a:lvl7pPr>
            <a:lvl8pPr indent="-298450" lvl="7" marL="3657600" rtl="0">
              <a:lnSpc>
                <a:spcPct val="125000"/>
              </a:lnSpc>
              <a:spcBef>
                <a:spcPts val="800"/>
              </a:spcBef>
              <a:spcAft>
                <a:spcPts val="0"/>
              </a:spcAft>
              <a:buSzPts val="1100"/>
              <a:buChar char="○"/>
              <a:defRPr sz="1100"/>
            </a:lvl8pPr>
            <a:lvl9pPr indent="-298450" lvl="8" marL="4114800" rtl="0">
              <a:lnSpc>
                <a:spcPct val="125000"/>
              </a:lnSpc>
              <a:spcBef>
                <a:spcPts val="800"/>
              </a:spcBef>
              <a:spcAft>
                <a:spcPts val="800"/>
              </a:spcAft>
              <a:buSzPts val="1100"/>
              <a:buChar char="■"/>
              <a:defRPr sz="1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1">
    <p:spTree>
      <p:nvGrpSpPr>
        <p:cNvPr id="87" name="Shape 87"/>
        <p:cNvGrpSpPr/>
        <p:nvPr/>
      </p:nvGrpSpPr>
      <p:grpSpPr>
        <a:xfrm>
          <a:off x="0" y="0"/>
          <a:ext cx="0" cy="0"/>
          <a:chOff x="0" y="0"/>
          <a:chExt cx="0" cy="0"/>
        </a:xfrm>
      </p:grpSpPr>
      <p:pic>
        <p:nvPicPr>
          <p:cNvPr descr=" " id="88" name="Google Shape;88;p15"/>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9" name="Google Shape;89;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90" name="Google Shape;90;p15"/>
          <p:cNvSpPr txBox="1"/>
          <p:nvPr>
            <p:ph type="title"/>
          </p:nvPr>
        </p:nvSpPr>
        <p:spPr>
          <a:xfrm>
            <a:off x="311700" y="587975"/>
            <a:ext cx="3610800" cy="891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5"/>
          <p:cNvSpPr txBox="1"/>
          <p:nvPr>
            <p:ph idx="1" type="body"/>
          </p:nvPr>
        </p:nvSpPr>
        <p:spPr>
          <a:xfrm>
            <a:off x="311700" y="1836175"/>
            <a:ext cx="3610800" cy="24396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800"/>
              </a:spcBef>
              <a:spcAft>
                <a:spcPts val="0"/>
              </a:spcAft>
              <a:buSzPts val="1400"/>
              <a:buChar char="○"/>
              <a:defRPr/>
            </a:lvl2pPr>
            <a:lvl3pPr indent="-317500" lvl="2" marL="1371600" rtl="0">
              <a:lnSpc>
                <a:spcPct val="125000"/>
              </a:lnSpc>
              <a:spcBef>
                <a:spcPts val="800"/>
              </a:spcBef>
              <a:spcAft>
                <a:spcPts val="0"/>
              </a:spcAft>
              <a:buSzPts val="1400"/>
              <a:buChar char="■"/>
              <a:defRPr/>
            </a:lvl3pPr>
            <a:lvl4pPr indent="-317500" lvl="3" marL="1828800" rtl="0">
              <a:lnSpc>
                <a:spcPct val="125000"/>
              </a:lnSpc>
              <a:spcBef>
                <a:spcPts val="800"/>
              </a:spcBef>
              <a:spcAft>
                <a:spcPts val="0"/>
              </a:spcAft>
              <a:buSzPts val="1400"/>
              <a:buChar char="●"/>
              <a:defRPr/>
            </a:lvl4pPr>
            <a:lvl5pPr indent="-317500" lvl="4" marL="2286000" rtl="0">
              <a:lnSpc>
                <a:spcPct val="125000"/>
              </a:lnSpc>
              <a:spcBef>
                <a:spcPts val="800"/>
              </a:spcBef>
              <a:spcAft>
                <a:spcPts val="0"/>
              </a:spcAft>
              <a:buSzPts val="1400"/>
              <a:buChar char="○"/>
              <a:defRPr/>
            </a:lvl5pPr>
            <a:lvl6pPr indent="-317500" lvl="5" marL="2743200" rtl="0">
              <a:lnSpc>
                <a:spcPct val="125000"/>
              </a:lnSpc>
              <a:spcBef>
                <a:spcPts val="800"/>
              </a:spcBef>
              <a:spcAft>
                <a:spcPts val="0"/>
              </a:spcAft>
              <a:buSzPts val="1400"/>
              <a:buChar char="■"/>
              <a:defRPr/>
            </a:lvl6pPr>
            <a:lvl7pPr indent="-317500" lvl="6" marL="3200400" rtl="0">
              <a:lnSpc>
                <a:spcPct val="125000"/>
              </a:lnSpc>
              <a:spcBef>
                <a:spcPts val="800"/>
              </a:spcBef>
              <a:spcAft>
                <a:spcPts val="0"/>
              </a:spcAft>
              <a:buSzPts val="1400"/>
              <a:buChar char="●"/>
              <a:defRPr/>
            </a:lvl7pPr>
            <a:lvl8pPr indent="-317500" lvl="7" marL="3657600" rtl="0">
              <a:lnSpc>
                <a:spcPct val="125000"/>
              </a:lnSpc>
              <a:spcBef>
                <a:spcPts val="800"/>
              </a:spcBef>
              <a:spcAft>
                <a:spcPts val="0"/>
              </a:spcAft>
              <a:buSzPts val="1400"/>
              <a:buChar char="○"/>
              <a:defRPr/>
            </a:lvl8pPr>
            <a:lvl9pPr indent="-317500" lvl="8" marL="4114800" rtl="0">
              <a:lnSpc>
                <a:spcPct val="125000"/>
              </a:lnSpc>
              <a:spcBef>
                <a:spcPts val="800"/>
              </a:spcBef>
              <a:spcAft>
                <a:spcPts val="800"/>
              </a:spcAft>
              <a:buSzPts val="1400"/>
              <a:buChar char="■"/>
              <a:defRPr/>
            </a:lvl9pPr>
          </a:lstStyle>
          <a:p/>
        </p:txBody>
      </p:sp>
      <p:sp>
        <p:nvSpPr>
          <p:cNvPr id="92" name="Google Shape;92;p15"/>
          <p:cNvSpPr txBox="1"/>
          <p:nvPr/>
        </p:nvSpPr>
        <p:spPr>
          <a:xfrm>
            <a:off x="5958050" y="683000"/>
            <a:ext cx="27786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93" name="Google Shape;93;p15"/>
          <p:cNvSpPr txBox="1"/>
          <p:nvPr>
            <p:ph idx="2" type="body"/>
          </p:nvPr>
        </p:nvSpPr>
        <p:spPr>
          <a:xfrm>
            <a:off x="5824575" y="683050"/>
            <a:ext cx="2911800" cy="1096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600"/>
              </a:spcBef>
              <a:spcAft>
                <a:spcPts val="0"/>
              </a:spcAft>
              <a:buSzPts val="1000"/>
              <a:buChar char="○"/>
              <a:defRPr sz="1000"/>
            </a:lvl2pPr>
            <a:lvl3pPr indent="-292100" lvl="2" marL="1371600">
              <a:spcBef>
                <a:spcPts val="600"/>
              </a:spcBef>
              <a:spcAft>
                <a:spcPts val="0"/>
              </a:spcAft>
              <a:buSzPts val="1000"/>
              <a:buChar char="■"/>
              <a:defRPr sz="1000"/>
            </a:lvl3pPr>
            <a:lvl4pPr indent="-292100" lvl="3" marL="1828800">
              <a:spcBef>
                <a:spcPts val="600"/>
              </a:spcBef>
              <a:spcAft>
                <a:spcPts val="0"/>
              </a:spcAft>
              <a:buSzPts val="1000"/>
              <a:buChar char="●"/>
              <a:defRPr sz="1000"/>
            </a:lvl4pPr>
            <a:lvl5pPr indent="-292100" lvl="4" marL="2286000">
              <a:spcBef>
                <a:spcPts val="600"/>
              </a:spcBef>
              <a:spcAft>
                <a:spcPts val="0"/>
              </a:spcAft>
              <a:buSzPts val="1000"/>
              <a:buChar char="○"/>
              <a:defRPr sz="1000"/>
            </a:lvl5pPr>
            <a:lvl6pPr indent="-292100" lvl="5" marL="2743200">
              <a:spcBef>
                <a:spcPts val="600"/>
              </a:spcBef>
              <a:spcAft>
                <a:spcPts val="0"/>
              </a:spcAft>
              <a:buSzPts val="1000"/>
              <a:buChar char="■"/>
              <a:defRPr sz="1000"/>
            </a:lvl6pPr>
            <a:lvl7pPr indent="-292100" lvl="6" marL="3200400">
              <a:spcBef>
                <a:spcPts val="600"/>
              </a:spcBef>
              <a:spcAft>
                <a:spcPts val="0"/>
              </a:spcAft>
              <a:buSzPts val="1000"/>
              <a:buChar char="●"/>
              <a:defRPr sz="1000"/>
            </a:lvl7pPr>
            <a:lvl8pPr indent="-292100" lvl="7" marL="3657600">
              <a:spcBef>
                <a:spcPts val="600"/>
              </a:spcBef>
              <a:spcAft>
                <a:spcPts val="0"/>
              </a:spcAft>
              <a:buSzPts val="1000"/>
              <a:buChar char="○"/>
              <a:defRPr sz="1000"/>
            </a:lvl8pPr>
            <a:lvl9pPr indent="-292100" lvl="8" marL="4114800">
              <a:spcBef>
                <a:spcPts val="600"/>
              </a:spcBef>
              <a:spcAft>
                <a:spcPts val="600"/>
              </a:spcAft>
              <a:buSzPts val="1000"/>
              <a:buChar char="■"/>
              <a:defRPr sz="1000"/>
            </a:lvl9pPr>
          </a:lstStyle>
          <a:p/>
        </p:txBody>
      </p:sp>
      <p:sp>
        <p:nvSpPr>
          <p:cNvPr id="94" name="Google Shape;94;p15"/>
          <p:cNvSpPr txBox="1"/>
          <p:nvPr>
            <p:ph idx="3" type="body"/>
          </p:nvPr>
        </p:nvSpPr>
        <p:spPr>
          <a:xfrm>
            <a:off x="5824575" y="1931875"/>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sp>
        <p:nvSpPr>
          <p:cNvPr id="95" name="Google Shape;95;p15"/>
          <p:cNvSpPr txBox="1"/>
          <p:nvPr>
            <p:ph idx="4" type="body"/>
          </p:nvPr>
        </p:nvSpPr>
        <p:spPr>
          <a:xfrm>
            <a:off x="5824575" y="3180700"/>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pic>
        <p:nvPicPr>
          <p:cNvPr id="96" name="Google Shape;96;p15"/>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432">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bg>
      <p:bgPr>
        <a:solidFill>
          <a:srgbClr val="220337"/>
        </a:solidFill>
      </p:bgPr>
    </p:bg>
    <p:spTree>
      <p:nvGrpSpPr>
        <p:cNvPr id="97"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0" y="0"/>
            <a:ext cx="9144003" cy="5143501"/>
          </a:xfrm>
          <a:prstGeom prst="rect">
            <a:avLst/>
          </a:prstGeom>
          <a:noFill/>
          <a:ln>
            <a:noFill/>
          </a:ln>
        </p:spPr>
      </p:pic>
      <p:pic>
        <p:nvPicPr>
          <p:cNvPr descr=" " id="99" name="Google Shape;99;p1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101" name="Google Shape;101;p16"/>
          <p:cNvSpPr txBox="1"/>
          <p:nvPr>
            <p:ph type="title"/>
          </p:nvPr>
        </p:nvSpPr>
        <p:spPr>
          <a:xfrm>
            <a:off x="904850" y="1264532"/>
            <a:ext cx="6710700" cy="1595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02" name="Google Shape;102;p16"/>
          <p:cNvSpPr txBox="1"/>
          <p:nvPr>
            <p:ph idx="1" type="subTitle"/>
          </p:nvPr>
        </p:nvSpPr>
        <p:spPr>
          <a:xfrm>
            <a:off x="974919" y="3029082"/>
            <a:ext cx="3715200" cy="500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descr=" " id="103" name="Google Shape;103;p16"/>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3">
    <p:bg>
      <p:bgPr>
        <a:solidFill>
          <a:schemeClr val="lt2"/>
        </a:solidFill>
      </p:bgPr>
    </p:bg>
    <p:spTree>
      <p:nvGrpSpPr>
        <p:cNvPr id="104" name="Shape 104"/>
        <p:cNvGrpSpPr/>
        <p:nvPr/>
      </p:nvGrpSpPr>
      <p:grpSpPr>
        <a:xfrm>
          <a:off x="0" y="0"/>
          <a:ext cx="0" cy="0"/>
          <a:chOff x="0" y="0"/>
          <a:chExt cx="0" cy="0"/>
        </a:xfrm>
      </p:grpSpPr>
      <p:pic>
        <p:nvPicPr>
          <p:cNvPr id="105" name="Google Shape;105;p17"/>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descr=" " id="106" name="Google Shape;106;p17"/>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7" name="Google Shape;107;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108" name="Google Shape;108;p17"/>
          <p:cNvSpPr txBox="1"/>
          <p:nvPr>
            <p:ph type="title"/>
          </p:nvPr>
        </p:nvSpPr>
        <p:spPr>
          <a:xfrm>
            <a:off x="592275" y="522825"/>
            <a:ext cx="8144400" cy="37530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09" name="Shape 109"/>
        <p:cNvGrpSpPr/>
        <p:nvPr/>
      </p:nvGrpSpPr>
      <p:grpSpPr>
        <a:xfrm>
          <a:off x="0" y="0"/>
          <a:ext cx="0" cy="0"/>
          <a:chOff x="0" y="0"/>
          <a:chExt cx="0" cy="0"/>
        </a:xfrm>
      </p:grpSpPr>
      <p:pic>
        <p:nvPicPr>
          <p:cNvPr descr=" " id="110" name="Google Shape;110;p1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11" name="Google Shape;111;p1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12" name="Shape 1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
    <p:bg>
      <p:bgPr>
        <a:solidFill>
          <a:srgbClr val="220337"/>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6" name="Google Shape;16;p3"/>
          <p:cNvPicPr preferRelativeResize="0"/>
          <p:nvPr/>
        </p:nvPicPr>
        <p:blipFill rotWithShape="1">
          <a:blip r:embed="rId3">
            <a:alphaModFix/>
          </a:blip>
          <a:srcRect b="0" l="0" r="0" t="0"/>
          <a:stretch/>
        </p:blipFill>
        <p:spPr>
          <a:xfrm>
            <a:off x="4093763" y="427947"/>
            <a:ext cx="1049175" cy="356100"/>
          </a:xfrm>
          <a:prstGeom prst="rect">
            <a:avLst/>
          </a:prstGeom>
          <a:noFill/>
          <a:ln>
            <a:noFill/>
          </a:ln>
        </p:spPr>
      </p:pic>
      <p:sp>
        <p:nvSpPr>
          <p:cNvPr id="17" name="Google Shape;17;p3"/>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None/>
              <a:defRPr sz="7200">
                <a:solidFill>
                  <a:schemeClr val="accent2"/>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8" name="Google Shape;18;p3"/>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indent="-292100" lvl="1" marL="914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p:txBody>
      </p:sp>
      <p:sp>
        <p:nvSpPr>
          <p:cNvPr id="19" name="Google Shape;19;p3"/>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_1_1_1">
    <p:bg>
      <p:bgPr>
        <a:solidFill>
          <a:srgbClr val="220337"/>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367" l="308" r="327" t="357"/>
          <a:stretch/>
        </p:blipFill>
        <p:spPr>
          <a:xfrm>
            <a:off x="0" y="250"/>
            <a:ext cx="9143997" cy="5143501"/>
          </a:xfrm>
          <a:prstGeom prst="rect">
            <a:avLst/>
          </a:prstGeom>
          <a:noFill/>
          <a:ln>
            <a:noFill/>
          </a:ln>
        </p:spPr>
      </p:pic>
      <p:pic>
        <p:nvPicPr>
          <p:cNvPr descr="New York University logo" id="22" name="Google Shape;22;p4"/>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23" name="Google Shape;23;p4"/>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24" name="Google Shape;24;p4"/>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indent="-292100" lvl="1" marL="914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p:txBody>
      </p:sp>
      <p:sp>
        <p:nvSpPr>
          <p:cNvPr id="25" name="Google Shape;25;p4"/>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28" name="Google Shape;28;p5"/>
          <p:cNvSpPr txBox="1"/>
          <p:nvPr>
            <p:ph type="title"/>
          </p:nvPr>
        </p:nvSpPr>
        <p:spPr>
          <a:xfrm>
            <a:off x="1506000" y="1385509"/>
            <a:ext cx="6131700" cy="1638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29" name="Google Shape;29;p5"/>
          <p:cNvSpPr txBox="1"/>
          <p:nvPr>
            <p:ph idx="1" type="subTitle"/>
          </p:nvPr>
        </p:nvSpPr>
        <p:spPr>
          <a:xfrm>
            <a:off x="2462575" y="2959018"/>
            <a:ext cx="4218600" cy="734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6"/>
          <p:cNvSpPr txBox="1"/>
          <p:nvPr/>
        </p:nvSpPr>
        <p:spPr>
          <a:xfrm>
            <a:off x="4583948"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descr=" " id="32" name="Google Shape;32;p6"/>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3" name="Google Shape;33;p6"/>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6"/>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lvl1pPr indent="-342900" lvl="0" marL="457200">
              <a:lnSpc>
                <a:spcPct val="125000"/>
              </a:lnSpc>
              <a:spcBef>
                <a:spcPts val="0"/>
              </a:spcBef>
              <a:spcAft>
                <a:spcPts val="0"/>
              </a:spcAft>
              <a:buSzPts val="18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pic>
        <p:nvPicPr>
          <p:cNvPr id="35" name="Google Shape;35;p6"/>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7"/>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7"/>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sp>
        <p:nvSpPr>
          <p:cNvPr id="39" name="Google Shape;39;p7"/>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pic>
        <p:nvPicPr>
          <p:cNvPr descr=" " id="40" name="Google Shape;40;p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1" name="Google Shape;41;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42" name="Google Shape;42;p7"/>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lvl1pPr lvl="0">
              <a:spcBef>
                <a:spcPts val="0"/>
              </a:spcBef>
              <a:spcAft>
                <a:spcPts val="0"/>
              </a:spcAft>
              <a:buNone/>
              <a:defRPr b="1" sz="1400">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43" name="Google Shape;43;p7"/>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400">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44" name="Google Shape;44;p7"/>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11700" y="606880"/>
            <a:ext cx="84249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2600"/>
              <a:buNone/>
              <a:defRPr sz="26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descr=" " id="47" name="Google Shape;47;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9"/>
          <p:cNvSpPr txBox="1"/>
          <p:nvPr>
            <p:ph type="title"/>
          </p:nvPr>
        </p:nvSpPr>
        <p:spPr>
          <a:xfrm>
            <a:off x="311700" y="708000"/>
            <a:ext cx="31323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2" name="Google Shape;52;p9"/>
          <p:cNvSpPr txBox="1"/>
          <p:nvPr>
            <p:ph idx="1" type="body"/>
          </p:nvPr>
        </p:nvSpPr>
        <p:spPr>
          <a:xfrm>
            <a:off x="311700" y="1542000"/>
            <a:ext cx="3054600" cy="288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pic>
        <p:nvPicPr>
          <p:cNvPr descr=" " id="53" name="Google Shape;53;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4" name="Google Shape;54;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55" name="Google Shape;55;p9"/>
          <p:cNvPicPr preferRelativeResize="0"/>
          <p:nvPr/>
        </p:nvPicPr>
        <p:blipFill rotWithShape="1">
          <a:blip r:embed="rId3">
            <a:alphaModFix/>
          </a:blip>
          <a:srcRect b="0" l="0" r="0" t="29770"/>
          <a:stretch/>
        </p:blipFill>
        <p:spPr>
          <a:xfrm>
            <a:off x="0" y="1"/>
            <a:ext cx="9144003" cy="263400"/>
          </a:xfrm>
          <a:prstGeom prst="rect">
            <a:avLst/>
          </a:prstGeom>
          <a:noFill/>
          <a:ln>
            <a:noFill/>
          </a:ln>
        </p:spPr>
      </p:pic>
      <p:pic>
        <p:nvPicPr>
          <p:cNvPr id="56" name="Google Shape;56;p9"/>
          <p:cNvPicPr preferRelativeResize="0"/>
          <p:nvPr/>
        </p:nvPicPr>
        <p:blipFill>
          <a:blip r:embed="rId4">
            <a:alphaModFix/>
          </a:blip>
          <a:stretch>
            <a:fillRect/>
          </a:stretch>
        </p:blipFill>
        <p:spPr>
          <a:xfrm>
            <a:off x="1334825" y="4452554"/>
            <a:ext cx="776074" cy="436545"/>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10"/>
          <p:cNvSpPr txBox="1"/>
          <p:nvPr>
            <p:ph type="title"/>
          </p:nvPr>
        </p:nvSpPr>
        <p:spPr>
          <a:xfrm>
            <a:off x="1772975" y="528144"/>
            <a:ext cx="5597700" cy="2475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pic>
        <p:nvPicPr>
          <p:cNvPr descr=" " id="59" name="Google Shape;59;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0" name="Google Shape;60;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61" name="Google Shape;61;p10"/>
          <p:cNvSpPr txBox="1"/>
          <p:nvPr>
            <p:ph idx="1" type="body"/>
          </p:nvPr>
        </p:nvSpPr>
        <p:spPr>
          <a:xfrm>
            <a:off x="2120250" y="2660325"/>
            <a:ext cx="4903500" cy="1615500"/>
          </a:xfrm>
          <a:prstGeom prst="rect">
            <a:avLst/>
          </a:prstGeom>
        </p:spPr>
        <p:txBody>
          <a:bodyPr anchorCtr="0" anchor="t" bIns="91425" lIns="91425" spcFirstLastPara="1" rIns="91425" wrap="square" tIns="91425">
            <a:noAutofit/>
          </a:bodyPr>
          <a:lstStyle>
            <a:lvl1pPr indent="-330200" lvl="0" marL="457200" algn="ctr">
              <a:lnSpc>
                <a:spcPct val="125000"/>
              </a:lnSpc>
              <a:spcBef>
                <a:spcPts val="0"/>
              </a:spcBef>
              <a:spcAft>
                <a:spcPts val="0"/>
              </a:spcAft>
              <a:buSzPts val="1600"/>
              <a:buChar char="●"/>
              <a:defRPr sz="1600"/>
            </a:lvl1pPr>
            <a:lvl2pPr indent="-330200" lvl="1" marL="914400" algn="ctr">
              <a:lnSpc>
                <a:spcPct val="125000"/>
              </a:lnSpc>
              <a:spcBef>
                <a:spcPts val="0"/>
              </a:spcBef>
              <a:spcAft>
                <a:spcPts val="0"/>
              </a:spcAft>
              <a:buSzPts val="1600"/>
              <a:buChar char="○"/>
              <a:defRPr sz="1600"/>
            </a:lvl2pPr>
            <a:lvl3pPr indent="-330200" lvl="2" marL="1371600" algn="ctr">
              <a:lnSpc>
                <a:spcPct val="125000"/>
              </a:lnSpc>
              <a:spcBef>
                <a:spcPts val="0"/>
              </a:spcBef>
              <a:spcAft>
                <a:spcPts val="0"/>
              </a:spcAft>
              <a:buSzPts val="1600"/>
              <a:buChar char="■"/>
              <a:defRPr sz="1600"/>
            </a:lvl3pPr>
            <a:lvl4pPr indent="-330200" lvl="3" marL="1828800" algn="ctr">
              <a:lnSpc>
                <a:spcPct val="125000"/>
              </a:lnSpc>
              <a:spcBef>
                <a:spcPts val="0"/>
              </a:spcBef>
              <a:spcAft>
                <a:spcPts val="0"/>
              </a:spcAft>
              <a:buSzPts val="1600"/>
              <a:buChar char="●"/>
              <a:defRPr sz="1600"/>
            </a:lvl4pPr>
            <a:lvl5pPr indent="-330200" lvl="4" marL="2286000" algn="ctr">
              <a:lnSpc>
                <a:spcPct val="125000"/>
              </a:lnSpc>
              <a:spcBef>
                <a:spcPts val="0"/>
              </a:spcBef>
              <a:spcAft>
                <a:spcPts val="0"/>
              </a:spcAft>
              <a:buSzPts val="1600"/>
              <a:buChar char="○"/>
              <a:defRPr sz="1600"/>
            </a:lvl5pPr>
            <a:lvl6pPr indent="-330200" lvl="5" marL="2743200" algn="ctr">
              <a:lnSpc>
                <a:spcPct val="125000"/>
              </a:lnSpc>
              <a:spcBef>
                <a:spcPts val="0"/>
              </a:spcBef>
              <a:spcAft>
                <a:spcPts val="0"/>
              </a:spcAft>
              <a:buSzPts val="1600"/>
              <a:buChar char="■"/>
              <a:defRPr sz="1600"/>
            </a:lvl6pPr>
            <a:lvl7pPr indent="-330200" lvl="6" marL="3200400" algn="ctr">
              <a:lnSpc>
                <a:spcPct val="125000"/>
              </a:lnSpc>
              <a:spcBef>
                <a:spcPts val="0"/>
              </a:spcBef>
              <a:spcAft>
                <a:spcPts val="0"/>
              </a:spcAft>
              <a:buSzPts val="1600"/>
              <a:buChar char="●"/>
              <a:defRPr sz="1600"/>
            </a:lvl7pPr>
            <a:lvl8pPr indent="-330200" lvl="7" marL="3657600" algn="ctr">
              <a:lnSpc>
                <a:spcPct val="125000"/>
              </a:lnSpc>
              <a:spcBef>
                <a:spcPts val="0"/>
              </a:spcBef>
              <a:spcAft>
                <a:spcPts val="0"/>
              </a:spcAft>
              <a:buSzPts val="1600"/>
              <a:buChar char="○"/>
              <a:defRPr sz="1600"/>
            </a:lvl8pPr>
            <a:lvl9pPr indent="-330200" lvl="8" marL="4114800" algn="ctr">
              <a:lnSpc>
                <a:spcPct val="125000"/>
              </a:lnSpc>
              <a:spcBef>
                <a:spcPts val="0"/>
              </a:spcBef>
              <a:spcAft>
                <a:spcPts val="0"/>
              </a:spcAft>
              <a:buSzPts val="1600"/>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688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3600"/>
              <a:buFont typeface="Frank Ruhl Libre"/>
              <a:buNone/>
              <a:defRPr b="1" sz="3600">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www.kaggle.com/competitions/amex-default-prediction/data" TargetMode="External"/><Relationship Id="rId4" Type="http://schemas.openxmlformats.org/officeDocument/2006/relationships/image" Target="../media/image15.png"/><Relationship Id="rId9"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9.png"/><Relationship Id="rId7" Type="http://schemas.openxmlformats.org/officeDocument/2006/relationships/image" Target="../media/image16.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28.png"/><Relationship Id="rId12"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500">
                <a:latin typeface="Montserrat ExtraBold"/>
                <a:ea typeface="Montserrat ExtraBold"/>
                <a:cs typeface="Montserrat ExtraBold"/>
                <a:sym typeface="Montserrat ExtraBold"/>
              </a:rPr>
              <a:t>Predicting Probability of Credit Card Default</a:t>
            </a:r>
            <a:endParaRPr b="0" sz="3500">
              <a:latin typeface="Montserrat ExtraBold"/>
              <a:ea typeface="Montserrat ExtraBold"/>
              <a:cs typeface="Montserrat ExtraBold"/>
              <a:sym typeface="Montserrat ExtraBold"/>
            </a:endParaRPr>
          </a:p>
        </p:txBody>
      </p:sp>
      <p:sp>
        <p:nvSpPr>
          <p:cNvPr id="118" name="Google Shape;118;p20"/>
          <p:cNvSpPr txBox="1"/>
          <p:nvPr>
            <p:ph idx="1" type="body"/>
          </p:nvPr>
        </p:nvSpPr>
        <p:spPr>
          <a:xfrm>
            <a:off x="2496200" y="4580529"/>
            <a:ext cx="4151400" cy="3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03.08.</a:t>
            </a:r>
            <a:r>
              <a:rPr lang="en">
                <a:latin typeface="Montserrat"/>
                <a:ea typeface="Montserrat"/>
                <a:cs typeface="Montserrat"/>
                <a:sym typeface="Montserrat"/>
              </a:rPr>
              <a:t>2023</a:t>
            </a:r>
            <a:endParaRPr>
              <a:latin typeface="Montserrat"/>
              <a:ea typeface="Montserrat"/>
              <a:cs typeface="Montserrat"/>
              <a:sym typeface="Montserrat"/>
            </a:endParaRPr>
          </a:p>
        </p:txBody>
      </p:sp>
      <p:sp>
        <p:nvSpPr>
          <p:cNvPr id="119" name="Google Shape;119;p20"/>
          <p:cNvSpPr txBox="1"/>
          <p:nvPr>
            <p:ph idx="2" type="subTitle"/>
          </p:nvPr>
        </p:nvSpPr>
        <p:spPr>
          <a:xfrm>
            <a:off x="1762600" y="2791625"/>
            <a:ext cx="5751600" cy="7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Jennifer Rodriguez-Trujillo</a:t>
            </a:r>
            <a:endParaRPr b="1" sz="1400"/>
          </a:p>
          <a:p>
            <a:pPr indent="0" lvl="0" marL="0" rtl="0" algn="ctr">
              <a:spcBef>
                <a:spcPts val="0"/>
              </a:spcBef>
              <a:spcAft>
                <a:spcPts val="0"/>
              </a:spcAft>
              <a:buNone/>
            </a:pPr>
            <a:r>
              <a:rPr b="1" lang="en" sz="1400"/>
              <a:t>Joseph Schuman</a:t>
            </a:r>
            <a:endParaRPr b="1" sz="1400"/>
          </a:p>
          <a:p>
            <a:pPr indent="0" lvl="0" marL="0" rtl="0" algn="ctr">
              <a:spcBef>
                <a:spcPts val="0"/>
              </a:spcBef>
              <a:spcAft>
                <a:spcPts val="0"/>
              </a:spcAft>
              <a:buNone/>
            </a:pPr>
            <a:r>
              <a:rPr b="1" lang="en" sz="1400"/>
              <a:t>Khevna Parikh</a:t>
            </a:r>
            <a:endParaRPr b="1" sz="1400"/>
          </a:p>
          <a:p>
            <a:pPr indent="0" lvl="0" marL="0" rtl="0" algn="ctr">
              <a:spcBef>
                <a:spcPts val="0"/>
              </a:spcBef>
              <a:spcAft>
                <a:spcPts val="0"/>
              </a:spcAft>
              <a:buNone/>
            </a:pPr>
            <a:r>
              <a:rPr b="1" lang="en" sz="1400"/>
              <a:t>Kristin Mullaney</a:t>
            </a:r>
            <a:endParaRPr b="1" sz="1400"/>
          </a:p>
          <a:p>
            <a:pPr indent="0" lvl="0" marL="0" rtl="0" algn="ctr">
              <a:spcBef>
                <a:spcPts val="0"/>
              </a:spcBef>
              <a:spcAft>
                <a:spcPts val="0"/>
              </a:spcAft>
              <a:buNone/>
            </a:pPr>
            <a:r>
              <a:rPr b="1" lang="en" sz="1400"/>
              <a:t>Rodrigo Kreis de Paula</a:t>
            </a:r>
            <a:endParaRPr b="1" sz="1400"/>
          </a:p>
          <a:p>
            <a:pPr indent="0" lvl="0" marL="0" rtl="0" algn="ctr">
              <a:spcBef>
                <a:spcPts val="0"/>
              </a:spcBef>
              <a:spcAft>
                <a:spcPts val="0"/>
              </a:spcAft>
              <a:buNone/>
            </a:pPr>
            <a:r>
              <a:rPr b="1" lang="en" sz="1400"/>
              <a:t>Sarvesh Patki</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6068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Problem Statement</a:t>
            </a:r>
            <a:endParaRPr sz="2400">
              <a:latin typeface="Montserrat"/>
              <a:ea typeface="Montserrat"/>
              <a:cs typeface="Montserrat"/>
              <a:sym typeface="Montserrat"/>
            </a:endParaRPr>
          </a:p>
        </p:txBody>
      </p:sp>
      <p:sp>
        <p:nvSpPr>
          <p:cNvPr id="125" name="Google Shape;125;p21"/>
          <p:cNvSpPr txBox="1"/>
          <p:nvPr>
            <p:ph type="title"/>
          </p:nvPr>
        </p:nvSpPr>
        <p:spPr>
          <a:xfrm>
            <a:off x="311700" y="11115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solidFill>
                  <a:srgbClr val="9A6ABA"/>
                </a:solidFill>
                <a:latin typeface="Montserrat SemiBold"/>
                <a:ea typeface="Montserrat SemiBold"/>
                <a:cs typeface="Montserrat SemiBold"/>
                <a:sym typeface="Montserrat SemiBold"/>
              </a:rPr>
              <a:t>Predict if customers will default on their credit cards</a:t>
            </a:r>
            <a:endParaRPr b="0" sz="1400">
              <a:solidFill>
                <a:srgbClr val="9A6ABA"/>
              </a:solidFill>
              <a:latin typeface="Montserrat SemiBold"/>
              <a:ea typeface="Montserrat SemiBold"/>
              <a:cs typeface="Montserrat SemiBold"/>
              <a:sym typeface="Montserrat SemiBold"/>
            </a:endParaRPr>
          </a:p>
        </p:txBody>
      </p:sp>
      <p:sp>
        <p:nvSpPr>
          <p:cNvPr id="126" name="Google Shape;126;p21"/>
          <p:cNvSpPr/>
          <p:nvPr/>
        </p:nvSpPr>
        <p:spPr>
          <a:xfrm>
            <a:off x="116650" y="303975"/>
            <a:ext cx="2327100" cy="306900"/>
          </a:xfrm>
          <a:prstGeom prst="homePlate">
            <a:avLst>
              <a:gd fmla="val 50000" name="adj"/>
            </a:avLst>
          </a:prstGeom>
          <a:solidFill>
            <a:srgbClr val="8900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Overview</a:t>
            </a:r>
            <a:endParaRPr>
              <a:solidFill>
                <a:schemeClr val="lt1"/>
              </a:solidFill>
              <a:latin typeface="Montserrat SemiBold"/>
              <a:ea typeface="Montserrat SemiBold"/>
              <a:cs typeface="Montserrat SemiBold"/>
              <a:sym typeface="Montserrat SemiBold"/>
            </a:endParaRPr>
          </a:p>
        </p:txBody>
      </p:sp>
      <p:sp>
        <p:nvSpPr>
          <p:cNvPr id="127" name="Google Shape;127;p21"/>
          <p:cNvSpPr/>
          <p:nvPr/>
        </p:nvSpPr>
        <p:spPr>
          <a:xfrm>
            <a:off x="2305300" y="303975"/>
            <a:ext cx="2327100" cy="3069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Purpose</a:t>
            </a:r>
            <a:endParaRPr>
              <a:solidFill>
                <a:schemeClr val="lt1"/>
              </a:solidFill>
              <a:latin typeface="Montserrat SemiBold"/>
              <a:ea typeface="Montserrat SemiBold"/>
              <a:cs typeface="Montserrat SemiBold"/>
              <a:sym typeface="Montserrat SemiBold"/>
            </a:endParaRPr>
          </a:p>
        </p:txBody>
      </p:sp>
      <p:sp>
        <p:nvSpPr>
          <p:cNvPr id="128" name="Google Shape;128;p21"/>
          <p:cNvSpPr/>
          <p:nvPr/>
        </p:nvSpPr>
        <p:spPr>
          <a:xfrm>
            <a:off x="4493250" y="303975"/>
            <a:ext cx="2327100" cy="3069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     Data &amp; Model</a:t>
            </a:r>
            <a:endParaRPr>
              <a:solidFill>
                <a:schemeClr val="lt1"/>
              </a:solidFill>
              <a:latin typeface="Montserrat SemiBold"/>
              <a:ea typeface="Montserrat SemiBold"/>
              <a:cs typeface="Montserrat SemiBold"/>
              <a:sym typeface="Montserrat SemiBold"/>
            </a:endParaRPr>
          </a:p>
        </p:txBody>
      </p:sp>
      <p:sp>
        <p:nvSpPr>
          <p:cNvPr id="129" name="Google Shape;129;p21"/>
          <p:cNvSpPr txBox="1"/>
          <p:nvPr/>
        </p:nvSpPr>
        <p:spPr>
          <a:xfrm>
            <a:off x="1442150" y="1528450"/>
            <a:ext cx="6806700" cy="2632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en" sz="1500">
                <a:latin typeface="Montserrat"/>
                <a:ea typeface="Montserrat"/>
                <a:cs typeface="Montserrat"/>
                <a:sym typeface="Montserrat"/>
              </a:rPr>
              <a:t>Background:</a:t>
            </a:r>
            <a:endParaRPr b="1" sz="1500">
              <a:latin typeface="Montserrat"/>
              <a:ea typeface="Montserrat"/>
              <a:cs typeface="Montserrat"/>
              <a:sym typeface="Montserrat"/>
            </a:endParaRPr>
          </a:p>
          <a:p>
            <a:pPr indent="-203200" lvl="0" marL="685800" rtl="0" algn="just">
              <a:spcBef>
                <a:spcPts val="600"/>
              </a:spcBef>
              <a:spcAft>
                <a:spcPts val="0"/>
              </a:spcAft>
              <a:buSzPts val="1400"/>
              <a:buFont typeface="Montserrat"/>
              <a:buChar char="●"/>
            </a:pPr>
            <a:r>
              <a:rPr lang="en">
                <a:latin typeface="Montserrat"/>
                <a:ea typeface="Montserrat"/>
                <a:cs typeface="Montserrat"/>
                <a:sym typeface="Montserrat"/>
              </a:rPr>
              <a:t>Credit default prediction is central to managing risk in a consumer lending business and key for a healthy business environment</a:t>
            </a:r>
            <a:endParaRPr>
              <a:latin typeface="Montserrat"/>
              <a:ea typeface="Montserrat"/>
              <a:cs typeface="Montserrat"/>
              <a:sym typeface="Montserrat"/>
            </a:endParaRPr>
          </a:p>
          <a:p>
            <a:pPr indent="-203200" lvl="0" marL="685800" rtl="0" algn="just">
              <a:spcBef>
                <a:spcPts val="600"/>
              </a:spcBef>
              <a:spcAft>
                <a:spcPts val="0"/>
              </a:spcAft>
              <a:buSzPts val="1400"/>
              <a:buFont typeface="Montserrat"/>
              <a:buChar char="●"/>
            </a:pPr>
            <a:r>
              <a:rPr lang="en">
                <a:latin typeface="Montserrat"/>
                <a:ea typeface="Montserrat"/>
                <a:cs typeface="Montserrat"/>
                <a:sym typeface="Montserrat"/>
              </a:rPr>
              <a:t>A successful model creates a better customer experience for cardholders by making it easier to be approved for a credit card</a:t>
            </a:r>
            <a:endParaRPr>
              <a:latin typeface="Montserrat"/>
              <a:ea typeface="Montserrat"/>
              <a:cs typeface="Montserrat"/>
              <a:sym typeface="Montserrat"/>
            </a:endParaRPr>
          </a:p>
          <a:p>
            <a:pPr indent="-203200" lvl="0" marL="685800" rtl="0" algn="just">
              <a:spcBef>
                <a:spcPts val="600"/>
              </a:spcBef>
              <a:spcAft>
                <a:spcPts val="0"/>
              </a:spcAft>
              <a:buSzPts val="1400"/>
              <a:buFont typeface="Montserrat"/>
              <a:buChar char="●"/>
            </a:pPr>
            <a:r>
              <a:rPr lang="en">
                <a:latin typeface="Montserrat"/>
                <a:ea typeface="Montserrat"/>
                <a:cs typeface="Montserrat"/>
                <a:sym typeface="Montserrat"/>
              </a:rPr>
              <a:t>Despite carrying lower credit card debt balances, Black and Hispanic Americans are less likely to be approved for credit than White and Asian Americans</a:t>
            </a:r>
            <a:endParaRPr>
              <a:latin typeface="Montserrat"/>
              <a:ea typeface="Montserrat"/>
              <a:cs typeface="Montserrat"/>
              <a:sym typeface="Montserrat"/>
            </a:endParaRPr>
          </a:p>
          <a:p>
            <a:pPr indent="0" lvl="0" marL="914400" rtl="0" algn="just">
              <a:spcBef>
                <a:spcPts val="60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pic>
        <p:nvPicPr>
          <p:cNvPr id="130" name="Google Shape;130;p21"/>
          <p:cNvPicPr preferRelativeResize="0"/>
          <p:nvPr/>
        </p:nvPicPr>
        <p:blipFill>
          <a:blip r:embed="rId3">
            <a:alphaModFix/>
          </a:blip>
          <a:stretch>
            <a:fillRect/>
          </a:stretch>
        </p:blipFill>
        <p:spPr>
          <a:xfrm>
            <a:off x="274375" y="323600"/>
            <a:ext cx="267650" cy="267650"/>
          </a:xfrm>
          <a:prstGeom prst="rect">
            <a:avLst/>
          </a:prstGeom>
          <a:noFill/>
          <a:ln>
            <a:noFill/>
          </a:ln>
        </p:spPr>
      </p:pic>
      <p:pic>
        <p:nvPicPr>
          <p:cNvPr id="131" name="Google Shape;131;p21"/>
          <p:cNvPicPr preferRelativeResize="0"/>
          <p:nvPr/>
        </p:nvPicPr>
        <p:blipFill>
          <a:blip r:embed="rId4">
            <a:alphaModFix/>
          </a:blip>
          <a:stretch>
            <a:fillRect/>
          </a:stretch>
        </p:blipFill>
        <p:spPr>
          <a:xfrm>
            <a:off x="4737874" y="346275"/>
            <a:ext cx="222300" cy="222300"/>
          </a:xfrm>
          <a:prstGeom prst="rect">
            <a:avLst/>
          </a:prstGeom>
          <a:noFill/>
          <a:ln>
            <a:noFill/>
          </a:ln>
        </p:spPr>
      </p:pic>
      <p:pic>
        <p:nvPicPr>
          <p:cNvPr id="132" name="Google Shape;132;p21"/>
          <p:cNvPicPr preferRelativeResize="0"/>
          <p:nvPr/>
        </p:nvPicPr>
        <p:blipFill>
          <a:blip r:embed="rId5">
            <a:alphaModFix/>
          </a:blip>
          <a:stretch>
            <a:fillRect/>
          </a:stretch>
        </p:blipFill>
        <p:spPr>
          <a:xfrm>
            <a:off x="2552025" y="323600"/>
            <a:ext cx="267651" cy="267651"/>
          </a:xfrm>
          <a:prstGeom prst="rect">
            <a:avLst/>
          </a:prstGeom>
          <a:noFill/>
          <a:ln>
            <a:noFill/>
          </a:ln>
        </p:spPr>
      </p:pic>
      <p:sp>
        <p:nvSpPr>
          <p:cNvPr id="133" name="Google Shape;133;p21"/>
          <p:cNvSpPr/>
          <p:nvPr/>
        </p:nvSpPr>
        <p:spPr>
          <a:xfrm>
            <a:off x="6677625" y="303975"/>
            <a:ext cx="2327100" cy="3069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 Optimization   </a:t>
            </a:r>
            <a:endParaRPr>
              <a:solidFill>
                <a:schemeClr val="lt1"/>
              </a:solidFill>
              <a:latin typeface="Montserrat SemiBold"/>
              <a:ea typeface="Montserrat SemiBold"/>
              <a:cs typeface="Montserrat SemiBold"/>
              <a:sym typeface="Montserrat SemiBold"/>
            </a:endParaRPr>
          </a:p>
        </p:txBody>
      </p:sp>
      <p:pic>
        <p:nvPicPr>
          <p:cNvPr id="134" name="Google Shape;134;p21"/>
          <p:cNvPicPr preferRelativeResize="0"/>
          <p:nvPr/>
        </p:nvPicPr>
        <p:blipFill>
          <a:blip r:embed="rId6">
            <a:alphaModFix/>
          </a:blip>
          <a:stretch>
            <a:fillRect/>
          </a:stretch>
        </p:blipFill>
        <p:spPr>
          <a:xfrm>
            <a:off x="6878375" y="346275"/>
            <a:ext cx="222300" cy="222300"/>
          </a:xfrm>
          <a:prstGeom prst="rect">
            <a:avLst/>
          </a:prstGeom>
          <a:noFill/>
          <a:ln>
            <a:noFill/>
          </a:ln>
        </p:spPr>
      </p:pic>
      <p:pic>
        <p:nvPicPr>
          <p:cNvPr id="135" name="Google Shape;135;p21"/>
          <p:cNvPicPr preferRelativeResize="0"/>
          <p:nvPr/>
        </p:nvPicPr>
        <p:blipFill>
          <a:blip r:embed="rId7">
            <a:alphaModFix/>
          </a:blip>
          <a:stretch>
            <a:fillRect/>
          </a:stretch>
        </p:blipFill>
        <p:spPr>
          <a:xfrm>
            <a:off x="607425" y="1469449"/>
            <a:ext cx="665499" cy="665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6068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Why Optimize?</a:t>
            </a:r>
            <a:endParaRPr sz="2400">
              <a:latin typeface="Montserrat"/>
              <a:ea typeface="Montserrat"/>
              <a:cs typeface="Montserrat"/>
              <a:sym typeface="Montserrat"/>
            </a:endParaRPr>
          </a:p>
        </p:txBody>
      </p:sp>
      <p:sp>
        <p:nvSpPr>
          <p:cNvPr id="141" name="Google Shape;141;p22"/>
          <p:cNvSpPr/>
          <p:nvPr/>
        </p:nvSpPr>
        <p:spPr>
          <a:xfrm>
            <a:off x="116650" y="303975"/>
            <a:ext cx="2327100" cy="306900"/>
          </a:xfrm>
          <a:prstGeom prst="homePlate">
            <a:avLst>
              <a:gd fmla="val 50000" name="adj"/>
            </a:avLst>
          </a:prstGeom>
          <a:solidFill>
            <a:srgbClr val="57068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Overview</a:t>
            </a:r>
            <a:endParaRPr>
              <a:solidFill>
                <a:schemeClr val="lt1"/>
              </a:solidFill>
              <a:latin typeface="Montserrat SemiBold"/>
              <a:ea typeface="Montserrat SemiBold"/>
              <a:cs typeface="Montserrat SemiBold"/>
              <a:sym typeface="Montserrat SemiBold"/>
            </a:endParaRPr>
          </a:p>
        </p:txBody>
      </p:sp>
      <p:sp>
        <p:nvSpPr>
          <p:cNvPr id="142" name="Google Shape;142;p22"/>
          <p:cNvSpPr/>
          <p:nvPr/>
        </p:nvSpPr>
        <p:spPr>
          <a:xfrm>
            <a:off x="2305300" y="303975"/>
            <a:ext cx="2327100" cy="306900"/>
          </a:xfrm>
          <a:prstGeom prst="chevron">
            <a:avLst>
              <a:gd fmla="val 50000" name="adj"/>
            </a:avLst>
          </a:prstGeom>
          <a:solidFill>
            <a:srgbClr val="8900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Purpose</a:t>
            </a:r>
            <a:endParaRPr>
              <a:solidFill>
                <a:schemeClr val="lt1"/>
              </a:solidFill>
              <a:latin typeface="Montserrat SemiBold"/>
              <a:ea typeface="Montserrat SemiBold"/>
              <a:cs typeface="Montserrat SemiBold"/>
              <a:sym typeface="Montserrat SemiBold"/>
            </a:endParaRPr>
          </a:p>
        </p:txBody>
      </p:sp>
      <p:sp>
        <p:nvSpPr>
          <p:cNvPr id="143" name="Google Shape;143;p22"/>
          <p:cNvSpPr/>
          <p:nvPr/>
        </p:nvSpPr>
        <p:spPr>
          <a:xfrm>
            <a:off x="4493250" y="303975"/>
            <a:ext cx="2327100" cy="3069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     Data &amp; Model</a:t>
            </a:r>
            <a:endParaRPr>
              <a:solidFill>
                <a:schemeClr val="lt1"/>
              </a:solidFill>
              <a:latin typeface="Montserrat SemiBold"/>
              <a:ea typeface="Montserrat SemiBold"/>
              <a:cs typeface="Montserrat SemiBold"/>
              <a:sym typeface="Montserrat SemiBold"/>
            </a:endParaRPr>
          </a:p>
        </p:txBody>
      </p:sp>
      <p:pic>
        <p:nvPicPr>
          <p:cNvPr id="144" name="Google Shape;144;p22"/>
          <p:cNvPicPr preferRelativeResize="0"/>
          <p:nvPr/>
        </p:nvPicPr>
        <p:blipFill>
          <a:blip r:embed="rId3">
            <a:alphaModFix/>
          </a:blip>
          <a:stretch>
            <a:fillRect/>
          </a:stretch>
        </p:blipFill>
        <p:spPr>
          <a:xfrm>
            <a:off x="274375" y="323600"/>
            <a:ext cx="267650" cy="267650"/>
          </a:xfrm>
          <a:prstGeom prst="rect">
            <a:avLst/>
          </a:prstGeom>
          <a:noFill/>
          <a:ln>
            <a:noFill/>
          </a:ln>
        </p:spPr>
      </p:pic>
      <p:pic>
        <p:nvPicPr>
          <p:cNvPr id="145" name="Google Shape;145;p22"/>
          <p:cNvPicPr preferRelativeResize="0"/>
          <p:nvPr/>
        </p:nvPicPr>
        <p:blipFill>
          <a:blip r:embed="rId4">
            <a:alphaModFix/>
          </a:blip>
          <a:stretch>
            <a:fillRect/>
          </a:stretch>
        </p:blipFill>
        <p:spPr>
          <a:xfrm>
            <a:off x="4737874" y="346275"/>
            <a:ext cx="222300" cy="222300"/>
          </a:xfrm>
          <a:prstGeom prst="rect">
            <a:avLst/>
          </a:prstGeom>
          <a:noFill/>
          <a:ln>
            <a:noFill/>
          </a:ln>
        </p:spPr>
      </p:pic>
      <p:sp>
        <p:nvSpPr>
          <p:cNvPr id="146" name="Google Shape;146;p22"/>
          <p:cNvSpPr txBox="1"/>
          <p:nvPr/>
        </p:nvSpPr>
        <p:spPr>
          <a:xfrm>
            <a:off x="1442150" y="1642175"/>
            <a:ext cx="6465300" cy="288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Montserrat"/>
                <a:ea typeface="Montserrat"/>
                <a:cs typeface="Montserrat"/>
                <a:sym typeface="Montserrat"/>
              </a:rPr>
              <a:t>Effectively analyze extensive &amp; complex data quickly</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196850" lvl="0" marL="685800" rtl="0" algn="just">
              <a:spcBef>
                <a:spcPts val="400"/>
              </a:spcBef>
              <a:spcAft>
                <a:spcPts val="0"/>
              </a:spcAft>
              <a:buSzPts val="1300"/>
              <a:buFont typeface="Montserrat"/>
              <a:buChar char="●"/>
            </a:pPr>
            <a:r>
              <a:rPr lang="en" sz="1300">
                <a:latin typeface="Montserrat"/>
                <a:ea typeface="Montserrat"/>
                <a:cs typeface="Montserrat"/>
                <a:sym typeface="Montserrat"/>
              </a:rPr>
              <a:t>Optimized code can quickly process the enormous quantity of credit card data to identify future defaults</a:t>
            </a:r>
            <a:endParaRPr sz="1300">
              <a:latin typeface="Montserrat"/>
              <a:ea typeface="Montserrat"/>
              <a:cs typeface="Montserrat"/>
              <a:sym typeface="Montserrat"/>
            </a:endParaRPr>
          </a:p>
          <a:p>
            <a:pPr indent="0" lvl="0" marL="0" rtl="0" algn="just">
              <a:spcBef>
                <a:spcPts val="300"/>
              </a:spcBef>
              <a:spcAft>
                <a:spcPts val="0"/>
              </a:spcAft>
              <a:buNone/>
            </a:pPr>
            <a:r>
              <a:t/>
            </a:r>
            <a:endParaRPr sz="900">
              <a:latin typeface="Montserrat"/>
              <a:ea typeface="Montserrat"/>
              <a:cs typeface="Montserrat"/>
              <a:sym typeface="Montserrat"/>
            </a:endParaRPr>
          </a:p>
          <a:p>
            <a:pPr indent="0" lvl="0" marL="0" rtl="0" algn="just">
              <a:spcBef>
                <a:spcPts val="0"/>
              </a:spcBef>
              <a:spcAft>
                <a:spcPts val="0"/>
              </a:spcAft>
              <a:buNone/>
            </a:pPr>
            <a:r>
              <a:t/>
            </a:r>
            <a:endParaRPr sz="900">
              <a:latin typeface="Montserrat"/>
              <a:ea typeface="Montserrat"/>
              <a:cs typeface="Montserrat"/>
              <a:sym typeface="Montserrat"/>
            </a:endParaRPr>
          </a:p>
          <a:p>
            <a:pPr indent="0" lvl="0" marL="0" rtl="0" algn="just">
              <a:spcBef>
                <a:spcPts val="0"/>
              </a:spcBef>
              <a:spcAft>
                <a:spcPts val="0"/>
              </a:spcAft>
              <a:buNone/>
            </a:pPr>
            <a:r>
              <a:t/>
            </a:r>
            <a:endParaRPr sz="900">
              <a:latin typeface="Montserrat"/>
              <a:ea typeface="Montserrat"/>
              <a:cs typeface="Montserrat"/>
              <a:sym typeface="Montserrat"/>
            </a:endParaRPr>
          </a:p>
          <a:p>
            <a:pPr indent="0" lvl="0" marL="0" marR="0" rtl="0" algn="just">
              <a:lnSpc>
                <a:spcPct val="100000"/>
              </a:lnSpc>
              <a:spcBef>
                <a:spcPts val="0"/>
              </a:spcBef>
              <a:spcAft>
                <a:spcPts val="0"/>
              </a:spcAft>
              <a:buNone/>
            </a:pPr>
            <a:r>
              <a:rPr b="1" lang="en" sz="1500">
                <a:latin typeface="Montserrat"/>
                <a:ea typeface="Montserrat"/>
                <a:cs typeface="Montserrat"/>
                <a:sym typeface="Montserrat"/>
              </a:rPr>
              <a:t>Prevent Credit Default:</a:t>
            </a:r>
            <a:endParaRPr b="1" sz="1500">
              <a:latin typeface="Montserrat"/>
              <a:ea typeface="Montserrat"/>
              <a:cs typeface="Montserrat"/>
              <a:sym typeface="Montserrat"/>
            </a:endParaRPr>
          </a:p>
          <a:p>
            <a:pPr indent="-196850" lvl="0" marL="685800" rtl="0" algn="just">
              <a:spcBef>
                <a:spcPts val="400"/>
              </a:spcBef>
              <a:spcAft>
                <a:spcPts val="0"/>
              </a:spcAft>
              <a:buSzPts val="1300"/>
              <a:buFont typeface="Montserrat"/>
              <a:buChar char="●"/>
            </a:pPr>
            <a:r>
              <a:rPr lang="en" sz="1300">
                <a:latin typeface="Montserrat"/>
                <a:ea typeface="Montserrat"/>
                <a:cs typeface="Montserrat"/>
                <a:sym typeface="Montserrat"/>
              </a:rPr>
              <a:t>Speedy data processing would allow financial institutions and vendors to avoid future defaults</a:t>
            </a:r>
            <a:endParaRPr sz="1300">
              <a:latin typeface="Montserrat"/>
              <a:ea typeface="Montserrat"/>
              <a:cs typeface="Montserrat"/>
              <a:sym typeface="Montserrat"/>
            </a:endParaRPr>
          </a:p>
          <a:p>
            <a:pPr indent="-196850" lvl="0" marL="685800" rtl="0" algn="just">
              <a:spcBef>
                <a:spcPts val="300"/>
              </a:spcBef>
              <a:spcAft>
                <a:spcPts val="0"/>
              </a:spcAft>
              <a:buSzPts val="1300"/>
              <a:buFont typeface="Montserrat"/>
              <a:buChar char="●"/>
            </a:pPr>
            <a:r>
              <a:rPr lang="en" sz="1300">
                <a:latin typeface="Montserrat"/>
                <a:ea typeface="Montserrat"/>
                <a:cs typeface="Montserrat"/>
                <a:sym typeface="Montserrat"/>
              </a:rPr>
              <a:t>Credit card holders would have a better experience</a:t>
            </a:r>
            <a:endParaRPr sz="1300">
              <a:latin typeface="Montserrat"/>
              <a:ea typeface="Montserrat"/>
              <a:cs typeface="Montserrat"/>
              <a:sym typeface="Montserrat"/>
            </a:endParaRPr>
          </a:p>
          <a:p>
            <a:pPr indent="-196850" lvl="0" marL="685800" rtl="0" algn="just">
              <a:spcBef>
                <a:spcPts val="300"/>
              </a:spcBef>
              <a:spcAft>
                <a:spcPts val="300"/>
              </a:spcAft>
              <a:buSzPts val="1300"/>
              <a:buFont typeface="Montserrat"/>
              <a:buChar char="●"/>
            </a:pPr>
            <a:r>
              <a:rPr lang="en" sz="1300">
                <a:latin typeface="Montserrat"/>
                <a:ea typeface="Montserrat"/>
                <a:cs typeface="Montserrat"/>
                <a:sym typeface="Montserrat"/>
              </a:rPr>
              <a:t>Credit Default prevention could save businesses and consumers a substantial amount of money</a:t>
            </a:r>
            <a:r>
              <a:rPr lang="en" sz="1300">
                <a:latin typeface="Montserrat"/>
                <a:ea typeface="Montserrat"/>
                <a:cs typeface="Montserrat"/>
                <a:sym typeface="Montserrat"/>
              </a:rPr>
              <a:t>, creating a more efficient business environment</a:t>
            </a:r>
            <a:endParaRPr sz="1300">
              <a:latin typeface="Montserrat"/>
              <a:ea typeface="Montserrat"/>
              <a:cs typeface="Montserrat"/>
              <a:sym typeface="Montserrat"/>
            </a:endParaRPr>
          </a:p>
        </p:txBody>
      </p:sp>
      <p:pic>
        <p:nvPicPr>
          <p:cNvPr id="147" name="Google Shape;147;p22"/>
          <p:cNvPicPr preferRelativeResize="0"/>
          <p:nvPr/>
        </p:nvPicPr>
        <p:blipFill>
          <a:blip r:embed="rId5">
            <a:alphaModFix/>
          </a:blip>
          <a:stretch>
            <a:fillRect/>
          </a:stretch>
        </p:blipFill>
        <p:spPr>
          <a:xfrm>
            <a:off x="2552025" y="323600"/>
            <a:ext cx="267651" cy="267651"/>
          </a:xfrm>
          <a:prstGeom prst="rect">
            <a:avLst/>
          </a:prstGeom>
          <a:noFill/>
          <a:ln>
            <a:noFill/>
          </a:ln>
        </p:spPr>
      </p:pic>
      <p:sp>
        <p:nvSpPr>
          <p:cNvPr id="148" name="Google Shape;148;p22"/>
          <p:cNvSpPr/>
          <p:nvPr/>
        </p:nvSpPr>
        <p:spPr>
          <a:xfrm>
            <a:off x="6677625" y="303975"/>
            <a:ext cx="2327100" cy="3069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 Optimization   </a:t>
            </a:r>
            <a:endParaRPr>
              <a:solidFill>
                <a:schemeClr val="lt1"/>
              </a:solidFill>
              <a:latin typeface="Montserrat SemiBold"/>
              <a:ea typeface="Montserrat SemiBold"/>
              <a:cs typeface="Montserrat SemiBold"/>
              <a:sym typeface="Montserrat SemiBold"/>
            </a:endParaRPr>
          </a:p>
        </p:txBody>
      </p:sp>
      <p:pic>
        <p:nvPicPr>
          <p:cNvPr id="149" name="Google Shape;149;p22"/>
          <p:cNvPicPr preferRelativeResize="0"/>
          <p:nvPr/>
        </p:nvPicPr>
        <p:blipFill>
          <a:blip r:embed="rId6">
            <a:alphaModFix/>
          </a:blip>
          <a:stretch>
            <a:fillRect/>
          </a:stretch>
        </p:blipFill>
        <p:spPr>
          <a:xfrm>
            <a:off x="6878375" y="346275"/>
            <a:ext cx="222300" cy="222300"/>
          </a:xfrm>
          <a:prstGeom prst="rect">
            <a:avLst/>
          </a:prstGeom>
          <a:noFill/>
          <a:ln>
            <a:noFill/>
          </a:ln>
        </p:spPr>
      </p:pic>
      <p:pic>
        <p:nvPicPr>
          <p:cNvPr id="150" name="Google Shape;150;p22"/>
          <p:cNvPicPr preferRelativeResize="0"/>
          <p:nvPr/>
        </p:nvPicPr>
        <p:blipFill>
          <a:blip r:embed="rId7">
            <a:alphaModFix/>
          </a:blip>
          <a:stretch>
            <a:fillRect/>
          </a:stretch>
        </p:blipFill>
        <p:spPr>
          <a:xfrm>
            <a:off x="705875" y="1764238"/>
            <a:ext cx="572700" cy="572700"/>
          </a:xfrm>
          <a:prstGeom prst="rect">
            <a:avLst/>
          </a:prstGeom>
          <a:noFill/>
          <a:ln>
            <a:noFill/>
          </a:ln>
        </p:spPr>
      </p:pic>
      <p:pic>
        <p:nvPicPr>
          <p:cNvPr id="151" name="Google Shape;151;p22"/>
          <p:cNvPicPr preferRelativeResize="0"/>
          <p:nvPr/>
        </p:nvPicPr>
        <p:blipFill>
          <a:blip r:embed="rId8">
            <a:alphaModFix/>
          </a:blip>
          <a:stretch>
            <a:fillRect/>
          </a:stretch>
        </p:blipFill>
        <p:spPr>
          <a:xfrm>
            <a:off x="705875" y="3037925"/>
            <a:ext cx="572700" cy="572700"/>
          </a:xfrm>
          <a:prstGeom prst="rect">
            <a:avLst/>
          </a:prstGeom>
          <a:noFill/>
          <a:ln>
            <a:noFill/>
          </a:ln>
        </p:spPr>
      </p:pic>
      <p:sp>
        <p:nvSpPr>
          <p:cNvPr id="152" name="Google Shape;152;p22"/>
          <p:cNvSpPr txBox="1"/>
          <p:nvPr>
            <p:ph type="title"/>
          </p:nvPr>
        </p:nvSpPr>
        <p:spPr>
          <a:xfrm>
            <a:off x="311700" y="11115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solidFill>
                  <a:srgbClr val="9A6ABA"/>
                </a:solidFill>
                <a:latin typeface="Montserrat SemiBold"/>
                <a:ea typeface="Montserrat SemiBold"/>
                <a:cs typeface="Montserrat SemiBold"/>
                <a:sym typeface="Montserrat SemiBold"/>
              </a:rPr>
              <a:t>Process vast and expanding quantity of credit card data to effectively predict defaults</a:t>
            </a:r>
            <a:endParaRPr b="0" sz="1400">
              <a:solidFill>
                <a:srgbClr val="9A6ABA"/>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6068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Data and Optimization Overview</a:t>
            </a:r>
            <a:endParaRPr sz="2400">
              <a:latin typeface="Montserrat"/>
              <a:ea typeface="Montserrat"/>
              <a:cs typeface="Montserrat"/>
              <a:sym typeface="Montserrat"/>
            </a:endParaRPr>
          </a:p>
        </p:txBody>
      </p:sp>
      <p:sp>
        <p:nvSpPr>
          <p:cNvPr id="158" name="Google Shape;158;p23"/>
          <p:cNvSpPr/>
          <p:nvPr/>
        </p:nvSpPr>
        <p:spPr>
          <a:xfrm>
            <a:off x="453100" y="1254125"/>
            <a:ext cx="3977400" cy="3182400"/>
          </a:xfrm>
          <a:prstGeom prst="rect">
            <a:avLst/>
          </a:prstGeom>
          <a:solidFill>
            <a:srgbClr val="EEE6F3"/>
          </a:solidFill>
          <a:ln>
            <a:noFill/>
          </a:ln>
        </p:spPr>
        <p:txBody>
          <a:bodyPr anchorCtr="0" anchor="t" bIns="91425" lIns="182875" spcFirstLastPara="1" rIns="182875" wrap="square" tIns="137150">
            <a:noAutofit/>
          </a:bodyPr>
          <a:lstStyle/>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207009" lvl="0" marL="274320" rtl="0" algn="just">
              <a:spcBef>
                <a:spcPts val="0"/>
              </a:spcBef>
              <a:spcAft>
                <a:spcPts val="0"/>
              </a:spcAft>
              <a:buSzPts val="1100"/>
              <a:buFont typeface="Montserrat"/>
              <a:buChar char="●"/>
            </a:pPr>
            <a:r>
              <a:rPr lang="en" sz="1100">
                <a:latin typeface="Montserrat"/>
                <a:ea typeface="Montserrat"/>
                <a:cs typeface="Montserrat"/>
                <a:sym typeface="Montserrat"/>
              </a:rPr>
              <a:t>Source: American Express - Default Prediction (</a:t>
            </a:r>
            <a:r>
              <a:rPr lang="en" sz="1100" u="sng">
                <a:solidFill>
                  <a:schemeClr val="hlink"/>
                </a:solidFill>
                <a:latin typeface="Montserrat"/>
                <a:ea typeface="Montserrat"/>
                <a:cs typeface="Montserrat"/>
                <a:sym typeface="Montserrat"/>
                <a:hlinkClick r:id="rId3"/>
              </a:rPr>
              <a:t>Kaggle</a:t>
            </a:r>
            <a:r>
              <a:rPr lang="en" sz="1100">
                <a:latin typeface="Montserrat"/>
                <a:ea typeface="Montserrat"/>
                <a:cs typeface="Montserrat"/>
                <a:sym typeface="Montserrat"/>
              </a:rPr>
              <a:t>)</a:t>
            </a:r>
            <a:endParaRPr sz="1100">
              <a:latin typeface="Montserrat"/>
              <a:ea typeface="Montserrat"/>
              <a:cs typeface="Montserrat"/>
              <a:sym typeface="Montserrat"/>
            </a:endParaRPr>
          </a:p>
          <a:p>
            <a:pPr indent="-207009" lvl="0" marL="274320" rtl="0" algn="just">
              <a:spcBef>
                <a:spcPts val="800"/>
              </a:spcBef>
              <a:spcAft>
                <a:spcPts val="0"/>
              </a:spcAft>
              <a:buSzPts val="1100"/>
              <a:buFont typeface="Montserrat"/>
              <a:buChar char="●"/>
            </a:pPr>
            <a:r>
              <a:rPr lang="en" sz="1100">
                <a:latin typeface="Montserrat"/>
                <a:ea typeface="Montserrat"/>
                <a:cs typeface="Montserrat"/>
                <a:sym typeface="Montserrat"/>
              </a:rPr>
              <a:t>The objective is to predict the probability that a customer does not pay back their credit card balance amount in the future based on their monthly customer profile</a:t>
            </a:r>
            <a:endParaRPr sz="1100">
              <a:latin typeface="Montserrat"/>
              <a:ea typeface="Montserrat"/>
              <a:cs typeface="Montserrat"/>
              <a:sym typeface="Montserrat"/>
            </a:endParaRPr>
          </a:p>
          <a:p>
            <a:pPr indent="-207009" lvl="0" marL="274320" rtl="0" algn="just">
              <a:spcBef>
                <a:spcPts val="800"/>
              </a:spcBef>
              <a:spcAft>
                <a:spcPts val="0"/>
              </a:spcAft>
              <a:buSzPts val="1100"/>
              <a:buFont typeface="Montserrat"/>
              <a:buChar char="●"/>
            </a:pPr>
            <a:r>
              <a:rPr lang="en" sz="1100">
                <a:latin typeface="Montserrat"/>
                <a:ea typeface="Montserrat"/>
                <a:cs typeface="Montserrat"/>
                <a:sym typeface="Montserrat"/>
              </a:rPr>
              <a:t>The target binary variable is calculated by observing 18 months performance window after the latest credit card statement, and if the customer does not pay due amount in 120 days after their latest statement date it is considered a default event.</a:t>
            </a:r>
            <a:endParaRPr sz="1100">
              <a:latin typeface="Montserrat"/>
              <a:ea typeface="Montserrat"/>
              <a:cs typeface="Montserrat"/>
              <a:sym typeface="Montserrat"/>
            </a:endParaRPr>
          </a:p>
          <a:p>
            <a:pPr indent="-207009" lvl="0" marL="274320" rtl="0" algn="just">
              <a:spcBef>
                <a:spcPts val="800"/>
              </a:spcBef>
              <a:spcAft>
                <a:spcPts val="800"/>
              </a:spcAft>
              <a:buSzPts val="1100"/>
              <a:buFont typeface="Montserrat"/>
              <a:buChar char="●"/>
            </a:pPr>
            <a:r>
              <a:rPr lang="en" sz="1100">
                <a:latin typeface="Montserrat"/>
                <a:ea typeface="Montserrat"/>
                <a:cs typeface="Montserrat"/>
                <a:sym typeface="Montserrat"/>
              </a:rPr>
              <a:t>4 files, 50.31 GB, and 384 features</a:t>
            </a:r>
            <a:endParaRPr sz="800">
              <a:latin typeface="Montserrat"/>
              <a:ea typeface="Montserrat"/>
              <a:cs typeface="Montserrat"/>
              <a:sym typeface="Montserrat"/>
            </a:endParaRPr>
          </a:p>
        </p:txBody>
      </p:sp>
      <p:sp>
        <p:nvSpPr>
          <p:cNvPr id="159" name="Google Shape;159;p23"/>
          <p:cNvSpPr/>
          <p:nvPr/>
        </p:nvSpPr>
        <p:spPr>
          <a:xfrm>
            <a:off x="453100" y="1254125"/>
            <a:ext cx="3977400" cy="483300"/>
          </a:xfrm>
          <a:prstGeom prst="rect">
            <a:avLst/>
          </a:prstGeom>
          <a:solidFill>
            <a:srgbClr val="AB82C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Montserrat SemiBold"/>
                <a:ea typeface="Montserrat SemiBold"/>
                <a:cs typeface="Montserrat SemiBold"/>
                <a:sym typeface="Montserrat SemiBold"/>
              </a:rPr>
              <a:t>Dataset</a:t>
            </a:r>
            <a:endParaRPr sz="2200">
              <a:latin typeface="Montserrat SemiBold"/>
              <a:ea typeface="Montserrat SemiBold"/>
              <a:cs typeface="Montserrat SemiBold"/>
              <a:sym typeface="Montserrat SemiBold"/>
            </a:endParaRPr>
          </a:p>
        </p:txBody>
      </p:sp>
      <p:sp>
        <p:nvSpPr>
          <p:cNvPr id="160" name="Google Shape;160;p23"/>
          <p:cNvSpPr/>
          <p:nvPr/>
        </p:nvSpPr>
        <p:spPr>
          <a:xfrm>
            <a:off x="4713575" y="1254125"/>
            <a:ext cx="3977400" cy="3182400"/>
          </a:xfrm>
          <a:prstGeom prst="rect">
            <a:avLst/>
          </a:prstGeom>
          <a:solidFill>
            <a:srgbClr val="EEE6F3"/>
          </a:solidFill>
          <a:ln>
            <a:noFill/>
          </a:ln>
        </p:spPr>
        <p:txBody>
          <a:bodyPr anchorCtr="0" anchor="t" bIns="91425" lIns="0" spcFirstLastPara="1" rIns="182875" wrap="square" tIns="137150">
            <a:noAutofit/>
          </a:bodyPr>
          <a:lstStyle/>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298450" lvl="0" marL="457200" rtl="0" algn="just">
              <a:spcBef>
                <a:spcPts val="0"/>
              </a:spcBef>
              <a:spcAft>
                <a:spcPts val="0"/>
              </a:spcAft>
              <a:buSzPts val="1100"/>
              <a:buFont typeface="Montserrat"/>
              <a:buChar char="●"/>
            </a:pPr>
            <a:r>
              <a:rPr lang="en" sz="1100">
                <a:latin typeface="Montserrat"/>
                <a:ea typeface="Montserrat"/>
                <a:cs typeface="Montserrat"/>
                <a:sym typeface="Montserrat"/>
              </a:rPr>
              <a:t>We plan to optimize an existing credit default model. We will compare the efficiency of our new, optimized code with the original implementation of the code. </a:t>
            </a:r>
            <a:endParaRPr sz="1100">
              <a:latin typeface="Montserrat"/>
              <a:ea typeface="Montserrat"/>
              <a:cs typeface="Montserrat"/>
              <a:sym typeface="Montserrat"/>
            </a:endParaRPr>
          </a:p>
          <a:p>
            <a:pPr indent="-207010" lvl="1" marL="640080" rtl="0" algn="just">
              <a:spcBef>
                <a:spcPts val="800"/>
              </a:spcBef>
              <a:spcAft>
                <a:spcPts val="0"/>
              </a:spcAft>
              <a:buSzPts val="1100"/>
              <a:buFont typeface="Montserrat"/>
              <a:buChar char="○"/>
            </a:pPr>
            <a:r>
              <a:rPr lang="en" sz="1100">
                <a:latin typeface="Montserrat"/>
                <a:ea typeface="Montserrat"/>
                <a:cs typeface="Montserrat"/>
                <a:sym typeface="Montserrat"/>
              </a:rPr>
              <a:t>We will optimize the code through an </a:t>
            </a:r>
            <a:r>
              <a:rPr lang="en" sz="1100">
                <a:latin typeface="Montserrat"/>
                <a:ea typeface="Montserrat"/>
                <a:cs typeface="Montserrat"/>
                <a:sym typeface="Montserrat"/>
              </a:rPr>
              <a:t>iterative</a:t>
            </a:r>
            <a:r>
              <a:rPr lang="en" sz="1100">
                <a:latin typeface="Montserrat"/>
                <a:ea typeface="Montserrat"/>
                <a:cs typeface="Montserrat"/>
                <a:sym typeface="Montserrat"/>
              </a:rPr>
              <a:t> process, implementing various techniques to improve performance</a:t>
            </a:r>
            <a:endParaRPr sz="1100">
              <a:latin typeface="Montserrat"/>
              <a:ea typeface="Montserrat"/>
              <a:cs typeface="Montserrat"/>
              <a:sym typeface="Montserrat"/>
            </a:endParaRPr>
          </a:p>
          <a:p>
            <a:pPr indent="-207010" lvl="1" marL="640080" rtl="0" algn="just">
              <a:spcBef>
                <a:spcPts val="800"/>
              </a:spcBef>
              <a:spcAft>
                <a:spcPts val="0"/>
              </a:spcAft>
              <a:buSzPts val="1100"/>
              <a:buFont typeface="Montserrat"/>
              <a:buChar char="○"/>
            </a:pPr>
            <a:r>
              <a:rPr lang="en" sz="1100">
                <a:latin typeface="Montserrat"/>
                <a:ea typeface="Montserrat"/>
                <a:cs typeface="Montserrat"/>
                <a:sym typeface="Montserrat"/>
              </a:rPr>
              <a:t>We will implement each technique one at a time to identify the most applicable</a:t>
            </a:r>
            <a:endParaRPr sz="1100">
              <a:latin typeface="Montserrat"/>
              <a:ea typeface="Montserrat"/>
              <a:cs typeface="Montserrat"/>
              <a:sym typeface="Montserrat"/>
            </a:endParaRPr>
          </a:p>
          <a:p>
            <a:pPr indent="-207010" lvl="1" marL="640080" rtl="0" algn="just">
              <a:spcBef>
                <a:spcPts val="800"/>
              </a:spcBef>
              <a:spcAft>
                <a:spcPts val="800"/>
              </a:spcAft>
              <a:buSzPts val="1100"/>
              <a:buFont typeface="Montserrat"/>
              <a:buChar char="○"/>
            </a:pPr>
            <a:r>
              <a:rPr lang="en" sz="1100">
                <a:latin typeface="Montserrat"/>
                <a:ea typeface="Montserrat"/>
                <a:cs typeface="Montserrat"/>
                <a:sym typeface="Montserrat"/>
              </a:rPr>
              <a:t>The final result will be a culmination of the best methods developed during DS-GA 1019</a:t>
            </a:r>
            <a:endParaRPr sz="1100">
              <a:latin typeface="Montserrat"/>
              <a:ea typeface="Montserrat"/>
              <a:cs typeface="Montserrat"/>
              <a:sym typeface="Montserrat"/>
            </a:endParaRPr>
          </a:p>
        </p:txBody>
      </p:sp>
      <p:sp>
        <p:nvSpPr>
          <p:cNvPr id="161" name="Google Shape;161;p23"/>
          <p:cNvSpPr/>
          <p:nvPr/>
        </p:nvSpPr>
        <p:spPr>
          <a:xfrm>
            <a:off x="4713575" y="1254125"/>
            <a:ext cx="3977400" cy="483300"/>
          </a:xfrm>
          <a:prstGeom prst="rect">
            <a:avLst/>
          </a:prstGeom>
          <a:solidFill>
            <a:srgbClr val="AB82C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Montserrat SemiBold"/>
                <a:ea typeface="Montserrat SemiBold"/>
                <a:cs typeface="Montserrat SemiBold"/>
                <a:sym typeface="Montserrat SemiBold"/>
              </a:rPr>
              <a:t>Optimization</a:t>
            </a:r>
            <a:endParaRPr sz="2200">
              <a:latin typeface="Montserrat SemiBold"/>
              <a:ea typeface="Montserrat SemiBold"/>
              <a:cs typeface="Montserrat SemiBold"/>
              <a:sym typeface="Montserrat SemiBold"/>
            </a:endParaRPr>
          </a:p>
        </p:txBody>
      </p:sp>
      <p:sp>
        <p:nvSpPr>
          <p:cNvPr id="162" name="Google Shape;162;p23"/>
          <p:cNvSpPr/>
          <p:nvPr/>
        </p:nvSpPr>
        <p:spPr>
          <a:xfrm>
            <a:off x="2305300" y="303975"/>
            <a:ext cx="2327100" cy="3069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Purpose</a:t>
            </a:r>
            <a:endParaRPr>
              <a:solidFill>
                <a:schemeClr val="lt1"/>
              </a:solidFill>
              <a:latin typeface="Montserrat SemiBold"/>
              <a:ea typeface="Montserrat SemiBold"/>
              <a:cs typeface="Montserrat SemiBold"/>
              <a:sym typeface="Montserrat SemiBold"/>
            </a:endParaRPr>
          </a:p>
        </p:txBody>
      </p:sp>
      <p:sp>
        <p:nvSpPr>
          <p:cNvPr id="163" name="Google Shape;163;p23"/>
          <p:cNvSpPr/>
          <p:nvPr/>
        </p:nvSpPr>
        <p:spPr>
          <a:xfrm>
            <a:off x="4493250" y="303975"/>
            <a:ext cx="2327100" cy="306900"/>
          </a:xfrm>
          <a:prstGeom prst="chevron">
            <a:avLst>
              <a:gd fmla="val 50000" name="adj"/>
            </a:avLst>
          </a:prstGeom>
          <a:solidFill>
            <a:srgbClr val="8900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     Data &amp; Model</a:t>
            </a:r>
            <a:endParaRPr>
              <a:solidFill>
                <a:schemeClr val="lt1"/>
              </a:solidFill>
              <a:latin typeface="Montserrat SemiBold"/>
              <a:ea typeface="Montserrat SemiBold"/>
              <a:cs typeface="Montserrat SemiBold"/>
              <a:sym typeface="Montserrat SemiBold"/>
            </a:endParaRPr>
          </a:p>
        </p:txBody>
      </p:sp>
      <p:sp>
        <p:nvSpPr>
          <p:cNvPr id="164" name="Google Shape;164;p23"/>
          <p:cNvSpPr/>
          <p:nvPr/>
        </p:nvSpPr>
        <p:spPr>
          <a:xfrm>
            <a:off x="6677625" y="303975"/>
            <a:ext cx="2327100" cy="3069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 </a:t>
            </a:r>
            <a:r>
              <a:rPr lang="en">
                <a:solidFill>
                  <a:schemeClr val="lt1"/>
                </a:solidFill>
                <a:latin typeface="Montserrat SemiBold"/>
                <a:ea typeface="Montserrat SemiBold"/>
                <a:cs typeface="Montserrat SemiBold"/>
                <a:sym typeface="Montserrat SemiBold"/>
              </a:rPr>
              <a:t>Optimization</a:t>
            </a:r>
            <a:r>
              <a:rPr lang="en">
                <a:solidFill>
                  <a:schemeClr val="lt1"/>
                </a:solidFill>
                <a:latin typeface="Montserrat SemiBold"/>
                <a:ea typeface="Montserrat SemiBold"/>
                <a:cs typeface="Montserrat SemiBold"/>
                <a:sym typeface="Montserrat SemiBold"/>
              </a:rPr>
              <a:t>   </a:t>
            </a:r>
            <a:endParaRPr>
              <a:solidFill>
                <a:schemeClr val="lt1"/>
              </a:solidFill>
              <a:latin typeface="Montserrat SemiBold"/>
              <a:ea typeface="Montserrat SemiBold"/>
              <a:cs typeface="Montserrat SemiBold"/>
              <a:sym typeface="Montserrat SemiBold"/>
            </a:endParaRPr>
          </a:p>
        </p:txBody>
      </p:sp>
      <p:pic>
        <p:nvPicPr>
          <p:cNvPr id="165" name="Google Shape;165;p23"/>
          <p:cNvPicPr preferRelativeResize="0"/>
          <p:nvPr/>
        </p:nvPicPr>
        <p:blipFill>
          <a:blip r:embed="rId4">
            <a:alphaModFix/>
          </a:blip>
          <a:stretch>
            <a:fillRect/>
          </a:stretch>
        </p:blipFill>
        <p:spPr>
          <a:xfrm>
            <a:off x="6878375" y="346275"/>
            <a:ext cx="222300" cy="222300"/>
          </a:xfrm>
          <a:prstGeom prst="rect">
            <a:avLst/>
          </a:prstGeom>
          <a:noFill/>
          <a:ln>
            <a:noFill/>
          </a:ln>
        </p:spPr>
      </p:pic>
      <p:pic>
        <p:nvPicPr>
          <p:cNvPr id="166" name="Google Shape;166;p23"/>
          <p:cNvPicPr preferRelativeResize="0"/>
          <p:nvPr/>
        </p:nvPicPr>
        <p:blipFill>
          <a:blip r:embed="rId5">
            <a:alphaModFix/>
          </a:blip>
          <a:stretch>
            <a:fillRect/>
          </a:stretch>
        </p:blipFill>
        <p:spPr>
          <a:xfrm>
            <a:off x="4737874" y="346275"/>
            <a:ext cx="222300" cy="222300"/>
          </a:xfrm>
          <a:prstGeom prst="rect">
            <a:avLst/>
          </a:prstGeom>
          <a:noFill/>
          <a:ln>
            <a:noFill/>
          </a:ln>
        </p:spPr>
      </p:pic>
      <p:sp>
        <p:nvSpPr>
          <p:cNvPr id="167" name="Google Shape;167;p23"/>
          <p:cNvSpPr/>
          <p:nvPr/>
        </p:nvSpPr>
        <p:spPr>
          <a:xfrm>
            <a:off x="116650" y="303975"/>
            <a:ext cx="2327100" cy="306900"/>
          </a:xfrm>
          <a:prstGeom prst="homePlate">
            <a:avLst>
              <a:gd fmla="val 50000" name="adj"/>
            </a:avLst>
          </a:prstGeom>
          <a:solidFill>
            <a:srgbClr val="57068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Overview</a:t>
            </a:r>
            <a:endParaRPr>
              <a:solidFill>
                <a:schemeClr val="lt1"/>
              </a:solidFill>
              <a:latin typeface="Montserrat SemiBold"/>
              <a:ea typeface="Montserrat SemiBold"/>
              <a:cs typeface="Montserrat SemiBold"/>
              <a:sym typeface="Montserrat SemiBold"/>
            </a:endParaRPr>
          </a:p>
        </p:txBody>
      </p:sp>
      <p:pic>
        <p:nvPicPr>
          <p:cNvPr id="168" name="Google Shape;168;p23"/>
          <p:cNvPicPr preferRelativeResize="0"/>
          <p:nvPr/>
        </p:nvPicPr>
        <p:blipFill>
          <a:blip r:embed="rId6">
            <a:alphaModFix/>
          </a:blip>
          <a:stretch>
            <a:fillRect/>
          </a:stretch>
        </p:blipFill>
        <p:spPr>
          <a:xfrm>
            <a:off x="274375" y="323600"/>
            <a:ext cx="267650" cy="267650"/>
          </a:xfrm>
          <a:prstGeom prst="rect">
            <a:avLst/>
          </a:prstGeom>
          <a:noFill/>
          <a:ln>
            <a:noFill/>
          </a:ln>
        </p:spPr>
      </p:pic>
      <p:pic>
        <p:nvPicPr>
          <p:cNvPr id="169" name="Google Shape;169;p23"/>
          <p:cNvPicPr preferRelativeResize="0"/>
          <p:nvPr/>
        </p:nvPicPr>
        <p:blipFill>
          <a:blip r:embed="rId7">
            <a:alphaModFix/>
          </a:blip>
          <a:stretch>
            <a:fillRect/>
          </a:stretch>
        </p:blipFill>
        <p:spPr>
          <a:xfrm>
            <a:off x="599175" y="1254125"/>
            <a:ext cx="483300" cy="483300"/>
          </a:xfrm>
          <a:prstGeom prst="rect">
            <a:avLst/>
          </a:prstGeom>
          <a:noFill/>
          <a:ln>
            <a:noFill/>
          </a:ln>
        </p:spPr>
      </p:pic>
      <p:pic>
        <p:nvPicPr>
          <p:cNvPr id="170" name="Google Shape;170;p23"/>
          <p:cNvPicPr preferRelativeResize="0"/>
          <p:nvPr/>
        </p:nvPicPr>
        <p:blipFill>
          <a:blip r:embed="rId8">
            <a:alphaModFix/>
          </a:blip>
          <a:stretch>
            <a:fillRect/>
          </a:stretch>
        </p:blipFill>
        <p:spPr>
          <a:xfrm>
            <a:off x="2552025" y="323600"/>
            <a:ext cx="267651" cy="267651"/>
          </a:xfrm>
          <a:prstGeom prst="rect">
            <a:avLst/>
          </a:prstGeom>
          <a:noFill/>
          <a:ln>
            <a:noFill/>
          </a:ln>
        </p:spPr>
      </p:pic>
      <p:pic>
        <p:nvPicPr>
          <p:cNvPr id="171" name="Google Shape;171;p23"/>
          <p:cNvPicPr preferRelativeResize="0"/>
          <p:nvPr/>
        </p:nvPicPr>
        <p:blipFill>
          <a:blip r:embed="rId9">
            <a:alphaModFix/>
          </a:blip>
          <a:stretch>
            <a:fillRect/>
          </a:stretch>
        </p:blipFill>
        <p:spPr>
          <a:xfrm flipH="1">
            <a:off x="4815991" y="1270133"/>
            <a:ext cx="433299" cy="433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6068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Optimization Techniques:</a:t>
            </a:r>
            <a:endParaRPr sz="2400">
              <a:latin typeface="Montserrat"/>
              <a:ea typeface="Montserrat"/>
              <a:cs typeface="Montserrat"/>
              <a:sym typeface="Montserrat"/>
            </a:endParaRPr>
          </a:p>
        </p:txBody>
      </p:sp>
      <p:sp>
        <p:nvSpPr>
          <p:cNvPr id="177" name="Google Shape;177;p24"/>
          <p:cNvSpPr txBox="1"/>
          <p:nvPr>
            <p:ph type="title"/>
          </p:nvPr>
        </p:nvSpPr>
        <p:spPr>
          <a:xfrm>
            <a:off x="430100" y="112573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solidFill>
                  <a:srgbClr val="9A6ABA"/>
                </a:solidFill>
                <a:latin typeface="Montserrat SemiBold"/>
                <a:ea typeface="Montserrat SemiBold"/>
                <a:cs typeface="Montserrat SemiBold"/>
                <a:sym typeface="Montserrat SemiBold"/>
              </a:rPr>
              <a:t>We plan to use the following to improve the </a:t>
            </a:r>
            <a:r>
              <a:rPr b="0" lang="en" sz="1400">
                <a:solidFill>
                  <a:srgbClr val="9A6ABA"/>
                </a:solidFill>
                <a:latin typeface="Montserrat SemiBold"/>
                <a:ea typeface="Montserrat SemiBold"/>
                <a:cs typeface="Montserrat SemiBold"/>
                <a:sym typeface="Montserrat SemiBold"/>
              </a:rPr>
              <a:t>efficiency</a:t>
            </a:r>
            <a:r>
              <a:rPr b="0" lang="en" sz="1400">
                <a:solidFill>
                  <a:srgbClr val="9A6ABA"/>
                </a:solidFill>
                <a:latin typeface="Montserrat SemiBold"/>
                <a:ea typeface="Montserrat SemiBold"/>
                <a:cs typeface="Montserrat SemiBold"/>
                <a:sym typeface="Montserrat SemiBold"/>
              </a:rPr>
              <a:t> and effectiveness of the code</a:t>
            </a:r>
            <a:endParaRPr b="0" sz="1400">
              <a:solidFill>
                <a:srgbClr val="9A6ABA"/>
              </a:solidFill>
              <a:latin typeface="Montserrat SemiBold"/>
              <a:ea typeface="Montserrat SemiBold"/>
              <a:cs typeface="Montserrat SemiBold"/>
              <a:sym typeface="Montserrat SemiBold"/>
            </a:endParaRPr>
          </a:p>
        </p:txBody>
      </p:sp>
      <p:pic>
        <p:nvPicPr>
          <p:cNvPr id="178" name="Google Shape;178;p24"/>
          <p:cNvPicPr preferRelativeResize="0"/>
          <p:nvPr/>
        </p:nvPicPr>
        <p:blipFill>
          <a:blip r:embed="rId3">
            <a:alphaModFix/>
          </a:blip>
          <a:stretch>
            <a:fillRect/>
          </a:stretch>
        </p:blipFill>
        <p:spPr>
          <a:xfrm>
            <a:off x="705875" y="3511125"/>
            <a:ext cx="572700" cy="572700"/>
          </a:xfrm>
          <a:prstGeom prst="rect">
            <a:avLst/>
          </a:prstGeom>
          <a:noFill/>
          <a:ln>
            <a:noFill/>
          </a:ln>
        </p:spPr>
      </p:pic>
      <p:sp>
        <p:nvSpPr>
          <p:cNvPr id="179" name="Google Shape;179;p24"/>
          <p:cNvSpPr txBox="1"/>
          <p:nvPr/>
        </p:nvSpPr>
        <p:spPr>
          <a:xfrm>
            <a:off x="1581300" y="1841300"/>
            <a:ext cx="5016000" cy="2370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SzPts val="1600"/>
              <a:buFont typeface="Montserrat"/>
              <a:buChar char="●"/>
            </a:pPr>
            <a:r>
              <a:rPr lang="en" sz="1600">
                <a:latin typeface="Montserrat"/>
                <a:ea typeface="Montserrat"/>
                <a:cs typeface="Montserrat"/>
                <a:sym typeface="Montserrat"/>
              </a:rPr>
              <a:t>Line Profiling </a:t>
            </a:r>
            <a:endParaRPr sz="1600">
              <a:latin typeface="Montserrat"/>
              <a:ea typeface="Montserrat"/>
              <a:cs typeface="Montserrat"/>
              <a:sym typeface="Montserrat"/>
            </a:endParaRPr>
          </a:p>
          <a:p>
            <a:pPr indent="-330200" lvl="0" marL="457200" marR="0" rtl="0" algn="l">
              <a:lnSpc>
                <a:spcPct val="100000"/>
              </a:lnSpc>
              <a:spcBef>
                <a:spcPts val="600"/>
              </a:spcBef>
              <a:spcAft>
                <a:spcPts val="0"/>
              </a:spcAft>
              <a:buSzPts val="1600"/>
              <a:buFont typeface="Montserrat"/>
              <a:buChar char="●"/>
            </a:pPr>
            <a:r>
              <a:rPr lang="en" sz="1600">
                <a:latin typeface="Montserrat"/>
                <a:ea typeface="Montserrat"/>
                <a:cs typeface="Montserrat"/>
                <a:sym typeface="Montserrat"/>
              </a:rPr>
              <a:t>Use of local variables</a:t>
            </a:r>
            <a:endParaRPr sz="1600">
              <a:latin typeface="Montserrat"/>
              <a:ea typeface="Montserrat"/>
              <a:cs typeface="Montserrat"/>
              <a:sym typeface="Montserrat"/>
            </a:endParaRPr>
          </a:p>
          <a:p>
            <a:pPr indent="-330200" lvl="0" marL="457200" marR="0" rtl="0" algn="l">
              <a:lnSpc>
                <a:spcPct val="100000"/>
              </a:lnSpc>
              <a:spcBef>
                <a:spcPts val="600"/>
              </a:spcBef>
              <a:spcAft>
                <a:spcPts val="0"/>
              </a:spcAft>
              <a:buSzPts val="1600"/>
              <a:buFont typeface="Montserrat"/>
              <a:buChar char="●"/>
            </a:pPr>
            <a:r>
              <a:rPr lang="en" sz="1600">
                <a:latin typeface="Montserrat"/>
                <a:ea typeface="Montserrat"/>
                <a:cs typeface="Montserrat"/>
                <a:sym typeface="Montserrat"/>
              </a:rPr>
              <a:t>Parallel Processing</a:t>
            </a:r>
            <a:endParaRPr sz="1600">
              <a:latin typeface="Montserrat"/>
              <a:ea typeface="Montserrat"/>
              <a:cs typeface="Montserrat"/>
              <a:sym typeface="Montserrat"/>
            </a:endParaRPr>
          </a:p>
          <a:p>
            <a:pPr indent="-330200" lvl="0" marL="457200" marR="0" rtl="0" algn="l">
              <a:lnSpc>
                <a:spcPct val="100000"/>
              </a:lnSpc>
              <a:spcBef>
                <a:spcPts val="600"/>
              </a:spcBef>
              <a:spcAft>
                <a:spcPts val="0"/>
              </a:spcAft>
              <a:buSzPts val="1600"/>
              <a:buFont typeface="Montserrat"/>
              <a:buChar char="●"/>
            </a:pPr>
            <a:r>
              <a:rPr lang="en" sz="1600">
                <a:latin typeface="Montserrat"/>
                <a:ea typeface="Montserrat"/>
                <a:cs typeface="Montserrat"/>
                <a:sym typeface="Montserrat"/>
              </a:rPr>
              <a:t>Cython</a:t>
            </a:r>
            <a:endParaRPr sz="1600">
              <a:latin typeface="Montserrat"/>
              <a:ea typeface="Montserrat"/>
              <a:cs typeface="Montserrat"/>
              <a:sym typeface="Montserrat"/>
            </a:endParaRPr>
          </a:p>
          <a:p>
            <a:pPr indent="-330200" lvl="0" marL="457200" rtl="0" algn="l">
              <a:spcBef>
                <a:spcPts val="600"/>
              </a:spcBef>
              <a:spcAft>
                <a:spcPts val="0"/>
              </a:spcAft>
              <a:buSzPts val="1600"/>
              <a:buFont typeface="Montserrat"/>
              <a:buChar char="●"/>
            </a:pPr>
            <a:r>
              <a:rPr lang="en" sz="1600">
                <a:latin typeface="Montserrat"/>
                <a:ea typeface="Montserrat"/>
                <a:cs typeface="Montserrat"/>
                <a:sym typeface="Montserrat"/>
              </a:rPr>
              <a:t>Vectorization through NumPy</a:t>
            </a:r>
            <a:endParaRPr sz="1600">
              <a:latin typeface="Montserrat"/>
              <a:ea typeface="Montserrat"/>
              <a:cs typeface="Montserrat"/>
              <a:sym typeface="Montserrat"/>
            </a:endParaRPr>
          </a:p>
          <a:p>
            <a:pPr indent="-330200" lvl="0" marL="457200" rtl="0" algn="l">
              <a:spcBef>
                <a:spcPts val="600"/>
              </a:spcBef>
              <a:spcAft>
                <a:spcPts val="0"/>
              </a:spcAft>
              <a:buSzPts val="1600"/>
              <a:buFont typeface="Montserrat"/>
              <a:buChar char="●"/>
            </a:pPr>
            <a:r>
              <a:rPr lang="en" sz="1600">
                <a:latin typeface="Montserrat"/>
                <a:ea typeface="Montserrat"/>
                <a:cs typeface="Montserrat"/>
                <a:sym typeface="Montserrat"/>
              </a:rPr>
              <a:t>Caching</a:t>
            </a:r>
            <a:endParaRPr sz="1600">
              <a:latin typeface="Montserrat"/>
              <a:ea typeface="Montserrat"/>
              <a:cs typeface="Montserrat"/>
              <a:sym typeface="Montserrat"/>
            </a:endParaRPr>
          </a:p>
          <a:p>
            <a:pPr indent="-330200" lvl="0" marL="457200" rtl="0" algn="l">
              <a:spcBef>
                <a:spcPts val="600"/>
              </a:spcBef>
              <a:spcAft>
                <a:spcPts val="600"/>
              </a:spcAft>
              <a:buSzPts val="1600"/>
              <a:buFont typeface="Montserrat"/>
              <a:buChar char="●"/>
            </a:pPr>
            <a:r>
              <a:rPr lang="en" sz="1600">
                <a:latin typeface="Montserrat"/>
                <a:ea typeface="Montserrat"/>
                <a:cs typeface="Montserrat"/>
                <a:sym typeface="Montserrat"/>
              </a:rPr>
              <a:t>Minimizing function calls</a:t>
            </a:r>
            <a:endParaRPr sz="1600">
              <a:latin typeface="Montserrat"/>
              <a:ea typeface="Montserrat"/>
              <a:cs typeface="Montserrat"/>
              <a:sym typeface="Montserrat"/>
            </a:endParaRPr>
          </a:p>
        </p:txBody>
      </p:sp>
      <p:sp>
        <p:nvSpPr>
          <p:cNvPr id="180" name="Google Shape;180;p24"/>
          <p:cNvSpPr/>
          <p:nvPr/>
        </p:nvSpPr>
        <p:spPr>
          <a:xfrm>
            <a:off x="4493250" y="303975"/>
            <a:ext cx="2327100" cy="3069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     Data &amp; Model</a:t>
            </a:r>
            <a:endParaRPr>
              <a:solidFill>
                <a:schemeClr val="lt1"/>
              </a:solidFill>
              <a:latin typeface="Montserrat SemiBold"/>
              <a:ea typeface="Montserrat SemiBold"/>
              <a:cs typeface="Montserrat SemiBold"/>
              <a:sym typeface="Montserrat SemiBold"/>
            </a:endParaRPr>
          </a:p>
        </p:txBody>
      </p:sp>
      <p:sp>
        <p:nvSpPr>
          <p:cNvPr id="181" name="Google Shape;181;p24"/>
          <p:cNvSpPr/>
          <p:nvPr/>
        </p:nvSpPr>
        <p:spPr>
          <a:xfrm>
            <a:off x="6677625" y="303975"/>
            <a:ext cx="2327100" cy="306900"/>
          </a:xfrm>
          <a:prstGeom prst="chevron">
            <a:avLst>
              <a:gd fmla="val 50000" name="adj"/>
            </a:avLst>
          </a:prstGeom>
          <a:solidFill>
            <a:srgbClr val="8900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 Optimization   </a:t>
            </a:r>
            <a:endParaRPr>
              <a:solidFill>
                <a:schemeClr val="lt1"/>
              </a:solidFill>
              <a:latin typeface="Montserrat SemiBold"/>
              <a:ea typeface="Montserrat SemiBold"/>
              <a:cs typeface="Montserrat SemiBold"/>
              <a:sym typeface="Montserrat SemiBold"/>
            </a:endParaRPr>
          </a:p>
        </p:txBody>
      </p:sp>
      <p:pic>
        <p:nvPicPr>
          <p:cNvPr id="182" name="Google Shape;182;p24"/>
          <p:cNvPicPr preferRelativeResize="0"/>
          <p:nvPr/>
        </p:nvPicPr>
        <p:blipFill>
          <a:blip r:embed="rId4">
            <a:alphaModFix/>
          </a:blip>
          <a:stretch>
            <a:fillRect/>
          </a:stretch>
        </p:blipFill>
        <p:spPr>
          <a:xfrm>
            <a:off x="6878375" y="346275"/>
            <a:ext cx="222300" cy="222300"/>
          </a:xfrm>
          <a:prstGeom prst="rect">
            <a:avLst/>
          </a:prstGeom>
          <a:noFill/>
          <a:ln>
            <a:noFill/>
          </a:ln>
        </p:spPr>
      </p:pic>
      <p:pic>
        <p:nvPicPr>
          <p:cNvPr id="183" name="Google Shape;183;p24"/>
          <p:cNvPicPr preferRelativeResize="0"/>
          <p:nvPr/>
        </p:nvPicPr>
        <p:blipFill>
          <a:blip r:embed="rId5">
            <a:alphaModFix/>
          </a:blip>
          <a:stretch>
            <a:fillRect/>
          </a:stretch>
        </p:blipFill>
        <p:spPr>
          <a:xfrm>
            <a:off x="4737874" y="346275"/>
            <a:ext cx="222300" cy="222300"/>
          </a:xfrm>
          <a:prstGeom prst="rect">
            <a:avLst/>
          </a:prstGeom>
          <a:noFill/>
          <a:ln>
            <a:noFill/>
          </a:ln>
        </p:spPr>
      </p:pic>
      <p:sp>
        <p:nvSpPr>
          <p:cNvPr id="184" name="Google Shape;184;p24"/>
          <p:cNvSpPr/>
          <p:nvPr/>
        </p:nvSpPr>
        <p:spPr>
          <a:xfrm>
            <a:off x="2305300" y="303975"/>
            <a:ext cx="2327100" cy="3069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Purpose</a:t>
            </a:r>
            <a:endParaRPr>
              <a:solidFill>
                <a:schemeClr val="lt1"/>
              </a:solidFill>
              <a:latin typeface="Montserrat SemiBold"/>
              <a:ea typeface="Montserrat SemiBold"/>
              <a:cs typeface="Montserrat SemiBold"/>
              <a:sym typeface="Montserrat SemiBold"/>
            </a:endParaRPr>
          </a:p>
        </p:txBody>
      </p:sp>
      <p:sp>
        <p:nvSpPr>
          <p:cNvPr id="185" name="Google Shape;185;p24"/>
          <p:cNvSpPr/>
          <p:nvPr/>
        </p:nvSpPr>
        <p:spPr>
          <a:xfrm>
            <a:off x="116650" y="303975"/>
            <a:ext cx="2327100" cy="306900"/>
          </a:xfrm>
          <a:prstGeom prst="homePlate">
            <a:avLst>
              <a:gd fmla="val 50000" name="adj"/>
            </a:avLst>
          </a:prstGeom>
          <a:solidFill>
            <a:srgbClr val="57068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ontserrat SemiBold"/>
                <a:ea typeface="Montserrat SemiBold"/>
                <a:cs typeface="Montserrat SemiBold"/>
                <a:sym typeface="Montserrat SemiBold"/>
              </a:rPr>
              <a:t>Overview</a:t>
            </a:r>
            <a:endParaRPr>
              <a:solidFill>
                <a:schemeClr val="lt1"/>
              </a:solidFill>
              <a:latin typeface="Montserrat SemiBold"/>
              <a:ea typeface="Montserrat SemiBold"/>
              <a:cs typeface="Montserrat SemiBold"/>
              <a:sym typeface="Montserrat SemiBold"/>
            </a:endParaRPr>
          </a:p>
        </p:txBody>
      </p:sp>
      <p:pic>
        <p:nvPicPr>
          <p:cNvPr id="186" name="Google Shape;186;p24"/>
          <p:cNvPicPr preferRelativeResize="0"/>
          <p:nvPr/>
        </p:nvPicPr>
        <p:blipFill>
          <a:blip r:embed="rId6">
            <a:alphaModFix/>
          </a:blip>
          <a:stretch>
            <a:fillRect/>
          </a:stretch>
        </p:blipFill>
        <p:spPr>
          <a:xfrm>
            <a:off x="274375" y="323600"/>
            <a:ext cx="267650" cy="267650"/>
          </a:xfrm>
          <a:prstGeom prst="rect">
            <a:avLst/>
          </a:prstGeom>
          <a:noFill/>
          <a:ln>
            <a:noFill/>
          </a:ln>
        </p:spPr>
      </p:pic>
      <p:pic>
        <p:nvPicPr>
          <p:cNvPr id="187" name="Google Shape;187;p24"/>
          <p:cNvPicPr preferRelativeResize="0"/>
          <p:nvPr/>
        </p:nvPicPr>
        <p:blipFill>
          <a:blip r:embed="rId7">
            <a:alphaModFix/>
          </a:blip>
          <a:stretch>
            <a:fillRect/>
          </a:stretch>
        </p:blipFill>
        <p:spPr>
          <a:xfrm>
            <a:off x="2552025" y="323600"/>
            <a:ext cx="267651" cy="267651"/>
          </a:xfrm>
          <a:prstGeom prst="rect">
            <a:avLst/>
          </a:prstGeom>
          <a:noFill/>
          <a:ln>
            <a:noFill/>
          </a:ln>
        </p:spPr>
      </p:pic>
      <p:pic>
        <p:nvPicPr>
          <p:cNvPr id="188" name="Google Shape;188;p24"/>
          <p:cNvPicPr preferRelativeResize="0"/>
          <p:nvPr/>
        </p:nvPicPr>
        <p:blipFill>
          <a:blip r:embed="rId8">
            <a:alphaModFix/>
          </a:blip>
          <a:stretch>
            <a:fillRect/>
          </a:stretch>
        </p:blipFill>
        <p:spPr>
          <a:xfrm>
            <a:off x="705875" y="2624750"/>
            <a:ext cx="572700" cy="572700"/>
          </a:xfrm>
          <a:prstGeom prst="rect">
            <a:avLst/>
          </a:prstGeom>
          <a:noFill/>
          <a:ln>
            <a:noFill/>
          </a:ln>
        </p:spPr>
      </p:pic>
      <p:pic>
        <p:nvPicPr>
          <p:cNvPr id="189" name="Google Shape;189;p24"/>
          <p:cNvPicPr preferRelativeResize="0"/>
          <p:nvPr/>
        </p:nvPicPr>
        <p:blipFill>
          <a:blip r:embed="rId9">
            <a:alphaModFix/>
          </a:blip>
          <a:stretch>
            <a:fillRect/>
          </a:stretch>
        </p:blipFill>
        <p:spPr>
          <a:xfrm>
            <a:off x="705875" y="1822400"/>
            <a:ext cx="572700" cy="572700"/>
          </a:xfrm>
          <a:prstGeom prst="rect">
            <a:avLst/>
          </a:prstGeom>
          <a:noFill/>
          <a:ln>
            <a:noFill/>
          </a:ln>
        </p:spPr>
      </p:pic>
      <p:pic>
        <p:nvPicPr>
          <p:cNvPr id="190" name="Google Shape;190;p24"/>
          <p:cNvPicPr preferRelativeResize="0"/>
          <p:nvPr/>
        </p:nvPicPr>
        <p:blipFill>
          <a:blip r:embed="rId10">
            <a:alphaModFix/>
          </a:blip>
          <a:stretch>
            <a:fillRect/>
          </a:stretch>
        </p:blipFill>
        <p:spPr>
          <a:xfrm>
            <a:off x="6925399" y="1391436"/>
            <a:ext cx="1987123" cy="894600"/>
          </a:xfrm>
          <a:prstGeom prst="rect">
            <a:avLst/>
          </a:prstGeom>
          <a:noFill/>
          <a:ln>
            <a:noFill/>
          </a:ln>
        </p:spPr>
      </p:pic>
      <p:pic>
        <p:nvPicPr>
          <p:cNvPr id="191" name="Google Shape;191;p24"/>
          <p:cNvPicPr preferRelativeResize="0"/>
          <p:nvPr/>
        </p:nvPicPr>
        <p:blipFill>
          <a:blip r:embed="rId11">
            <a:alphaModFix/>
          </a:blip>
          <a:stretch>
            <a:fillRect/>
          </a:stretch>
        </p:blipFill>
        <p:spPr>
          <a:xfrm>
            <a:off x="5688363" y="2421673"/>
            <a:ext cx="1894748" cy="843764"/>
          </a:xfrm>
          <a:prstGeom prst="rect">
            <a:avLst/>
          </a:prstGeom>
          <a:noFill/>
          <a:ln>
            <a:noFill/>
          </a:ln>
        </p:spPr>
      </p:pic>
      <p:pic>
        <p:nvPicPr>
          <p:cNvPr id="192" name="Google Shape;192;p24"/>
          <p:cNvPicPr preferRelativeResize="0"/>
          <p:nvPr/>
        </p:nvPicPr>
        <p:blipFill>
          <a:blip r:embed="rId12">
            <a:alphaModFix/>
          </a:blip>
          <a:stretch>
            <a:fillRect/>
          </a:stretch>
        </p:blipFill>
        <p:spPr>
          <a:xfrm>
            <a:off x="6769825" y="3564975"/>
            <a:ext cx="2142688"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2071825" y="234745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