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271" r:id="rId2"/>
    <p:sldId id="26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96" r:id="rId11"/>
    <p:sldId id="286" r:id="rId12"/>
    <p:sldId id="287" r:id="rId13"/>
    <p:sldId id="288" r:id="rId14"/>
    <p:sldId id="289" r:id="rId15"/>
    <p:sldId id="298" r:id="rId16"/>
    <p:sldId id="292" r:id="rId17"/>
    <p:sldId id="293" r:id="rId18"/>
    <p:sldId id="277" r:id="rId19"/>
    <p:sldId id="272" r:id="rId20"/>
    <p:sldId id="274" r:id="rId21"/>
    <p:sldId id="290" r:id="rId22"/>
    <p:sldId id="291" r:id="rId23"/>
    <p:sldId id="294" r:id="rId24"/>
    <p:sldId id="297" r:id="rId25"/>
    <p:sldId id="285" r:id="rId2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1"/>
          </p14:sldIdLst>
        </p14:section>
        <p14:section name="Untitled Section" id="{1296B996-0434-4117-96AB-43A84F9BF36B}">
          <p14:sldIdLst>
            <p14:sldId id="268"/>
            <p14:sldId id="278"/>
            <p14:sldId id="279"/>
            <p14:sldId id="280"/>
            <p14:sldId id="281"/>
            <p14:sldId id="282"/>
            <p14:sldId id="283"/>
            <p14:sldId id="284"/>
            <p14:sldId id="296"/>
            <p14:sldId id="286"/>
            <p14:sldId id="287"/>
            <p14:sldId id="288"/>
            <p14:sldId id="289"/>
            <p14:sldId id="298"/>
            <p14:sldId id="292"/>
            <p14:sldId id="293"/>
            <p14:sldId id="277"/>
            <p14:sldId id="272"/>
            <p14:sldId id="274"/>
            <p14:sldId id="290"/>
            <p14:sldId id="291"/>
            <p14:sldId id="294"/>
            <p14:sldId id="297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F2F2F2"/>
    <a:srgbClr val="D9D9D9"/>
    <a:srgbClr val="FCCDB6"/>
    <a:srgbClr val="004568"/>
    <a:srgbClr val="0074AF"/>
    <a:srgbClr val="00B0F0"/>
    <a:srgbClr val="6EAA2E"/>
    <a:srgbClr val="008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15" autoAdjust="0"/>
  </p:normalViewPr>
  <p:slideViewPr>
    <p:cSldViewPr snapToGrid="0">
      <p:cViewPr varScale="1">
        <p:scale>
          <a:sx n="77" d="100"/>
          <a:sy n="77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Arquitetura</c:v>
                </c:pt>
                <c:pt idx="1">
                  <c:v>Débitos</c:v>
                </c:pt>
                <c:pt idx="2">
                  <c:v>Desempenho</c:v>
                </c:pt>
                <c:pt idx="3">
                  <c:v>Qualidade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Arquitetura</c:v>
                </c:pt>
                <c:pt idx="1">
                  <c:v>Débitos</c:v>
                </c:pt>
                <c:pt idx="2">
                  <c:v>Desempenho</c:v>
                </c:pt>
                <c:pt idx="3">
                  <c:v>Qualidade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09-4F72-916C-29AA4F9FA75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09-4F72-916C-29AA4F9FA759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09-4F72-916C-29AA4F9FA7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09-4F72-916C-29AA4F9FA7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09-4F72-916C-29AA4F9FA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6B-41E3-ADC0-C5CF121B6C5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6B-41E3-ADC0-C5CF121B6C5B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F2C5929-4944-426F-A95C-5396F23C2707}" type="VALUE">
                      <a:rPr lang="en-US" sz="3200" b="1" spc="-15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6B-41E3-ADC0-C5CF121B6C5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6B-41E3-ADC0-C5CF121B6C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6B-41E3-ADC0-C5CF121B6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81-495E-9E07-104BFA0BD09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81-495E-9E07-104BFA0BD098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81-495E-9E07-104BFA0BD09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81-495E-9E07-104BFA0BD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81-495E-9E07-104BFA0BD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54B-4A19-9B0A-AEE191EB0BF5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54B-4A19-9B0A-AEE191EB0BF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4B-4A19-9B0A-AEE191EB0B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4B-4A19-9B0A-AEE191EB0BF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54B-4A19-9B0A-AEE191EB0B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16</c:v>
                </c:pt>
                <c:pt idx="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4B-4A19-9B0A-AEE191EB0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3B0-4201-BF10-8BB6FBBC7C95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B0-4201-BF10-8BB6FBBC7C95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B0-4201-BF10-8BB6FBBC7C9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B0-4201-BF10-8BB6FBBC7C9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B0-4201-BF10-8BB6FBBC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B0-4201-BF10-8BB6FBBC7C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B0-4201-BF10-8BB6FBBC7C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3B0-4201-BF10-8BB6FBBC7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3B0-4201-BF10-8BB6FBBC7C95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B0-4201-BF10-8BB6FBBC7C95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B0-4201-BF10-8BB6FBBC7C95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3B0-4201-BF10-8BB6FBBC7C9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B0-4201-BF10-8BB6FBBC7C9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B0-4201-BF10-8BB6FBBC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B0-4201-BF10-8BB6FBBC7C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B0-4201-BF10-8BB6FBBC7C95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B0-4201-BF10-8BB6FBBC7C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3B0-4201-BF10-8BB6FBBC7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7-451F-A793-5FAA7E9D9B0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F7-451F-A793-5FAA7E9D9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F7-451F-A793-5FAA7E9D9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7F7-451F-A793-5FAA7E9D9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openxmlformats.org/officeDocument/2006/relationships/image" Target="../media/image6.emf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12" Type="http://schemas.openxmlformats.org/officeDocument/2006/relationships/chart" Target="../charts/chart17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1.xml"/><Relationship Id="rId11" Type="http://schemas.openxmlformats.org/officeDocument/2006/relationships/chart" Target="../charts/chart16.xml"/><Relationship Id="rId5" Type="http://schemas.openxmlformats.org/officeDocument/2006/relationships/chart" Target="../charts/chart10.xml"/><Relationship Id="rId10" Type="http://schemas.openxmlformats.org/officeDocument/2006/relationships/chart" Target="../charts/chart15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alanalytics.com/templates" TargetMode="Externa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800CA-CBD5-4328-BBBB-D4FDAD68FD4B}"/>
              </a:ext>
            </a:extLst>
          </p:cNvPr>
          <p:cNvSpPr/>
          <p:nvPr/>
        </p:nvSpPr>
        <p:spPr>
          <a:xfrm>
            <a:off x="6095999" y="1198179"/>
            <a:ext cx="5948855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670A-2E9F-4C66-AF4C-FF1200011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88" b="4511"/>
          <a:stretch/>
        </p:blipFill>
        <p:spPr>
          <a:xfrm>
            <a:off x="6318288" y="1422421"/>
            <a:ext cx="5504276" cy="506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A089B-5ACA-44FE-964B-FBEE220DD63D}"/>
              </a:ext>
            </a:extLst>
          </p:cNvPr>
          <p:cNvSpPr txBox="1"/>
          <p:nvPr/>
        </p:nvSpPr>
        <p:spPr>
          <a:xfrm>
            <a:off x="633985" y="1536192"/>
            <a:ext cx="5031092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Podemos habilitar, desabilitar, modificar ou incluir uma regra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Por default a análise do código é exibida como </a:t>
            </a:r>
            <a:r>
              <a:rPr lang="pt-BR" sz="2400" i="1" dirty="0"/>
              <a:t>Warning</a:t>
            </a:r>
            <a:r>
              <a:rPr lang="pt-BR" sz="2400" dirty="0"/>
              <a:t> na janela de erros do projeto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3740C-9565-484D-8128-B440CFDB8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52"/>
          <a:stretch/>
        </p:blipFill>
        <p:spPr>
          <a:xfrm>
            <a:off x="369436" y="5555032"/>
            <a:ext cx="5504273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86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Clone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A7CB4-EBB7-4D70-9F97-C899C44BE211}"/>
              </a:ext>
            </a:extLst>
          </p:cNvPr>
          <p:cNvSpPr txBox="1"/>
          <p:nvPr/>
        </p:nvSpPr>
        <p:spPr>
          <a:xfrm>
            <a:off x="633985" y="1536192"/>
            <a:ext cx="5031092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Localização de fragmentos de códigos duplicados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8D9108-6C0C-463B-8C31-817E1E83A456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2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40C6-7ABE-4FD1-B030-909822295908}"/>
              </a:ext>
            </a:extLst>
          </p:cNvPr>
          <p:cNvSpPr txBox="1"/>
          <p:nvPr/>
        </p:nvSpPr>
        <p:spPr>
          <a:xfrm>
            <a:off x="633985" y="1536192"/>
            <a:ext cx="5031092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Extração de métricas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Complexidade ciclomática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Profundidade de herança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Acoplamento de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Linhas de código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7C9F5-A347-4E69-A689-181629F377FF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468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Intellitest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90943-DC25-4F4D-BE4B-C067219FCA88}"/>
              </a:ext>
            </a:extLst>
          </p:cNvPr>
          <p:cNvSpPr txBox="1"/>
          <p:nvPr/>
        </p:nvSpPr>
        <p:spPr>
          <a:xfrm>
            <a:off x="633985" y="1536192"/>
            <a:ext cx="5031092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Identifica casos de testes, usando a análise de todos os caminhos possíveis dentro do código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Cria testes de unidade baseados no que o código faz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16B56-D27D-4FFC-9F5C-51F3E4A656FE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481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Analisa o percentual de código que os testes estão cobrindo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430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Intellitrace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Passos da depuração de seu código com snapshots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9736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SonarQube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514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Code smells (bed smells)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Code coverage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Códigos duplicados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Bugs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Vulnerabilidade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Linhas de código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Integrado ao visual studio online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548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Exploratory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Cenários de testes manuais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727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50" name="Percent Chart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54" name="Straight Connector 53"/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7" name="Percent Chart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Percent Chart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9" name="Percent Chart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355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19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77" name="Freeform: Shape 176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0" name="Freeform: Shape 179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1" name="Freeform: Shape 180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5" name="Freeform: Shape 184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00794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61607C-0E63-4B28-8C17-EF19EF25D97C}"/>
              </a:ext>
            </a:extLst>
          </p:cNvPr>
          <p:cNvSpPr txBox="1"/>
          <p:nvPr/>
        </p:nvSpPr>
        <p:spPr>
          <a:xfrm>
            <a:off x="4467957" y="2637696"/>
            <a:ext cx="34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Melhorando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qualidade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código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com Visual Studio 2017.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03645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-20" dirty="0">
                <a:solidFill>
                  <a:srgbClr val="FFFFFF"/>
                </a:solidFill>
                <a:latin typeface="Segoe UI"/>
              </a:rPr>
              <a:t>FERRAMENTAS</a:t>
            </a:r>
            <a:r>
              <a:rPr lang="en-US" sz="4800" b="1" spc="-2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b="1" spc="-20" dirty="0">
                <a:solidFill>
                  <a:srgbClr val="FFFFFF"/>
                </a:solidFill>
                <a:latin typeface="Segoe UI"/>
              </a:rPr>
              <a:t>PARA</a:t>
            </a:r>
            <a:r>
              <a:rPr lang="en-US" sz="4800" b="1" spc="-2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500" b="1" spc="-20" dirty="0">
                <a:solidFill>
                  <a:srgbClr val="FFFFFF"/>
                </a:solidFill>
                <a:latin typeface="Segoe UI"/>
              </a:rPr>
              <a:t>QUALIDADE </a:t>
            </a:r>
            <a:r>
              <a:rPr lang="en-US" sz="2400" b="1" spc="-20" dirty="0">
                <a:solidFill>
                  <a:srgbClr val="FFFFFF"/>
                </a:solidFill>
                <a:latin typeface="Segoe UI"/>
              </a:rPr>
              <a:t>E</a:t>
            </a:r>
            <a:r>
              <a:rPr lang="en-US" sz="3500" b="1" spc="-2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800" b="1" spc="-20" dirty="0">
                <a:solidFill>
                  <a:srgbClr val="FFFFFF"/>
                </a:solidFill>
                <a:latin typeface="Segoe UI"/>
              </a:rPr>
              <a:t>OTIMIZAÇÃO</a:t>
            </a:r>
            <a:endParaRPr kumimoji="0" lang="en-US" sz="3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hlinkClick r:id="rId5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Rodrigo Lessa  |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rodrigolsr@gmail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2552750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0176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Check List</a:t>
            </a:r>
            <a:r>
              <a:rPr lang="pt-BR" dirty="0"/>
              <a:t> | Entregáveis quanto ao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7690209" cy="477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 Projeto está compilando.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a arquitetura foi devidamente seguida (Build de Arquitetura no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diagrama de camadas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indicador de manutenabilidade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está verde (Funcionalidade "Code Metrics")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os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testes de carga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(Load test) foram criados conforme definidos em tempo de análise</a:t>
            </a:r>
          </a:p>
        </p:txBody>
      </p:sp>
    </p:spTree>
    <p:extLst>
      <p:ext uri="{BB962C8B-B14F-4D97-AF65-F5344CB8AC3E}">
        <p14:creationId xmlns:p14="http://schemas.microsoft.com/office/powerpoint/2010/main" val="23432975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Check List</a:t>
            </a:r>
            <a:r>
              <a:rPr lang="pt-BR" dirty="0"/>
              <a:t> | Entregáveis quanto ao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6744277" cy="44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no mínimo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88% do código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 camada de domínio está coberto por testes (Executar o “Code Covarage”)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no Configuration Manager foram criados as configurações dos ambientes do Cliente (Utilize build configuration manager)</a:t>
            </a:r>
          </a:p>
        </p:txBody>
      </p:sp>
      <p:grpSp>
        <p:nvGrpSpPr>
          <p:cNvPr id="8" name="Percent Chart">
            <a:extLst>
              <a:ext uri="{FF2B5EF4-FFF2-40B4-BE49-F238E27FC236}">
                <a16:creationId xmlns:a16="http://schemas.microsoft.com/office/drawing/2014/main" id="{469AEDF0-9A37-4444-8525-2CF30F9C5A62}"/>
              </a:ext>
            </a:extLst>
          </p:cNvPr>
          <p:cNvGrpSpPr/>
          <p:nvPr/>
        </p:nvGrpSpPr>
        <p:grpSpPr>
          <a:xfrm>
            <a:off x="8870190" y="2984401"/>
            <a:ext cx="1645920" cy="1645973"/>
            <a:chOff x="4547093" y="1223945"/>
            <a:chExt cx="1645920" cy="1645973"/>
          </a:xfrm>
        </p:grpSpPr>
        <p:sp>
          <p:nvSpPr>
            <p:cNvPr id="9" name="Outer Oval">
              <a:extLst>
                <a:ext uri="{FF2B5EF4-FFF2-40B4-BE49-F238E27FC236}">
                  <a16:creationId xmlns:a16="http://schemas.microsoft.com/office/drawing/2014/main" id="{4AC1C5EA-51B9-4E3B-8FA3-D7F0F7221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dots">
              <a:extLst>
                <a:ext uri="{FF2B5EF4-FFF2-40B4-BE49-F238E27FC236}">
                  <a16:creationId xmlns:a16="http://schemas.microsoft.com/office/drawing/2014/main" id="{639BB0FC-C07F-47E2-9687-34E55DBCA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" name="Excel Chart">
              <a:extLst>
                <a:ext uri="{FF2B5EF4-FFF2-40B4-BE49-F238E27FC236}">
                  <a16:creationId xmlns:a16="http://schemas.microsoft.com/office/drawing/2014/main" id="{E2325407-ACE4-4075-8C60-4A5C8C95E62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8021F7-5CE1-4C1C-BA51-694EC525891D}"/>
              </a:ext>
            </a:extLst>
          </p:cNvPr>
          <p:cNvCxnSpPr>
            <a:cxnSpLocks/>
          </p:cNvCxnSpPr>
          <p:nvPr/>
        </p:nvCxnSpPr>
        <p:spPr>
          <a:xfrm>
            <a:off x="9692185" y="4552357"/>
            <a:ext cx="0" cy="310622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872F74-DE9D-4DA1-9BF3-444BBA84D66E}"/>
              </a:ext>
            </a:extLst>
          </p:cNvPr>
          <p:cNvCxnSpPr>
            <a:cxnSpLocks/>
          </p:cNvCxnSpPr>
          <p:nvPr/>
        </p:nvCxnSpPr>
        <p:spPr>
          <a:xfrm>
            <a:off x="9692186" y="2751796"/>
            <a:ext cx="0" cy="331828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14" name="Percent Chart">
            <a:extLst>
              <a:ext uri="{FF2B5EF4-FFF2-40B4-BE49-F238E27FC236}">
                <a16:creationId xmlns:a16="http://schemas.microsoft.com/office/drawing/2014/main" id="{9130AC28-9E96-4159-B8D3-D2725EC3349D}"/>
              </a:ext>
            </a:extLst>
          </p:cNvPr>
          <p:cNvGrpSpPr/>
          <p:nvPr/>
        </p:nvGrpSpPr>
        <p:grpSpPr>
          <a:xfrm>
            <a:off x="8870190" y="4763756"/>
            <a:ext cx="1645920" cy="1645973"/>
            <a:chOff x="4547093" y="1223945"/>
            <a:chExt cx="1645920" cy="1645973"/>
          </a:xfrm>
        </p:grpSpPr>
        <p:sp>
          <p:nvSpPr>
            <p:cNvPr id="15" name="Outer Oval">
              <a:extLst>
                <a:ext uri="{FF2B5EF4-FFF2-40B4-BE49-F238E27FC236}">
                  <a16:creationId xmlns:a16="http://schemas.microsoft.com/office/drawing/2014/main" id="{072C5403-0B6A-41E6-8500-F5CE280E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dots">
              <a:extLst>
                <a:ext uri="{FF2B5EF4-FFF2-40B4-BE49-F238E27FC236}">
                  <a16:creationId xmlns:a16="http://schemas.microsoft.com/office/drawing/2014/main" id="{CA0D9529-8E0C-46DA-807B-5D42447B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7" name="Excel Chart">
              <a:extLst>
                <a:ext uri="{FF2B5EF4-FFF2-40B4-BE49-F238E27FC236}">
                  <a16:creationId xmlns:a16="http://schemas.microsoft.com/office/drawing/2014/main" id="{F6DC7AC8-A553-4684-9A4C-8EFD68E5D0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28592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8" name="Percent Chart">
            <a:extLst>
              <a:ext uri="{FF2B5EF4-FFF2-40B4-BE49-F238E27FC236}">
                <a16:creationId xmlns:a16="http://schemas.microsoft.com/office/drawing/2014/main" id="{06F32944-261A-4D73-964E-D9B90A1C9696}"/>
              </a:ext>
            </a:extLst>
          </p:cNvPr>
          <p:cNvGrpSpPr/>
          <p:nvPr/>
        </p:nvGrpSpPr>
        <p:grpSpPr>
          <a:xfrm>
            <a:off x="8870190" y="1205046"/>
            <a:ext cx="1645920" cy="1645973"/>
            <a:chOff x="4547093" y="1223945"/>
            <a:chExt cx="1645920" cy="1645973"/>
          </a:xfrm>
        </p:grpSpPr>
        <p:sp>
          <p:nvSpPr>
            <p:cNvPr id="19" name="Outer Oval">
              <a:extLst>
                <a:ext uri="{FF2B5EF4-FFF2-40B4-BE49-F238E27FC236}">
                  <a16:creationId xmlns:a16="http://schemas.microsoft.com/office/drawing/2014/main" id="{4C7D974E-1FF3-4E31-81D0-E69AB3B731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ots">
              <a:extLst>
                <a:ext uri="{FF2B5EF4-FFF2-40B4-BE49-F238E27FC236}">
                  <a16:creationId xmlns:a16="http://schemas.microsoft.com/office/drawing/2014/main" id="{33049085-8C18-4CCE-88B0-990C9155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21" name="Excel Chart">
              <a:extLst>
                <a:ext uri="{FF2B5EF4-FFF2-40B4-BE49-F238E27FC236}">
                  <a16:creationId xmlns:a16="http://schemas.microsoft.com/office/drawing/2014/main" id="{F24E6643-8C86-4F28-A298-8EF29C52F1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09076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19523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Check List</a:t>
            </a:r>
            <a:r>
              <a:rPr lang="pt-BR" dirty="0"/>
              <a:t> | Entregáveis quanto ao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6744277" cy="44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os Javascripts estão apenas na pasta Script do Projeto .UI.Web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os arquivos de estilos estão apenas na pasta Content do Projeto .UI.Web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alguma view do projeto faz uso de Session´s de forma não justificada</a:t>
            </a:r>
          </a:p>
        </p:txBody>
      </p:sp>
    </p:spTree>
    <p:extLst>
      <p:ext uri="{BB962C8B-B14F-4D97-AF65-F5344CB8AC3E}">
        <p14:creationId xmlns:p14="http://schemas.microsoft.com/office/powerpoint/2010/main" val="26973856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Referências</a:t>
            </a:r>
            <a:r>
              <a:rPr lang="pt-BR" dirty="0"/>
              <a:t> | Microsoft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9048634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Intellitrace - https://docs.microsoft.com/en-us/visualstudio/debugger/how-to-use-intellitrace-step-back</a:t>
            </a:r>
          </a:p>
        </p:txBody>
      </p:sp>
    </p:spTree>
    <p:extLst>
      <p:ext uri="{BB962C8B-B14F-4D97-AF65-F5344CB8AC3E}">
        <p14:creationId xmlns:p14="http://schemas.microsoft.com/office/powerpoint/2010/main" val="361298174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607C-0E63-4B28-8C17-EF19EF25D97C}"/>
              </a:ext>
            </a:extLst>
          </p:cNvPr>
          <p:cNvSpPr txBox="1"/>
          <p:nvPr/>
        </p:nvSpPr>
        <p:spPr>
          <a:xfrm>
            <a:off x="4868881" y="5584588"/>
            <a:ext cx="266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PENSE FORA DA CAIXA</a:t>
            </a:r>
          </a:p>
        </p:txBody>
      </p:sp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5037927" y="3256334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29642" y="1826286"/>
            <a:ext cx="1153317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-20" dirty="0">
                <a:solidFill>
                  <a:srgbClr val="FFFFFF"/>
                </a:solidFill>
                <a:latin typeface="Segoe UI"/>
              </a:rPr>
              <a:t>OBRIGADO!</a:t>
            </a:r>
            <a:endParaRPr kumimoji="0" lang="en-US" sz="3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4868881" y="6286733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Rodrigo Lessa  |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rodrigolsr@gmail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427C-EE8C-44BA-838D-9FA9E83C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Métricas</a:t>
            </a:r>
            <a:r>
              <a:rPr lang="pt-BR" dirty="0"/>
              <a:t> | Por que medir a qualidade do seu código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F7AB7-054E-450B-B34C-0CC9D2BB8F04}"/>
              </a:ext>
            </a:extLst>
          </p:cNvPr>
          <p:cNvSpPr txBox="1"/>
          <p:nvPr/>
        </p:nvSpPr>
        <p:spPr>
          <a:xfrm>
            <a:off x="633984" y="1536192"/>
            <a:ext cx="6301277" cy="36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Você não melhora se não consegue medir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a vulnerabilidade do seu código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problemas de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padrões.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Sempre precisamos de padrões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2E0519-98C4-45D2-BA80-D358C3B57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322263"/>
              </p:ext>
            </p:extLst>
          </p:nvPr>
        </p:nvGraphicFramePr>
        <p:xfrm>
          <a:off x="5233246" y="1364716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776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Métricas</a:t>
            </a:r>
            <a:r>
              <a:rPr lang="pt-BR" dirty="0"/>
              <a:t> | Quando medir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5484578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Continuamente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Melhoria contínua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Corrigir depois é sempre mais caro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Manter um histórico da evolução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F78252-C914-46EE-971A-CDA39C2FE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873538"/>
              </p:ext>
            </p:extLst>
          </p:nvPr>
        </p:nvGraphicFramePr>
        <p:xfrm>
          <a:off x="5233246" y="1364716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05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Métricas</a:t>
            </a:r>
            <a:r>
              <a:rPr lang="pt-BR" dirty="0"/>
              <a:t> | O que medir em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5791778" cy="36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Quantas linhas, tarefas e erros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Medir a qualidade e manutenibilidade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Criar indicadores e metas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evolução através do tempo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Medir a eficiência e a padronização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F78252-C914-46EE-971A-CDA39C2FE750}"/>
              </a:ext>
            </a:extLst>
          </p:cNvPr>
          <p:cNvGraphicFramePr/>
          <p:nvPr>
            <p:extLst/>
          </p:nvPr>
        </p:nvGraphicFramePr>
        <p:xfrm>
          <a:off x="5233246" y="1364716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320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Qualidade</a:t>
            </a:r>
            <a:r>
              <a:rPr lang="pt-BR" dirty="0"/>
              <a:t> | Débitos técnicos em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3507563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Arquitetura e 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Bugs potenciais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Testes unitários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Regras de codificação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68C61-1087-4EFA-AFB7-8B617C912ED9}"/>
              </a:ext>
            </a:extLst>
          </p:cNvPr>
          <p:cNvSpPr txBox="1"/>
          <p:nvPr/>
        </p:nvSpPr>
        <p:spPr>
          <a:xfrm>
            <a:off x="5407152" y="1536192"/>
            <a:ext cx="3222357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Complexidade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Códigos duplicados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Comentários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344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Qualidade</a:t>
            </a:r>
            <a:r>
              <a:rPr lang="pt-BR" dirty="0"/>
              <a:t> | Débitos técnicos em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10151433" cy="11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 o débito técnico crescer muito, eventualmente se gastará mais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consertando estes débitos do que investindo em novas funcionalidades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64F030-89DC-47C4-B7DA-5729ED323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07860"/>
              </p:ext>
            </p:extLst>
          </p:nvPr>
        </p:nvGraphicFramePr>
        <p:xfrm>
          <a:off x="3891233" y="3154620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3235FD3-82E4-4100-A0D8-02B3BFE54B6D}"/>
              </a:ext>
            </a:extLst>
          </p:cNvPr>
          <p:cNvSpPr/>
          <p:nvPr/>
        </p:nvSpPr>
        <p:spPr>
          <a:xfrm>
            <a:off x="8486059" y="3223252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6BD82-B94B-4B00-A02B-35446A9B0CDA}"/>
              </a:ext>
            </a:extLst>
          </p:cNvPr>
          <p:cNvSpPr/>
          <p:nvPr/>
        </p:nvSpPr>
        <p:spPr>
          <a:xfrm>
            <a:off x="4556652" y="3349692"/>
            <a:ext cx="2219601" cy="6219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bg2"/>
                </a:solidFill>
              </a:rPr>
              <a:t>Débitos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55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Qualidade</a:t>
            </a:r>
            <a:r>
              <a:rPr lang="pt-BR" dirty="0"/>
              <a:t> | Débitos técnicos em seu projeto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49E44-2BA1-4A52-946C-CE22CD0DB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4" y="1376172"/>
            <a:ext cx="7479792" cy="498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5415E-F02C-41D4-8F59-08EC30DA46DD}"/>
              </a:ext>
            </a:extLst>
          </p:cNvPr>
          <p:cNvSpPr txBox="1"/>
          <p:nvPr/>
        </p:nvSpPr>
        <p:spPr>
          <a:xfrm>
            <a:off x="10192512" y="5190101"/>
            <a:ext cx="1486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dia </a:t>
            </a:r>
            <a:r>
              <a:rPr lang="pt-BR" sz="1400" dirty="0"/>
              <a:t>você</a:t>
            </a:r>
            <a:r>
              <a:rPr lang="pt-BR" dirty="0"/>
              <a:t> </a:t>
            </a:r>
          </a:p>
          <a:p>
            <a:r>
              <a:rPr lang="pt-BR" sz="2600" dirty="0"/>
              <a:t>terá</a:t>
            </a:r>
            <a:r>
              <a:rPr lang="pt-BR" sz="2400" dirty="0"/>
              <a:t> que </a:t>
            </a:r>
          </a:p>
          <a:p>
            <a:r>
              <a:rPr lang="pt-BR" sz="2600" dirty="0"/>
              <a:t>arrumar!</a:t>
            </a:r>
          </a:p>
        </p:txBody>
      </p:sp>
    </p:spTree>
    <p:extLst>
      <p:ext uri="{BB962C8B-B14F-4D97-AF65-F5344CB8AC3E}">
        <p14:creationId xmlns:p14="http://schemas.microsoft.com/office/powerpoint/2010/main" val="2212908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5031092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Verificar vulnerabilidade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Problemas de performance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Checar padrões de codificação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800CA-CBD5-4328-BBBB-D4FDAD68FD4B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3217-7E73-404F-A4C8-802262FD7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7"/>
          <a:stretch/>
        </p:blipFill>
        <p:spPr>
          <a:xfrm>
            <a:off x="6096000" y="1414462"/>
            <a:ext cx="574915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73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386</TotalTime>
  <Words>1026</Words>
  <Application>Microsoft Office PowerPoint</Application>
  <PresentationFormat>Widescreen</PresentationFormat>
  <Paragraphs>176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PowerPoint Presentation</vt:lpstr>
      <vt:lpstr>Métricas | Por que medir a qualidade do seu código</vt:lpstr>
      <vt:lpstr>Métricas | Quando medir seu projeto</vt:lpstr>
      <vt:lpstr>Métricas | O que medir em seu projeto</vt:lpstr>
      <vt:lpstr>Qualidade | Débitos técnicos em seu projeto</vt:lpstr>
      <vt:lpstr>Qualidade | Débitos técnicos em seu projeto</vt:lpstr>
      <vt:lpstr>Qualidade | Débitos técnicos em seu projeto</vt:lpstr>
      <vt:lpstr>Ferramentas | Code Analysis</vt:lpstr>
      <vt:lpstr>Ferramentas | Code Analysis</vt:lpstr>
      <vt:lpstr>Ferramentas | Code Clone</vt:lpstr>
      <vt:lpstr>Ferramentas | Code Metrics</vt:lpstr>
      <vt:lpstr>Ferramentas | Code Intellitest</vt:lpstr>
      <vt:lpstr>Ferramentas | Code Coverage</vt:lpstr>
      <vt:lpstr>Ferramentas | Intellitrace</vt:lpstr>
      <vt:lpstr>Ferramentas | SonarQube</vt:lpstr>
      <vt:lpstr>Ferramentas | Exploratory Testing</vt:lpstr>
      <vt:lpstr>PERCENT WITH PIE CHARTS</vt:lpstr>
      <vt:lpstr>PERCENT WITH GRAPHICS</vt:lpstr>
      <vt:lpstr>STACKED BAR CHART</vt:lpstr>
      <vt:lpstr>Check List | Entregáveis quanto ao Projeto</vt:lpstr>
      <vt:lpstr>Check List | Entregáveis quanto ao Projeto</vt:lpstr>
      <vt:lpstr>Check List | Entregáveis quanto ao Projeto</vt:lpstr>
      <vt:lpstr>Referências | Microsoft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rodrigolsr</dc:creator>
  <cp:keywords/>
  <dc:description/>
  <cp:lastModifiedBy>rodrigolsr</cp:lastModifiedBy>
  <cp:revision>41</cp:revision>
  <dcterms:created xsi:type="dcterms:W3CDTF">2018-04-01T00:56:10Z</dcterms:created>
  <dcterms:modified xsi:type="dcterms:W3CDTF">2018-04-02T02:23:01Z</dcterms:modified>
  <cp:category/>
</cp:coreProperties>
</file>