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257" r:id="rId4"/>
    <p:sldId id="258" r:id="rId5"/>
    <p:sldId id="268" r:id="rId6"/>
    <p:sldId id="259" r:id="rId7"/>
    <p:sldId id="274" r:id="rId8"/>
    <p:sldId id="275" r:id="rId9"/>
    <p:sldId id="276" r:id="rId10"/>
    <p:sldId id="277" r:id="rId11"/>
    <p:sldId id="278" r:id="rId12"/>
    <p:sldId id="267" r:id="rId13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59E"/>
    <a:srgbClr val="006082"/>
    <a:srgbClr val="005674"/>
    <a:srgbClr val="B2D0FC"/>
    <a:srgbClr val="005370"/>
    <a:srgbClr val="00638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64" y="102"/>
      </p:cViewPr>
      <p:guideLst/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8" name="Rectangle 1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19712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9" name="Rectangle 17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2975" cy="478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559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pt-BR" altLang="pt-BR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559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pt-BR" altLang="pt-BR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559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pt-BR" altLang="pt-BR"/>
              <a:t>Título do Projeto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559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445BA28D-B223-4B1F-8141-08A71592A5C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919E82-8795-42EB-8662-BD3CB1804DD5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83B65-2082-4CB1-97A4-29831710F263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B1D55C-C097-41B8-9E02-B2DD01CE524B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B1D55C-C097-41B8-9E02-B2DD01CE524B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415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30AB6-0662-402C-95D0-A67F5712BDD3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7D491A-0D80-4955-B220-A0D27AB4A6A3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45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pt-BR" altLang="pt-BR"/>
              <a:t>Título do Projeto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104E4-CB3B-488F-AD8B-A3D4B81E80AD}" type="slidenum">
              <a:rPr lang="pt-BR" altLang="pt-BR"/>
              <a:pPr/>
              <a:t>11</a:t>
            </a:fld>
            <a:endParaRPr lang="pt-BR" altLang="pt-B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801688"/>
            <a:ext cx="5295900" cy="3973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37263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B89B6F-47FD-4025-925D-AB39628CCBF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5090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37F04C-A5FB-45F2-B729-57C4A9DA531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251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88213" y="293688"/>
            <a:ext cx="2260600" cy="62118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93688"/>
            <a:ext cx="6632575" cy="62118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7C3AD8-42C8-490F-87B3-BFAC89F47E6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344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AC5C74-1D10-4F9B-9F0E-9B83BC8F563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999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B97B5C8-84C2-4CFC-BCE8-0A15079FEE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6660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E2413E-E9E8-4AE4-B351-A8A4741661E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833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0237" cy="45069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95875" y="1768475"/>
            <a:ext cx="4441825" cy="45069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988D43-9CE7-4851-B259-612C6438C3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78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0FF0A5E-4286-4BE0-9841-D2B7FA07D44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9752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CC7065-DDC1-4497-A4E1-463EC02132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0560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19351E-241E-4C93-9CE5-6A03CC6C78C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128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C859E7-F949-4661-BED4-5C45FBC0787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52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6E0C79D-771A-4F53-9C37-695FC5104A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9298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37D500-0BE3-449A-9C7E-F30C3436FBA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6936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171E97-9910-4CC0-A876-DDAF4B2EF2D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6793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80275" y="1768475"/>
            <a:ext cx="2257425" cy="45069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624637" cy="450691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E7BF18-E557-4217-9EC9-D1D89FDC6E5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974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8AA0985-95ED-4BE3-ADA9-6A5D788DD2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552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6587" cy="473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768475"/>
            <a:ext cx="4446588" cy="47371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1E4981D-45BD-4DA0-BCFA-319C3F7F690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88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308BA65-C054-462F-BF19-F171A472FED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5816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6E2C51-5210-4F33-A5AB-947DCF9E34A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9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64F2BF2-93AF-4E63-9E01-D8E3B588316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264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37A0A23-4D50-435D-B55C-902C364529E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30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8371D0-947F-4B47-BF37-E0B0212804A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1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 rot="1320000">
            <a:off x="1454150" y="-579438"/>
            <a:ext cx="2868613" cy="7788276"/>
          </a:xfrm>
          <a:prstGeom prst="moon">
            <a:avLst>
              <a:gd name="adj" fmla="val 11181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 rot="1860000">
            <a:off x="639763" y="-1008063"/>
            <a:ext cx="3944937" cy="8004176"/>
          </a:xfrm>
          <a:prstGeom prst="moon">
            <a:avLst>
              <a:gd name="adj" fmla="val 7315"/>
            </a:avLst>
          </a:prstGeom>
          <a:solidFill>
            <a:srgbClr val="E6E6E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4150"/>
            <a:ext cx="1007745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08175"/>
            <a:ext cx="2557463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93688"/>
            <a:ext cx="904557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45575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225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02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225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ABF6A2-D27B-4B84-B2D2-6C92CC4627F5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9313"/>
            <a:ext cx="100806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192838" y="3311525"/>
            <a:ext cx="3251200" cy="2944813"/>
            <a:chOff x="3901" y="2086"/>
            <a:chExt cx="2048" cy="1855"/>
          </a:xfrm>
        </p:grpSpPr>
        <p:sp>
          <p:nvSpPr>
            <p:cNvPr id="2051" name="Freeform 3"/>
            <p:cNvSpPr>
              <a:spLocks noChangeArrowheads="1"/>
            </p:cNvSpPr>
            <p:nvPr/>
          </p:nvSpPr>
          <p:spPr bwMode="auto">
            <a:xfrm>
              <a:off x="3901" y="2260"/>
              <a:ext cx="809" cy="1681"/>
            </a:xfrm>
            <a:custGeom>
              <a:avLst/>
              <a:gdLst>
                <a:gd name="T0" fmla="*/ 0 w 5051"/>
                <a:gd name="T1" fmla="*/ 0 h 8145"/>
                <a:gd name="T2" fmla="*/ 0 w 5051"/>
                <a:gd name="T3" fmla="*/ 8144 h 8145"/>
                <a:gd name="T4" fmla="*/ 5050 w 5051"/>
                <a:gd name="T5" fmla="*/ 8144 h 8145"/>
                <a:gd name="T6" fmla="*/ 5050 w 5051"/>
                <a:gd name="T7" fmla="*/ 6740 h 8145"/>
                <a:gd name="T8" fmla="*/ 1403 w 5051"/>
                <a:gd name="T9" fmla="*/ 6740 h 8145"/>
                <a:gd name="T10" fmla="*/ 1403 w 5051"/>
                <a:gd name="T11" fmla="*/ 0 h 8145"/>
                <a:gd name="T12" fmla="*/ 0 w 5051"/>
                <a:gd name="T13" fmla="*/ 0 h 8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1" h="8145">
                  <a:moveTo>
                    <a:pt x="0" y="0"/>
                  </a:moveTo>
                  <a:cubicBezTo>
                    <a:pt x="0" y="8144"/>
                    <a:pt x="0" y="8144"/>
                    <a:pt x="0" y="8144"/>
                  </a:cubicBezTo>
                  <a:lnTo>
                    <a:pt x="5050" y="8144"/>
                  </a:lnTo>
                  <a:lnTo>
                    <a:pt x="5050" y="6740"/>
                  </a:lnTo>
                  <a:lnTo>
                    <a:pt x="1403" y="6740"/>
                  </a:lnTo>
                  <a:lnTo>
                    <a:pt x="1403" y="0"/>
                  </a:lnTo>
                  <a:lnTo>
                    <a:pt x="0" y="0"/>
                  </a:lnTo>
                </a:path>
              </a:pathLst>
            </a:custGeom>
            <a:solidFill>
              <a:srgbClr val="FAFA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52" name="Freeform 4"/>
            <p:cNvSpPr>
              <a:spLocks noChangeArrowheads="1"/>
            </p:cNvSpPr>
            <p:nvPr/>
          </p:nvSpPr>
          <p:spPr bwMode="auto">
            <a:xfrm>
              <a:off x="4254" y="2086"/>
              <a:ext cx="1695" cy="1849"/>
            </a:xfrm>
            <a:custGeom>
              <a:avLst/>
              <a:gdLst>
                <a:gd name="T0" fmla="*/ 0 w 10541"/>
                <a:gd name="T1" fmla="*/ 842 h 8952"/>
                <a:gd name="T2" fmla="*/ 3558 w 10541"/>
                <a:gd name="T3" fmla="*/ 8847 h 8952"/>
                <a:gd name="T4" fmla="*/ 3648 w 10541"/>
                <a:gd name="T5" fmla="*/ 6964 h 8952"/>
                <a:gd name="T6" fmla="*/ 0 w 10541"/>
                <a:gd name="T7" fmla="*/ 6964 h 8952"/>
                <a:gd name="T8" fmla="*/ 0 w 10541"/>
                <a:gd name="T9" fmla="*/ 842 h 8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41" h="8952">
                  <a:moveTo>
                    <a:pt x="0" y="842"/>
                  </a:moveTo>
                  <a:cubicBezTo>
                    <a:pt x="10540" y="0"/>
                    <a:pt x="6562" y="8951"/>
                    <a:pt x="3558" y="8847"/>
                  </a:cubicBezTo>
                  <a:lnTo>
                    <a:pt x="3648" y="6964"/>
                  </a:lnTo>
                  <a:lnTo>
                    <a:pt x="0" y="6964"/>
                  </a:lnTo>
                  <a:lnTo>
                    <a:pt x="0" y="842"/>
                  </a:lnTo>
                </a:path>
              </a:pathLst>
            </a:custGeom>
            <a:solidFill>
              <a:srgbClr val="FAFA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355850"/>
            <a:ext cx="85026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755650" y="6888163"/>
            <a:ext cx="20335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pt-BR" alt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443288" y="6888163"/>
            <a:ext cx="312578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pt-BR" altLang="pt-BR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223125" y="6888163"/>
            <a:ext cx="20351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35ECB72F-AEAD-4BEC-8E36-AEB685306FF8}" type="slidenum">
              <a:rPr lang="pt-BR" altLang="pt-BR"/>
              <a:pPr/>
              <a:t>‹nº›</a:t>
            </a:fld>
            <a:endParaRPr lang="pt-BR" altLang="pt-BR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34462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68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44463"/>
            <a:ext cx="176371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360363" y="720725"/>
            <a:ext cx="9178925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>
            <a:outerShdw dist="152735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anose="02020603050405020304" pitchFamily="18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600450" y="3492500"/>
            <a:ext cx="64706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pt-BR" altLang="pt-BR" sz="3200" dirty="0">
                <a:latin typeface="Times New Roman" panose="02020603050405020304" pitchFamily="18" charset="0"/>
              </a:rPr>
              <a:t>Scrum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056536" y="2058184"/>
            <a:ext cx="27003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buClrTx/>
            </a:pPr>
            <a:r>
              <a:rPr lang="pt-BR" altLang="pt-BR" sz="2200" i="1" dirty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lang="pt-BR" altLang="pt-BR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Desenvolvimento</a:t>
            </a:r>
          </a:p>
          <a:p>
            <a:pPr algn="r">
              <a:lnSpc>
                <a:spcPct val="100000"/>
              </a:lnSpc>
              <a:buClrTx/>
              <a:buFontTx/>
              <a:buNone/>
            </a:pPr>
            <a:r>
              <a:rPr lang="pt-BR" altLang="pt-BR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e Qualidade </a:t>
            </a:r>
            <a:endParaRPr lang="pt-BR" altLang="pt-BR" sz="2200" i="1" dirty="0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064648" y="4211885"/>
            <a:ext cx="2160588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2000" dirty="0">
                <a:latin typeface="Times New Roman" panose="02020603050405020304" pitchFamily="18" charset="0"/>
              </a:rPr>
              <a:t>        </a:t>
            </a:r>
            <a:r>
              <a:rPr lang="pt-BR" altLang="pt-BR" sz="2000" dirty="0" err="1">
                <a:latin typeface="Times New Roman" panose="02020603050405020304" pitchFamily="18" charset="0"/>
              </a:rPr>
              <a:t>dd</a:t>
            </a:r>
            <a:r>
              <a:rPr lang="pt-BR" altLang="pt-BR" sz="2000" dirty="0">
                <a:latin typeface="Times New Roman" panose="02020603050405020304" pitchFamily="18" charset="0"/>
              </a:rPr>
              <a:t>/mm/</a:t>
            </a:r>
            <a:r>
              <a:rPr lang="pt-BR" altLang="pt-BR" sz="2000" dirty="0" err="1">
                <a:latin typeface="Times New Roman" panose="02020603050405020304" pitchFamily="18" charset="0"/>
              </a:rPr>
              <a:t>aaaa</a:t>
            </a:r>
            <a:endParaRPr lang="pt-BR" altLang="pt-BR" sz="2000" dirty="0">
              <a:latin typeface="Times New Roman" panose="02020603050405020304" pitchFamily="18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856663" y="6983413"/>
            <a:ext cx="10795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2000">
                <a:latin typeface="Times New Roman" panose="02020603050405020304" pitchFamily="18" charset="0"/>
              </a:rPr>
              <a:t>        </a:t>
            </a:r>
            <a:r>
              <a:rPr lang="pt-BR" altLang="pt-BR" sz="1000">
                <a:latin typeface="Times New Roman" panose="02020603050405020304" pitchFamily="18" charset="0"/>
              </a:rPr>
              <a:t>V 2.0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5CE77E9-B775-40DB-9C1A-7734B5556B3D}"/>
              </a:ext>
            </a:extLst>
          </p:cNvPr>
          <p:cNvSpPr txBox="1"/>
          <p:nvPr/>
        </p:nvSpPr>
        <p:spPr>
          <a:xfrm>
            <a:off x="503808" y="251445"/>
            <a:ext cx="4392488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tx1"/>
                </a:solidFill>
                <a:latin typeface="+mj-lt"/>
              </a:rPr>
              <a:t>Cursos e investimento</a:t>
            </a:r>
          </a:p>
        </p:txBody>
      </p:sp>
    </p:spTree>
    <p:extLst>
      <p:ext uri="{BB962C8B-B14F-4D97-AF65-F5344CB8AC3E}">
        <p14:creationId xmlns:p14="http://schemas.microsoft.com/office/powerpoint/2010/main" val="173225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"/>
          <p:cNvGrpSpPr>
            <a:grpSpLocks/>
          </p:cNvGrpSpPr>
          <p:nvPr/>
        </p:nvGrpSpPr>
        <p:grpSpPr bwMode="auto">
          <a:xfrm>
            <a:off x="6119813" y="3203575"/>
            <a:ext cx="3376612" cy="3987800"/>
            <a:chOff x="3855" y="2018"/>
            <a:chExt cx="2127" cy="2512"/>
          </a:xfrm>
        </p:grpSpPr>
        <p:sp>
          <p:nvSpPr>
            <p:cNvPr id="15362" name="Rectangle 2"/>
            <p:cNvSpPr>
              <a:spLocks noChangeArrowheads="1"/>
            </p:cNvSpPr>
            <p:nvPr/>
          </p:nvSpPr>
          <p:spPr bwMode="auto">
            <a:xfrm>
              <a:off x="3855" y="2018"/>
              <a:ext cx="2127" cy="25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1" y="2511"/>
              <a:ext cx="822" cy="2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6875" y="196850"/>
            <a:ext cx="21224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>
                <a:latin typeface="Times New Roman" panose="02020603050405020304" pitchFamily="18" charset="0"/>
              </a:rPr>
              <a:t>Agradecimento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19250" y="1260475"/>
            <a:ext cx="1809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663825" y="2719388"/>
            <a:ext cx="2881313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pt-BR" altLang="pt-BR" sz="3600" b="1" dirty="0"/>
              <a:t>Obrigado!!!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744913" y="3995738"/>
            <a:ext cx="3300412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r>
              <a:rPr lang="pt-BR" altLang="pt-BR" sz="2000" dirty="0">
                <a:latin typeface="Times New Roman" panose="02020603050405020304" pitchFamily="18" charset="0"/>
              </a:rPr>
              <a:t>         </a:t>
            </a:r>
          </a:p>
          <a:p>
            <a:pPr lvl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pt-BR" altLang="pt-BR" sz="2000" i="1" dirty="0">
                <a:latin typeface="Times New Roman" panose="02020603050405020304" pitchFamily="18" charset="0"/>
              </a:rPr>
              <a:t>  Desenvolvimento/   Qualidade</a:t>
            </a:r>
          </a:p>
          <a:p>
            <a:pPr lvl="1">
              <a:lnSpc>
                <a:spcPct val="100000"/>
              </a:lnSpc>
              <a:buClrTx/>
              <a:buSzPct val="45000"/>
              <a:buFontTx/>
              <a:buNone/>
            </a:pPr>
            <a:endParaRPr lang="pt-BR" altLang="pt-BR" sz="2000" i="1" dirty="0">
              <a:latin typeface="Times New Roman" panose="02020603050405020304" pitchFamily="18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>
                <a:solidFill>
                  <a:srgbClr val="B6D8FD"/>
                </a:solidFill>
                <a:latin typeface="Trebuchet MS" panose="020B0603020202020204" pitchFamily="34" charset="0"/>
              </a:rPr>
              <a:t>Área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8071" y="251445"/>
            <a:ext cx="1984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500" dirty="0">
                <a:latin typeface="Times New Roman" panose="02020603050405020304" pitchFamily="18" charset="0"/>
              </a:rPr>
              <a:t>Apresentação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>
                <a:solidFill>
                  <a:srgbClr val="B6D8FD"/>
                </a:solidFill>
                <a:latin typeface="Trebuchet MS" panose="020B0603020202020204" pitchFamily="34" charset="0"/>
              </a:rPr>
              <a:t>Área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-1584424" y="1085347"/>
            <a:ext cx="7272808" cy="640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4" indent="0">
              <a:lnSpc>
                <a:spcPct val="100000"/>
              </a:lnSpc>
              <a:buClrTx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O que é o Scrum</a:t>
            </a:r>
          </a:p>
          <a:p>
            <a:pPr lvl="4" indent="0">
              <a:lnSpc>
                <a:spcPct val="100000"/>
              </a:lnSpc>
              <a:buClrTx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Por que utilizar</a:t>
            </a:r>
          </a:p>
          <a:p>
            <a:pPr lvl="4" indent="0">
              <a:lnSpc>
                <a:spcPct val="100000"/>
              </a:lnSpc>
              <a:buClrTx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Time Scrum</a:t>
            </a:r>
          </a:p>
          <a:p>
            <a:pPr lvl="4" indent="0">
              <a:lnSpc>
                <a:spcPct val="100000"/>
              </a:lnSpc>
              <a:buClrTx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Eventos Scrum</a:t>
            </a: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Casos de sucesso </a:t>
            </a:r>
            <a:r>
              <a:rPr lang="pt-BR" altLang="pt-BR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(Esse nome não ficou bom)</a:t>
            </a: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Desafios</a:t>
            </a: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endParaRPr lang="pt-BR" altLang="pt-BR" sz="2000" dirty="0">
              <a:latin typeface="Times New Roman" panose="02020603050405020304" pitchFamily="18" charset="0"/>
            </a:endParaRPr>
          </a:p>
          <a:p>
            <a:pPr marL="2400300" lvl="4" indent="-342900">
              <a:lnSpc>
                <a:spcPct val="100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Times New Roman" panose="02020603050405020304" pitchFamily="18" charset="0"/>
              </a:rPr>
              <a:t>Cursos e investimentos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6875" y="196850"/>
            <a:ext cx="572355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 dirty="0">
                <a:latin typeface="Times New Roman" panose="02020603050405020304" pitchFamily="18" charset="0"/>
              </a:rPr>
              <a:t>O que é o Scrum?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 dirty="0">
                <a:solidFill>
                  <a:srgbClr val="B6D8FD"/>
                </a:solidFill>
                <a:latin typeface="Trebuchet MS" panose="020B0603020202020204" pitchFamily="34" charset="0"/>
              </a:rPr>
              <a:t>Qualidade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8C3753-F6B1-4C1F-AB03-650A11D71366}"/>
              </a:ext>
            </a:extLst>
          </p:cNvPr>
          <p:cNvSpPr txBox="1"/>
          <p:nvPr/>
        </p:nvSpPr>
        <p:spPr>
          <a:xfrm>
            <a:off x="503808" y="1259557"/>
            <a:ext cx="88569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Framework Ágil, utilizado para gestão e planejamento de projetos. Scrum é embasado no empirismo e utiliza uma abordagem iterativa e incremental para entregar valor com frequência e, assim, reduzir os riscos do projeto.</a:t>
            </a:r>
          </a:p>
          <a:p>
            <a:endParaRPr lang="pt-BR" sz="20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 Scrum, os projetos são divididos em Sprints (geralmente semanais).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605547-4110-492F-B242-645611465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84" y="3059757"/>
            <a:ext cx="5319117" cy="26242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6875" y="196850"/>
            <a:ext cx="572355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 dirty="0">
                <a:latin typeface="Times New Roman" panose="02020603050405020304" pitchFamily="18" charset="0"/>
              </a:rPr>
              <a:t>Por que utilizar o Scrum?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>
                <a:solidFill>
                  <a:srgbClr val="B6D8FD"/>
                </a:solidFill>
                <a:latin typeface="Trebuchet MS" panose="020B0603020202020204" pitchFamily="34" charset="0"/>
              </a:rPr>
              <a:t>Área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032200" y="4283893"/>
            <a:ext cx="10081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A9D43A-FDFE-4FB8-90B7-04C8228C8EDB}"/>
              </a:ext>
            </a:extLst>
          </p:cNvPr>
          <p:cNvSpPr txBox="1"/>
          <p:nvPr/>
        </p:nvSpPr>
        <p:spPr>
          <a:xfrm>
            <a:off x="215776" y="1403573"/>
            <a:ext cx="9577064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Entregas frequentes;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Visibilidade do progresso do projeto;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Melhoria contínua: Em um dos eventos do 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scrum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 (Sprint </a:t>
            </a:r>
            <a:r>
              <a:rPr lang="pt-BR" sz="2000" dirty="0" err="1">
                <a:solidFill>
                  <a:schemeClr val="tx1"/>
                </a:solidFill>
                <a:latin typeface="+mj-lt"/>
              </a:rPr>
              <a:t>Retrospective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), busca garantir esta prática.</a:t>
            </a:r>
          </a:p>
        </p:txBody>
      </p:sp>
    </p:spTree>
    <p:extLst>
      <p:ext uri="{BB962C8B-B14F-4D97-AF65-F5344CB8AC3E}">
        <p14:creationId xmlns:p14="http://schemas.microsoft.com/office/powerpoint/2010/main" val="1844165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31800" y="179437"/>
            <a:ext cx="687568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pt-BR" altLang="pt-BR" sz="2400" dirty="0">
                <a:latin typeface="Times New Roman" panose="02020603050405020304" pitchFamily="18" charset="0"/>
              </a:rPr>
              <a:t>Time Scrum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pt-BR" altLang="pt-BR" sz="2200" dirty="0">
              <a:latin typeface="Times New Roman" panose="02020603050405020304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>
                <a:solidFill>
                  <a:srgbClr val="B6D8FD"/>
                </a:solidFill>
                <a:latin typeface="Trebuchet MS" panose="020B0603020202020204" pitchFamily="34" charset="0"/>
              </a:rPr>
              <a:t>Área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6D790C-2BA2-4176-AB90-C65834BFC15F}"/>
              </a:ext>
            </a:extLst>
          </p:cNvPr>
          <p:cNvSpPr txBox="1"/>
          <p:nvPr/>
        </p:nvSpPr>
        <p:spPr>
          <a:xfrm>
            <a:off x="51367" y="1619597"/>
            <a:ext cx="10040936" cy="501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</a:rPr>
              <a:t>Time de Desenvolvimento</a:t>
            </a:r>
          </a:p>
          <a:p>
            <a:endParaRPr lang="pt-BR" b="1" dirty="0">
              <a:solidFill>
                <a:schemeClr val="tx1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Planeja com o PO a sprint.</a:t>
            </a:r>
          </a:p>
          <a:p>
            <a:pPr lvl="1" indent="0"/>
            <a:r>
              <a:rPr lang="pt-BR" sz="2000" b="1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lvl="1" indent="0"/>
            <a:endParaRPr lang="pt-BR" sz="2000" dirty="0">
              <a:solidFill>
                <a:schemeClr val="tx1"/>
              </a:solidFill>
              <a:latin typeface="+mj-lt"/>
            </a:endParaRPr>
          </a:p>
          <a:p>
            <a:r>
              <a:rPr lang="pt-BR" sz="2000" b="1" dirty="0" err="1">
                <a:solidFill>
                  <a:schemeClr val="tx1"/>
                </a:solidFill>
                <a:latin typeface="+mj-lt"/>
              </a:rPr>
              <a:t>Product</a:t>
            </a:r>
            <a:r>
              <a:rPr lang="pt-BR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+mj-lt"/>
              </a:rPr>
              <a:t>Owner</a:t>
            </a:r>
            <a:r>
              <a:rPr lang="pt-BR" sz="2000" b="1" dirty="0">
                <a:solidFill>
                  <a:schemeClr val="tx1"/>
                </a:solidFill>
                <a:latin typeface="+mj-lt"/>
              </a:rPr>
              <a:t> (PO)</a:t>
            </a:r>
          </a:p>
          <a:p>
            <a:r>
              <a:rPr lang="pt-BR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O PO é a pessoa que define os itens que compõem o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Product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Backlog e os prioriza nas Sprint Planning Meeting.</a:t>
            </a:r>
          </a:p>
          <a:p>
            <a:endParaRPr lang="pt-BR" sz="2000" dirty="0">
              <a:solidFill>
                <a:schemeClr val="tx1"/>
              </a:solidFill>
              <a:latin typeface="+mj-lt"/>
            </a:endParaRPr>
          </a:p>
          <a:p>
            <a:endParaRPr lang="pt-BR" sz="2000" dirty="0">
              <a:solidFill>
                <a:schemeClr val="tx1"/>
              </a:solidFill>
              <a:latin typeface="+mj-lt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+mj-lt"/>
              </a:rPr>
              <a:t>Scrum Master </a:t>
            </a:r>
          </a:p>
          <a:p>
            <a:endParaRPr lang="pt-BR" sz="2000" dirty="0">
              <a:solidFill>
                <a:schemeClr val="tx1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O Scrum Master procura assegurar que a equipe respeite e siga os valores e as práticas no Scrum;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Atua como facilitador do Daily Scrum e torna-se responsável por remover quaisquer obstáculos que sejam levantados pela equipe durante essas reuniões.</a:t>
            </a:r>
          </a:p>
          <a:p>
            <a:pPr lvl="1" indent="0"/>
            <a:endParaRPr lang="pt-BR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 descr="700x395xteam.jpg.pagespeed.ic.f9By3MZ2aO">
            <a:extLst>
              <a:ext uri="{FF2B5EF4-FFF2-40B4-BE49-F238E27FC236}">
                <a16:creationId xmlns:a16="http://schemas.microsoft.com/office/drawing/2014/main" id="{E32B5DB5-96CC-4186-8D81-CDA101FDA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424" y="1027038"/>
            <a:ext cx="3600400" cy="20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88" y="7137400"/>
            <a:ext cx="357187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6875" y="196850"/>
            <a:ext cx="4499421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 dirty="0">
                <a:latin typeface="+mj-lt"/>
              </a:rPr>
              <a:t>Eventos do Scrum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19250" y="1260475"/>
            <a:ext cx="18097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-445318" y="971525"/>
            <a:ext cx="97210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120" rIns="90000" bIns="45000"/>
          <a:lstStyle>
            <a:lvl1pPr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00088" algn="l"/>
                <a:tab pos="1423988" algn="l"/>
                <a:tab pos="2147888" algn="l"/>
                <a:tab pos="2871788" algn="l"/>
                <a:tab pos="3595688" algn="l"/>
                <a:tab pos="4343400" algn="l"/>
                <a:tab pos="5043488" algn="l"/>
                <a:tab pos="5767388" algn="l"/>
                <a:tab pos="6491288" algn="l"/>
                <a:tab pos="7218363" algn="l"/>
                <a:tab pos="7939088" algn="l"/>
                <a:tab pos="8062913" algn="l"/>
                <a:tab pos="8512175" algn="l"/>
                <a:tab pos="8961438" algn="l"/>
                <a:tab pos="9410700" algn="l"/>
                <a:tab pos="9859963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1" indent="0">
              <a:lnSpc>
                <a:spcPct val="95000"/>
              </a:lnSpc>
              <a:buClrTx/>
            </a:pPr>
            <a:r>
              <a:rPr lang="pt-BR" altLang="pt-BR" sz="2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Sprint Planning Meeting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b="1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85850" lvl="1" indent="-342900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Durante o Sprint Planning Meeting, o </a:t>
            </a:r>
            <a:r>
              <a:rPr lang="pt-BR" altLang="pt-BR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</a:t>
            </a: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altLang="pt-BR" dirty="0" err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Owner</a:t>
            </a: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descreve as funcionalidades </a:t>
            </a:r>
          </a:p>
          <a:p>
            <a:pPr lvl="2" indent="0">
              <a:lnSpc>
                <a:spcPct val="95000"/>
              </a:lnSpc>
              <a:buClrTx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 maior prioridade para a equipe. </a:t>
            </a:r>
          </a:p>
          <a:p>
            <a:pPr lvl="2" indent="0">
              <a:lnSpc>
                <a:spcPct val="95000"/>
              </a:lnSpc>
              <a:buClrTx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Ao final da reunião, o time de Desenvolvimento irão criar as tarefas necessárias</a:t>
            </a:r>
          </a:p>
          <a:p>
            <a:pPr lvl="1" indent="0">
              <a:lnSpc>
                <a:spcPct val="95000"/>
              </a:lnSpc>
              <a:buClrTx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e informar o orçamento para o PO.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Estas tarefas irão dar origem ao Sprint Backlog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0">
              <a:lnSpc>
                <a:spcPct val="95000"/>
              </a:lnSpc>
              <a:buClrTx/>
            </a:pPr>
            <a:endParaRPr lang="pt-BR" altLang="pt-BR" sz="2200" b="1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0">
              <a:lnSpc>
                <a:spcPct val="95000"/>
              </a:lnSpc>
              <a:buClrTx/>
            </a:pPr>
            <a:r>
              <a:rPr lang="pt-BR" altLang="pt-BR" sz="2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Daily Scrum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85850" lvl="1" indent="-342900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Reunião curta realizada diariamente pelo time de desenvolvimento que tem como objetivo</a:t>
            </a:r>
          </a:p>
          <a:p>
            <a:pPr lvl="1" indent="0">
              <a:lnSpc>
                <a:spcPct val="95000"/>
              </a:lnSpc>
              <a:buClrTx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disseminar informações sobre o que foi feito no anterior, identificar impedimento e priorizar </a:t>
            </a:r>
          </a:p>
          <a:p>
            <a:pPr lvl="1" indent="0">
              <a:lnSpc>
                <a:spcPct val="95000"/>
              </a:lnSpc>
              <a:buClrTx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o trabalho a se realizado no dia que se inicia.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duração máxima é de 15 minutos.</a:t>
            </a: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Não deve ser usado como uma reunião para resolução de problemas.</a:t>
            </a: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endParaRPr lang="pt-BR" altLang="pt-BR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28700" lvl="1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r>
              <a:rPr lang="pt-BR" altLang="pt-BR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Durante a Daily Scrum, cada membro da equipe responderá as seguintes perguntas:</a:t>
            </a:r>
          </a:p>
          <a:p>
            <a:pPr lvl="1" indent="0">
              <a:lnSpc>
                <a:spcPct val="95000"/>
              </a:lnSpc>
              <a:buClrTx/>
            </a:pPr>
            <a:endParaRPr lang="pt-BR" altLang="pt-BR" sz="2200" b="1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indent="0">
              <a:lnSpc>
                <a:spcPct val="95000"/>
              </a:lnSpc>
              <a:buClrTx/>
            </a:pPr>
            <a:r>
              <a:rPr lang="pt-BR" altLang="pt-BR" sz="2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342900" indent="-342900">
              <a:lnSpc>
                <a:spcPct val="95000"/>
              </a:lnSpc>
              <a:buClrTx/>
              <a:buFont typeface="Wingdings" panose="05000000000000000000" pitchFamily="2" charset="2"/>
              <a:buChar char="q"/>
            </a:pPr>
            <a:endParaRPr lang="pt-BR" altLang="pt-BR" sz="2400" dirty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8496300" y="7227888"/>
            <a:ext cx="1558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1200" b="1" i="1">
                <a:solidFill>
                  <a:srgbClr val="B6D8FD"/>
                </a:solidFill>
                <a:latin typeface="Trebuchet MS" panose="020B0603020202020204" pitchFamily="34" charset="0"/>
              </a:rPr>
              <a:t>Área</a:t>
            </a:r>
          </a:p>
        </p:txBody>
      </p:sp>
    </p:spTree>
    <p:extLst>
      <p:ext uri="{BB962C8B-B14F-4D97-AF65-F5344CB8AC3E}">
        <p14:creationId xmlns:p14="http://schemas.microsoft.com/office/powerpoint/2010/main" val="974793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A8EDEF8-AD9E-445D-BFCE-8383F0BE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96850"/>
            <a:ext cx="4499421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 dirty="0">
                <a:latin typeface="+mj-lt"/>
              </a:rPr>
              <a:t>Eventos do 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369D45-9E35-45E2-A47A-04CA60BB3282}"/>
              </a:ext>
            </a:extLst>
          </p:cNvPr>
          <p:cNvSpPr txBox="1"/>
          <p:nvPr/>
        </p:nvSpPr>
        <p:spPr>
          <a:xfrm>
            <a:off x="143768" y="1259557"/>
            <a:ext cx="9361040" cy="621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+mj-lt"/>
              </a:rPr>
              <a:t>O que você fez ontem? </a:t>
            </a:r>
          </a:p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+mj-lt"/>
              </a:rPr>
              <a:t>O que você fará manhã? </a:t>
            </a:r>
          </a:p>
          <a:p>
            <a:pPr marL="1428750" lvl="2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  <a:latin typeface="+mj-lt"/>
              </a:rPr>
              <a:t>Há algum impedimento no seu caminho?</a:t>
            </a: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r>
              <a:rPr lang="pt-BR" sz="2200" b="1" dirty="0">
                <a:solidFill>
                  <a:schemeClr val="tx1"/>
                </a:solidFill>
                <a:latin typeface="+mj-lt"/>
              </a:rPr>
              <a:t>Sprint Review</a:t>
            </a: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Reunião realizada ao final de cada sprint, onde o time de desenvolvimento apresenta o que foi alcançado durante a sprint.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O projeto será avaliado em relação aos objetivos do sprint, que foram determinados durante o Sprint Planning.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  <a:p>
            <a:r>
              <a:rPr lang="pt-BR" sz="2200" b="1" dirty="0">
                <a:solidFill>
                  <a:schemeClr val="tx1"/>
                </a:solidFill>
                <a:latin typeface="+mj-lt"/>
              </a:rPr>
              <a:t>Sprint </a:t>
            </a:r>
            <a:r>
              <a:rPr lang="pt-BR" sz="2200" b="1" dirty="0" err="1">
                <a:solidFill>
                  <a:schemeClr val="tx1"/>
                </a:solidFill>
                <a:latin typeface="+mj-lt"/>
              </a:rPr>
              <a:t>Restrospective</a:t>
            </a:r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Reunião realizada após o Sprint Review e tem como objetivo identificar o que funcionou </a:t>
            </a:r>
          </a:p>
          <a:p>
            <a:r>
              <a:rPr lang="pt-BR" dirty="0">
                <a:solidFill>
                  <a:schemeClr val="tx1"/>
                </a:solidFill>
                <a:latin typeface="+mj-lt"/>
              </a:rPr>
              <a:t>      bem no projeto, o que pode ser melhorado e que ações serão tomadas para melhorar.</a:t>
            </a: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endParaRPr lang="pt-BR" sz="2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35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E6A119-4EEA-4260-9FD1-BC7E745F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96850"/>
            <a:ext cx="4499421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pt-BR" altLang="pt-BR" sz="2200" dirty="0">
                <a:latin typeface="+mj-lt"/>
              </a:rPr>
              <a:t>Eventos do Scrum</a:t>
            </a:r>
          </a:p>
        </p:txBody>
      </p:sp>
      <p:pic>
        <p:nvPicPr>
          <p:cNvPr id="2050" name="Picture 2" descr="&quot;Ciclo Scrum&quot;">
            <a:extLst>
              <a:ext uri="{FF2B5EF4-FFF2-40B4-BE49-F238E27FC236}">
                <a16:creationId xmlns:a16="http://schemas.microsoft.com/office/drawing/2014/main" id="{F8F67C98-0128-43A9-A7CF-D5599EF9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08" y="2627709"/>
            <a:ext cx="5904656" cy="410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B4D35F5-55C1-4E74-A901-A3E9B5C34CAF}"/>
              </a:ext>
            </a:extLst>
          </p:cNvPr>
          <p:cNvSpPr txBox="1"/>
          <p:nvPr/>
        </p:nvSpPr>
        <p:spPr>
          <a:xfrm>
            <a:off x="143768" y="1259557"/>
            <a:ext cx="9721080" cy="92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tx1"/>
                </a:solidFill>
                <a:latin typeface="+mj-lt"/>
              </a:rPr>
              <a:t>Release </a:t>
            </a:r>
          </a:p>
          <a:p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1"/>
                </a:solidFill>
                <a:latin typeface="+mj-lt"/>
              </a:rPr>
              <a:t>Release é a entrega de um ou mais incrementos do produto prontos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74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816BF6-8346-4023-8E96-1264ACF3C5B7}"/>
              </a:ext>
            </a:extLst>
          </p:cNvPr>
          <p:cNvSpPr txBox="1"/>
          <p:nvPr/>
        </p:nvSpPr>
        <p:spPr>
          <a:xfrm>
            <a:off x="503808" y="251445"/>
            <a:ext cx="4392488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tx1"/>
                </a:solidFill>
                <a:latin typeface="+mj-lt"/>
              </a:rPr>
              <a:t>Casos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EFCF45-5028-4BE6-8E65-2ADB5B73EB02}"/>
              </a:ext>
            </a:extLst>
          </p:cNvPr>
          <p:cNvSpPr txBox="1"/>
          <p:nvPr/>
        </p:nvSpPr>
        <p:spPr>
          <a:xfrm>
            <a:off x="143768" y="1115541"/>
            <a:ext cx="9793088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  <a:latin typeface="+mj-lt"/>
              </a:rPr>
              <a:t>Iniciamos o projeto Jurídico utilizando o Scrum, na reunião de Sprint Planning Meeting, conseguimos identificar impedimentos e propor soluções. Sem esta reunião, estes impedimentos seriam descobertos na fase de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417110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35638</TotalTime>
  <Words>474</Words>
  <Application>Microsoft Office PowerPoint</Application>
  <PresentationFormat>Personalizar</PresentationFormat>
  <Paragraphs>120</Paragraphs>
  <Slides>11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1" baseType="lpstr">
      <vt:lpstr>SimSun</vt:lpstr>
      <vt:lpstr>Arial</vt:lpstr>
      <vt:lpstr>Arial Unicode MS</vt:lpstr>
      <vt:lpstr>Lucida Sans Unicode</vt:lpstr>
      <vt:lpstr>Times New Roman</vt:lpstr>
      <vt:lpstr>Trebuchet MS</vt:lpstr>
      <vt:lpstr>Verdana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</dc:creator>
  <cp:lastModifiedBy>Carolina Pereira (LDSOFT)</cp:lastModifiedBy>
  <cp:revision>62</cp:revision>
  <cp:lastPrinted>1601-01-01T00:00:00Z</cp:lastPrinted>
  <dcterms:created xsi:type="dcterms:W3CDTF">2012-11-20T13:34:15Z</dcterms:created>
  <dcterms:modified xsi:type="dcterms:W3CDTF">2017-09-21T14:28:32Z</dcterms:modified>
</cp:coreProperties>
</file>