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77" r:id="rId10"/>
    <p:sldId id="280" r:id="rId11"/>
    <p:sldId id="271" r:id="rId12"/>
    <p:sldId id="278" r:id="rId13"/>
    <p:sldId id="275" r:id="rId14"/>
    <p:sldId id="276" r:id="rId15"/>
    <p:sldId id="272" r:id="rId16"/>
    <p:sldId id="273" r:id="rId17"/>
    <p:sldId id="27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8585"/>
    <a:srgbClr val="EA3E3E"/>
    <a:srgbClr val="FFDDDD"/>
    <a:srgbClr val="7A0900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60" d="100"/>
          <a:sy n="60" d="100"/>
        </p:scale>
        <p:origin x="96" y="1308"/>
      </p:cViewPr>
      <p:guideLst>
        <p:guide orient="horz" pos="981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26-Apr-14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/>
          <a:lstStyle/>
          <a:p>
            <a:r>
              <a:rPr lang="en-US" dirty="0" smtClean="0"/>
              <a:t>Obter dados do Servidor</a:t>
            </a:r>
          </a:p>
          <a:p>
            <a:r>
              <a:rPr lang="en-US" dirty="0" smtClean="0"/>
              <a:t>Definir uma interface com o usuário</a:t>
            </a:r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1384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5349" y="5068341"/>
            <a:ext cx="5170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Sem a estrutura do KOjs, esses métodos podem ser bem desorganizados.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Obtendo dados do </a:t>
            </a:r>
            <a:r>
              <a:rPr lang="en-US" dirty="0" smtClean="0"/>
              <a:t>modelo sem o KOjs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9416" y="1620089"/>
            <a:ext cx="2088232" cy="1592887"/>
            <a:chOff x="839416" y="1620089"/>
            <a:chExt cx="2088232" cy="1592887"/>
          </a:xfrm>
        </p:grpSpPr>
        <p:sp>
          <p:nvSpPr>
            <p:cNvPr id="3" name="Rounded Rectangle 2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7808" y="1620089"/>
            <a:ext cx="2088232" cy="1592887"/>
            <a:chOff x="4367808" y="1620089"/>
            <a:chExt cx="2088232" cy="1592887"/>
          </a:xfrm>
        </p:grpSpPr>
        <p:sp>
          <p:nvSpPr>
            <p:cNvPr id="7" name="Rounded Rectangle 6"/>
            <p:cNvSpPr/>
            <p:nvPr/>
          </p:nvSpPr>
          <p:spPr>
            <a:xfrm>
              <a:off x="4367808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11824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071664" y="263691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98682" y="3717032"/>
            <a:ext cx="9965870" cy="16870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class=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“incompleto”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data-id=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Comprar pão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62538" y="2420888"/>
            <a:ext cx="6040269" cy="1348541"/>
            <a:chOff x="5862538" y="2420888"/>
            <a:chExt cx="6040269" cy="1348541"/>
          </a:xfrm>
        </p:grpSpPr>
        <p:sp>
          <p:nvSpPr>
            <p:cNvPr id="14" name="Rectangle 13"/>
            <p:cNvSpPr/>
            <p:nvPr/>
          </p:nvSpPr>
          <p:spPr>
            <a:xfrm rot="21163041">
              <a:off x="5862538" y="2977341"/>
              <a:ext cx="6040269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010010100101110101010001011011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211686">
              <a:off x="6683933" y="2420888"/>
              <a:ext cx="444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Objeto proprietário da linguagem</a:t>
              </a:r>
              <a:endParaRPr lang="en-US" sz="2400" dirty="0">
                <a:solidFill>
                  <a:schemeClr val="tx2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1384" y="5676704"/>
            <a:ext cx="936104" cy="864096"/>
            <a:chOff x="3287688" y="5445224"/>
            <a:chExt cx="936104" cy="864096"/>
          </a:xfrm>
        </p:grpSpPr>
        <p:sp>
          <p:nvSpPr>
            <p:cNvPr id="18" name="Oval 1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99549" y="5858108"/>
            <a:ext cx="723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É preciso um objeto para manter os dados!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567608" y="599174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Obtendo dados do modelo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400" y="3979789"/>
            <a:ext cx="10153128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Id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IdUsuario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Descricao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’Comprar pão’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Executada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4" y="3481844"/>
            <a:ext cx="376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Objeto JSON de retorno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3296" y="5541795"/>
            <a:ext cx="4723468" cy="978384"/>
            <a:chOff x="7243296" y="5541795"/>
            <a:chExt cx="4723468" cy="978384"/>
          </a:xfrm>
        </p:grpSpPr>
        <p:sp>
          <p:nvSpPr>
            <p:cNvPr id="7" name="Rounded Rectangle 6"/>
            <p:cNvSpPr/>
            <p:nvPr/>
          </p:nvSpPr>
          <p:spPr>
            <a:xfrm rot="21441373">
              <a:off x="7243296" y="5541795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1373">
              <a:off x="7417448" y="5695855"/>
              <a:ext cx="4362352" cy="824324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H="1">
            <a:off x="8976320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200456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69" y="4974919"/>
            <a:ext cx="2088232" cy="1592887"/>
            <a:chOff x="839416" y="1620089"/>
            <a:chExt cx="2088232" cy="1592887"/>
          </a:xfrm>
        </p:grpSpPr>
        <p:sp>
          <p:nvSpPr>
            <p:cNvPr id="18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5225" y="4974919"/>
            <a:ext cx="2640815" cy="1592887"/>
            <a:chOff x="4367807" y="1620089"/>
            <a:chExt cx="2640815" cy="1592887"/>
          </a:xfrm>
        </p:grpSpPr>
        <p:sp>
          <p:nvSpPr>
            <p:cNvPr id="22" name="Rounded Rectangle 21"/>
            <p:cNvSpPr/>
            <p:nvPr/>
          </p:nvSpPr>
          <p:spPr>
            <a:xfrm>
              <a:off x="4367807" y="2132856"/>
              <a:ext cx="2640815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11824" y="2420888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ViewModel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485" y="1662569"/>
            <a:ext cx="10874115" cy="1359659"/>
            <a:chOff x="622485" y="1662569"/>
            <a:chExt cx="10874115" cy="1359659"/>
          </a:xfrm>
        </p:grpSpPr>
        <p:sp>
          <p:nvSpPr>
            <p:cNvPr id="3" name="Rectangle 2"/>
            <p:cNvSpPr/>
            <p:nvPr/>
          </p:nvSpPr>
          <p:spPr>
            <a:xfrm rot="21432377">
              <a:off x="622485" y="2230140"/>
              <a:ext cx="10801200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{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4550" y="1662569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RESTful web service (WCF .NET)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30" name="Curved Connector 29"/>
            <p:cNvCxnSpPr>
              <a:stCxn id="28" idx="1"/>
            </p:cNvCxnSpPr>
            <p:nvPr/>
          </p:nvCxnSpPr>
          <p:spPr>
            <a:xfrm rot="10800000" flipV="1">
              <a:off x="7824192" y="1847235"/>
              <a:ext cx="400358" cy="441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11424" y="1868211"/>
            <a:ext cx="63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Obtem dados do WebService com </a:t>
            </a:r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Realizando alterações no modelo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0015" y="1628800"/>
            <a:ext cx="10812970" cy="2160239"/>
            <a:chOff x="610015" y="1628800"/>
            <a:chExt cx="10812970" cy="2160239"/>
          </a:xfrm>
        </p:grpSpPr>
        <p:sp>
          <p:nvSpPr>
            <p:cNvPr id="4" name="Rectangle 3"/>
            <p:cNvSpPr/>
            <p:nvPr/>
          </p:nvSpPr>
          <p:spPr>
            <a:xfrm>
              <a:off x="610015" y="2050472"/>
              <a:ext cx="10801200" cy="173856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mappedTarefas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.map(allData.ListartarefasResult, 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});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.tarefas(mappedtarefas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});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1283228">
              <a:off x="10696504" y="165269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JSON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6" name="Curved Connector 5"/>
            <p:cNvCxnSpPr>
              <a:stCxn id="5" idx="1"/>
            </p:cNvCxnSpPr>
            <p:nvPr/>
          </p:nvCxnSpPr>
          <p:spPr>
            <a:xfrm rot="10800000" flipV="1">
              <a:off x="9768409" y="1870782"/>
              <a:ext cx="929637" cy="2812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1424" y="1628800"/>
              <a:ext cx="850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Mapeando retorno para uma instância da classe “Tarefa”</a:t>
              </a:r>
              <a:endParaRPr lang="en-US" sz="28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75" y="4057908"/>
            <a:ext cx="5769060" cy="1130083"/>
            <a:chOff x="528775" y="4057908"/>
            <a:chExt cx="5769060" cy="1130083"/>
          </a:xfrm>
        </p:grpSpPr>
        <p:sp>
          <p:nvSpPr>
            <p:cNvPr id="16" name="Rectangle 15"/>
            <p:cNvSpPr/>
            <p:nvPr/>
          </p:nvSpPr>
          <p:spPr>
            <a:xfrm>
              <a:off x="537195" y="4467911"/>
              <a:ext cx="5760640" cy="72008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.tarefas = </a:t>
              </a:r>
              <a:r>
                <a:rPr lang="en-US" sz="2000" b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observableArray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([]);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75" y="4057908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Declarando array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553" y="3827075"/>
            <a:ext cx="5287071" cy="2410237"/>
            <a:chOff x="6425553" y="3827075"/>
            <a:chExt cx="5287071" cy="2410237"/>
          </a:xfrm>
        </p:grpSpPr>
        <p:sp>
          <p:nvSpPr>
            <p:cNvPr id="18" name="Rectangle 17"/>
            <p:cNvSpPr/>
            <p:nvPr/>
          </p:nvSpPr>
          <p:spPr>
            <a:xfrm>
              <a:off x="6456040" y="4221088"/>
              <a:ext cx="5256584" cy="20162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5553" y="3827075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Definindo classe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Comparação do ASP com o KOjs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  <p:cxnSp>
        <p:nvCxnSpPr>
          <p:cNvPr id="4" name="Straight Arrow Connector 24"/>
          <p:cNvCxnSpPr/>
          <p:nvPr/>
        </p:nvCxnSpPr>
        <p:spPr>
          <a:xfrm>
            <a:off x="2711624" y="2564904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31485" y="1548081"/>
            <a:ext cx="2088232" cy="1592887"/>
            <a:chOff x="839416" y="1620089"/>
            <a:chExt cx="2088232" cy="1592887"/>
          </a:xfrm>
        </p:grpSpPr>
        <p:sp>
          <p:nvSpPr>
            <p:cNvPr id="6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59241" y="1548081"/>
            <a:ext cx="7753383" cy="1592887"/>
            <a:chOff x="3959241" y="1548081"/>
            <a:chExt cx="7753383" cy="1592887"/>
          </a:xfrm>
        </p:grpSpPr>
        <p:grpSp>
          <p:nvGrpSpPr>
            <p:cNvPr id="9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10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12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sp>
        <p:nvSpPr>
          <p:cNvPr id="16" name="Curved Up Arrow 15"/>
          <p:cNvSpPr/>
          <p:nvPr/>
        </p:nvSpPr>
        <p:spPr>
          <a:xfrm>
            <a:off x="4728419" y="3025858"/>
            <a:ext cx="2592288" cy="5040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7787174" y="3038215"/>
            <a:ext cx="2592288" cy="5040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Persistindo dados para o Model/Servidor</a:t>
            </a:r>
            <a:endParaRPr lang="en-US" dirty="0"/>
          </a:p>
        </p:txBody>
      </p:sp>
      <p:cxnSp>
        <p:nvCxnSpPr>
          <p:cNvPr id="12" name="Straight Arrow Connector 24"/>
          <p:cNvCxnSpPr/>
          <p:nvPr/>
        </p:nvCxnSpPr>
        <p:spPr>
          <a:xfrm>
            <a:off x="2711624" y="587727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6"/>
          <p:cNvGrpSpPr/>
          <p:nvPr/>
        </p:nvGrpSpPr>
        <p:grpSpPr>
          <a:xfrm>
            <a:off x="531485" y="4860449"/>
            <a:ext cx="2088232" cy="1592887"/>
            <a:chOff x="839416" y="1620089"/>
            <a:chExt cx="2088232" cy="1592887"/>
          </a:xfrm>
        </p:grpSpPr>
        <p:sp>
          <p:nvSpPr>
            <p:cNvPr id="14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959241" y="4860449"/>
            <a:ext cx="7753383" cy="1592887"/>
            <a:chOff x="3959241" y="1548081"/>
            <a:chExt cx="7753383" cy="1592887"/>
          </a:xfrm>
        </p:grpSpPr>
        <p:grpSp>
          <p:nvGrpSpPr>
            <p:cNvPr id="22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25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27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Curved Down Arrow 2"/>
          <p:cNvSpPr/>
          <p:nvPr/>
        </p:nvSpPr>
        <p:spPr>
          <a:xfrm flipH="1">
            <a:off x="7968208" y="5140931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flipH="1">
            <a:off x="5361639" y="5121188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http://knockoutjs.com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github.com/SteveSanderson/knockout/downloads</a:t>
            </a:r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www.w3schools.com/js/js_htmldom.asp</a:t>
            </a:r>
          </a:p>
          <a:p>
            <a:r>
              <a:rPr lang="en-US" dirty="0"/>
              <a:t>https://github.com/rodrigolessa/Sample.Kadastro.asp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 rot="21176933">
            <a:off x="1899783" y="5598034"/>
            <a:ext cx="4723468" cy="9175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933">
            <a:off x="2073935" y="5752094"/>
            <a:ext cx="4362352" cy="824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1273993">
            <a:off x="1877820" y="5362779"/>
            <a:ext cx="28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coordenar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2985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 - 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 - 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 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Templating -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Mais conceitos chaves do KOjs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432" y="4694893"/>
            <a:ext cx="10598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Esses são os conceitos que devemos aprender para trabalhar com o KO, são os sistemas de </a:t>
            </a:r>
            <a:r>
              <a:rPr lang="en-US" sz="2400" dirty="0" smtClean="0"/>
              <a:t>“Bindings</a:t>
            </a:r>
            <a:r>
              <a:rPr lang="en-US" sz="2400" dirty="0"/>
              <a:t>" e como usa-los nos </a:t>
            </a:r>
            <a:r>
              <a:rPr lang="en-US" sz="2400" dirty="0" smtClean="0"/>
              <a:t>“Templates</a:t>
            </a:r>
            <a:r>
              <a:rPr lang="en-US" sz="2400" dirty="0"/>
              <a:t>" e o </a:t>
            </a:r>
            <a:r>
              <a:rPr lang="en-US" sz="2400" dirty="0" smtClean="0"/>
              <a:t>“Dependency Tracking” </a:t>
            </a:r>
            <a:r>
              <a:rPr lang="en-US" sz="2400" dirty="0"/>
              <a:t>que é utilizado para atualizar a inteface com o usuário </a:t>
            </a:r>
            <a:r>
              <a:rPr lang="en-US" sz="2400" dirty="0" smtClean="0"/>
              <a:t>através </a:t>
            </a:r>
            <a:r>
              <a:rPr lang="en-US" sz="2400" dirty="0"/>
              <a:t>dos bindings.</a:t>
            </a:r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Instalação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9417" y="1557338"/>
            <a:ext cx="4320480" cy="1592887"/>
            <a:chOff x="479378" y="1557338"/>
            <a:chExt cx="4320480" cy="1592887"/>
          </a:xfrm>
        </p:grpSpPr>
        <p:grpSp>
          <p:nvGrpSpPr>
            <p:cNvPr id="4" name="Group 3"/>
            <p:cNvGrpSpPr/>
            <p:nvPr/>
          </p:nvGrpSpPr>
          <p:grpSpPr>
            <a:xfrm>
              <a:off x="479378" y="1557338"/>
              <a:ext cx="4320480" cy="1592887"/>
              <a:chOff x="4367809" y="1620089"/>
              <a:chExt cx="4320480" cy="159288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367809" y="2132856"/>
                <a:ext cx="4320480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511823" y="2420888"/>
                <a:ext cx="2304255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106650" y="2358137"/>
              <a:ext cx="1550258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59496" y="5198523"/>
            <a:ext cx="7488832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ko.applyBindings(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ListarTarefasViewModel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0298" y="4406435"/>
            <a:ext cx="7488832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ListarTarefasViewModel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072687" y="1624749"/>
            <a:ext cx="7488832" cy="1727261"/>
            <a:chOff x="4072687" y="1624749"/>
            <a:chExt cx="7488832" cy="1727261"/>
          </a:xfrm>
        </p:grpSpPr>
        <p:grpSp>
          <p:nvGrpSpPr>
            <p:cNvPr id="14" name="Group 13"/>
            <p:cNvGrpSpPr/>
            <p:nvPr/>
          </p:nvGrpSpPr>
          <p:grpSpPr>
            <a:xfrm>
              <a:off x="4072687" y="1624749"/>
              <a:ext cx="7488832" cy="1727261"/>
              <a:chOff x="4072687" y="1624749"/>
              <a:chExt cx="7488832" cy="1727261"/>
            </a:xfrm>
          </p:grpSpPr>
          <p:sp>
            <p:nvSpPr>
              <p:cNvPr id="8" name="Rectangle 7"/>
              <p:cNvSpPr/>
              <p:nvPr/>
            </p:nvSpPr>
            <p:spPr>
              <a:xfrm rot="21243221">
                <a:off x="4072687" y="2559922"/>
                <a:ext cx="7488832" cy="792088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script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rgbClr val="92D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src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20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"js/libs/knockout-3.1.0.js"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&gt;&lt;/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script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88033" y="1624749"/>
                <a:ext cx="43685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CC"/>
                    </a:solidFill>
                    <a:latin typeface="Corbel" panose="020B0503020204020204" pitchFamily="34" charset="0"/>
                  </a:rPr>
                  <a:t>Arquivo único, sem dependência </a:t>
                </a:r>
              </a:p>
              <a:p>
                <a:r>
                  <a:rPr lang="en-US" sz="2400" dirty="0" smtClean="0">
                    <a:solidFill>
                      <a:srgbClr val="FFFFCC"/>
                    </a:solidFill>
                    <a:latin typeface="Corbel" panose="020B0503020204020204" pitchFamily="34" charset="0"/>
                  </a:rPr>
                  <a:t>de outras bibliotecas JavaScript.</a:t>
                </a:r>
                <a:endParaRPr lang="en-US" sz="2400" dirty="0">
                  <a:solidFill>
                    <a:srgbClr val="FFFFCC"/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21276439">
              <a:off x="10215183" y="2965558"/>
              <a:ext cx="1188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Script TAG</a:t>
              </a:r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55640" y="5954286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Aplicando bindings do data model a interface com o usuário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3400" y="3606115"/>
            <a:ext cx="4368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CC"/>
                </a:solidFill>
                <a:latin typeface="Corbel" panose="020B0503020204020204" pitchFamily="34" charset="0"/>
              </a:rPr>
              <a:t>Arquivo único, sem dependência </a:t>
            </a:r>
          </a:p>
          <a:p>
            <a:r>
              <a:rPr lang="en-US" sz="2400" dirty="0" smtClean="0">
                <a:solidFill>
                  <a:srgbClr val="FFFFCC"/>
                </a:solidFill>
                <a:latin typeface="Corbel" panose="020B0503020204020204" pitchFamily="34" charset="0"/>
              </a:rPr>
              <a:t>de outras bibliotecas JavaScript.</a:t>
            </a:r>
            <a:endParaRPr lang="en-US" sz="2400" dirty="0">
              <a:solidFill>
                <a:srgbClr val="FFFFCC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785</Words>
  <Application>Microsoft Office PowerPoint</Application>
  <PresentationFormat>Widescreen</PresentationFormat>
  <Paragraphs>176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2.5 Mais conceitos chaves do KOjs</vt:lpstr>
      <vt:lpstr>2.6 Instalação</vt:lpstr>
      <vt:lpstr>Apresentando o primeiro exemplo</vt:lpstr>
      <vt:lpstr>Obtendo dados do modelo sem o KOjs</vt:lpstr>
      <vt:lpstr>Obtendo dados do modelo</vt:lpstr>
      <vt:lpstr>Realizando alterações no modelo</vt:lpstr>
      <vt:lpstr>Comparação do ASP com o KOjs</vt:lpstr>
      <vt:lpstr>Exibindo os dados - DOM (Document Object Model)</vt:lpstr>
      <vt:lpstr>Persistindo dados para o Model/Servidor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2014-04-27T15:43:31Z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